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5" r:id="rId2"/>
    <p:sldId id="256" r:id="rId3"/>
    <p:sldId id="259" r:id="rId4"/>
    <p:sldId id="267" r:id="rId5"/>
    <p:sldId id="277" r:id="rId6"/>
    <p:sldId id="278" r:id="rId7"/>
    <p:sldId id="281" r:id="rId8"/>
    <p:sldId id="268" r:id="rId9"/>
    <p:sldId id="284" r:id="rId10"/>
    <p:sldId id="260" r:id="rId11"/>
    <p:sldId id="271" r:id="rId12"/>
    <p:sldId id="261" r:id="rId13"/>
    <p:sldId id="279" r:id="rId14"/>
    <p:sldId id="276" r:id="rId15"/>
    <p:sldId id="272" r:id="rId16"/>
    <p:sldId id="262" r:id="rId17"/>
    <p:sldId id="269" r:id="rId18"/>
    <p:sldId id="257" r:id="rId19"/>
    <p:sldId id="274" r:id="rId20"/>
    <p:sldId id="264" r:id="rId21"/>
    <p:sldId id="270" r:id="rId22"/>
    <p:sldId id="273" r:id="rId23"/>
    <p:sldId id="258" r:id="rId24"/>
    <p:sldId id="263" r:id="rId25"/>
    <p:sldId id="280" r:id="rId26"/>
    <p:sldId id="282" r:id="rId27"/>
    <p:sldId id="283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1D69C66-5F49-4F1F-9201-A1F9A7ADE65B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6C8B05-4FF8-4BE4-B095-F3C27DE37FA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jpeg"/><Relationship Id="rId7" Type="http://schemas.openxmlformats.org/officeDocument/2006/relationships/image" Target="../media/image5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6.png"/><Relationship Id="rId10" Type="http://schemas.openxmlformats.org/officeDocument/2006/relationships/image" Target="../media/image55.jpeg"/><Relationship Id="rId4" Type="http://schemas.openxmlformats.org/officeDocument/2006/relationships/image" Target="../media/image50.jpeg"/><Relationship Id="rId9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143000" y="496868"/>
            <a:ext cx="6858000" cy="5472607"/>
            <a:chOff x="1143000" y="496868"/>
            <a:chExt cx="6858000" cy="5472607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96868"/>
              <a:ext cx="6858000" cy="5472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 rot="21388029">
              <a:off x="3294861" y="1071017"/>
              <a:ext cx="295232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 err="1"/>
                <a:t>Рефлексія</a:t>
              </a:r>
              <a:r>
                <a:rPr lang="ru-RU" sz="2000" b="1" dirty="0"/>
                <a:t> на </a:t>
              </a:r>
              <a:r>
                <a:rPr lang="ru-RU" sz="2000" b="1" dirty="0" err="1" smtClean="0"/>
                <a:t>уроці</a:t>
              </a:r>
              <a:r>
                <a:rPr lang="ru-RU" sz="2000" b="1" dirty="0" smtClean="0"/>
                <a:t>:</a:t>
              </a:r>
            </a:p>
            <a:p>
              <a:r>
                <a:rPr lang="ru-RU" sz="2000" b="1" dirty="0" err="1" smtClean="0"/>
                <a:t>вправи</a:t>
              </a:r>
              <a:r>
                <a:rPr lang="ru-RU" sz="2000" b="1" dirty="0" smtClean="0"/>
                <a:t> та </a:t>
              </a:r>
              <a:r>
                <a:rPr lang="ru-RU" sz="2000" b="1" dirty="0" err="1"/>
                <a:t>прийоми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96948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" y="3645024"/>
            <a:ext cx="3923928" cy="302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87509" y="167130"/>
            <a:ext cx="8964488" cy="6501112"/>
            <a:chOff x="107504" y="28357"/>
            <a:chExt cx="8964488" cy="6501112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825844"/>
              <a:ext cx="5436096" cy="23488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763688" y="980728"/>
              <a:ext cx="30940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err="1" smtClean="0"/>
                <a:t>Рефлексійна</a:t>
              </a:r>
              <a:r>
                <a:rPr lang="uk-UA" dirty="0" smtClean="0"/>
                <a:t> вправа</a:t>
              </a:r>
            </a:p>
            <a:p>
              <a:r>
                <a:rPr lang="uk-UA" dirty="0" smtClean="0"/>
                <a:t>«Яблунька»</a:t>
              </a:r>
              <a:endParaRPr lang="ru-RU" dirty="0"/>
            </a:p>
          </p:txBody>
        </p:sp>
        <p:pic>
          <p:nvPicPr>
            <p:cNvPr id="14338" name="Picture 2" descr="C:\Users\Work\Desktop\НУШ\83537674_791632454979449_2012622609883290339_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28357"/>
              <a:ext cx="3635896" cy="505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299" y="3645024"/>
              <a:ext cx="2016223" cy="2884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782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115616" y="138531"/>
            <a:ext cx="7589156" cy="6404149"/>
            <a:chOff x="1260824" y="116632"/>
            <a:chExt cx="7589156" cy="640414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636" y="2204864"/>
              <a:ext cx="3657600" cy="4197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244" y="3755374"/>
              <a:ext cx="3919736" cy="2765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824" y="116632"/>
              <a:ext cx="7416824" cy="2088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632" y="297525"/>
              <a:ext cx="3083600" cy="432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33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99592" y="123073"/>
            <a:ext cx="7034280" cy="6591009"/>
            <a:chOff x="683568" y="78351"/>
            <a:chExt cx="7034280" cy="6591009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0"/>
            <a:stretch/>
          </p:blipFill>
          <p:spPr bwMode="auto">
            <a:xfrm>
              <a:off x="2525869" y="908720"/>
              <a:ext cx="5191979" cy="5760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85975"/>
              <a:ext cx="7023742" cy="227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78351"/>
              <a:ext cx="2664297" cy="577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2348880"/>
              <a:ext cx="2304256" cy="3384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416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971600" y="190823"/>
            <a:ext cx="7776864" cy="6478537"/>
            <a:chOff x="971600" y="190823"/>
            <a:chExt cx="7776864" cy="6478537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190823"/>
              <a:ext cx="6486525" cy="2878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3068960"/>
              <a:ext cx="4346686" cy="3600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5644252" y="3129930"/>
              <a:ext cx="3104212" cy="28931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err="1" smtClean="0"/>
                <a:t>Кожній</a:t>
              </a:r>
              <a:r>
                <a:rPr lang="ru-RU" sz="1400" dirty="0" smtClean="0"/>
                <a:t> </a:t>
              </a:r>
              <a:r>
                <a:rPr lang="ru-RU" sz="1400" dirty="0" err="1" smtClean="0"/>
                <a:t>дитині</a:t>
              </a:r>
              <a:r>
                <a:rPr lang="ru-RU" sz="1400" dirty="0" smtClean="0"/>
                <a:t> </a:t>
              </a:r>
              <a:r>
                <a:rPr lang="ru-RU" sz="1400" dirty="0"/>
                <a:t>на початку уроку </a:t>
              </a:r>
              <a:r>
                <a:rPr lang="ru-RU" sz="1400" dirty="0" err="1"/>
                <a:t>роздають</a:t>
              </a:r>
              <a:r>
                <a:rPr lang="ru-RU" sz="1400" dirty="0"/>
                <a:t> </a:t>
              </a:r>
              <a:r>
                <a:rPr lang="ru-RU" sz="1400" dirty="0" err="1"/>
                <a:t>зображення</a:t>
              </a:r>
              <a:r>
                <a:rPr lang="ru-RU" sz="1400" dirty="0"/>
                <a:t> </a:t>
              </a:r>
              <a:r>
                <a:rPr lang="ru-RU" sz="1400" dirty="0" err="1"/>
                <a:t>із</a:t>
              </a:r>
              <a:r>
                <a:rPr lang="ru-RU" sz="1400" dirty="0"/>
                <a:t> </a:t>
              </a:r>
              <a:r>
                <a:rPr lang="ru-RU" sz="1400" dirty="0" err="1"/>
                <a:t>мішенню</a:t>
              </a:r>
              <a:r>
                <a:rPr lang="ru-RU" sz="1400" dirty="0"/>
                <a:t>. У кожному з них - </a:t>
              </a:r>
              <a:r>
                <a:rPr lang="ru-RU" sz="1400" dirty="0" err="1"/>
                <a:t>питання-параметри</a:t>
              </a:r>
              <a:r>
                <a:rPr lang="ru-RU" sz="1400" dirty="0"/>
                <a:t> </a:t>
              </a:r>
              <a:r>
                <a:rPr lang="ru-RU" sz="1400" dirty="0" err="1"/>
                <a:t>рефлексії</a:t>
              </a:r>
              <a:r>
                <a:rPr lang="ru-RU" sz="1400" dirty="0"/>
                <a:t> </a:t>
              </a:r>
              <a:r>
                <a:rPr lang="ru-RU" sz="1400" dirty="0" err="1"/>
                <a:t>діяльності</a:t>
              </a:r>
              <a:r>
                <a:rPr lang="ru-RU" sz="1400" dirty="0"/>
                <a:t>: </a:t>
              </a:r>
              <a:r>
                <a:rPr lang="ru-RU" sz="1400" dirty="0" err="1"/>
                <a:t>оцінка</a:t>
              </a:r>
              <a:r>
                <a:rPr lang="ru-RU" sz="1400" dirty="0"/>
                <a:t> </a:t>
              </a:r>
              <a:r>
                <a:rPr lang="ru-RU" sz="1400" dirty="0" err="1"/>
                <a:t>змісту</a:t>
              </a:r>
              <a:r>
                <a:rPr lang="ru-RU" sz="1400" dirty="0"/>
                <a:t>, </a:t>
              </a:r>
              <a:r>
                <a:rPr lang="ru-RU" sz="1400" dirty="0" err="1"/>
                <a:t>оцінка</a:t>
              </a:r>
              <a:r>
                <a:rPr lang="ru-RU" sz="1400" dirty="0"/>
                <a:t> форм і </a:t>
              </a:r>
              <a:r>
                <a:rPr lang="ru-RU" sz="1400" dirty="0" err="1"/>
                <a:t>методів</a:t>
              </a:r>
              <a:r>
                <a:rPr lang="ru-RU" sz="1400" dirty="0"/>
                <a:t> </a:t>
              </a:r>
              <a:r>
                <a:rPr lang="ru-RU" sz="1400" dirty="0" err="1"/>
                <a:t>проведення</a:t>
              </a:r>
              <a:r>
                <a:rPr lang="ru-RU" sz="1400" dirty="0"/>
                <a:t> уроку, </a:t>
              </a:r>
              <a:r>
                <a:rPr lang="ru-RU" sz="1400" dirty="0" err="1"/>
                <a:t>оцінка</a:t>
              </a:r>
              <a:r>
                <a:rPr lang="ru-RU" sz="1400" dirty="0"/>
                <a:t> </a:t>
              </a:r>
              <a:r>
                <a:rPr lang="ru-RU" sz="1400" dirty="0" err="1"/>
                <a:t>діяльності</a:t>
              </a:r>
              <a:r>
                <a:rPr lang="ru-RU" sz="1400" dirty="0"/>
                <a:t> педагога, </a:t>
              </a:r>
              <a:r>
                <a:rPr lang="ru-RU" sz="1400" dirty="0" err="1"/>
                <a:t>оцінка</a:t>
              </a:r>
              <a:r>
                <a:rPr lang="ru-RU" sz="1400" dirty="0"/>
                <a:t> </a:t>
              </a:r>
              <a:r>
                <a:rPr lang="ru-RU" sz="1400" dirty="0" err="1"/>
                <a:t>своєї</a:t>
              </a:r>
              <a:r>
                <a:rPr lang="ru-RU" sz="1400" dirty="0"/>
                <a:t> </a:t>
              </a:r>
              <a:r>
                <a:rPr lang="ru-RU" sz="1400" dirty="0" err="1"/>
                <a:t>діяльності</a:t>
              </a:r>
              <a:r>
                <a:rPr lang="ru-RU" sz="1400" dirty="0"/>
                <a:t>. </a:t>
              </a:r>
              <a:r>
                <a:rPr lang="ru-RU" sz="1400" dirty="0" err="1"/>
                <a:t>Учасник</a:t>
              </a:r>
              <a:r>
                <a:rPr lang="ru-RU" sz="1400" dirty="0"/>
                <a:t> ставить </a:t>
              </a:r>
              <a:r>
                <a:rPr lang="ru-RU" sz="1400" dirty="0" err="1"/>
                <a:t>мітки</a:t>
              </a:r>
              <a:r>
                <a:rPr lang="ru-RU" sz="1400" dirty="0"/>
                <a:t> в </a:t>
              </a:r>
              <a:r>
                <a:rPr lang="ru-RU" sz="1400" dirty="0" err="1"/>
                <a:t>сектори</a:t>
              </a:r>
              <a:r>
                <a:rPr lang="ru-RU" sz="1400" dirty="0"/>
                <a:t> </a:t>
              </a:r>
              <a:r>
                <a:rPr lang="ru-RU" sz="1400" dirty="0" err="1"/>
                <a:t>відповідно</a:t>
              </a:r>
              <a:r>
                <a:rPr lang="ru-RU" sz="1400" dirty="0"/>
                <a:t> до </a:t>
              </a:r>
              <a:r>
                <a:rPr lang="ru-RU" sz="1400" dirty="0" err="1"/>
                <a:t>оцінки</a:t>
              </a:r>
              <a:r>
                <a:rPr lang="ru-RU" sz="1400" dirty="0"/>
                <a:t> результату: </a:t>
              </a:r>
              <a:r>
                <a:rPr lang="ru-RU" sz="1400" dirty="0" err="1"/>
                <a:t>чим</a:t>
              </a:r>
              <a:r>
                <a:rPr lang="ru-RU" sz="1400" dirty="0"/>
                <a:t> </a:t>
              </a:r>
              <a:r>
                <a:rPr lang="ru-RU" sz="1400" dirty="0" err="1"/>
                <a:t>ближче</a:t>
              </a:r>
              <a:r>
                <a:rPr lang="ru-RU" sz="1400" dirty="0"/>
                <a:t> до центру </a:t>
              </a:r>
              <a:r>
                <a:rPr lang="ru-RU" sz="1400" dirty="0" err="1"/>
                <a:t>мішені</a:t>
              </a:r>
              <a:r>
                <a:rPr lang="ru-RU" sz="1400" dirty="0"/>
                <a:t>, </a:t>
              </a:r>
              <a:r>
                <a:rPr lang="ru-RU" sz="1400" dirty="0" err="1"/>
                <a:t>тим</a:t>
              </a:r>
              <a:r>
                <a:rPr lang="ru-RU" sz="1400" dirty="0"/>
                <a:t> </a:t>
              </a:r>
              <a:r>
                <a:rPr lang="ru-RU" sz="1400" dirty="0" err="1"/>
                <a:t>ближче</a:t>
              </a:r>
              <a:r>
                <a:rPr lang="ru-RU" sz="1400" dirty="0"/>
                <a:t> до десятки, на краях </a:t>
              </a:r>
              <a:r>
                <a:rPr lang="ru-RU" sz="1400" dirty="0" err="1"/>
                <a:t>мішені</a:t>
              </a:r>
              <a:r>
                <a:rPr lang="ru-RU" sz="1400" dirty="0"/>
                <a:t> </a:t>
              </a:r>
              <a:r>
                <a:rPr lang="ru-RU" sz="1400" dirty="0" err="1"/>
                <a:t>оцінка</a:t>
              </a:r>
              <a:r>
                <a:rPr lang="ru-RU" sz="1400" dirty="0"/>
                <a:t> </a:t>
              </a:r>
              <a:r>
                <a:rPr lang="ru-RU" sz="1400" dirty="0" err="1"/>
                <a:t>ближче</a:t>
              </a:r>
              <a:r>
                <a:rPr lang="ru-RU" sz="1400" dirty="0"/>
                <a:t> до нуля, </a:t>
              </a:r>
              <a:r>
                <a:rPr lang="ru-RU" sz="1400" dirty="0" err="1"/>
                <a:t>потім</a:t>
              </a:r>
              <a:r>
                <a:rPr lang="ru-RU" sz="1400" dirty="0"/>
                <a:t> - короткий </a:t>
              </a:r>
              <a:r>
                <a:rPr lang="ru-RU" sz="1400" dirty="0" err="1"/>
                <a:t>аналіз</a:t>
              </a:r>
              <a:r>
                <a:rPr lang="ru-RU" sz="1400" dirty="0"/>
                <a:t>.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771800" y="483325"/>
              <a:ext cx="381642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/>
                <a:t>«Рефлексивна </a:t>
              </a:r>
              <a:r>
                <a:rPr lang="ru-RU" sz="2000" b="1" dirty="0" err="1"/>
                <a:t>мішень</a:t>
              </a:r>
              <a:r>
                <a:rPr lang="ru-RU" sz="2000" b="1" dirty="0"/>
                <a:t>»</a:t>
              </a:r>
              <a:br>
                <a:rPr lang="ru-RU" sz="2000" b="1" dirty="0"/>
              </a:b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624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55842" y="106751"/>
            <a:ext cx="8737862" cy="6704824"/>
            <a:chOff x="55842" y="106751"/>
            <a:chExt cx="8737862" cy="670482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42" y="2502636"/>
              <a:ext cx="2304257" cy="4308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Группа 3"/>
            <p:cNvGrpSpPr/>
            <p:nvPr/>
          </p:nvGrpSpPr>
          <p:grpSpPr>
            <a:xfrm>
              <a:off x="1038987" y="106751"/>
              <a:ext cx="7754717" cy="4839456"/>
              <a:chOff x="1137563" y="209940"/>
              <a:chExt cx="7754717" cy="4839456"/>
            </a:xfrm>
          </p:grpSpPr>
          <p:pic>
            <p:nvPicPr>
              <p:cNvPr id="1126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7563" y="209940"/>
                <a:ext cx="5954717" cy="23391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Прямоугольник 1"/>
              <p:cNvSpPr/>
              <p:nvPr/>
            </p:nvSpPr>
            <p:spPr>
              <a:xfrm rot="21446470">
                <a:off x="2927036" y="383363"/>
                <a:ext cx="228600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«Дерево </a:t>
                </a:r>
                <a:r>
                  <a:rPr lang="ru-RU" dirty="0" err="1" smtClean="0"/>
                  <a:t>творчості</a:t>
                </a:r>
                <a:r>
                  <a:rPr lang="ru-RU" dirty="0" smtClean="0"/>
                  <a:t>»</a:t>
                </a:r>
                <a:br>
                  <a:rPr lang="ru-RU" dirty="0" smtClean="0"/>
                </a:br>
                <a:endParaRPr lang="ru-RU" dirty="0"/>
              </a:p>
            </p:txBody>
          </p:sp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2321" y="2887221"/>
                <a:ext cx="1752600" cy="2162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912" y="3022917"/>
                <a:ext cx="1809328" cy="18167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8304" y="3149022"/>
                <a:ext cx="1583976" cy="16385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9213" y="3094472"/>
                <a:ext cx="1440000" cy="1673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" name="Прямоугольник 2"/>
          <p:cNvSpPr/>
          <p:nvPr/>
        </p:nvSpPr>
        <p:spPr>
          <a:xfrm>
            <a:off x="1979713" y="5337936"/>
            <a:ext cx="70567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«</a:t>
            </a:r>
            <a:r>
              <a:rPr lang="ru-RU" dirty="0" err="1"/>
              <a:t>Плід</a:t>
            </a:r>
            <a:r>
              <a:rPr lang="ru-RU" dirty="0"/>
              <a:t>» </a:t>
            </a:r>
            <a:r>
              <a:rPr lang="ru-RU" dirty="0" err="1"/>
              <a:t>означає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урок </a:t>
            </a:r>
            <a:r>
              <a:rPr lang="ru-RU" dirty="0" err="1"/>
              <a:t>пройшов</a:t>
            </a:r>
            <a:r>
              <a:rPr lang="ru-RU" dirty="0"/>
              <a:t> </a:t>
            </a:r>
            <a:r>
              <a:rPr lang="ru-RU" dirty="0" err="1"/>
              <a:t>корисно</a:t>
            </a:r>
            <a:r>
              <a:rPr lang="ru-RU" dirty="0"/>
              <a:t>, </a:t>
            </a:r>
            <a:r>
              <a:rPr lang="ru-RU" dirty="0" err="1"/>
              <a:t>плідно</a:t>
            </a:r>
            <a:r>
              <a:rPr lang="ru-RU" dirty="0"/>
              <a:t>.</a:t>
            </a:r>
          </a:p>
          <a:p>
            <a:r>
              <a:rPr lang="ru-RU" dirty="0"/>
              <a:t>«</a:t>
            </a:r>
            <a:r>
              <a:rPr lang="ru-RU" dirty="0" err="1"/>
              <a:t>Квітка</a:t>
            </a:r>
            <a:r>
              <a:rPr lang="ru-RU" dirty="0"/>
              <a:t>» -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непогано</a:t>
            </a:r>
            <a:r>
              <a:rPr lang="ru-RU" dirty="0"/>
              <a:t>.</a:t>
            </a:r>
          </a:p>
          <a:p>
            <a:r>
              <a:rPr lang="ru-RU" dirty="0"/>
              <a:t>«</a:t>
            </a:r>
            <a:r>
              <a:rPr lang="ru-RU" dirty="0" err="1"/>
              <a:t>Зелений</a:t>
            </a:r>
            <a:r>
              <a:rPr lang="ru-RU" dirty="0"/>
              <a:t> листок» -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, </a:t>
            </a:r>
            <a:r>
              <a:rPr lang="ru-RU" dirty="0" err="1"/>
              <a:t>звичайно</a:t>
            </a:r>
            <a:r>
              <a:rPr lang="ru-RU" dirty="0"/>
              <a:t>, але </a:t>
            </a:r>
            <a:r>
              <a:rPr lang="ru-RU" dirty="0" err="1"/>
              <a:t>взагалі</a:t>
            </a:r>
            <a:r>
              <a:rPr lang="ru-RU" dirty="0"/>
              <a:t> - не </a:t>
            </a:r>
            <a:r>
              <a:rPr lang="ru-RU" dirty="0" err="1"/>
              <a:t>зрозуміло</a:t>
            </a:r>
            <a:r>
              <a:rPr lang="ru-RU" dirty="0"/>
              <a:t>.</a:t>
            </a:r>
          </a:p>
          <a:p>
            <a:r>
              <a:rPr lang="ru-RU" dirty="0"/>
              <a:t>«</a:t>
            </a:r>
            <a:r>
              <a:rPr lang="ru-RU" dirty="0" err="1"/>
              <a:t>Жовтий</a:t>
            </a:r>
            <a:r>
              <a:rPr lang="ru-RU" dirty="0"/>
              <a:t> </a:t>
            </a:r>
            <a:r>
              <a:rPr lang="ru-RU" dirty="0" err="1"/>
              <a:t>листочок</a:t>
            </a:r>
            <a:r>
              <a:rPr lang="ru-RU" dirty="0"/>
              <a:t>» - </a:t>
            </a:r>
            <a:r>
              <a:rPr lang="ru-RU" dirty="0" err="1" smtClean="0"/>
              <a:t>невдалий</a:t>
            </a:r>
            <a:r>
              <a:rPr lang="ru-RU" dirty="0" smtClean="0"/>
              <a:t> </a:t>
            </a:r>
            <a:r>
              <a:rPr lang="ru-RU" dirty="0"/>
              <a:t>урок.</a:t>
            </a:r>
          </a:p>
        </p:txBody>
      </p:sp>
    </p:spTree>
    <p:extLst>
      <p:ext uri="{BB962C8B-B14F-4D97-AF65-F5344CB8AC3E}">
        <p14:creationId xmlns:p14="http://schemas.microsoft.com/office/powerpoint/2010/main" val="13573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051720" y="260648"/>
            <a:ext cx="4896545" cy="6423025"/>
            <a:chOff x="1950591" y="188640"/>
            <a:chExt cx="4896545" cy="6423025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592" y="2725465"/>
              <a:ext cx="4896544" cy="388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0591" y="188640"/>
              <a:ext cx="4896544" cy="253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21392824">
              <a:off x="3635896" y="369531"/>
              <a:ext cx="17281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 smtClean="0"/>
                <a:t>Шкала оцінювання</a:t>
              </a: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176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ork\Desktop\НУШ\106137298_791632168312811_26197798040949701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88" y="2708920"/>
            <a:ext cx="7560840" cy="398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Work\Desktop\НУШ\106539923_1285350834945195_654979022064024777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58" y="0"/>
            <a:ext cx="6858000" cy="25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5856" y="188640"/>
            <a:ext cx="273630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Рефлексійна</a:t>
            </a:r>
            <a:r>
              <a:rPr lang="uk-UA" dirty="0" smtClean="0"/>
              <a:t> вправа </a:t>
            </a:r>
          </a:p>
          <a:p>
            <a:r>
              <a:rPr lang="uk-UA" sz="2000" b="1" dirty="0" smtClean="0"/>
              <a:t>«Ромашка»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0865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011658" y="116632"/>
            <a:ext cx="6993396" cy="6563121"/>
            <a:chOff x="953328" y="188640"/>
            <a:chExt cx="6993396" cy="6563121"/>
          </a:xfrm>
        </p:grpSpPr>
        <p:pic>
          <p:nvPicPr>
            <p:cNvPr id="4098" name="Picture 2" descr="C:\Users\Work\Desktop\НУШ\300579527_7916651355043510_6881149686187248275_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328" y="2112317"/>
              <a:ext cx="6993396" cy="4639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328" y="188640"/>
              <a:ext cx="6993396" cy="19236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094781" y="403586"/>
              <a:ext cx="26629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b="1" dirty="0" smtClean="0">
                  <a:solidFill>
                    <a:schemeClr val="accent6">
                      <a:lumMod val="50000"/>
                    </a:schemeClr>
                  </a:solidFill>
                </a:rPr>
                <a:t>Сходинки успіху</a:t>
              </a:r>
              <a:endParaRPr lang="ru-RU" sz="24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058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007750" y="286336"/>
            <a:ext cx="6624736" cy="6316002"/>
            <a:chOff x="1259632" y="257203"/>
            <a:chExt cx="6624736" cy="631600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2725465"/>
              <a:ext cx="6624736" cy="3847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257203"/>
              <a:ext cx="6624736" cy="2468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348010" y="356404"/>
              <a:ext cx="2520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/>
                <a:t>Методика</a:t>
              </a:r>
            </a:p>
            <a:p>
              <a:r>
                <a:rPr lang="uk-UA" dirty="0" smtClean="0"/>
                <a:t>«</a:t>
              </a:r>
              <a:r>
                <a:rPr lang="uk-UA" dirty="0" err="1" smtClean="0"/>
                <a:t>Рефлексійне</a:t>
              </a:r>
              <a:r>
                <a:rPr lang="uk-UA" dirty="0" smtClean="0"/>
                <a:t> коло»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41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325618" y="620688"/>
            <a:ext cx="6680967" cy="4578663"/>
            <a:chOff x="1305178" y="474888"/>
            <a:chExt cx="6680967" cy="4578663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09"/>
            <a:stretch/>
          </p:blipFill>
          <p:spPr bwMode="auto">
            <a:xfrm>
              <a:off x="1305178" y="3011713"/>
              <a:ext cx="6680967" cy="2041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9297" y="474888"/>
              <a:ext cx="6552728" cy="253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1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46"/>
            <a:stretch/>
          </p:blipFill>
          <p:spPr bwMode="auto">
            <a:xfrm rot="21437314">
              <a:off x="3359119" y="690565"/>
              <a:ext cx="2967212" cy="546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576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244275" y="-18280"/>
            <a:ext cx="6486525" cy="6876280"/>
            <a:chOff x="1244275" y="-18280"/>
            <a:chExt cx="6486525" cy="6876280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275" y="-18280"/>
              <a:ext cx="6486525" cy="3168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7784" y="0"/>
              <a:ext cx="3528392" cy="1296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7" y="2989312"/>
              <a:ext cx="4248473" cy="3868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922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23528" y="136930"/>
            <a:ext cx="8461655" cy="6665170"/>
            <a:chOff x="179512" y="51611"/>
            <a:chExt cx="8461655" cy="6665170"/>
          </a:xfrm>
        </p:grpSpPr>
        <p:pic>
          <p:nvPicPr>
            <p:cNvPr id="13314" name="Picture 2" descr="C:\Users\Work\Desktop\НУШ\82229294_791632801646081_9012686151134551690_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477686"/>
              <a:ext cx="2808313" cy="2239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C:\Users\Work\Desktop\НУШ\106454708_791632811646080_5595829227573823052_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981888"/>
              <a:ext cx="2276189" cy="2462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C:\Users\Work\Desktop\НУШ\106160372_791632691646092_8871511541877239477_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2695" y="1960282"/>
              <a:ext cx="2635125" cy="237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1187624" y="51611"/>
              <a:ext cx="6176905" cy="1865362"/>
              <a:chOff x="871771" y="332656"/>
              <a:chExt cx="6858000" cy="2536825"/>
            </a:xfrm>
          </p:grpSpPr>
          <p:pic>
            <p:nvPicPr>
              <p:cNvPr id="9221" name="Picture 5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771" y="332656"/>
                <a:ext cx="6858000" cy="2536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22" name="Picture 6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5776" y="359361"/>
                <a:ext cx="3744415" cy="906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315" name="Picture 3" descr="C:\Users\Work\Desktop\НУШ\106032995_791632688312759_6451856530648113758_n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168" y="2068184"/>
              <a:ext cx="2641838" cy="2289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C:\Users\Work\Desktop\НУШ\106007781_791632751646086_8269548532938655353_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8279" y="4402420"/>
              <a:ext cx="3055809" cy="225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7" name="Picture 5" descr="C:\Users\Work\Desktop\НУШ\106060160_791632758312752_5392430508754859304_n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087" y="4144152"/>
              <a:ext cx="2917080" cy="2532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18" name="Picture 6" descr="C:\Users\Work\Desktop\НУШ\106127030_791632744979420_7467685138311155013_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64" y="1934666"/>
            <a:ext cx="2342333" cy="229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6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639625" y="188640"/>
            <a:ext cx="4962525" cy="6496372"/>
            <a:chOff x="1907704" y="361628"/>
            <a:chExt cx="4962525" cy="64963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01" b="5614"/>
            <a:stretch/>
          </p:blipFill>
          <p:spPr bwMode="auto">
            <a:xfrm>
              <a:off x="1907704" y="2465462"/>
              <a:ext cx="4962525" cy="4392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361628"/>
              <a:ext cx="4824536" cy="201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361042" y="545079"/>
              <a:ext cx="22461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b="1" dirty="0" smtClean="0"/>
                <a:t>Квиток на вихід 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960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020181" y="439847"/>
            <a:ext cx="4104456" cy="5489154"/>
            <a:chOff x="2450993" y="188639"/>
            <a:chExt cx="4104456" cy="5489154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387" y="2725465"/>
              <a:ext cx="3927665" cy="2952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993" y="188639"/>
              <a:ext cx="4104456" cy="253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21235105">
              <a:off x="3816368" y="368523"/>
              <a:ext cx="13660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/>
                <a:t>Ромашка </a:t>
              </a:r>
              <a:r>
                <a:rPr lang="uk-UA" dirty="0" err="1" smtClean="0"/>
                <a:t>Блума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30413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488013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4"/>
          <a:stretch/>
        </p:blipFill>
        <p:spPr bwMode="auto">
          <a:xfrm>
            <a:off x="2075925" y="0"/>
            <a:ext cx="4152259" cy="1439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966696" y="2878136"/>
            <a:ext cx="7925784" cy="3808853"/>
            <a:chOff x="966696" y="2878136"/>
            <a:chExt cx="7925784" cy="3808853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696" y="2878136"/>
              <a:ext cx="4067175" cy="3808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878137"/>
              <a:ext cx="2362200" cy="1200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148064" y="4149080"/>
              <a:ext cx="37444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dirty="0" smtClean="0"/>
                <a:t>Жовтий стікер – сподобалось</a:t>
              </a:r>
            </a:p>
            <a:p>
              <a:endParaRPr lang="uk-UA" dirty="0"/>
            </a:p>
            <a:p>
              <a:r>
                <a:rPr lang="uk-UA" dirty="0" smtClean="0"/>
                <a:t>Блакитний – не сподобалось 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43195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71600" y="215881"/>
            <a:ext cx="7848872" cy="6165447"/>
            <a:chOff x="971600" y="215881"/>
            <a:chExt cx="7848872" cy="6165447"/>
          </a:xfrm>
        </p:grpSpPr>
        <p:pic>
          <p:nvPicPr>
            <p:cNvPr id="8195" name="Picture 3" descr="C:\Users\Work\Desktop\НУШ\106480813_791632111646150_5429408226718454836_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004" y="2852936"/>
              <a:ext cx="3339519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59580"/>
              <a:ext cx="6858000" cy="253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215881"/>
              <a:ext cx="3744416" cy="93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0" name="Picture 8" descr="C:\Users\Work\Desktop\НУШ\106549236_791632051646156_809005330691959118_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2924944"/>
              <a:ext cx="4320480" cy="3456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058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57118" y="188640"/>
            <a:ext cx="8263354" cy="6284260"/>
            <a:chOff x="557118" y="188640"/>
            <a:chExt cx="8263354" cy="628426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738" y="188640"/>
              <a:ext cx="6486525" cy="2878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5220072" y="3056580"/>
              <a:ext cx="360040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/>
                <a:t>Голова </a:t>
              </a:r>
              <a:r>
                <a:rPr lang="ru-RU" dirty="0" err="1"/>
                <a:t>риби</a:t>
              </a:r>
              <a:r>
                <a:rPr lang="ru-RU" dirty="0"/>
                <a:t> – тема </a:t>
              </a:r>
              <a:r>
                <a:rPr lang="ru-RU" dirty="0" err="1"/>
                <a:t>або</a:t>
              </a:r>
              <a:r>
                <a:rPr lang="ru-RU" dirty="0"/>
                <a:t> </a:t>
              </a:r>
              <a:r>
                <a:rPr lang="ru-RU" dirty="0" err="1"/>
                <a:t>основна</a:t>
              </a:r>
              <a:r>
                <a:rPr lang="ru-RU" dirty="0"/>
                <a:t> проблема, яка </a:t>
              </a:r>
              <a:r>
                <a:rPr lang="ru-RU" dirty="0" err="1"/>
                <a:t>розглядається</a:t>
              </a:r>
              <a:r>
                <a:rPr lang="ru-RU" dirty="0"/>
                <a:t>. </a:t>
              </a:r>
              <a:r>
                <a:rPr lang="ru-RU" dirty="0" err="1"/>
                <a:t>Верхні</a:t>
              </a:r>
              <a:r>
                <a:rPr lang="ru-RU" dirty="0"/>
                <a:t> </a:t>
              </a:r>
              <a:r>
                <a:rPr lang="ru-RU" dirty="0" err="1"/>
                <a:t>кісточки</a:t>
              </a:r>
              <a:r>
                <a:rPr lang="ru-RU" dirty="0"/>
                <a:t> – </a:t>
              </a:r>
              <a:r>
                <a:rPr lang="ru-RU" dirty="0" err="1"/>
                <a:t>основні</a:t>
              </a:r>
              <a:r>
                <a:rPr lang="ru-RU" dirty="0"/>
                <a:t> </a:t>
              </a:r>
              <a:r>
                <a:rPr lang="ru-RU" dirty="0" err="1"/>
                <a:t>поняття</a:t>
              </a:r>
              <a:r>
                <a:rPr lang="ru-RU" dirty="0"/>
                <a:t> теми, причини </a:t>
              </a:r>
              <a:r>
                <a:rPr lang="ru-RU" dirty="0" err="1"/>
                <a:t>виникнення</a:t>
              </a:r>
              <a:r>
                <a:rPr lang="ru-RU" dirty="0"/>
                <a:t> </a:t>
              </a:r>
              <a:r>
                <a:rPr lang="ru-RU" dirty="0" err="1"/>
                <a:t>тієї</a:t>
              </a:r>
              <a:r>
                <a:rPr lang="ru-RU" dirty="0"/>
                <a:t> </a:t>
              </a:r>
              <a:r>
                <a:rPr lang="ru-RU" dirty="0" err="1"/>
                <a:t>чи</a:t>
              </a:r>
              <a:r>
                <a:rPr lang="ru-RU" dirty="0"/>
                <a:t> </a:t>
              </a:r>
              <a:r>
                <a:rPr lang="ru-RU" dirty="0" err="1"/>
                <a:t>іншої</a:t>
              </a:r>
              <a:r>
                <a:rPr lang="ru-RU" dirty="0"/>
                <a:t> </a:t>
              </a:r>
              <a:r>
                <a:rPr lang="ru-RU" dirty="0" err="1"/>
                <a:t>проблеми</a:t>
              </a:r>
              <a:r>
                <a:rPr lang="ru-RU" dirty="0"/>
                <a:t>. </a:t>
              </a:r>
              <a:r>
                <a:rPr lang="ru-RU" dirty="0" err="1"/>
                <a:t>Нижні</a:t>
              </a:r>
              <a:r>
                <a:rPr lang="ru-RU" dirty="0"/>
                <a:t> </a:t>
              </a:r>
              <a:r>
                <a:rPr lang="ru-RU" dirty="0" err="1"/>
                <a:t>кісточки</a:t>
              </a:r>
              <a:r>
                <a:rPr lang="ru-RU" dirty="0"/>
                <a:t> – </a:t>
              </a:r>
              <a:r>
                <a:rPr lang="ru-RU" dirty="0" err="1"/>
                <a:t>сутність</a:t>
              </a:r>
              <a:r>
                <a:rPr lang="ru-RU" dirty="0"/>
                <a:t> </a:t>
              </a:r>
              <a:r>
                <a:rPr lang="ru-RU" dirty="0" err="1"/>
                <a:t>поняття</a:t>
              </a:r>
              <a:r>
                <a:rPr lang="ru-RU" dirty="0"/>
                <a:t>, </a:t>
              </a:r>
              <a:r>
                <a:rPr lang="ru-RU" dirty="0" err="1"/>
                <a:t>твердження</a:t>
              </a:r>
              <a:r>
                <a:rPr lang="ru-RU" dirty="0"/>
                <a:t>, факт </a:t>
              </a:r>
              <a:r>
                <a:rPr lang="ru-RU" dirty="0" err="1"/>
                <a:t>який</a:t>
              </a:r>
              <a:r>
                <a:rPr lang="ru-RU" dirty="0"/>
                <a:t> </a:t>
              </a:r>
              <a:r>
                <a:rPr lang="ru-RU" dirty="0" err="1"/>
                <a:t>розкриває</a:t>
              </a:r>
              <a:r>
                <a:rPr lang="ru-RU" dirty="0"/>
                <a:t> причину </a:t>
              </a:r>
              <a:r>
                <a:rPr lang="ru-RU" dirty="0" err="1"/>
                <a:t>тієї</a:t>
              </a:r>
              <a:r>
                <a:rPr lang="ru-RU" dirty="0"/>
                <a:t> </a:t>
              </a:r>
              <a:r>
                <a:rPr lang="ru-RU" dirty="0" err="1"/>
                <a:t>чи</a:t>
              </a:r>
              <a:r>
                <a:rPr lang="ru-RU" dirty="0"/>
                <a:t> </a:t>
              </a:r>
              <a:r>
                <a:rPr lang="ru-RU" dirty="0" err="1"/>
                <a:t>іншої</a:t>
              </a:r>
              <a:r>
                <a:rPr lang="ru-RU" dirty="0"/>
                <a:t> </a:t>
              </a:r>
              <a:r>
                <a:rPr lang="ru-RU" dirty="0" err="1"/>
                <a:t>проблеми</a:t>
              </a:r>
              <a:r>
                <a:rPr lang="ru-RU" dirty="0"/>
                <a:t>. </a:t>
              </a:r>
              <a:r>
                <a:rPr lang="ru-RU" dirty="0" err="1"/>
                <a:t>Хвіст</a:t>
              </a:r>
              <a:r>
                <a:rPr lang="ru-RU" dirty="0"/>
                <a:t> – </a:t>
              </a:r>
              <a:r>
                <a:rPr lang="ru-RU" dirty="0" err="1"/>
                <a:t>висновки</a:t>
              </a:r>
              <a:r>
                <a:rPr lang="ru-RU" dirty="0"/>
                <a:t> за темою. Рекомендовано </a:t>
              </a:r>
              <a:r>
                <a:rPr lang="ru-RU" dirty="0" err="1"/>
                <a:t>проводити</a:t>
              </a:r>
              <a:r>
                <a:rPr lang="ru-RU" dirty="0"/>
                <a:t> для </a:t>
              </a:r>
              <a:r>
                <a:rPr lang="ru-RU" dirty="0" err="1"/>
                <a:t>групової</a:t>
              </a:r>
              <a:r>
                <a:rPr lang="ru-RU" dirty="0"/>
                <a:t> </a:t>
              </a:r>
              <a:r>
                <a:rPr lang="ru-RU" dirty="0" err="1"/>
                <a:t>рефлексії</a:t>
              </a:r>
              <a:r>
                <a:rPr lang="ru-RU" dirty="0"/>
                <a:t>.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18" y="3144740"/>
              <a:ext cx="4627946" cy="324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3419872" y="404664"/>
              <a:ext cx="428396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b="1" dirty="0"/>
                <a:t>«</a:t>
              </a:r>
              <a:r>
                <a:rPr lang="ru-RU" b="1" dirty="0" err="1"/>
                <a:t>Фішбоун</a:t>
              </a:r>
              <a:r>
                <a:rPr lang="ru-RU" b="1" dirty="0"/>
                <a:t>» </a:t>
              </a:r>
              <a:r>
                <a:rPr lang="ru-RU" b="1" dirty="0" err="1" smtClean="0"/>
                <a:t>або</a:t>
              </a:r>
              <a:endParaRPr lang="ru-RU" b="1" dirty="0" smtClean="0"/>
            </a:p>
            <a:p>
              <a:r>
                <a:rPr lang="ru-RU" b="1" dirty="0" smtClean="0"/>
                <a:t> </a:t>
              </a:r>
              <a:r>
                <a:rPr lang="ru-RU" b="1" dirty="0"/>
                <a:t>«</a:t>
              </a:r>
              <a:r>
                <a:rPr lang="ru-RU" b="1" dirty="0" err="1"/>
                <a:t>Риб'ячий</a:t>
              </a:r>
              <a:r>
                <a:rPr lang="ru-RU" b="1" dirty="0"/>
                <a:t> </a:t>
              </a:r>
              <a:r>
                <a:rPr lang="ru-RU" b="1" dirty="0" err="1"/>
                <a:t>кістяк</a:t>
              </a:r>
              <a:r>
                <a:rPr lang="ru-RU" b="1" dirty="0"/>
                <a:t>»</a:t>
              </a:r>
              <a:br>
                <a:rPr lang="ru-RU" b="1" dirty="0"/>
              </a:br>
              <a:endParaRPr lang="ru-RU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112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259631" y="0"/>
            <a:ext cx="6486526" cy="6741367"/>
            <a:chOff x="1259631" y="0"/>
            <a:chExt cx="6486526" cy="674136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0"/>
              <a:ext cx="6486525" cy="2878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1" y="2878136"/>
              <a:ext cx="6486525" cy="3863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3200">
              <a:off x="3318087" y="249327"/>
              <a:ext cx="2839349" cy="576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5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159799" y="188640"/>
            <a:ext cx="6858000" cy="6597352"/>
            <a:chOff x="1159799" y="188640"/>
            <a:chExt cx="6858000" cy="6597352"/>
          </a:xfrm>
        </p:grpSpPr>
        <p:pic>
          <p:nvPicPr>
            <p:cNvPr id="9220" name="Picture 4" descr="C:\Users\Work\Desktop\НУШ\106539923_1285350834945195_6549790220640247774_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799" y="188640"/>
              <a:ext cx="6858000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8" name="Picture 2" descr="C:\Users\Work\Desktop\НУШ\300363195_7913499342025378_6990544610474891393_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0" t="14943" r="2109" b="5306"/>
            <a:stretch/>
          </p:blipFill>
          <p:spPr bwMode="auto">
            <a:xfrm>
              <a:off x="2291098" y="2132856"/>
              <a:ext cx="4648912" cy="4653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188640"/>
              <a:ext cx="4591050" cy="864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24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115616" y="692696"/>
            <a:ext cx="6858000" cy="5393804"/>
            <a:chOff x="1115616" y="692696"/>
            <a:chExt cx="6858000" cy="5393804"/>
          </a:xfrm>
        </p:grpSpPr>
        <p:pic>
          <p:nvPicPr>
            <p:cNvPr id="11266" name="Picture 2" descr="C:\Users\Work\Desktop\НУШ\106539923_1285350834945195_6549790220640247774_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692696"/>
              <a:ext cx="6858000" cy="5393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74" b="28041"/>
            <a:stretch/>
          </p:blipFill>
          <p:spPr bwMode="auto">
            <a:xfrm rot="21292388">
              <a:off x="3240647" y="1222898"/>
              <a:ext cx="2918842" cy="954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7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539552" y="116632"/>
            <a:ext cx="7956376" cy="6508846"/>
            <a:chOff x="539552" y="116632"/>
            <a:chExt cx="7956376" cy="6508846"/>
          </a:xfrm>
        </p:grpSpPr>
        <p:pic>
          <p:nvPicPr>
            <p:cNvPr id="4098" name="Picture 2" descr="C:\Users\Work\Desktop\НУШ\106087789_791632411646120_4352952377932469005_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2653457"/>
              <a:ext cx="7956376" cy="3972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Группа 1"/>
            <p:cNvGrpSpPr/>
            <p:nvPr/>
          </p:nvGrpSpPr>
          <p:grpSpPr>
            <a:xfrm>
              <a:off x="1792226" y="116632"/>
              <a:ext cx="5688632" cy="2536825"/>
              <a:chOff x="1818302" y="188639"/>
              <a:chExt cx="5688632" cy="2536825"/>
            </a:xfrm>
          </p:grpSpPr>
          <p:pic>
            <p:nvPicPr>
              <p:cNvPr id="16387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8302" y="188639"/>
                <a:ext cx="5688632" cy="2536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386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3" r="4280" b="50000"/>
              <a:stretch/>
            </p:blipFill>
            <p:spPr bwMode="auto">
              <a:xfrm rot="21417980">
                <a:off x="3553934" y="414959"/>
                <a:ext cx="2418460" cy="4680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8817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033800" y="172973"/>
            <a:ext cx="6858000" cy="6264006"/>
            <a:chOff x="1033800" y="172973"/>
            <a:chExt cx="6858000" cy="626400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5" t="169" b="2895"/>
            <a:stretch/>
          </p:blipFill>
          <p:spPr bwMode="auto">
            <a:xfrm>
              <a:off x="2699792" y="2154310"/>
              <a:ext cx="3888432" cy="4282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3800" y="227242"/>
              <a:ext cx="6858000" cy="1927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1662" y="172973"/>
              <a:ext cx="5246613" cy="741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538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484732" y="116632"/>
            <a:ext cx="6116590" cy="6534423"/>
            <a:chOff x="1484732" y="116632"/>
            <a:chExt cx="6116590" cy="653442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2113" y="5004371"/>
              <a:ext cx="3600400" cy="1646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2570915"/>
              <a:ext cx="2381250" cy="2209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979" y="2694740"/>
              <a:ext cx="1800225" cy="2085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732" y="2694740"/>
              <a:ext cx="2019300" cy="1724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7025" y="116632"/>
              <a:ext cx="5949950" cy="2536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7979" y="332656"/>
              <a:ext cx="2307134" cy="460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686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87760" y="115301"/>
            <a:ext cx="8424935" cy="6438906"/>
            <a:chOff x="91142" y="197933"/>
            <a:chExt cx="8424935" cy="643890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42" y="608903"/>
              <a:ext cx="2160240" cy="1937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8" name="Группа 7"/>
            <p:cNvGrpSpPr/>
            <p:nvPr/>
          </p:nvGrpSpPr>
          <p:grpSpPr>
            <a:xfrm>
              <a:off x="91142" y="197933"/>
              <a:ext cx="8424935" cy="6438906"/>
              <a:chOff x="179513" y="188640"/>
              <a:chExt cx="8424935" cy="6438906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556016" y="5704216"/>
                <a:ext cx="790441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На </a:t>
                </a:r>
                <a:r>
                  <a:rPr lang="ru-RU" dirty="0" err="1"/>
                  <a:t>дошці</a:t>
                </a:r>
                <a:r>
                  <a:rPr lang="ru-RU" dirty="0"/>
                  <a:t> </a:t>
                </a:r>
                <a:r>
                  <a:rPr lang="ru-RU" dirty="0" err="1"/>
                  <a:t>зображена</a:t>
                </a:r>
                <a:r>
                  <a:rPr lang="ru-RU" dirty="0"/>
                  <a:t> поляна з </a:t>
                </a:r>
                <a:r>
                  <a:rPr lang="ru-RU" dirty="0" err="1"/>
                  <a:t>різнокольоровими</a:t>
                </a:r>
                <a:r>
                  <a:rPr lang="ru-RU" dirty="0"/>
                  <a:t> </a:t>
                </a:r>
                <a:r>
                  <a:rPr lang="ru-RU" dirty="0" err="1"/>
                  <a:t>квітами</a:t>
                </a:r>
                <a:r>
                  <a:rPr lang="ru-RU" dirty="0"/>
                  <a:t>, </a:t>
                </a:r>
                <a:r>
                  <a:rPr lang="ru-RU" dirty="0" err="1"/>
                  <a:t>які</a:t>
                </a:r>
                <a:r>
                  <a:rPr lang="ru-RU" dirty="0"/>
                  <a:t> </a:t>
                </a:r>
                <a:r>
                  <a:rPr lang="ru-RU" dirty="0" err="1"/>
                  <a:t>мають</a:t>
                </a:r>
                <a:r>
                  <a:rPr lang="ru-RU" dirty="0"/>
                  <a:t> </a:t>
                </a:r>
                <a:r>
                  <a:rPr lang="ru-RU" dirty="0" err="1"/>
                  <a:t>назви</a:t>
                </a:r>
                <a:r>
                  <a:rPr lang="ru-RU" dirty="0"/>
                  <a:t> </a:t>
                </a:r>
                <a:r>
                  <a:rPr lang="ru-RU" dirty="0" err="1"/>
                  <a:t>видів</a:t>
                </a:r>
                <a:r>
                  <a:rPr lang="ru-RU" dirty="0"/>
                  <a:t> </a:t>
                </a:r>
                <a:r>
                  <a:rPr lang="ru-RU" dirty="0" err="1"/>
                  <a:t>діяльності</a:t>
                </a:r>
                <a:r>
                  <a:rPr lang="ru-RU" dirty="0"/>
                  <a:t>. </a:t>
                </a:r>
                <a:r>
                  <a:rPr lang="ru-RU" dirty="0" err="1"/>
                  <a:t>Учні</a:t>
                </a:r>
                <a:r>
                  <a:rPr lang="ru-RU" dirty="0"/>
                  <a:t> </a:t>
                </a:r>
                <a:r>
                  <a:rPr lang="ru-RU" dirty="0" err="1"/>
                  <a:t>повинні</a:t>
                </a:r>
                <a:r>
                  <a:rPr lang="ru-RU" dirty="0"/>
                  <a:t> </a:t>
                </a:r>
                <a:r>
                  <a:rPr lang="ru-RU" dirty="0" err="1"/>
                  <a:t>посадити</a:t>
                </a:r>
                <a:r>
                  <a:rPr lang="ru-RU" dirty="0"/>
                  <a:t> </a:t>
                </a:r>
                <a:r>
                  <a:rPr lang="ru-RU" dirty="0" err="1"/>
                  <a:t>метелика</a:t>
                </a:r>
                <a:r>
                  <a:rPr lang="ru-RU" dirty="0"/>
                  <a:t> на ту </a:t>
                </a:r>
                <a:r>
                  <a:rPr lang="ru-RU" dirty="0" err="1"/>
                  <a:t>квітку</a:t>
                </a:r>
                <a:r>
                  <a:rPr lang="ru-RU" dirty="0"/>
                  <a:t>, яка </a:t>
                </a:r>
                <a:r>
                  <a:rPr lang="ru-RU" dirty="0" err="1"/>
                  <a:t>їм</a:t>
                </a:r>
                <a:r>
                  <a:rPr lang="ru-RU" dirty="0"/>
                  <a:t> </a:t>
                </a:r>
                <a:r>
                  <a:rPr lang="ru-RU" dirty="0" err="1"/>
                  <a:t>найбільше</a:t>
                </a:r>
                <a:r>
                  <a:rPr lang="ru-RU" dirty="0"/>
                  <a:t> </a:t>
                </a:r>
                <a:r>
                  <a:rPr lang="ru-RU" dirty="0" err="1"/>
                  <a:t>сподобалося</a:t>
                </a:r>
                <a:r>
                  <a:rPr lang="ru-RU" dirty="0"/>
                  <a:t>.</a:t>
                </a:r>
              </a:p>
            </p:txBody>
          </p:sp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188640"/>
                <a:ext cx="5949950" cy="2536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Прямоугольник 3"/>
              <p:cNvSpPr/>
              <p:nvPr/>
            </p:nvSpPr>
            <p:spPr>
              <a:xfrm rot="21448901">
                <a:off x="4429023" y="357354"/>
                <a:ext cx="2442747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400" b="1" dirty="0" err="1"/>
                  <a:t>Вправа</a:t>
                </a:r>
                <a:r>
                  <a:rPr lang="ru-RU" sz="1400" b="1" dirty="0"/>
                  <a:t> </a:t>
                </a:r>
                <a:endParaRPr lang="ru-RU" sz="1400" b="1" dirty="0" smtClean="0"/>
              </a:p>
              <a:p>
                <a:r>
                  <a:rPr lang="ru-RU" sz="1400" b="1" dirty="0" smtClean="0"/>
                  <a:t>«</a:t>
                </a:r>
                <a:r>
                  <a:rPr lang="ru-RU" sz="1400" b="1" dirty="0" err="1"/>
                  <a:t>Квіткова</a:t>
                </a:r>
                <a:r>
                  <a:rPr lang="ru-RU" sz="1400" b="1" dirty="0"/>
                  <a:t> </a:t>
                </a:r>
                <a:r>
                  <a:rPr lang="ru-RU" sz="1400" b="1" dirty="0" err="1"/>
                  <a:t>галявина</a:t>
                </a:r>
                <a:r>
                  <a:rPr lang="ru-RU" sz="1400" b="1" dirty="0"/>
                  <a:t>». </a:t>
                </a: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>
                <a:off x="4517885" y="2748917"/>
                <a:ext cx="37994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/>
                  <a:t> </a:t>
                </a:r>
                <a:r>
                  <a:rPr lang="ru-RU" dirty="0" err="1" smtClean="0"/>
                  <a:t>Блакитна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квітка</a:t>
                </a:r>
                <a:r>
                  <a:rPr lang="ru-RU" dirty="0" smtClean="0"/>
                  <a:t> - </a:t>
                </a:r>
                <a:r>
                  <a:rPr lang="ru-RU" dirty="0" err="1"/>
                  <a:t>немає</a:t>
                </a:r>
                <a:r>
                  <a:rPr lang="ru-RU" dirty="0"/>
                  <a:t> </a:t>
                </a:r>
                <a:r>
                  <a:rPr lang="ru-RU" dirty="0" err="1"/>
                  <a:t>помилок</a:t>
                </a:r>
                <a:endParaRPr lang="ru-RU" dirty="0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4639839" y="3232720"/>
                <a:ext cx="31085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err="1" smtClean="0"/>
                  <a:t>Жовта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квітка</a:t>
                </a:r>
                <a:r>
                  <a:rPr lang="ru-RU" dirty="0" smtClean="0"/>
                  <a:t> </a:t>
                </a:r>
                <a:r>
                  <a:rPr lang="ru-RU" dirty="0"/>
                  <a:t>- 1-2 </a:t>
                </a:r>
                <a:r>
                  <a:rPr lang="ru-RU" dirty="0" err="1"/>
                  <a:t>помилки</a:t>
                </a:r>
                <a:endParaRPr lang="ru-RU" dirty="0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4517885" y="3615407"/>
                <a:ext cx="408656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ru-RU" dirty="0"/>
              </a:p>
              <a:p>
                <a:r>
                  <a:rPr lang="ru-RU" dirty="0" smtClean="0"/>
                  <a:t> </a:t>
                </a:r>
                <a:r>
                  <a:rPr lang="ru-RU" dirty="0" err="1" smtClean="0"/>
                  <a:t>Червона</a:t>
                </a:r>
                <a:r>
                  <a:rPr lang="ru-RU" dirty="0" smtClean="0"/>
                  <a:t> </a:t>
                </a:r>
                <a:r>
                  <a:rPr lang="ru-RU" dirty="0" err="1" smtClean="0"/>
                  <a:t>квітка</a:t>
                </a:r>
                <a:r>
                  <a:rPr lang="ru-RU" dirty="0" smtClean="0"/>
                  <a:t> </a:t>
                </a:r>
                <a:r>
                  <a:rPr lang="ru-RU" dirty="0"/>
                  <a:t>- </a:t>
                </a:r>
                <a:r>
                  <a:rPr lang="ru-RU" dirty="0" err="1"/>
                  <a:t>більше</a:t>
                </a:r>
                <a:r>
                  <a:rPr lang="ru-RU" dirty="0"/>
                  <a:t> 3 </a:t>
                </a:r>
                <a:r>
                  <a:rPr lang="ru-RU" dirty="0" err="1"/>
                  <a:t>помилок</a:t>
                </a:r>
                <a:endParaRPr lang="ru-RU" dirty="0"/>
              </a:p>
              <a:p>
                <a:endParaRPr lang="ru-RU" dirty="0"/>
              </a:p>
            </p:txBody>
          </p:sp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3" y="2725465"/>
                <a:ext cx="3816424" cy="25431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07250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51520" y="234576"/>
            <a:ext cx="8784976" cy="6554580"/>
            <a:chOff x="251520" y="234576"/>
            <a:chExt cx="8784976" cy="655458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797" y="234576"/>
              <a:ext cx="6624736" cy="2878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251520" y="5311828"/>
              <a:ext cx="878497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/>
            </a:p>
            <a:p>
              <a:r>
                <a:rPr lang="ru-RU" dirty="0"/>
                <a:t>Учитель </a:t>
              </a:r>
              <a:r>
                <a:rPr lang="ru-RU" dirty="0" err="1"/>
                <a:t>показує</a:t>
              </a:r>
              <a:r>
                <a:rPr lang="ru-RU" dirty="0"/>
                <a:t> </a:t>
              </a:r>
              <a:r>
                <a:rPr lang="ru-RU" dirty="0" err="1"/>
                <a:t>учням</a:t>
              </a:r>
              <a:r>
                <a:rPr lang="ru-RU" dirty="0"/>
                <a:t> </a:t>
              </a:r>
              <a:r>
                <a:rPr lang="ru-RU" dirty="0" err="1"/>
                <a:t>картки</a:t>
              </a:r>
              <a:r>
                <a:rPr lang="ru-RU" dirty="0"/>
                <a:t> </a:t>
              </a:r>
              <a:r>
                <a:rPr lang="ru-RU" dirty="0" err="1"/>
                <a:t>із</a:t>
              </a:r>
              <a:r>
                <a:rPr lang="ru-RU" dirty="0"/>
                <a:t> </a:t>
              </a:r>
              <a:r>
                <a:rPr lang="ru-RU" dirty="0" err="1"/>
                <a:t>зображенням</a:t>
              </a:r>
              <a:r>
                <a:rPr lang="ru-RU" dirty="0"/>
                <a:t> </a:t>
              </a:r>
              <a:r>
                <a:rPr lang="ru-RU" dirty="0" err="1"/>
                <a:t>трьох</a:t>
              </a:r>
              <a:r>
                <a:rPr lang="ru-RU" dirty="0"/>
                <a:t> </a:t>
              </a:r>
              <a:r>
                <a:rPr lang="ru-RU" dirty="0" err="1"/>
                <a:t>облич</a:t>
              </a:r>
              <a:r>
                <a:rPr lang="ru-RU" dirty="0"/>
                <a:t>: веселого, нейтрального та </a:t>
              </a:r>
              <a:r>
                <a:rPr lang="ru-RU" dirty="0" err="1"/>
                <a:t>спокійного</a:t>
              </a:r>
              <a:r>
                <a:rPr lang="ru-RU" dirty="0"/>
                <a:t>. </a:t>
              </a:r>
              <a:r>
                <a:rPr lang="ru-RU" dirty="0" err="1"/>
                <a:t>Учням</a:t>
              </a:r>
              <a:r>
                <a:rPr lang="ru-RU" dirty="0"/>
                <a:t> </a:t>
              </a:r>
              <a:r>
                <a:rPr lang="ru-RU" dirty="0" err="1"/>
                <a:t>пропонується</a:t>
              </a:r>
              <a:r>
                <a:rPr lang="ru-RU" dirty="0"/>
                <a:t> </a:t>
              </a:r>
              <a:r>
                <a:rPr lang="ru-RU" dirty="0" err="1"/>
                <a:t>вибрати</a:t>
              </a:r>
              <a:r>
                <a:rPr lang="ru-RU" dirty="0"/>
                <a:t> </a:t>
              </a:r>
              <a:r>
                <a:rPr lang="ru-RU" dirty="0" err="1"/>
                <a:t>зображення</a:t>
              </a:r>
              <a:r>
                <a:rPr lang="ru-RU" dirty="0"/>
                <a:t>, яке </a:t>
              </a:r>
              <a:r>
                <a:rPr lang="ru-RU" dirty="0" err="1"/>
                <a:t>відповідає</a:t>
              </a:r>
              <a:r>
                <a:rPr lang="ru-RU" dirty="0"/>
                <a:t> </a:t>
              </a:r>
              <a:r>
                <a:rPr lang="ru-RU" dirty="0" err="1"/>
                <a:t>їхньому</a:t>
              </a:r>
              <a:r>
                <a:rPr lang="ru-RU" dirty="0"/>
                <a:t> настрою.</a:t>
              </a:r>
            </a:p>
            <a:p>
              <a:r>
                <a:rPr lang="ru-RU" dirty="0"/>
                <a:t> 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275856" y="476672"/>
              <a:ext cx="216024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b="1" dirty="0"/>
                <a:t>«Три </a:t>
              </a:r>
              <a:r>
                <a:rPr lang="ru-RU" sz="2000" b="1" dirty="0" err="1"/>
                <a:t>обличчя</a:t>
              </a:r>
              <a:r>
                <a:rPr lang="ru-RU" sz="2000" b="1" dirty="0"/>
                <a:t>»</a:t>
              </a:r>
              <a:br>
                <a:rPr lang="ru-RU" sz="2000" b="1" dirty="0"/>
              </a:br>
              <a:endParaRPr lang="ru-RU" sz="2000" b="1" dirty="0"/>
            </a:p>
          </p:txBody>
        </p:sp>
        <p:pic>
          <p:nvPicPr>
            <p:cNvPr id="6147" name="Picture 3" descr="C:\Users\Work\Desktop\НУШ\291428511_1462565104198031_2483210359506728351_n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135"/>
            <a:stretch/>
          </p:blipFill>
          <p:spPr bwMode="auto">
            <a:xfrm>
              <a:off x="2915815" y="2996952"/>
              <a:ext cx="2289341" cy="2458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C:\Users\Work\Desktop\НУШ\291004319_1462565107531364_7307582850374981396_n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86" t="2617" r="1486" b="9158"/>
            <a:stretch/>
          </p:blipFill>
          <p:spPr bwMode="auto">
            <a:xfrm>
              <a:off x="827584" y="3082944"/>
              <a:ext cx="2160240" cy="2372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C:\Users\Work\Desktop\НУШ\291108985_1462565310864677_2676538560717782441_n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58"/>
            <a:stretch/>
          </p:blipFill>
          <p:spPr bwMode="auto">
            <a:xfrm>
              <a:off x="5436096" y="2968546"/>
              <a:ext cx="2160240" cy="2487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77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259632" y="188640"/>
            <a:ext cx="5805264" cy="6244034"/>
            <a:chOff x="1259632" y="188640"/>
            <a:chExt cx="5805264" cy="6244034"/>
          </a:xfrm>
        </p:grpSpPr>
        <p:pic>
          <p:nvPicPr>
            <p:cNvPr id="3074" name="Picture 2" descr="C:\Users\Work\Desktop\НУШ\301951803_7952201954821783_8495221456890460048_n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5" y="2536825"/>
              <a:ext cx="4824537" cy="3895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88640"/>
              <a:ext cx="5805264" cy="2377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275856" y="278308"/>
              <a:ext cx="18140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 smtClean="0"/>
                <a:t>Мій настрій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2066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Work\Desktop\НУШ\106539923_1285350834945195_654979022064024777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69" y="44624"/>
            <a:ext cx="554461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624139" y="404664"/>
            <a:ext cx="5519676" cy="5796288"/>
            <a:chOff x="1624139" y="404664"/>
            <a:chExt cx="5519676" cy="5796288"/>
          </a:xfrm>
        </p:grpSpPr>
        <p:pic>
          <p:nvPicPr>
            <p:cNvPr id="10242" name="Picture 2" descr="C:\Users\Work\Desktop\НУШ\96427287_2420608468161583_3515206156526026752_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139" y="2996952"/>
              <a:ext cx="5519676" cy="32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04358" y="404664"/>
              <a:ext cx="18597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b="1" dirty="0" smtClean="0"/>
                <a:t>Мій настрій </a:t>
              </a:r>
              <a:endParaRPr lang="ru-RU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31035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257</TotalTime>
  <Words>307</Words>
  <Application>Microsoft Office PowerPoint</Application>
  <PresentationFormat>Экран (4:3)</PresentationFormat>
  <Paragraphs>38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Work</dc:creator>
  <cp:lastModifiedBy>Work</cp:lastModifiedBy>
  <cp:revision>24</cp:revision>
  <dcterms:created xsi:type="dcterms:W3CDTF">2023-03-02T12:47:05Z</dcterms:created>
  <dcterms:modified xsi:type="dcterms:W3CDTF">2023-03-02T17:25:41Z</dcterms:modified>
</cp:coreProperties>
</file>