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69" r:id="rId6"/>
    <p:sldId id="273" r:id="rId7"/>
    <p:sldId id="271" r:id="rId8"/>
    <p:sldId id="272" r:id="rId9"/>
    <p:sldId id="260" r:id="rId10"/>
    <p:sldId id="270" r:id="rId11"/>
    <p:sldId id="261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A839"/>
    <a:srgbClr val="69B3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howGuides="1">
      <p:cViewPr varScale="1">
        <p:scale>
          <a:sx n="72" d="100"/>
          <a:sy n="72" d="100"/>
        </p:scale>
        <p:origin x="660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4354F5-061E-4751-ADB5-C1245098BA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30140CB-528D-4FA2-916E-D6FAF1F5DF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794CB40-CE84-4505-98C1-E244F6479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3ADA9-3231-4B22-B735-3A52651D148F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0D72D7-14D8-41ED-9F73-A6CAA4431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DB4CD3-AC3D-455F-8AD0-3A478966B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6CB4-3EC1-4CF1-BDF9-8FB1FCC6B6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671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>
            <a:extLst>
              <a:ext uri="{FF2B5EF4-FFF2-40B4-BE49-F238E27FC236}">
                <a16:creationId xmlns:a16="http://schemas.microsoft.com/office/drawing/2014/main" id="{7B65CF81-B173-4646-A374-B2745ECC3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449" y="594001"/>
            <a:ext cx="6493500" cy="855000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71819EB9-C582-4395-9B13-E428103A360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70949" y="1736324"/>
            <a:ext cx="6525000" cy="85500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ADD62E3-6759-4646-858D-375433F62C6C}"/>
              </a:ext>
            </a:extLst>
          </p:cNvPr>
          <p:cNvSpPr/>
          <p:nvPr userDrawn="1"/>
        </p:nvSpPr>
        <p:spPr>
          <a:xfrm flipH="1">
            <a:off x="-1" y="6308998"/>
            <a:ext cx="7423501" cy="54900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екст 11">
            <a:extLst>
              <a:ext uri="{FF2B5EF4-FFF2-40B4-BE49-F238E27FC236}">
                <a16:creationId xmlns:a16="http://schemas.microsoft.com/office/drawing/2014/main" id="{C2B4DA70-53E7-4B96-A26A-9E85A3ED9DA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25999" y="594001"/>
            <a:ext cx="4410001" cy="566999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Рисунок 7">
            <a:extLst>
              <a:ext uri="{FF2B5EF4-FFF2-40B4-BE49-F238E27FC236}">
                <a16:creationId xmlns:a16="http://schemas.microsoft.com/office/drawing/2014/main" id="{44A2944D-4376-4EA8-B7C1-B1C6B47FD31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02449" y="2915548"/>
            <a:ext cx="2970897" cy="3667949"/>
          </a:xfrm>
        </p:spPr>
        <p:txBody>
          <a:bodyPr/>
          <a:lstStyle/>
          <a:p>
            <a:endParaRPr lang="ru-RU"/>
          </a:p>
        </p:txBody>
      </p:sp>
      <p:sp>
        <p:nvSpPr>
          <p:cNvPr id="11" name="Рисунок 7">
            <a:extLst>
              <a:ext uri="{FF2B5EF4-FFF2-40B4-BE49-F238E27FC236}">
                <a16:creationId xmlns:a16="http://schemas.microsoft.com/office/drawing/2014/main" id="{545BF82E-0005-4C40-9F7D-EF474BCD327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050448" y="2915547"/>
            <a:ext cx="2970897" cy="3667949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13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>
            <a:extLst>
              <a:ext uri="{FF2B5EF4-FFF2-40B4-BE49-F238E27FC236}">
                <a16:creationId xmlns:a16="http://schemas.microsoft.com/office/drawing/2014/main" id="{7B65CF81-B173-4646-A374-B2745ECC3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074" y="363655"/>
            <a:ext cx="7261501" cy="855000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71819EB9-C582-4395-9B13-E428103A360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88574" y="1407123"/>
            <a:ext cx="7261501" cy="168556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B07EE5E-7454-44BB-974A-F0ECC381C2BF}"/>
              </a:ext>
            </a:extLst>
          </p:cNvPr>
          <p:cNvSpPr/>
          <p:nvPr userDrawn="1"/>
        </p:nvSpPr>
        <p:spPr>
          <a:xfrm flipH="1">
            <a:off x="364496" y="3159001"/>
            <a:ext cx="11860355" cy="334591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исунок 7">
            <a:extLst>
              <a:ext uri="{FF2B5EF4-FFF2-40B4-BE49-F238E27FC236}">
                <a16:creationId xmlns:a16="http://schemas.microsoft.com/office/drawing/2014/main" id="{F1016137-3C71-4CC5-8D39-5B331A8FB39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128951" y="729000"/>
            <a:ext cx="3698551" cy="5306698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407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B07EE5E-7454-44BB-974A-F0ECC381C2BF}"/>
              </a:ext>
            </a:extLst>
          </p:cNvPr>
          <p:cNvSpPr/>
          <p:nvPr userDrawn="1"/>
        </p:nvSpPr>
        <p:spPr>
          <a:xfrm flipH="1" flipV="1">
            <a:off x="-2" y="-2"/>
            <a:ext cx="12224851" cy="342900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Рисунок 7">
            <a:extLst>
              <a:ext uri="{FF2B5EF4-FFF2-40B4-BE49-F238E27FC236}">
                <a16:creationId xmlns:a16="http://schemas.microsoft.com/office/drawing/2014/main" id="{F1016137-3C71-4CC5-8D39-5B331A8FB39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33724" y="440624"/>
            <a:ext cx="3698551" cy="5868376"/>
          </a:xfrm>
        </p:spPr>
        <p:txBody>
          <a:bodyPr/>
          <a:lstStyle/>
          <a:p>
            <a:endParaRPr lang="ru-RU"/>
          </a:p>
        </p:txBody>
      </p:sp>
      <p:sp>
        <p:nvSpPr>
          <p:cNvPr id="8" name="Текст 11">
            <a:extLst>
              <a:ext uri="{FF2B5EF4-FFF2-40B4-BE49-F238E27FC236}">
                <a16:creationId xmlns:a16="http://schemas.microsoft.com/office/drawing/2014/main" id="{9160C400-2233-4E4D-A368-4290EA142AA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9917" y="1584000"/>
            <a:ext cx="7261501" cy="168556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1" name="Текст 11">
            <a:extLst>
              <a:ext uri="{FF2B5EF4-FFF2-40B4-BE49-F238E27FC236}">
                <a16:creationId xmlns:a16="http://schemas.microsoft.com/office/drawing/2014/main" id="{754F3962-98E8-4124-9F3B-E312F367A8F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66001" y="3617466"/>
            <a:ext cx="7261501" cy="269153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2077FD-7CCC-4AC8-9F72-74535704B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6001" y="388935"/>
            <a:ext cx="7275418" cy="1195065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4127909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B07EE5E-7454-44BB-974A-F0ECC381C2BF}"/>
              </a:ext>
            </a:extLst>
          </p:cNvPr>
          <p:cNvSpPr/>
          <p:nvPr userDrawn="1"/>
        </p:nvSpPr>
        <p:spPr>
          <a:xfrm flipH="1" flipV="1">
            <a:off x="-3" y="-3"/>
            <a:ext cx="12224851" cy="685800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794825C-1044-450A-8E35-14455AD09C2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06650" y="3429000"/>
            <a:ext cx="7334250" cy="148431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24C9FB-B954-402C-8866-2914B60C3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975" y="1944000"/>
            <a:ext cx="10515600" cy="1325563"/>
          </a:xfrm>
        </p:spPr>
        <p:txBody>
          <a:bodyPr/>
          <a:lstStyle>
            <a:lvl1pPr algn="ctr">
              <a:defRPr b="1" i="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4172901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A10A81-0A01-46FD-9456-91091EC26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A27D4AF-8039-495C-B4B2-5396C87757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B2A9C07-03C4-4149-B862-1805D6B1B2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629BFF2-E7E9-4FAC-BC5A-DA71140848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0FD09C2-247D-42B8-BF11-F362094342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19243D8-A585-4CE4-9989-28ADA737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3ADA9-3231-4B22-B735-3A52651D148F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EAFDA43-84DE-4D1F-AA5E-AB0392EE6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02F2982-9CAA-4512-BDFF-941501310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6CB4-3EC1-4CF1-BDF9-8FB1FCC6B6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893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84E8EC-8932-4AF4-B988-864471A76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1A4DFAC-16FF-4B0E-B86B-58CADA632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3ADA9-3231-4B22-B735-3A52651D148F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1102F3C-1400-45C3-8EA7-F4575C77E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8DB83A0-BE45-4ADF-9193-0629FFADF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6CB4-3EC1-4CF1-BDF9-8FB1FCC6B6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4118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2E70F8D-2F26-4EAA-8784-1E19EFDDD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3ADA9-3231-4B22-B735-3A52651D148F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AADDB84-A99D-47D1-97C2-F9709887E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B825D61-F579-44E4-A029-0596DEE3B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6CB4-3EC1-4CF1-BDF9-8FB1FCC6B6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74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FF6834-F3A6-4C1A-8135-09D39EA74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846087-2B1F-4388-813A-63246B293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4A791C3-CB66-41E7-B54D-F792BADA89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6F05580-7B66-4198-89DF-761ADB6E0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3ADA9-3231-4B22-B735-3A52651D148F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7E3AB7C-8F82-45B5-9435-13B817A8B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A3ADD2C-5886-485B-9E26-4D0355E79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6CB4-3EC1-4CF1-BDF9-8FB1FCC6B6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532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D75656-7927-4028-8F2C-3703DE8DB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8065C3A-58E0-4317-A005-4CDE7A8506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88D513E-4780-4865-BEB2-743BEA7013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5E8BCAA-F398-48DA-AC84-1FC811D5E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3ADA9-3231-4B22-B735-3A52651D148F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2F36A85-CC79-449B-B1BF-EB7B2A6C9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0FD0E41-62AF-41D9-92E6-BE48FA001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6CB4-3EC1-4CF1-BDF9-8FB1FCC6B6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9673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C4AB11-345A-4E71-865B-CBCDC10FF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0A9A25D-0929-44E8-A479-BE0C8240D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7D4536-B839-4448-BF71-576542A65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3ADA9-3231-4B22-B735-3A52651D148F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8C6F98-25D8-4470-ABE7-997D0B6C5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975E96-6F45-4170-B216-90D34F88D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6CB4-3EC1-4CF1-BDF9-8FB1FCC6B6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325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44305F-A270-4B1C-BC95-5F01BF4BD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0FD152-1D31-4AF5-A5BB-9AC0A6B40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C0B6885-F39F-4CD2-865A-7050F37D9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3ADA9-3231-4B22-B735-3A52651D148F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AD83C4-44A5-4F17-8830-28B5DCDA6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136DAC-401F-47C4-B621-8F134E409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6CB4-3EC1-4CF1-BDF9-8FB1FCC6B6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6648354-3FFC-45FA-8EF2-ED7FF88A7546}"/>
              </a:ext>
            </a:extLst>
          </p:cNvPr>
          <p:cNvSpPr/>
          <p:nvPr userDrawn="1"/>
        </p:nvSpPr>
        <p:spPr>
          <a:xfrm>
            <a:off x="4836000" y="6361400"/>
            <a:ext cx="7356000" cy="532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DA2A526-49D8-416B-9145-AF48A1F30566}"/>
              </a:ext>
            </a:extLst>
          </p:cNvPr>
          <p:cNvSpPr/>
          <p:nvPr userDrawn="1"/>
        </p:nvSpPr>
        <p:spPr>
          <a:xfrm>
            <a:off x="0" y="1740188"/>
            <a:ext cx="606000" cy="515381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3538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BCA50B9-9C7F-4C4F-85C2-77A38E550D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8FCB700-ADCA-4646-9A1E-F2810ED720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83EAC93-BC73-4FB2-AEF7-E1F44D1CB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3ADA9-3231-4B22-B735-3A52651D148F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0A4377-AC2C-4FCA-8797-73433F104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11EFFA-DB57-41B0-818A-0284AD9B8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6CB4-3EC1-4CF1-BDF9-8FB1FCC6B6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315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192617-97CC-475C-B168-B16A7D70D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BF28333-4562-4FDC-BDD0-0F64FE799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4CC2F4-1F0A-426C-A49D-3DC308A7A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3ADA9-3231-4B22-B735-3A52651D148F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D42F8B-0000-43CA-AD35-C72F35F09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A0C6EA-71BE-4CC4-93D4-9C47C5BB2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6CB4-3EC1-4CF1-BDF9-8FB1FCC6B6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521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0A8B5B-9D14-4205-88AD-32FB86242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F0A718-E508-46B3-A23F-2BECEAF91F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93AD259-07E6-47C0-8F69-7CF7252005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4F19AD5-182D-4646-A6F0-D4B32C44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3ADA9-3231-4B22-B735-3A52651D148F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A5D8F99-B7C1-4A24-A260-33A240921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2B9F35D-F5AD-4D2B-A81C-B7A098210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6CB4-3EC1-4CF1-BDF9-8FB1FCC6B6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359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A75B666-56EB-4BC3-A2DA-3F26BD5CBF9B}"/>
              </a:ext>
            </a:extLst>
          </p:cNvPr>
          <p:cNvSpPr/>
          <p:nvPr userDrawn="1"/>
        </p:nvSpPr>
        <p:spPr>
          <a:xfrm>
            <a:off x="2091000" y="447750"/>
            <a:ext cx="9675000" cy="59625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id="{848B91CB-D8C9-4DA9-8CED-26CE57EE341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1000" y="1021555"/>
            <a:ext cx="3420000" cy="4814887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03E73841-EE02-4C80-87BF-07D6556EAF56}"/>
              </a:ext>
            </a:extLst>
          </p:cNvPr>
          <p:cNvSpPr/>
          <p:nvPr userDrawn="1"/>
        </p:nvSpPr>
        <p:spPr>
          <a:xfrm>
            <a:off x="3862862" y="1172162"/>
            <a:ext cx="652675" cy="4320000"/>
          </a:xfrm>
          <a:prstGeom prst="rect">
            <a:avLst/>
          </a:prstGeom>
          <a:pattFill prst="pct5">
            <a:fgClr>
              <a:schemeClr val="bg1"/>
            </a:fgClr>
            <a:bgClr>
              <a:srgbClr val="55A839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9">
            <a:extLst>
              <a:ext uri="{FF2B5EF4-FFF2-40B4-BE49-F238E27FC236}">
                <a16:creationId xmlns:a16="http://schemas.microsoft.com/office/drawing/2014/main" id="{7B65CF81-B173-4646-A374-B2745ECC3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1000" y="1578587"/>
            <a:ext cx="6525000" cy="1325563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71819EB9-C582-4395-9B13-E428103A360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892850" y="3330574"/>
            <a:ext cx="6525000" cy="132556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144795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A75B666-56EB-4BC3-A2DA-3F26BD5CBF9B}"/>
              </a:ext>
            </a:extLst>
          </p:cNvPr>
          <p:cNvSpPr/>
          <p:nvPr userDrawn="1"/>
        </p:nvSpPr>
        <p:spPr>
          <a:xfrm>
            <a:off x="381000" y="447748"/>
            <a:ext cx="9675000" cy="59625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id="{848B91CB-D8C9-4DA9-8CED-26CE57EE341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41000" y="1021554"/>
            <a:ext cx="4098388" cy="4814887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Заголовок 9">
            <a:extLst>
              <a:ext uri="{FF2B5EF4-FFF2-40B4-BE49-F238E27FC236}">
                <a16:creationId xmlns:a16="http://schemas.microsoft.com/office/drawing/2014/main" id="{7B65CF81-B173-4646-A374-B2745ECC3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597" y="1008954"/>
            <a:ext cx="6525000" cy="1325563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71819EB9-C582-4395-9B13-E428103A360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66747" y="2574000"/>
            <a:ext cx="6525000" cy="3262441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38562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A75B666-56EB-4BC3-A2DA-3F26BD5CBF9B}"/>
              </a:ext>
            </a:extLst>
          </p:cNvPr>
          <p:cNvSpPr/>
          <p:nvPr userDrawn="1"/>
        </p:nvSpPr>
        <p:spPr>
          <a:xfrm>
            <a:off x="8031000" y="447747"/>
            <a:ext cx="3735000" cy="59625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id="{848B91CB-D8C9-4DA9-8CED-26CE57EE341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98502" y="3654002"/>
            <a:ext cx="6525000" cy="260999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Заголовок 9">
            <a:extLst>
              <a:ext uri="{FF2B5EF4-FFF2-40B4-BE49-F238E27FC236}">
                <a16:creationId xmlns:a16="http://schemas.microsoft.com/office/drawing/2014/main" id="{7B65CF81-B173-4646-A374-B2745ECC3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501" y="594001"/>
            <a:ext cx="6525000" cy="855000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71819EB9-C582-4395-9B13-E428103A360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98501" y="1764001"/>
            <a:ext cx="6525000" cy="168556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090075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A75B666-56EB-4BC3-A2DA-3F26BD5CBF9B}"/>
              </a:ext>
            </a:extLst>
          </p:cNvPr>
          <p:cNvSpPr/>
          <p:nvPr userDrawn="1"/>
        </p:nvSpPr>
        <p:spPr>
          <a:xfrm flipH="1">
            <a:off x="0" y="0"/>
            <a:ext cx="20910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id="{848B91CB-D8C9-4DA9-8CED-26CE57EE341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1000" y="369001"/>
            <a:ext cx="4050000" cy="6165000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71819EB9-C582-4395-9B13-E428103A360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892850" y="864000"/>
            <a:ext cx="6918150" cy="526500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11894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>
            <a:extLst>
              <a:ext uri="{FF2B5EF4-FFF2-40B4-BE49-F238E27FC236}">
                <a16:creationId xmlns:a16="http://schemas.microsoft.com/office/drawing/2014/main" id="{848B91CB-D8C9-4DA9-8CED-26CE57EE341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26000" y="594000"/>
            <a:ext cx="4140000" cy="5714999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Заголовок 9">
            <a:extLst>
              <a:ext uri="{FF2B5EF4-FFF2-40B4-BE49-F238E27FC236}">
                <a16:creationId xmlns:a16="http://schemas.microsoft.com/office/drawing/2014/main" id="{7B65CF81-B173-4646-A374-B2745ECC3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501" y="594001"/>
            <a:ext cx="6525000" cy="855000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71819EB9-C582-4395-9B13-E428103A360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98501" y="1764001"/>
            <a:ext cx="6525000" cy="168556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Рисунок 7">
            <a:extLst>
              <a:ext uri="{FF2B5EF4-FFF2-40B4-BE49-F238E27FC236}">
                <a16:creationId xmlns:a16="http://schemas.microsoft.com/office/drawing/2014/main" id="{44A2944D-4376-4EA8-B7C1-B1C6B47FD31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66001" y="4079565"/>
            <a:ext cx="4140000" cy="2544434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357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2E7C2B-DBC7-4DC6-BE48-6CC4179AC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3BE3A49-B78D-4DA9-AA76-4064F8586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5A73D2E-8E5D-411B-B766-5E9DD0B121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3ADA9-3231-4B22-B735-3A52651D148F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5E8B24-9FAC-4BFA-951E-DFC439BE9F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AB0821-98F4-4674-8A81-508395B9B1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56CB4-3EC1-4CF1-BDF9-8FB1FCC6B657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22"/>
            <a:extLst>
              <a:ext uri="{FF2B5EF4-FFF2-40B4-BE49-F238E27FC236}">
                <a16:creationId xmlns:a16="http://schemas.microsoft.com/office/drawing/2014/main" id="{04EFABF7-9814-4A5F-B176-1A217D8D1B7A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271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8" r:id="rId10"/>
    <p:sldLayoutId id="2147483665" r:id="rId11"/>
    <p:sldLayoutId id="2147483666" r:id="rId12"/>
    <p:sldLayoutId id="2147483667" r:id="rId13"/>
    <p:sldLayoutId id="2147483653" r:id="rId14"/>
    <p:sldLayoutId id="2147483654" r:id="rId15"/>
    <p:sldLayoutId id="2147483655" r:id="rId16"/>
    <p:sldLayoutId id="2147483656" r:id="rId17"/>
    <p:sldLayoutId id="2147483657" r:id="rId18"/>
    <p:sldLayoutId id="2147483658" r:id="rId19"/>
    <p:sldLayoutId id="2147483659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1CCAC8E7-00F3-4768-9169-7C3B37C39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1000" y="3474000"/>
            <a:ext cx="6795000" cy="1325563"/>
          </a:xfrm>
        </p:spPr>
        <p:txBody>
          <a:bodyPr>
            <a:noAutofit/>
          </a:bodyPr>
          <a:lstStyle/>
          <a:p>
            <a:pPr algn="ctr"/>
            <a:r>
              <a:rPr lang="ru-RU" sz="5400" dirty="0"/>
              <a:t>М</a:t>
            </a:r>
            <a:r>
              <a:rPr lang="uk-UA" sz="5400" dirty="0"/>
              <a:t>ІЖНАРОДНА </a:t>
            </a:r>
            <a:r>
              <a:rPr lang="ru-RU" sz="5400" dirty="0"/>
              <a:t>ЕКОНОМІКА</a:t>
            </a:r>
            <a:endParaRPr lang="ru-RU" sz="5400" dirty="0">
              <a:solidFill>
                <a:srgbClr val="FFC000"/>
              </a:solidFill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229F5531-D6C5-4E3D-A2DB-A37FCA9628A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86000" y="999000"/>
            <a:ext cx="5568150" cy="675000"/>
          </a:xfrm>
        </p:spPr>
        <p:txBody>
          <a:bodyPr>
            <a:noAutofit/>
          </a:bodyPr>
          <a:lstStyle/>
          <a:p>
            <a:pPr algn="ctr"/>
            <a:r>
              <a:rPr lang="uk-UA" b="1" dirty="0"/>
              <a:t>Циклова комісія  економічних дисциплін, менеджменту та туризму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44772106"/>
      </p:ext>
    </p:extLst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id="{361CA63C-6B0F-478E-AD14-AA33C8E4F2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65574" y="1539000"/>
            <a:ext cx="9921000" cy="5085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uk-UA" sz="2000" b="1" i="1" dirty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sz="2000" b="1" i="1" dirty="0">
                <a:solidFill>
                  <a:srgbClr val="C00000"/>
                </a:solidFill>
                <a:latin typeface="Arial Black" pitchFamily="34" charset="0"/>
              </a:rPr>
              <a:t>Спеціальні компетентності </a:t>
            </a:r>
            <a:endParaRPr lang="uk-UA" sz="2000" dirty="0">
              <a:solidFill>
                <a:srgbClr val="C00000"/>
              </a:solidFill>
              <a:latin typeface="Arial Black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uk-UA" sz="2000" dirty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sz="2000" dirty="0">
                <a:solidFill>
                  <a:srgbClr val="C00000"/>
                </a:solidFill>
                <a:latin typeface="Arial Black" pitchFamily="34" charset="0"/>
              </a:rPr>
              <a:t>СК 01. </a:t>
            </a:r>
            <a:r>
              <a:rPr lang="uk-UA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Здатність використовувати тео­ретич­ний та методичний інструментарій фінансової, економічної, математичної, статистичної, правової та інших наук для розв’язання складних завдань у сфері фінансів, банківської справи та страхування.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uk-UA" sz="2000" dirty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solidFill>
                  <a:srgbClr val="C00000"/>
                </a:solidFill>
                <a:latin typeface="Arial Black" pitchFamily="34" charset="0"/>
              </a:rPr>
              <a:t>СК 03.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Розуміння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особливостей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функціонування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сучасної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національної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та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світової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фінансових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систем та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їх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структури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000" dirty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solidFill>
                  <a:srgbClr val="C00000"/>
                </a:solidFill>
                <a:latin typeface="Arial Black" pitchFamily="34" charset="0"/>
              </a:rPr>
              <a:t>СК 04.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Розуміння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принципів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організації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фінансових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відносин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в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різних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сферах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фінансової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системи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000" dirty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sz="2000" dirty="0">
                <a:solidFill>
                  <a:srgbClr val="C00000"/>
                </a:solidFill>
                <a:latin typeface="Arial Black" pitchFamily="34" charset="0"/>
              </a:rPr>
              <a:t>СК 11. </a:t>
            </a:r>
            <a:r>
              <a:rPr lang="uk-UA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Здатність підтримувати належний рівень знань та постійно підвищувати рівень професійної підготовки у сфері фінансів, банківської справи та страхування.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6000" y="324000"/>
            <a:ext cx="11835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kern="100" dirty="0">
                <a:solidFill>
                  <a:srgbClr val="FFC000"/>
                </a:solidFill>
                <a:latin typeface="Arial Black" pitchFamily="34" charset="0"/>
                <a:ea typeface="Times New Roman"/>
              </a:rPr>
              <a:t>У результаті вивчення дисципліни студент</a:t>
            </a:r>
            <a:r>
              <a:rPr kumimoji="0" lang="uk-UA" sz="2800" b="0" i="0" u="none" strike="noStrike" kern="1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 Black" pitchFamily="34" charset="0"/>
                <a:ea typeface="Times New Roman"/>
                <a:cs typeface="+mn-cs"/>
              </a:rPr>
              <a:t> спеціальності </a:t>
            </a:r>
            <a:r>
              <a:rPr kumimoji="0" lang="uk-UA" sz="2800" b="0" i="0" u="none" strike="noStrike" kern="1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Black" pitchFamily="34" charset="0"/>
                <a:ea typeface="Times New Roman"/>
                <a:cs typeface="+mn-cs"/>
              </a:rPr>
              <a:t>072 фінанси, банківська справа та страхування</a:t>
            </a:r>
            <a:r>
              <a:rPr kumimoji="0" lang="uk-UA" sz="2800" b="0" i="0" u="none" strike="noStrike" kern="1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 Black" pitchFamily="34" charset="0"/>
                <a:ea typeface="Times New Roman"/>
                <a:cs typeface="+mn-cs"/>
              </a:rPr>
              <a:t> </a:t>
            </a:r>
            <a:endParaRPr lang="uk-UA" sz="2800" kern="100" dirty="0">
              <a:solidFill>
                <a:srgbClr val="FFC000"/>
              </a:solidFill>
              <a:latin typeface="Arial Black" pitchFamily="34" charset="0"/>
              <a:ea typeface="Times New Roman"/>
            </a:endParaRPr>
          </a:p>
          <a:p>
            <a:pPr algn="ctr"/>
            <a:r>
              <a:rPr lang="uk-UA" sz="2800" kern="100" dirty="0">
                <a:solidFill>
                  <a:srgbClr val="FFC000"/>
                </a:solidFill>
                <a:latin typeface="Arial Black" pitchFamily="34" charset="0"/>
                <a:ea typeface="Times New Roman"/>
              </a:rPr>
              <a:t>повинен досягти та набути таких </a:t>
            </a:r>
            <a:r>
              <a:rPr lang="uk-UA" sz="2800" b="1" kern="1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ea typeface="Times New Roman"/>
              </a:rPr>
              <a:t>компетентностей</a:t>
            </a:r>
            <a:r>
              <a:rPr lang="uk-UA" sz="2800" kern="1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ea typeface="Times New Roman"/>
              </a:rPr>
              <a:t>: </a:t>
            </a:r>
            <a:endParaRPr lang="uk-UA" sz="2800" dirty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242400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F1F0DAD7-164D-4948-88C2-5ECAB3ED7D2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46000" y="189000"/>
            <a:ext cx="7041000" cy="855663"/>
          </a:xfrm>
        </p:spPr>
        <p:txBody>
          <a:bodyPr>
            <a:noAutofit/>
          </a:bodyPr>
          <a:lstStyle/>
          <a:p>
            <a:r>
              <a:rPr lang="uk-UA" sz="5400" b="1" dirty="0">
                <a:solidFill>
                  <a:srgbClr val="FFC000"/>
                </a:solidFill>
                <a:latin typeface="Times New Roman"/>
                <a:ea typeface="Times New Roman"/>
              </a:rPr>
              <a:t>Результати навчання</a:t>
            </a:r>
            <a:endParaRPr lang="ru-RU" sz="5400" dirty="0">
              <a:solidFill>
                <a:srgbClr val="FFC000"/>
              </a:solidFill>
            </a:endParaRP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84155ACF-57B6-4F35-8EEB-91864D703A7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181000" y="999000"/>
            <a:ext cx="10011000" cy="58590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uk-UA" sz="2900" dirty="0">
                <a:solidFill>
                  <a:srgbClr val="C00000"/>
                </a:solidFill>
                <a:latin typeface="Arial Black" pitchFamily="34" charset="0"/>
              </a:rPr>
              <a:t>РН 04. </a:t>
            </a:r>
            <a:r>
              <a:rPr lang="uk-UA" sz="29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Знати економічні категорії, закони, причинно-наслідкові та функціональні зв’язки, які існують між фінансовими процесами та економічними явищами.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uk-UA" sz="2900" dirty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solidFill>
                  <a:srgbClr val="C00000"/>
                </a:solidFill>
                <a:latin typeface="Arial Black" pitchFamily="34" charset="0"/>
              </a:rPr>
              <a:t>РН 05. </a:t>
            </a:r>
            <a:r>
              <a:rPr lang="ru-RU" sz="29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Знати і </a:t>
            </a:r>
            <a:r>
              <a:rPr lang="ru-RU" sz="29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розуміти</a:t>
            </a:r>
            <a:r>
              <a:rPr lang="ru-RU" sz="29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29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теоретичні</a:t>
            </a:r>
            <a:r>
              <a:rPr lang="ru-RU" sz="29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29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основи</a:t>
            </a:r>
            <a:r>
              <a:rPr lang="ru-RU" sz="29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та </a:t>
            </a:r>
            <a:r>
              <a:rPr lang="ru-RU" sz="29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принципи</a:t>
            </a:r>
            <a:r>
              <a:rPr lang="ru-RU" sz="29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29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фінансової</a:t>
            </a:r>
            <a:r>
              <a:rPr lang="ru-RU" sz="29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науки, </a:t>
            </a:r>
            <a:r>
              <a:rPr lang="ru-RU" sz="29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особливості</a:t>
            </a:r>
            <a:r>
              <a:rPr lang="ru-RU" sz="29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29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функціонування</a:t>
            </a:r>
            <a:r>
              <a:rPr lang="ru-RU" sz="29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29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фінансових</a:t>
            </a:r>
            <a:r>
              <a:rPr lang="ru-RU" sz="29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систем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uk-UA" sz="2900" dirty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uk-UA" sz="2900" dirty="0">
                <a:solidFill>
                  <a:srgbClr val="C00000"/>
                </a:solidFill>
                <a:latin typeface="Arial Black" pitchFamily="34" charset="0"/>
              </a:rPr>
              <a:t>РН </a:t>
            </a:r>
            <a:r>
              <a:rPr lang="ru-RU" sz="2900" dirty="0">
                <a:solidFill>
                  <a:srgbClr val="C00000"/>
                </a:solidFill>
                <a:latin typeface="Arial Black" pitchFamily="34" charset="0"/>
              </a:rPr>
              <a:t>07</a:t>
            </a:r>
            <a:r>
              <a:rPr lang="uk-UA" sz="2900" dirty="0">
                <a:solidFill>
                  <a:srgbClr val="C00000"/>
                </a:solidFill>
                <a:latin typeface="Arial Black" pitchFamily="34" charset="0"/>
              </a:rPr>
              <a:t>. </a:t>
            </a:r>
            <a:r>
              <a:rPr lang="uk-UA" sz="29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Застосовувати набуті теоретичні знання у практичній діяльності для вирішення професійних завдань.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uk-UA" sz="2900" dirty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solidFill>
                  <a:srgbClr val="C00000"/>
                </a:solidFill>
                <a:latin typeface="Arial Black" pitchFamily="34" charset="0"/>
              </a:rPr>
              <a:t>РН 09. </a:t>
            </a:r>
            <a:r>
              <a:rPr lang="ru-RU" sz="29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Проводити</a:t>
            </a:r>
            <a:r>
              <a:rPr lang="ru-RU" sz="29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29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пошук</a:t>
            </a:r>
            <a:r>
              <a:rPr lang="ru-RU" sz="29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, </a:t>
            </a:r>
            <a:r>
              <a:rPr lang="ru-RU" sz="29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відбір</a:t>
            </a:r>
            <a:r>
              <a:rPr lang="ru-RU" sz="29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та </a:t>
            </a:r>
            <a:r>
              <a:rPr lang="ru-RU" sz="29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опрацювання</a:t>
            </a:r>
            <a:r>
              <a:rPr lang="ru-RU" sz="29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29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інформації</a:t>
            </a:r>
            <a:r>
              <a:rPr lang="ru-RU" sz="29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з </a:t>
            </a:r>
            <a:r>
              <a:rPr lang="ru-RU" sz="29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різних</a:t>
            </a:r>
            <a:r>
              <a:rPr lang="ru-RU" sz="29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29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джерел</a:t>
            </a:r>
            <a:r>
              <a:rPr lang="ru-RU" sz="29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у </a:t>
            </a:r>
            <a:r>
              <a:rPr lang="ru-RU" sz="29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процесі</a:t>
            </a:r>
            <a:r>
              <a:rPr lang="ru-RU" sz="29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29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професійної</a:t>
            </a:r>
            <a:r>
              <a:rPr lang="ru-RU" sz="29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29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діяльності</a:t>
            </a:r>
            <a:r>
              <a:rPr lang="ru-RU" sz="29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.</a:t>
            </a:r>
            <a:endParaRPr lang="uk-UA" sz="2900" dirty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uk-UA" sz="2900" dirty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uk-UA" sz="2900" dirty="0">
                <a:solidFill>
                  <a:srgbClr val="C00000"/>
                </a:solidFill>
                <a:latin typeface="Arial Black" pitchFamily="34" charset="0"/>
              </a:rPr>
              <a:t>РН 1</a:t>
            </a:r>
            <a:r>
              <a:rPr lang="ru-RU" sz="2900" dirty="0">
                <a:solidFill>
                  <a:srgbClr val="C00000"/>
                </a:solidFill>
                <a:latin typeface="Arial Black" pitchFamily="34" charset="0"/>
              </a:rPr>
              <a:t>0</a:t>
            </a:r>
            <a:r>
              <a:rPr lang="uk-UA" sz="2900" dirty="0">
                <a:solidFill>
                  <a:srgbClr val="C00000"/>
                </a:solidFill>
                <a:latin typeface="Arial Black" pitchFamily="34" charset="0"/>
              </a:rPr>
              <a:t>. </a:t>
            </a:r>
            <a:r>
              <a:rPr lang="uk-UA" sz="29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Вміти розв’язувати складні задачі у спеціалізованих сферах професійної діяльності.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uk-UA" sz="2900" dirty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uk-UA" sz="2900" dirty="0">
                <a:solidFill>
                  <a:srgbClr val="C00000"/>
                </a:solidFill>
                <a:latin typeface="Arial Black" pitchFamily="34" charset="0"/>
              </a:rPr>
              <a:t>РН 16. </a:t>
            </a:r>
            <a:r>
              <a:rPr lang="uk-UA" sz="29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Виявляти навички самостійної роботи та роботи в команді, демонструвати гнучке мислення, відкритість до нових знань.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uk-UA" sz="2900" dirty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uk-UA" sz="2900" dirty="0">
                <a:solidFill>
                  <a:srgbClr val="C00000"/>
                </a:solidFill>
                <a:latin typeface="Arial Black" pitchFamily="34" charset="0"/>
              </a:rPr>
              <a:t>РН 17. </a:t>
            </a:r>
            <a:r>
              <a:rPr lang="uk-UA" sz="29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Демонструвати належний рівень знань та постійно підвищувати рівень особистого професійного розвитку.</a:t>
            </a:r>
            <a:endParaRPr lang="uk-UA" sz="2900" b="1" dirty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  <a:p>
            <a:pPr>
              <a:lnSpc>
                <a:spcPct val="120000"/>
              </a:lnSpc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99125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A0CB8ED5-5558-4AA1-B729-D61E3613A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1000" y="684000"/>
            <a:ext cx="7075403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FFC000"/>
                </a:solidFill>
              </a:rPr>
              <a:t>МЕТА </a:t>
            </a:r>
            <a:br>
              <a:rPr lang="ru-RU" dirty="0">
                <a:solidFill>
                  <a:srgbClr val="FFC000"/>
                </a:solidFill>
              </a:rPr>
            </a:br>
            <a:r>
              <a:rPr lang="ru-RU" dirty="0" err="1">
                <a:solidFill>
                  <a:srgbClr val="FFC000"/>
                </a:solidFill>
              </a:rPr>
              <a:t>навчальної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дисципліни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05696164-8185-4B6C-BF9A-177EEF45F76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46000" y="2259000"/>
            <a:ext cx="8235000" cy="1325563"/>
          </a:xfrm>
        </p:spPr>
        <p:txBody>
          <a:bodyPr>
            <a:noAutofit/>
          </a:bodyPr>
          <a:lstStyle/>
          <a:p>
            <a:pPr algn="ctr"/>
            <a:r>
              <a:rPr lang="uk-UA" sz="3200" dirty="0">
                <a:latin typeface="Arial Black" pitchFamily="34" charset="0"/>
              </a:rPr>
              <a:t>формування теоретичних знань, умінь та практичних навичок у галузі міжнародної економіки, форм, методів та</a:t>
            </a:r>
          </a:p>
          <a:p>
            <a:pPr algn="ctr"/>
            <a:r>
              <a:rPr lang="uk-UA" sz="3200" dirty="0">
                <a:latin typeface="Arial Black" pitchFamily="34" charset="0"/>
              </a:rPr>
              <a:t>механізмів реалізації міжнародних економічних відносин</a:t>
            </a:r>
          </a:p>
        </p:txBody>
      </p:sp>
    </p:spTree>
    <p:extLst>
      <p:ext uri="{BB962C8B-B14F-4D97-AF65-F5344CB8AC3E}">
        <p14:creationId xmlns:p14="http://schemas.microsoft.com/office/powerpoint/2010/main" val="1017627224"/>
      </p:ext>
    </p:extLst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2E471C34-EC52-4443-AABF-516C48342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000" y="189000"/>
            <a:ext cx="7785000" cy="855000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rgbClr val="FFC000"/>
                </a:solidFill>
                <a:latin typeface="Arial Black" pitchFamily="34" charset="0"/>
              </a:rPr>
              <a:t>Головні завдання курсу</a:t>
            </a:r>
            <a:endParaRPr lang="ru-RU" dirty="0">
              <a:solidFill>
                <a:srgbClr val="FFC000"/>
              </a:solidFill>
              <a:latin typeface="Arial Black" pitchFamily="34" charset="0"/>
            </a:endParaRP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9F744015-0687-4E46-9918-AA4B90D5C09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46000" y="1359000"/>
            <a:ext cx="7695000" cy="4680000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</a:pPr>
            <a:r>
              <a:rPr lang="uk-UA" sz="2000" dirty="0">
                <a:solidFill>
                  <a:srgbClr val="55A839"/>
                </a:solidFill>
                <a:latin typeface="Arial Black" pitchFamily="34" charset="0"/>
              </a:rPr>
              <a:t>- вивчення сутності міжнародної економічної системи та закономірностей її розвитку;</a:t>
            </a:r>
          </a:p>
          <a:p>
            <a:pPr algn="ctr">
              <a:lnSpc>
                <a:spcPct val="120000"/>
              </a:lnSpc>
            </a:pPr>
            <a:r>
              <a:rPr lang="uk-UA" sz="2000" dirty="0">
                <a:solidFill>
                  <a:srgbClr val="55A839"/>
                </a:solidFill>
                <a:latin typeface="Arial Black" pitchFamily="34" charset="0"/>
              </a:rPr>
              <a:t>- вивчення методів аналізу економічного середовища та інфраструктури міжнародної економічної діяльності;</a:t>
            </a:r>
          </a:p>
          <a:p>
            <a:pPr algn="ctr">
              <a:lnSpc>
                <a:spcPct val="120000"/>
              </a:lnSpc>
            </a:pPr>
            <a:r>
              <a:rPr lang="uk-UA" sz="2000" dirty="0">
                <a:solidFill>
                  <a:srgbClr val="55A839"/>
                </a:solidFill>
                <a:latin typeface="Arial Black" pitchFamily="34" charset="0"/>
              </a:rPr>
              <a:t>- набуття знань про регулювання міжнародних економічних відносин, міжнародну валютну систему, методологію міжнародних розрахунків;</a:t>
            </a:r>
          </a:p>
          <a:p>
            <a:pPr algn="ctr">
              <a:lnSpc>
                <a:spcPct val="120000"/>
              </a:lnSpc>
            </a:pPr>
            <a:r>
              <a:rPr lang="uk-UA" sz="2000" dirty="0">
                <a:solidFill>
                  <a:srgbClr val="55A839"/>
                </a:solidFill>
                <a:latin typeface="Arial Black" pitchFamily="34" charset="0"/>
              </a:rPr>
              <a:t>- набуття вмінь використовувати одержані знання у практичній зовнішньоекономічній діяльності України</a:t>
            </a:r>
            <a:r>
              <a:rPr lang="uk-UA" sz="1800" dirty="0">
                <a:solidFill>
                  <a:srgbClr val="55A839"/>
                </a:solidFill>
                <a:latin typeface="Arial Black" pitchFamily="34" charset="0"/>
              </a:rPr>
              <a:t>.</a:t>
            </a:r>
            <a:endParaRPr lang="ru-RU" sz="1800" b="1" dirty="0">
              <a:solidFill>
                <a:srgbClr val="55A839"/>
              </a:solidFill>
              <a:latin typeface="Arial Black" pitchFamily="34" charset="0"/>
            </a:endParaRPr>
          </a:p>
        </p:txBody>
      </p:sp>
      <p:sp>
        <p:nvSpPr>
          <p:cNvPr id="6" name="Текст 3">
            <a:extLst>
              <a:ext uri="{FF2B5EF4-FFF2-40B4-BE49-F238E27FC236}">
                <a16:creationId xmlns:a16="http://schemas.microsoft.com/office/drawing/2014/main" id="{F4E60848-69E0-4E2C-AD4F-B3EFCF4E2C0C}"/>
              </a:ext>
            </a:extLst>
          </p:cNvPr>
          <p:cNvSpPr txBox="1">
            <a:spLocks/>
          </p:cNvSpPr>
          <p:nvPr/>
        </p:nvSpPr>
        <p:spPr>
          <a:xfrm>
            <a:off x="8121000" y="729000"/>
            <a:ext cx="3516898" cy="9777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4400" b="1" dirty="0">
                <a:solidFill>
                  <a:srgbClr val="FFC000"/>
                </a:solidFill>
              </a:rPr>
              <a:t>Предмет вивчення</a:t>
            </a:r>
            <a:r>
              <a:rPr lang="uk-UA" sz="2400" dirty="0">
                <a:solidFill>
                  <a:schemeClr val="bg1"/>
                </a:solidFill>
              </a:rPr>
              <a:t> 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1" name="Текст 3">
            <a:extLst>
              <a:ext uri="{FF2B5EF4-FFF2-40B4-BE49-F238E27FC236}">
                <a16:creationId xmlns:a16="http://schemas.microsoft.com/office/drawing/2014/main" id="{F4BCCF8A-B6D2-43F6-B407-2C3B5182574B}"/>
              </a:ext>
            </a:extLst>
          </p:cNvPr>
          <p:cNvSpPr txBox="1">
            <a:spLocks/>
          </p:cNvSpPr>
          <p:nvPr/>
        </p:nvSpPr>
        <p:spPr>
          <a:xfrm>
            <a:off x="8166000" y="2439000"/>
            <a:ext cx="3516898" cy="9777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b="1" dirty="0">
                <a:solidFill>
                  <a:schemeClr val="bg1"/>
                </a:solidFill>
              </a:rPr>
              <a:t>система міжнародних економічних</a:t>
            </a:r>
          </a:p>
          <a:p>
            <a:pPr marL="0" indent="0" algn="ctr">
              <a:buNone/>
            </a:pPr>
            <a:r>
              <a:rPr lang="uk-UA" b="1" dirty="0">
                <a:solidFill>
                  <a:schemeClr val="bg1"/>
                </a:solidFill>
              </a:rPr>
              <a:t>відносин, що складаються між національними економіками країн світу в</a:t>
            </a:r>
          </a:p>
          <a:p>
            <a:pPr marL="0" indent="0" algn="ctr">
              <a:buNone/>
            </a:pPr>
            <a:r>
              <a:rPr lang="uk-UA" b="1" dirty="0">
                <a:solidFill>
                  <a:schemeClr val="bg1"/>
                </a:solidFill>
              </a:rPr>
              <a:t>умовах глобалізації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718210"/>
      </p:ext>
    </p:extLst>
  </p:cSld>
  <p:clrMapOvr>
    <a:masterClrMapping/>
  </p:clrMapOvr>
  <p:transition>
    <p:wipe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D1C82F57-905B-42D8-BDF5-BC2D91FE3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00" y="189000"/>
            <a:ext cx="10687499" cy="855000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ПРОГРАМА ДИСЦИПЛІНИ ВКЛЮЧАЄ НАСТУПНІ ТЕМИ:</a:t>
            </a: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Текст 3">
            <a:extLst>
              <a:ext uri="{FF2B5EF4-FFF2-40B4-BE49-F238E27FC236}">
                <a16:creationId xmlns:a16="http://schemas.microsoft.com/office/drawing/2014/main" id="{1BA3BB6F-9E93-4280-959A-DA0D1B5D18B5}"/>
              </a:ext>
            </a:extLst>
          </p:cNvPr>
          <p:cNvSpPr txBox="1">
            <a:spLocks/>
          </p:cNvSpPr>
          <p:nvPr/>
        </p:nvSpPr>
        <p:spPr>
          <a:xfrm>
            <a:off x="2136000" y="2754000"/>
            <a:ext cx="7335000" cy="629999"/>
          </a:xfrm>
          <a:prstGeom prst="rect">
            <a:avLst/>
          </a:prstGeom>
          <a:solidFill>
            <a:schemeClr val="accent5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b="1" dirty="0">
                <a:solidFill>
                  <a:schemeClr val="bg1"/>
                </a:solidFill>
              </a:rPr>
              <a:t>Міжнародна економічна система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596E3AD-CEE6-4BCD-BED9-7318A6516826}"/>
              </a:ext>
            </a:extLst>
          </p:cNvPr>
          <p:cNvSpPr txBox="1"/>
          <p:nvPr/>
        </p:nvSpPr>
        <p:spPr>
          <a:xfrm>
            <a:off x="1689601" y="3877473"/>
            <a:ext cx="495000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596E3AD-CEE6-4BCD-BED9-7318A6516826}"/>
              </a:ext>
            </a:extLst>
          </p:cNvPr>
          <p:cNvSpPr txBox="1"/>
          <p:nvPr/>
        </p:nvSpPr>
        <p:spPr>
          <a:xfrm>
            <a:off x="5196000" y="5004000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35" name="Текст 3">
            <a:extLst>
              <a:ext uri="{FF2B5EF4-FFF2-40B4-BE49-F238E27FC236}">
                <a16:creationId xmlns:a16="http://schemas.microsoft.com/office/drawing/2014/main" id="{1BA3BB6F-9E93-4280-959A-DA0D1B5D18B5}"/>
              </a:ext>
            </a:extLst>
          </p:cNvPr>
          <p:cNvSpPr txBox="1">
            <a:spLocks/>
          </p:cNvSpPr>
          <p:nvPr/>
        </p:nvSpPr>
        <p:spPr>
          <a:xfrm>
            <a:off x="1236000" y="4059000"/>
            <a:ext cx="5895000" cy="62999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1600" dirty="0"/>
          </a:p>
        </p:txBody>
      </p:sp>
      <p:sp>
        <p:nvSpPr>
          <p:cNvPr id="40" name="Заголовок 4">
            <a:extLst>
              <a:ext uri="{FF2B5EF4-FFF2-40B4-BE49-F238E27FC236}">
                <a16:creationId xmlns:a16="http://schemas.microsoft.com/office/drawing/2014/main" id="{D1C82F57-905B-42D8-BDF5-BC2D91FE35B0}"/>
              </a:ext>
            </a:extLst>
          </p:cNvPr>
          <p:cNvSpPr txBox="1">
            <a:spLocks/>
          </p:cNvSpPr>
          <p:nvPr/>
        </p:nvSpPr>
        <p:spPr>
          <a:xfrm>
            <a:off x="876000" y="1764000"/>
            <a:ext cx="10687499" cy="855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uk-UA" sz="3200" b="1" dirty="0">
                <a:solidFill>
                  <a:srgbClr val="FFC000"/>
                </a:solidFill>
              </a:rPr>
              <a:t>Змістовий модуль 1. </a:t>
            </a:r>
            <a:r>
              <a:rPr lang="ru-RU" sz="3200" b="1" dirty="0" err="1">
                <a:solidFill>
                  <a:srgbClr val="FFC000"/>
                </a:solidFill>
              </a:rPr>
              <a:t>Міжнародна</a:t>
            </a:r>
            <a:r>
              <a:rPr lang="ru-RU" sz="3200" b="1" dirty="0">
                <a:solidFill>
                  <a:srgbClr val="FFC000"/>
                </a:solidFill>
              </a:rPr>
              <a:t> </a:t>
            </a:r>
            <a:r>
              <a:rPr lang="ru-RU" sz="3200" b="1" dirty="0" err="1">
                <a:solidFill>
                  <a:srgbClr val="FFC000"/>
                </a:solidFill>
              </a:rPr>
              <a:t>економічна</a:t>
            </a:r>
            <a:r>
              <a:rPr lang="ru-RU" sz="3200" b="1" dirty="0">
                <a:solidFill>
                  <a:srgbClr val="FFC000"/>
                </a:solidFill>
              </a:rPr>
              <a:t> система, </a:t>
            </a:r>
            <a:r>
              <a:rPr lang="ru-RU" sz="3200" b="1" dirty="0" err="1">
                <a:solidFill>
                  <a:srgbClr val="FFC000"/>
                </a:solidFill>
              </a:rPr>
              <a:t>її</a:t>
            </a:r>
            <a:r>
              <a:rPr lang="ru-RU" sz="3200" b="1" dirty="0">
                <a:solidFill>
                  <a:srgbClr val="FFC000"/>
                </a:solidFill>
              </a:rPr>
              <a:t> </a:t>
            </a:r>
            <a:r>
              <a:rPr lang="ru-RU" sz="3200" b="1" dirty="0" err="1">
                <a:solidFill>
                  <a:srgbClr val="FFC000"/>
                </a:solidFill>
              </a:rPr>
              <a:t>складові</a:t>
            </a:r>
            <a:r>
              <a:rPr lang="ru-RU" sz="3200" b="1" dirty="0">
                <a:solidFill>
                  <a:srgbClr val="FFC000"/>
                </a:solidFill>
              </a:rPr>
              <a:t> </a:t>
            </a:r>
            <a:r>
              <a:rPr lang="ru-RU" sz="3200" b="1" dirty="0" err="1">
                <a:solidFill>
                  <a:srgbClr val="FFC000"/>
                </a:solidFill>
              </a:rPr>
              <a:t>елементи</a:t>
            </a:r>
            <a:r>
              <a:rPr lang="ru-RU" sz="3200" b="1" dirty="0">
                <a:solidFill>
                  <a:srgbClr val="FFC000"/>
                </a:solidFill>
              </a:rPr>
              <a:t> та </a:t>
            </a:r>
            <a:r>
              <a:rPr lang="ru-RU" sz="3200" b="1" dirty="0" err="1">
                <a:solidFill>
                  <a:srgbClr val="FFC000"/>
                </a:solidFill>
              </a:rPr>
              <a:t>тенденції</a:t>
            </a:r>
            <a:r>
              <a:rPr lang="ru-RU" sz="3200" b="1" dirty="0">
                <a:solidFill>
                  <a:srgbClr val="FFC000"/>
                </a:solidFill>
              </a:rPr>
              <a:t> </a:t>
            </a:r>
            <a:r>
              <a:rPr lang="ru-RU" sz="3200" b="1" dirty="0" err="1">
                <a:solidFill>
                  <a:srgbClr val="FFC000"/>
                </a:solidFill>
              </a:rPr>
              <a:t>розвитку</a:t>
            </a:r>
            <a:endParaRPr lang="ru-RU" sz="3200" b="1" dirty="0">
              <a:solidFill>
                <a:srgbClr val="FFC000"/>
              </a:solidFill>
            </a:endParaRPr>
          </a:p>
          <a:p>
            <a:endParaRPr lang="uk-UA" sz="3200" dirty="0">
              <a:solidFill>
                <a:srgbClr val="FFC000"/>
              </a:solidFill>
            </a:endParaRPr>
          </a:p>
        </p:txBody>
      </p:sp>
      <p:sp>
        <p:nvSpPr>
          <p:cNvPr id="20" name="Текст 3">
            <a:extLst>
              <a:ext uri="{FF2B5EF4-FFF2-40B4-BE49-F238E27FC236}">
                <a16:creationId xmlns:a16="http://schemas.microsoft.com/office/drawing/2014/main" id="{1BA3BB6F-9E93-4280-959A-DA0D1B5D18B5}"/>
              </a:ext>
            </a:extLst>
          </p:cNvPr>
          <p:cNvSpPr txBox="1">
            <a:spLocks/>
          </p:cNvSpPr>
          <p:nvPr/>
        </p:nvSpPr>
        <p:spPr>
          <a:xfrm>
            <a:off x="2632343" y="3848925"/>
            <a:ext cx="7650000" cy="629999"/>
          </a:xfrm>
          <a:prstGeom prst="rect">
            <a:avLst/>
          </a:prstGeom>
          <a:solidFill>
            <a:schemeClr val="accent5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b="1">
                <a:solidFill>
                  <a:schemeClr val="bg1"/>
                </a:solidFill>
              </a:rPr>
              <a:t>Світовий фінансовий ринок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12BF24B-889C-4BAD-87DD-637C1386CA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6000" y="2675296"/>
            <a:ext cx="701101" cy="85961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3A052DB-FEF2-40E2-ABC8-20856B3D4425}"/>
              </a:ext>
            </a:extLst>
          </p:cNvPr>
          <p:cNvSpPr txBox="1"/>
          <p:nvPr/>
        </p:nvSpPr>
        <p:spPr>
          <a:xfrm>
            <a:off x="2630452" y="5138017"/>
            <a:ext cx="495000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3" name="Текст 3">
            <a:extLst>
              <a:ext uri="{FF2B5EF4-FFF2-40B4-BE49-F238E27FC236}">
                <a16:creationId xmlns:a16="http://schemas.microsoft.com/office/drawing/2014/main" id="{C18E94B8-5E9A-4F67-B973-27A4CBABCF65}"/>
              </a:ext>
            </a:extLst>
          </p:cNvPr>
          <p:cNvSpPr txBox="1">
            <a:spLocks/>
          </p:cNvSpPr>
          <p:nvPr/>
        </p:nvSpPr>
        <p:spPr>
          <a:xfrm>
            <a:off x="3463500" y="5109153"/>
            <a:ext cx="7335000" cy="629999"/>
          </a:xfrm>
          <a:prstGeom prst="rect">
            <a:avLst/>
          </a:prstGeom>
          <a:solidFill>
            <a:schemeClr val="accent5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b="1" dirty="0">
                <a:solidFill>
                  <a:schemeClr val="bg1"/>
                </a:solidFill>
              </a:rPr>
              <a:t>Світова валютна система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748343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D1C82F57-905B-42D8-BDF5-BC2D91FE3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00" y="189000"/>
            <a:ext cx="10687499" cy="855000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ПРОГРАМА ДИСЦИПЛІНИ ВКЛЮЧАЄ НАСТУПНІ ТЕМИ:</a:t>
            </a: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Текст 3">
            <a:extLst>
              <a:ext uri="{FF2B5EF4-FFF2-40B4-BE49-F238E27FC236}">
                <a16:creationId xmlns:a16="http://schemas.microsoft.com/office/drawing/2014/main" id="{1BA3BB6F-9E93-4280-959A-DA0D1B5D18B5}"/>
              </a:ext>
            </a:extLst>
          </p:cNvPr>
          <p:cNvSpPr txBox="1">
            <a:spLocks/>
          </p:cNvSpPr>
          <p:nvPr/>
        </p:nvSpPr>
        <p:spPr>
          <a:xfrm>
            <a:off x="2046000" y="2311637"/>
            <a:ext cx="7830000" cy="674775"/>
          </a:xfrm>
          <a:prstGeom prst="rect">
            <a:avLst/>
          </a:prstGeom>
          <a:solidFill>
            <a:schemeClr val="accent5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b="1" dirty="0">
                <a:solidFill>
                  <a:schemeClr val="bg1"/>
                </a:solidFill>
              </a:rPr>
              <a:t>Міжнародні прямі інвестиції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596E3AD-CEE6-4BCD-BED9-7318A6516826}"/>
              </a:ext>
            </a:extLst>
          </p:cNvPr>
          <p:cNvSpPr txBox="1"/>
          <p:nvPr/>
        </p:nvSpPr>
        <p:spPr>
          <a:xfrm>
            <a:off x="1371000" y="2349000"/>
            <a:ext cx="393056" cy="58477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596E3AD-CEE6-4BCD-BED9-7318A6516826}"/>
              </a:ext>
            </a:extLst>
          </p:cNvPr>
          <p:cNvSpPr txBox="1"/>
          <p:nvPr/>
        </p:nvSpPr>
        <p:spPr>
          <a:xfrm>
            <a:off x="2029617" y="3281848"/>
            <a:ext cx="393056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596E3AD-CEE6-4BCD-BED9-7318A6516826}"/>
              </a:ext>
            </a:extLst>
          </p:cNvPr>
          <p:cNvSpPr txBox="1"/>
          <p:nvPr/>
        </p:nvSpPr>
        <p:spPr>
          <a:xfrm>
            <a:off x="5196000" y="5004000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596E3AD-CEE6-4BCD-BED9-7318A6516826}"/>
              </a:ext>
            </a:extLst>
          </p:cNvPr>
          <p:cNvSpPr txBox="1"/>
          <p:nvPr/>
        </p:nvSpPr>
        <p:spPr>
          <a:xfrm>
            <a:off x="2682839" y="4238999"/>
            <a:ext cx="393056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40" name="Заголовок 4">
            <a:extLst>
              <a:ext uri="{FF2B5EF4-FFF2-40B4-BE49-F238E27FC236}">
                <a16:creationId xmlns:a16="http://schemas.microsoft.com/office/drawing/2014/main" id="{D1C82F57-905B-42D8-BDF5-BC2D91FE35B0}"/>
              </a:ext>
            </a:extLst>
          </p:cNvPr>
          <p:cNvSpPr txBox="1">
            <a:spLocks/>
          </p:cNvSpPr>
          <p:nvPr/>
        </p:nvSpPr>
        <p:spPr>
          <a:xfrm>
            <a:off x="921000" y="1269000"/>
            <a:ext cx="10687499" cy="855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uk-UA" sz="3200" b="1" dirty="0">
                <a:solidFill>
                  <a:srgbClr val="FFC000"/>
                </a:solidFill>
              </a:rPr>
              <a:t>Змістовий модуль 2. Основні форми міжнародних фінансових відносин</a:t>
            </a:r>
            <a:endParaRPr lang="uk-UA" sz="3200" dirty="0">
              <a:solidFill>
                <a:srgbClr val="FFC000"/>
              </a:solidFill>
            </a:endParaRPr>
          </a:p>
        </p:txBody>
      </p:sp>
      <p:sp>
        <p:nvSpPr>
          <p:cNvPr id="20" name="Текст 3">
            <a:extLst>
              <a:ext uri="{FF2B5EF4-FFF2-40B4-BE49-F238E27FC236}">
                <a16:creationId xmlns:a16="http://schemas.microsoft.com/office/drawing/2014/main" id="{1BA3BB6F-9E93-4280-959A-DA0D1B5D18B5}"/>
              </a:ext>
            </a:extLst>
          </p:cNvPr>
          <p:cNvSpPr txBox="1">
            <a:spLocks/>
          </p:cNvSpPr>
          <p:nvPr/>
        </p:nvSpPr>
        <p:spPr>
          <a:xfrm>
            <a:off x="3261000" y="4126387"/>
            <a:ext cx="7650000" cy="810000"/>
          </a:xfrm>
          <a:prstGeom prst="rect">
            <a:avLst/>
          </a:prstGeom>
          <a:solidFill>
            <a:schemeClr val="accent5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buNone/>
            </a:pPr>
            <a:r>
              <a:rPr lang="uk-UA" b="1" dirty="0">
                <a:solidFill>
                  <a:schemeClr val="bg1"/>
                </a:solidFill>
              </a:rPr>
              <a:t>Міжнародні платіжні системи</a:t>
            </a:r>
          </a:p>
        </p:txBody>
      </p:sp>
      <p:sp>
        <p:nvSpPr>
          <p:cNvPr id="11" name="Текст 3">
            <a:extLst>
              <a:ext uri="{FF2B5EF4-FFF2-40B4-BE49-F238E27FC236}">
                <a16:creationId xmlns:a16="http://schemas.microsoft.com/office/drawing/2014/main" id="{7CC2050D-0ED5-47B3-B324-4EBB6E9AD8A0}"/>
              </a:ext>
            </a:extLst>
          </p:cNvPr>
          <p:cNvSpPr txBox="1">
            <a:spLocks/>
          </p:cNvSpPr>
          <p:nvPr/>
        </p:nvSpPr>
        <p:spPr>
          <a:xfrm>
            <a:off x="2682839" y="3203775"/>
            <a:ext cx="7830000" cy="662848"/>
          </a:xfrm>
          <a:prstGeom prst="rect">
            <a:avLst/>
          </a:prstGeom>
          <a:solidFill>
            <a:schemeClr val="accent5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b="1" dirty="0">
                <a:solidFill>
                  <a:schemeClr val="bg1"/>
                </a:solidFill>
              </a:rPr>
              <a:t>Міжнародні розрахунки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Текст 3">
            <a:extLst>
              <a:ext uri="{FF2B5EF4-FFF2-40B4-BE49-F238E27FC236}">
                <a16:creationId xmlns:a16="http://schemas.microsoft.com/office/drawing/2014/main" id="{231CF755-AA9E-40BD-9F95-79BB9002A9E5}"/>
              </a:ext>
            </a:extLst>
          </p:cNvPr>
          <p:cNvSpPr txBox="1">
            <a:spLocks/>
          </p:cNvSpPr>
          <p:nvPr/>
        </p:nvSpPr>
        <p:spPr>
          <a:xfrm>
            <a:off x="3959647" y="5275048"/>
            <a:ext cx="7650000" cy="810000"/>
          </a:xfrm>
          <a:prstGeom prst="rect">
            <a:avLst/>
          </a:prstGeom>
          <a:solidFill>
            <a:schemeClr val="accent5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buNone/>
            </a:pPr>
            <a:r>
              <a:rPr lang="uk-UA" b="1" dirty="0">
                <a:solidFill>
                  <a:schemeClr val="bg1"/>
                </a:solidFill>
              </a:rPr>
              <a:t>Платіжний баланс та макроекономічна рівновага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7B75826-890B-4FA5-874A-D91868059825}"/>
              </a:ext>
            </a:extLst>
          </p:cNvPr>
          <p:cNvSpPr txBox="1"/>
          <p:nvPr/>
        </p:nvSpPr>
        <p:spPr>
          <a:xfrm>
            <a:off x="3251393" y="5387660"/>
            <a:ext cx="393056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076748343"/>
      </p:ext>
    </p:extLst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id="{361CA63C-6B0F-478E-AD14-AA33C8E4F2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71000" y="1701586"/>
            <a:ext cx="10035000" cy="5085000"/>
          </a:xfrm>
        </p:spPr>
        <p:txBody>
          <a:bodyPr>
            <a:noAutofit/>
          </a:bodyPr>
          <a:lstStyle/>
          <a:p>
            <a:r>
              <a:rPr lang="uk-UA" sz="2000" b="1" i="1" dirty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Загальні компетентності:</a:t>
            </a:r>
            <a:endParaRPr lang="uk-UA" sz="2000" dirty="0">
              <a:solidFill>
                <a:srgbClr val="C00000"/>
              </a:solidFill>
              <a:latin typeface="Arial Black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uk-UA" sz="2000" dirty="0">
              <a:solidFill>
                <a:schemeClr val="accent5">
                  <a:lumMod val="75000"/>
                </a:schemeClr>
              </a:solidFill>
              <a:latin typeface="Arial Black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sz="2000" dirty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ЗК 02. </a:t>
            </a:r>
            <a:r>
              <a:rPr lang="uk-UA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Здатність зберігати та примножувати моральні, культурні, наукові цінності і досягнення суспільства на основі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розуміння історії та закономірностей розвитку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предметної області, її місця у загальній системі знань про природу і суспільство та у розвитку суспільства, техніки і технологій, використовувати різні види та форми рухової активності для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активного відпочинку та ведення здорового способу життя.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ЗК 05.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Здатність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 до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пошуку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,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оброблення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 та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аналізу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інформації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000" dirty="0">
              <a:solidFill>
                <a:schemeClr val="accent5">
                  <a:lumMod val="75000"/>
                </a:schemeClr>
              </a:solidFill>
              <a:latin typeface="Arial Black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ЗК 06.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Здатність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застосовувати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знання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 у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практичних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ситуаціях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000" dirty="0">
              <a:solidFill>
                <a:schemeClr val="accent5">
                  <a:lumMod val="75000"/>
                </a:schemeClr>
              </a:solidFill>
              <a:latin typeface="Arial Black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ЗК 07.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Знання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предметної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області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 та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розуміння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професійної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діяльності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uk-UA" sz="2000" dirty="0">
              <a:solidFill>
                <a:schemeClr val="accent5">
                  <a:lumMod val="75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324000"/>
            <a:ext cx="11946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kern="100" dirty="0">
                <a:solidFill>
                  <a:srgbClr val="FFC000"/>
                </a:solidFill>
                <a:latin typeface="Arial Black" pitchFamily="34" charset="0"/>
                <a:ea typeface="Times New Roman"/>
              </a:rPr>
              <a:t>У результаті вивчення дисципліни студент </a:t>
            </a:r>
            <a:r>
              <a:rPr lang="ru-RU" sz="2800" kern="100" dirty="0" err="1">
                <a:solidFill>
                  <a:srgbClr val="FFC000"/>
                </a:solidFill>
                <a:latin typeface="Arial Black" pitchFamily="34" charset="0"/>
                <a:ea typeface="Times New Roman"/>
              </a:rPr>
              <a:t>спеціальності</a:t>
            </a:r>
            <a:r>
              <a:rPr lang="ru-RU" sz="2800" kern="100" dirty="0">
                <a:solidFill>
                  <a:srgbClr val="FFC000"/>
                </a:solidFill>
                <a:latin typeface="Arial Black" pitchFamily="34" charset="0"/>
                <a:ea typeface="Times New Roman"/>
              </a:rPr>
              <a:t> </a:t>
            </a:r>
            <a:r>
              <a:rPr lang="ru-RU" sz="2800" kern="100" dirty="0">
                <a:solidFill>
                  <a:srgbClr val="0070C0"/>
                </a:solidFill>
                <a:latin typeface="Arial Black" pitchFamily="34" charset="0"/>
                <a:ea typeface="Times New Roman"/>
              </a:rPr>
              <a:t>071 </a:t>
            </a:r>
            <a:r>
              <a:rPr lang="ru-RU" sz="2800" kern="100" dirty="0" err="1">
                <a:solidFill>
                  <a:srgbClr val="0070C0"/>
                </a:solidFill>
                <a:latin typeface="Arial Black" pitchFamily="34" charset="0"/>
                <a:ea typeface="Times New Roman"/>
              </a:rPr>
              <a:t>облік</a:t>
            </a:r>
            <a:r>
              <a:rPr lang="ru-RU" sz="2800" kern="100" dirty="0">
                <a:solidFill>
                  <a:srgbClr val="0070C0"/>
                </a:solidFill>
                <a:latin typeface="Arial Black" pitchFamily="34" charset="0"/>
                <a:ea typeface="Times New Roman"/>
              </a:rPr>
              <a:t> і </a:t>
            </a:r>
            <a:r>
              <a:rPr lang="ru-RU" sz="2800" kern="100" dirty="0" err="1">
                <a:solidFill>
                  <a:srgbClr val="0070C0"/>
                </a:solidFill>
                <a:latin typeface="Arial Black" pitchFamily="34" charset="0"/>
                <a:ea typeface="Times New Roman"/>
              </a:rPr>
              <a:t>оподаткування</a:t>
            </a:r>
            <a:r>
              <a:rPr lang="ru-RU" sz="2800" kern="100" dirty="0">
                <a:solidFill>
                  <a:srgbClr val="0070C0"/>
                </a:solidFill>
                <a:latin typeface="Arial Black" pitchFamily="34" charset="0"/>
                <a:ea typeface="Times New Roman"/>
              </a:rPr>
              <a:t> </a:t>
            </a:r>
            <a:r>
              <a:rPr lang="uk-UA" sz="2800" kern="100" dirty="0">
                <a:solidFill>
                  <a:srgbClr val="FFC000"/>
                </a:solidFill>
                <a:latin typeface="Arial Black" pitchFamily="34" charset="0"/>
                <a:ea typeface="Times New Roman"/>
              </a:rPr>
              <a:t>повинен досягти та набути таких </a:t>
            </a:r>
            <a:r>
              <a:rPr lang="uk-UA" sz="2800" b="1" kern="1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ea typeface="Times New Roman"/>
              </a:rPr>
              <a:t>компетентностей</a:t>
            </a:r>
            <a:r>
              <a:rPr lang="uk-UA" sz="2800" kern="1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ea typeface="Times New Roman"/>
              </a:rPr>
              <a:t>: </a:t>
            </a:r>
            <a:endParaRPr lang="uk-UA" sz="2800" dirty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64938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id="{361CA63C-6B0F-478E-AD14-AA33C8E4F2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91609" y="1899000"/>
            <a:ext cx="9921000" cy="5085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uk-UA" sz="2000" b="1" i="1" dirty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sz="2000" b="1" i="1" dirty="0">
                <a:solidFill>
                  <a:srgbClr val="C00000"/>
                </a:solidFill>
                <a:latin typeface="Arial Black" pitchFamily="34" charset="0"/>
              </a:rPr>
              <a:t>Спеціальні компетентності </a:t>
            </a:r>
            <a:endParaRPr lang="uk-UA" sz="2000" dirty="0">
              <a:solidFill>
                <a:srgbClr val="C00000"/>
              </a:solidFill>
              <a:latin typeface="Arial Black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uk-UA" sz="2000" dirty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sz="2000" dirty="0">
                <a:solidFill>
                  <a:srgbClr val="C00000"/>
                </a:solidFill>
                <a:latin typeface="Arial Black" pitchFamily="34" charset="0"/>
              </a:rPr>
              <a:t>СК 01. </a:t>
            </a:r>
            <a:r>
              <a:rPr lang="uk-UA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Здатність аналізувати економічні події та явища з урахуванням сучасних теоретичних та методичних основ обліку і оподаткування.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uk-UA" sz="2000" dirty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solidFill>
                  <a:srgbClr val="C00000"/>
                </a:solidFill>
                <a:latin typeface="Arial Black" pitchFamily="34" charset="0"/>
              </a:rPr>
              <a:t>СК 04.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Здатність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застосовувати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норми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права та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податкового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законодавства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України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в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практичній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діяльності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суб’єктів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господарювання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.</a:t>
            </a:r>
            <a:endParaRPr lang="uk-UA" sz="2000" dirty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uk-UA" sz="2000" dirty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sz="2000" dirty="0">
                <a:solidFill>
                  <a:srgbClr val="C00000"/>
                </a:solidFill>
                <a:latin typeface="Arial Black" pitchFamily="34" charset="0"/>
              </a:rPr>
              <a:t>СК 10. </a:t>
            </a:r>
            <a:r>
              <a:rPr lang="uk-UA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Здатність демонструвати розуміння вимог щодо професійної діяльності, зумовлених необхідністю забезпечення сталого розвитку України, її зміцнення як демократичної, соціальної, правової держави.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16000" y="324000"/>
            <a:ext cx="11115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kern="100" dirty="0">
                <a:solidFill>
                  <a:srgbClr val="FFC000"/>
                </a:solidFill>
                <a:latin typeface="Arial Black" pitchFamily="34" charset="0"/>
                <a:ea typeface="Times New Roman"/>
              </a:rPr>
              <a:t>У результаті вивчення дисципліни студент спеціальності </a:t>
            </a:r>
            <a:r>
              <a:rPr lang="uk-UA" sz="2800" kern="100" dirty="0">
                <a:solidFill>
                  <a:srgbClr val="0070C0"/>
                </a:solidFill>
                <a:latin typeface="Arial Black" pitchFamily="34" charset="0"/>
                <a:ea typeface="Times New Roman"/>
              </a:rPr>
              <a:t>071 облік і оподаткування </a:t>
            </a:r>
            <a:r>
              <a:rPr lang="uk-UA" sz="2800" kern="100" dirty="0">
                <a:solidFill>
                  <a:srgbClr val="FFC000"/>
                </a:solidFill>
                <a:latin typeface="Arial Black" pitchFamily="34" charset="0"/>
                <a:ea typeface="Times New Roman"/>
              </a:rPr>
              <a:t>повинен досягти та набути таких </a:t>
            </a:r>
            <a:r>
              <a:rPr lang="uk-UA" sz="2800" b="1" kern="1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ea typeface="Times New Roman"/>
              </a:rPr>
              <a:t>компетентностей</a:t>
            </a:r>
            <a:r>
              <a:rPr lang="uk-UA" sz="2800" kern="1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ea typeface="Times New Roman"/>
              </a:rPr>
              <a:t>: </a:t>
            </a:r>
            <a:endParaRPr lang="uk-UA" sz="2800" dirty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96590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F1F0DAD7-164D-4948-88C2-5ECAB3ED7D2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46000" y="189000"/>
            <a:ext cx="7041000" cy="855663"/>
          </a:xfrm>
        </p:spPr>
        <p:txBody>
          <a:bodyPr>
            <a:noAutofit/>
          </a:bodyPr>
          <a:lstStyle/>
          <a:p>
            <a:r>
              <a:rPr lang="uk-UA" sz="5400" b="1" dirty="0">
                <a:solidFill>
                  <a:srgbClr val="FFC000"/>
                </a:solidFill>
                <a:latin typeface="Times New Roman"/>
                <a:ea typeface="Times New Roman"/>
              </a:rPr>
              <a:t>Результати навчання</a:t>
            </a:r>
            <a:endParaRPr lang="ru-RU" sz="5400" dirty="0">
              <a:solidFill>
                <a:srgbClr val="FFC000"/>
              </a:solidFill>
            </a:endParaRP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84155ACF-57B6-4F35-8EEB-91864D703A7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676000" y="1719000"/>
            <a:ext cx="9000000" cy="5859000"/>
          </a:xfrm>
        </p:spPr>
        <p:txBody>
          <a:bodyPr>
            <a:normAutofit/>
          </a:bodyPr>
          <a:lstStyle/>
          <a:p>
            <a:r>
              <a:rPr lang="uk-UA" sz="2400" dirty="0">
                <a:solidFill>
                  <a:srgbClr val="C00000"/>
                </a:solidFill>
                <a:latin typeface="Arial Black" pitchFamily="34" charset="0"/>
              </a:rPr>
              <a:t>РН 1. </a:t>
            </a:r>
            <a:r>
              <a:rPr lang="uk-UA" sz="24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Демонструвати базові знання економічних категорій і законів для розуміння причинно-наслідкових та функціональних </a:t>
            </a:r>
            <a:r>
              <a:rPr lang="uk-UA" sz="24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зв’язків</a:t>
            </a:r>
            <a:r>
              <a:rPr lang="uk-UA" sz="24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, які існують між процесами та явищами на різних рівнях економічних систем.</a:t>
            </a:r>
          </a:p>
          <a:p>
            <a:endParaRPr lang="uk-UA" sz="2400" dirty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  <a:p>
            <a:r>
              <a:rPr lang="uk-UA" sz="2400" dirty="0">
                <a:solidFill>
                  <a:srgbClr val="C00000"/>
                </a:solidFill>
                <a:latin typeface="Arial Black" pitchFamily="34" charset="0"/>
              </a:rPr>
              <a:t>РН 17. </a:t>
            </a:r>
            <a:r>
              <a:rPr lang="uk-UA" sz="24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Розуміти вимоги до діяльності за спеціальністю, зумовлені необхідністю забезпечення сталого розвитку України, її зміцнення як демократичної, соціальної, правової держави.</a:t>
            </a:r>
          </a:p>
          <a:p>
            <a:pPr>
              <a:lnSpc>
                <a:spcPct val="120000"/>
              </a:lnSpc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63993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Ира\Desktop\Без назван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41000" y="3294000"/>
            <a:ext cx="2352062" cy="1755000"/>
          </a:xfrm>
          <a:prstGeom prst="rect">
            <a:avLst/>
          </a:prstGeom>
          <a:noFill/>
        </p:spPr>
      </p:pic>
      <p:sp>
        <p:nvSpPr>
          <p:cNvPr id="6" name="Текст 5">
            <a:extLst>
              <a:ext uri="{FF2B5EF4-FFF2-40B4-BE49-F238E27FC236}">
                <a16:creationId xmlns:a16="http://schemas.microsoft.com/office/drawing/2014/main" id="{361CA63C-6B0F-478E-AD14-AA33C8E4F2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71000" y="1726760"/>
            <a:ext cx="9921000" cy="5085000"/>
          </a:xfrm>
        </p:spPr>
        <p:txBody>
          <a:bodyPr>
            <a:noAutofit/>
          </a:bodyPr>
          <a:lstStyle/>
          <a:p>
            <a:r>
              <a:rPr lang="uk-UA" sz="2000" b="1" i="1" dirty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Загальні компетентності:</a:t>
            </a:r>
            <a:endParaRPr lang="uk-UA" sz="2000" dirty="0">
              <a:solidFill>
                <a:srgbClr val="C00000"/>
              </a:solidFill>
              <a:latin typeface="Arial Black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uk-UA" sz="2000" dirty="0">
              <a:solidFill>
                <a:schemeClr val="accent5">
                  <a:lumMod val="75000"/>
                </a:schemeClr>
              </a:solidFill>
              <a:latin typeface="Arial Black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sz="2000" dirty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ЗК 02. </a:t>
            </a:r>
            <a:r>
              <a:rPr lang="uk-UA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Здатність зберігати та примножувати моральні, культурні, наукові цінності і досягнення суспільства на основі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розуміння історії та закономірностей розвитку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предметної області, її місця у загальній системі знань про природу і суспільство та у розвитку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суспільства, техніки і технологій, використовувати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різні види та форми рухової активності для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активного відпочинку та ведення здорового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способу життя.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ЗК 05. 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Знання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 і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розуміння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предметної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області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 та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розуміння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професійної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діяльності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000" dirty="0">
              <a:solidFill>
                <a:schemeClr val="accent5">
                  <a:lumMod val="75000"/>
                </a:schemeClr>
              </a:solidFill>
              <a:latin typeface="Arial Black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ЗК 06. 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Здатність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застосовувати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знання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 у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практичних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ситуаціях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.</a:t>
            </a:r>
            <a:endParaRPr lang="uk-UA" sz="2000" dirty="0">
              <a:solidFill>
                <a:schemeClr val="accent5">
                  <a:lumMod val="75000"/>
                </a:schemeClr>
              </a:solidFill>
              <a:latin typeface="Arial Black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uk-UA" sz="2000" dirty="0">
              <a:solidFill>
                <a:schemeClr val="accent5">
                  <a:lumMod val="75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6000" y="324000"/>
            <a:ext cx="12036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kern="100" dirty="0">
                <a:solidFill>
                  <a:srgbClr val="FFC000"/>
                </a:solidFill>
                <a:latin typeface="Arial Black" pitchFamily="34" charset="0"/>
                <a:ea typeface="Times New Roman"/>
              </a:rPr>
              <a:t>У результаті вивчення дисципліни студент </a:t>
            </a:r>
            <a:r>
              <a:rPr kumimoji="0" lang="uk-UA" sz="2800" b="0" i="0" u="none" strike="noStrike" kern="1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 Black" pitchFamily="34" charset="0"/>
                <a:ea typeface="Times New Roman"/>
                <a:cs typeface="+mn-cs"/>
              </a:rPr>
              <a:t>спеціальності </a:t>
            </a:r>
            <a:r>
              <a:rPr kumimoji="0" lang="uk-UA" sz="2800" b="0" i="0" u="none" strike="noStrike" kern="1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Black" pitchFamily="34" charset="0"/>
                <a:ea typeface="Times New Roman"/>
                <a:cs typeface="+mn-cs"/>
              </a:rPr>
              <a:t>072 фінанси, банківська справа та страхування</a:t>
            </a:r>
            <a:r>
              <a:rPr kumimoji="0" lang="uk-UA" sz="2800" b="0" i="0" u="none" strike="noStrike" kern="1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 Black" pitchFamily="34" charset="0"/>
                <a:ea typeface="Times New Roman"/>
                <a:cs typeface="+mn-cs"/>
              </a:rPr>
              <a:t> </a:t>
            </a:r>
            <a:r>
              <a:rPr lang="uk-UA" sz="2800" kern="100" dirty="0">
                <a:solidFill>
                  <a:srgbClr val="FFC000"/>
                </a:solidFill>
                <a:latin typeface="Arial Black" pitchFamily="34" charset="0"/>
                <a:ea typeface="Times New Roman"/>
              </a:rPr>
              <a:t>повинен досягти та набути таких </a:t>
            </a:r>
            <a:r>
              <a:rPr lang="uk-UA" sz="2800" b="1" kern="100" dirty="0" err="1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ea typeface="Times New Roman"/>
              </a:rPr>
              <a:t>компетентностей</a:t>
            </a:r>
            <a:r>
              <a:rPr lang="uk-UA" sz="2800" kern="1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ea typeface="Times New Roman"/>
              </a:rPr>
              <a:t>: </a:t>
            </a:r>
            <a:endParaRPr lang="uk-UA" sz="2800" dirty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24240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Тема Office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1560</TotalTime>
  <Words>777</Words>
  <Application>Microsoft Office PowerPoint</Application>
  <PresentationFormat>Широкоэкранный</PresentationFormat>
  <Paragraphs>99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Times New Roman</vt:lpstr>
      <vt:lpstr>Тема Office</vt:lpstr>
      <vt:lpstr>МІЖНАРОДНА ЕКОНОМІКА</vt:lpstr>
      <vt:lpstr>МЕТА  навчальної дисципліни</vt:lpstr>
      <vt:lpstr>Головні завдання курсу</vt:lpstr>
      <vt:lpstr>ПРОГРАМА ДИСЦИПЛІНИ ВКЛЮЧАЄ НАСТУПНІ ТЕМИ:</vt:lpstr>
      <vt:lpstr>ПРОГРАМА ДИСЦИПЛІНИ ВКЛЮЧАЄ НАСТУПНІ ТЕМИ:</vt:lpstr>
      <vt:lpstr>Презентация PowerPoint</vt:lpstr>
      <vt:lpstr>Презентация PowerPoint</vt:lpstr>
      <vt:lpstr>Результати навчання</vt:lpstr>
      <vt:lpstr>Презентация PowerPoint</vt:lpstr>
      <vt:lpstr>Презентация PowerPoint</vt:lpstr>
      <vt:lpstr>Результати навчання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user</cp:lastModifiedBy>
  <cp:revision>47</cp:revision>
  <dcterms:created xsi:type="dcterms:W3CDTF">2020-05-04T14:52:20Z</dcterms:created>
  <dcterms:modified xsi:type="dcterms:W3CDTF">2022-01-27T03:11:01Z</dcterms:modified>
</cp:coreProperties>
</file>