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29"/>
  </p:notesMasterIdLst>
  <p:handoutMasterIdLst>
    <p:handoutMasterId r:id="rId30"/>
  </p:handoutMasterIdLst>
  <p:sldIdLst>
    <p:sldId id="256" r:id="rId5"/>
    <p:sldId id="257" r:id="rId6"/>
    <p:sldId id="258" r:id="rId7"/>
    <p:sldId id="260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uk-UA" noProof="0" dirty="0" smtClean="0"/>
            <a:t>Зміст та різновиди культури управління в </a:t>
          </a:r>
          <a:r>
            <a:rPr lang="uk-UA" noProof="0" dirty="0" smtClean="0"/>
            <a:t>соціальних організаціях</a:t>
          </a:r>
          <a:r>
            <a:rPr lang="ru-RU" noProof="0" dirty="0" smtClean="0"/>
            <a:t>.</a:t>
          </a:r>
          <a:endParaRPr lang="ru-RU" noProof="0" dirty="0"/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ru-RU" noProof="0" dirty="0"/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ru-RU" noProof="0" dirty="0"/>
        </a:p>
      </dgm:t>
    </dgm:pt>
    <dgm:pt modelId="{4E8D2E69-0173-4BD3-B96A-7A9C5DD12B47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uk-UA" noProof="0" dirty="0" smtClean="0"/>
            <a:t>Професійна та організаційна </a:t>
          </a:r>
          <a:r>
            <a:rPr lang="uk-UA" noProof="0" dirty="0" smtClean="0"/>
            <a:t>культура.</a:t>
          </a:r>
          <a:endParaRPr lang="ru-RU" noProof="0" dirty="0"/>
        </a:p>
      </dgm:t>
    </dgm:pt>
    <dgm:pt modelId="{B954BF22-E3B3-4A1C-802E-590228BE2D9C}" type="parTrans" cxnId="{0F866C41-EB5F-47BD-A2CD-A58671F15B67}">
      <dgm:prSet/>
      <dgm:spPr/>
      <dgm:t>
        <a:bodyPr rtlCol="0"/>
        <a:lstStyle/>
        <a:p>
          <a:pPr rtl="0"/>
          <a:endParaRPr lang="ru-RU" noProof="0" dirty="0"/>
        </a:p>
      </dgm:t>
    </dgm:pt>
    <dgm:pt modelId="{FEF1E80E-8A9E-4B0A-817C-2A4CFDCF3FB2}" type="sibTrans" cxnId="{0F866C41-EB5F-47BD-A2CD-A58671F15B67}">
      <dgm:prSet/>
      <dgm:spPr/>
      <dgm:t>
        <a:bodyPr rtlCol="0"/>
        <a:lstStyle/>
        <a:p>
          <a:pPr rtl="0"/>
          <a:endParaRPr lang="ru-RU" noProof="0" dirty="0"/>
        </a:p>
      </dgm:t>
    </dgm:pt>
    <dgm:pt modelId="{93A6A030-ABAB-4EFA-B539-0FDB3E07C1EF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uk-UA" noProof="0" dirty="0" smtClean="0"/>
            <a:t>Управління талановитими людьми</a:t>
          </a:r>
          <a:endParaRPr lang="ru-RU" noProof="0" dirty="0"/>
        </a:p>
      </dgm:t>
    </dgm:pt>
    <dgm:pt modelId="{3D674B97-6DC6-4A12-85BA-0976D3064237}" type="parTrans" cxnId="{4B40C8DC-6B57-4F5B-8440-7241C649700B}">
      <dgm:prSet/>
      <dgm:spPr/>
      <dgm:t>
        <a:bodyPr rtlCol="0"/>
        <a:lstStyle/>
        <a:p>
          <a:pPr rtl="0"/>
          <a:endParaRPr lang="ru-RU" noProof="0" dirty="0"/>
        </a:p>
      </dgm:t>
    </dgm:pt>
    <dgm:pt modelId="{BFE0749E-E343-4A6F-BD09-2810EE6B4BD7}" type="sibTrans" cxnId="{4B40C8DC-6B57-4F5B-8440-7241C649700B}">
      <dgm:prSet/>
      <dgm:spPr/>
      <dgm:t>
        <a:bodyPr rtlCol="0"/>
        <a:lstStyle/>
        <a:p>
          <a:pPr rtl="0"/>
          <a:endParaRPr lang="ru-RU" noProof="0" dirty="0"/>
        </a:p>
      </dgm:t>
    </dgm:pt>
    <dgm:pt modelId="{39166502-40B2-441C-8391-3FB2E3F462D9}" type="pres">
      <dgm:prSet presAssocID="{D4503D04-C97E-4622-AE07-D0307CB3B4C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E2D3FA-309E-4C49-82F5-739475F937A2}" type="pres">
      <dgm:prSet presAssocID="{AAC263CB-8256-4B03-92FE-1622698FB3E9}" presName="compNode" presStyleCnt="0"/>
      <dgm:spPr/>
    </dgm:pt>
    <dgm:pt modelId="{A913A8AD-8B01-4110-A29F-10CC5F7A2D5A}" type="pres">
      <dgm:prSet presAssocID="{AAC263CB-8256-4B03-92FE-1622698FB3E9}" presName="bgRect" presStyleLbl="bgShp" presStyleIdx="0" presStyleCnt="3"/>
      <dgm:spPr/>
    </dgm:pt>
    <dgm:pt modelId="{25B2245B-A34B-48ED-A134-55D6D3C49DD6}" type="pres">
      <dgm:prSet presAssocID="{AAC263CB-8256-4B03-92FE-1622698FB3E9}" presName="iconRect" presStyleLbl="nod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  <dgm:extLst/>
    </dgm:pt>
    <dgm:pt modelId="{A4182B5C-E0A1-40BE-97BB-895E1E017E1E}" type="pres">
      <dgm:prSet presAssocID="{AAC263CB-8256-4B03-92FE-1622698FB3E9}" presName="spaceRect" presStyleCnt="0"/>
      <dgm:spPr/>
    </dgm:pt>
    <dgm:pt modelId="{7AD3242E-FC26-455F-B6ED-8FC692CBD89E}" type="pres">
      <dgm:prSet presAssocID="{AAC263CB-8256-4B03-92FE-1622698FB3E9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594CB585-2BEC-4328-A7FA-33C488D58783}" type="pres">
      <dgm:prSet presAssocID="{808B76D0-8EC7-469A-93AC-7A6017188A9D}" presName="sibTrans" presStyleCnt="0"/>
      <dgm:spPr/>
    </dgm:pt>
    <dgm:pt modelId="{2719FFC6-2D0F-438B-8997-447483C0AD39}" type="pres">
      <dgm:prSet presAssocID="{4E8D2E69-0173-4BD3-B96A-7A9C5DD12B47}" presName="compNode" presStyleCnt="0"/>
      <dgm:spPr/>
    </dgm:pt>
    <dgm:pt modelId="{8AC75408-A83A-4B24-A30F-7377A08565C6}" type="pres">
      <dgm:prSet presAssocID="{4E8D2E69-0173-4BD3-B96A-7A9C5DD12B47}" presName="bgRect" presStyleLbl="bgShp" presStyleIdx="1" presStyleCnt="3" custLinFactNeighborX="0" custLinFactNeighborY="17900"/>
      <dgm:spPr/>
    </dgm:pt>
    <dgm:pt modelId="{5088C622-3FFB-47D9-A26D-06054D22A5A7}" type="pres">
      <dgm:prSet presAssocID="{4E8D2E69-0173-4BD3-B96A-7A9C5DD12B47}" presName="iconRect" presStyleLbl="node1" presStyleIdx="1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9FF22361-0B05-4462-BB88-3885C3AC2C02}" type="pres">
      <dgm:prSet presAssocID="{4E8D2E69-0173-4BD3-B96A-7A9C5DD12B47}" presName="spaceRect" presStyleCnt="0"/>
      <dgm:spPr/>
    </dgm:pt>
    <dgm:pt modelId="{DB221D5C-8E51-47CA-9565-DA91D94E4D76}" type="pres">
      <dgm:prSet presAssocID="{4E8D2E69-0173-4BD3-B96A-7A9C5DD12B47}" presName="parTx" presStyleLbl="revTx" presStyleIdx="1" presStyleCnt="3" custLinFactNeighborY="1280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992BF26A-A15E-47C7-BD99-938750D2A969}" type="pres">
      <dgm:prSet presAssocID="{FEF1E80E-8A9E-4B0A-817C-2A4CFDCF3FB2}" presName="sibTrans" presStyleCnt="0"/>
      <dgm:spPr/>
    </dgm:pt>
    <dgm:pt modelId="{FBDE2D1D-30AD-4684-9397-F4E6543A3644}" type="pres">
      <dgm:prSet presAssocID="{93A6A030-ABAB-4EFA-B539-0FDB3E07C1EF}" presName="compNode" presStyleCnt="0"/>
      <dgm:spPr/>
    </dgm:pt>
    <dgm:pt modelId="{C01A6FD6-644F-4A38-8AAF-FA2CD15EFB95}" type="pres">
      <dgm:prSet presAssocID="{93A6A030-ABAB-4EFA-B539-0FDB3E07C1EF}" presName="bgRect" presStyleLbl="bgShp" presStyleIdx="2" presStyleCnt="3" custLinFactNeighborX="-1023" custLinFactNeighborY="401"/>
      <dgm:spPr/>
    </dgm:pt>
    <dgm:pt modelId="{5EA392A0-C484-48E8-81EA-8479B0B6C090}" type="pres">
      <dgm:prSet presAssocID="{93A6A030-ABAB-4EFA-B539-0FDB3E07C1EF}" presName="icon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  <dgm:extLst/>
    </dgm:pt>
    <dgm:pt modelId="{8C399FA1-94C6-4518-9967-9BBB0F60E37D}" type="pres">
      <dgm:prSet presAssocID="{93A6A030-ABAB-4EFA-B539-0FDB3E07C1EF}" presName="spaceRect" presStyleCnt="0"/>
      <dgm:spPr/>
    </dgm:pt>
    <dgm:pt modelId="{0F594D1E-8E8D-452F-9A66-DA5B842B5860}" type="pres">
      <dgm:prSet presAssocID="{93A6A030-ABAB-4EFA-B539-0FDB3E07C1EF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E7C78E61-E3FA-445D-BAF9-CB775E344677}" type="presOf" srcId="{D4503D04-C97E-4622-AE07-D0307CB3B4CA}" destId="{39166502-40B2-441C-8391-3FB2E3F462D9}" srcOrd="0" destOrd="0" presId="urn:microsoft.com/office/officeart/2018/2/layout/IconVerticalSolidList"/>
    <dgm:cxn modelId="{2CCC003E-B7AD-4C30-9C6F-8B298514477E}" type="presOf" srcId="{AAC263CB-8256-4B03-92FE-1622698FB3E9}" destId="{7AD3242E-FC26-455F-B6ED-8FC692CBD89E}" srcOrd="0" destOrd="0" presId="urn:microsoft.com/office/officeart/2018/2/layout/IconVerticalSolidList"/>
    <dgm:cxn modelId="{BA89D203-428B-4050-8CA3-8CA6BC4D6661}" type="presOf" srcId="{93A6A030-ABAB-4EFA-B539-0FDB3E07C1EF}" destId="{0F594D1E-8E8D-452F-9A66-DA5B842B5860}" srcOrd="0" destOrd="0" presId="urn:microsoft.com/office/officeart/2018/2/layout/IconVerticalSolidList"/>
    <dgm:cxn modelId="{8DD3354A-9D83-49A7-80C3-4F8667147AC2}" type="presOf" srcId="{4E8D2E69-0173-4BD3-B96A-7A9C5DD12B47}" destId="{DB221D5C-8E51-47CA-9565-DA91D94E4D76}" srcOrd="0" destOrd="0" presId="urn:microsoft.com/office/officeart/2018/2/layout/IconVerticalSolidList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26ADDC92-B8C0-494E-8C80-6C6005724D17}" type="presParOf" srcId="{39166502-40B2-441C-8391-3FB2E3F462D9}" destId="{2FE2D3FA-309E-4C49-82F5-739475F937A2}" srcOrd="0" destOrd="0" presId="urn:microsoft.com/office/officeart/2018/2/layout/IconVerticalSolidList"/>
    <dgm:cxn modelId="{C29062AE-62BE-454A-B75E-11F5FDBE6F09}" type="presParOf" srcId="{2FE2D3FA-309E-4C49-82F5-739475F937A2}" destId="{A913A8AD-8B01-4110-A29F-10CC5F7A2D5A}" srcOrd="0" destOrd="0" presId="urn:microsoft.com/office/officeart/2018/2/layout/IconVerticalSolidList"/>
    <dgm:cxn modelId="{80BF740B-B489-4A39-892F-07E44CC5C1C0}" type="presParOf" srcId="{2FE2D3FA-309E-4C49-82F5-739475F937A2}" destId="{25B2245B-A34B-48ED-A134-55D6D3C49DD6}" srcOrd="1" destOrd="0" presId="urn:microsoft.com/office/officeart/2018/2/layout/IconVerticalSolidList"/>
    <dgm:cxn modelId="{72A78F66-F5FB-4F1D-B34F-9288A80DCCF9}" type="presParOf" srcId="{2FE2D3FA-309E-4C49-82F5-739475F937A2}" destId="{A4182B5C-E0A1-40BE-97BB-895E1E017E1E}" srcOrd="2" destOrd="0" presId="urn:microsoft.com/office/officeart/2018/2/layout/IconVerticalSolidList"/>
    <dgm:cxn modelId="{CDADCEFC-3325-4B77-BD33-28C0E7EC68DF}" type="presParOf" srcId="{2FE2D3FA-309E-4C49-82F5-739475F937A2}" destId="{7AD3242E-FC26-455F-B6ED-8FC692CBD89E}" srcOrd="3" destOrd="0" presId="urn:microsoft.com/office/officeart/2018/2/layout/IconVerticalSolidList"/>
    <dgm:cxn modelId="{B255CD1F-DC14-4C81-98E0-ED70E678F155}" type="presParOf" srcId="{39166502-40B2-441C-8391-3FB2E3F462D9}" destId="{594CB585-2BEC-4328-A7FA-33C488D58783}" srcOrd="1" destOrd="0" presId="urn:microsoft.com/office/officeart/2018/2/layout/IconVerticalSolidList"/>
    <dgm:cxn modelId="{F2C358A5-0DE0-4A85-B08B-B346A7FD8C92}" type="presParOf" srcId="{39166502-40B2-441C-8391-3FB2E3F462D9}" destId="{2719FFC6-2D0F-438B-8997-447483C0AD39}" srcOrd="2" destOrd="0" presId="urn:microsoft.com/office/officeart/2018/2/layout/IconVerticalSolidList"/>
    <dgm:cxn modelId="{A144F9DA-B024-432F-8025-B502433DE1A9}" type="presParOf" srcId="{2719FFC6-2D0F-438B-8997-447483C0AD39}" destId="{8AC75408-A83A-4B24-A30F-7377A08565C6}" srcOrd="0" destOrd="0" presId="urn:microsoft.com/office/officeart/2018/2/layout/IconVerticalSolidList"/>
    <dgm:cxn modelId="{B235678E-76FA-42F1-85AC-CA9A11513663}" type="presParOf" srcId="{2719FFC6-2D0F-438B-8997-447483C0AD39}" destId="{5088C622-3FFB-47D9-A26D-06054D22A5A7}" srcOrd="1" destOrd="0" presId="urn:microsoft.com/office/officeart/2018/2/layout/IconVerticalSolidList"/>
    <dgm:cxn modelId="{0D6A5454-FE3D-4816-8149-AFF9418AC9F0}" type="presParOf" srcId="{2719FFC6-2D0F-438B-8997-447483C0AD39}" destId="{9FF22361-0B05-4462-BB88-3885C3AC2C02}" srcOrd="2" destOrd="0" presId="urn:microsoft.com/office/officeart/2018/2/layout/IconVerticalSolidList"/>
    <dgm:cxn modelId="{3F9887C8-C263-43A4-806C-EB1DBEAC0AC8}" type="presParOf" srcId="{2719FFC6-2D0F-438B-8997-447483C0AD39}" destId="{DB221D5C-8E51-47CA-9565-DA91D94E4D76}" srcOrd="3" destOrd="0" presId="urn:microsoft.com/office/officeart/2018/2/layout/IconVerticalSolidList"/>
    <dgm:cxn modelId="{1E48D072-6B50-48FA-8B7A-3FBA213BE1E9}" type="presParOf" srcId="{39166502-40B2-441C-8391-3FB2E3F462D9}" destId="{992BF26A-A15E-47C7-BD99-938750D2A969}" srcOrd="3" destOrd="0" presId="urn:microsoft.com/office/officeart/2018/2/layout/IconVerticalSolidList"/>
    <dgm:cxn modelId="{5A9D4D51-54F8-4319-BD9F-1604BE37AF78}" type="presParOf" srcId="{39166502-40B2-441C-8391-3FB2E3F462D9}" destId="{FBDE2D1D-30AD-4684-9397-F4E6543A3644}" srcOrd="4" destOrd="0" presId="urn:microsoft.com/office/officeart/2018/2/layout/IconVerticalSolidList"/>
    <dgm:cxn modelId="{3E5A8EE5-6065-4BE8-9011-16A9C6639CE1}" type="presParOf" srcId="{FBDE2D1D-30AD-4684-9397-F4E6543A3644}" destId="{C01A6FD6-644F-4A38-8AAF-FA2CD15EFB95}" srcOrd="0" destOrd="0" presId="urn:microsoft.com/office/officeart/2018/2/layout/IconVerticalSolidList"/>
    <dgm:cxn modelId="{B9C04EEE-E1A4-4318-BBD7-A210EABEBCFA}" type="presParOf" srcId="{FBDE2D1D-30AD-4684-9397-F4E6543A3644}" destId="{5EA392A0-C484-48E8-81EA-8479B0B6C090}" srcOrd="1" destOrd="0" presId="urn:microsoft.com/office/officeart/2018/2/layout/IconVerticalSolidList"/>
    <dgm:cxn modelId="{A2D8A5DC-41BC-4646-8EE3-A0B84BC021ED}" type="presParOf" srcId="{FBDE2D1D-30AD-4684-9397-F4E6543A3644}" destId="{8C399FA1-94C6-4518-9967-9BBB0F60E37D}" srcOrd="2" destOrd="0" presId="urn:microsoft.com/office/officeart/2018/2/layout/IconVerticalSolidList"/>
    <dgm:cxn modelId="{A79A35EE-F4FE-4591-9922-DD95A1602BFB}" type="presParOf" srcId="{FBDE2D1D-30AD-4684-9397-F4E6543A3644}" destId="{0F594D1E-8E8D-452F-9A66-DA5B842B5860}" srcOrd="3" destOrd="0" presId="urn:microsoft.com/office/officeart/2018/2/layout/IconVerticalSoli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3A8AD-8B01-4110-A29F-10CC5F7A2D5A}">
      <dsp:nvSpPr>
        <dsp:cNvPr id="0" name=""/>
        <dsp:cNvSpPr/>
      </dsp:nvSpPr>
      <dsp:spPr>
        <a:xfrm>
          <a:off x="0" y="2161"/>
          <a:ext cx="3724657" cy="9800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2245B-A34B-48ED-A134-55D6D3C49DD6}">
      <dsp:nvSpPr>
        <dsp:cNvPr id="0" name=""/>
        <dsp:cNvSpPr/>
      </dsp:nvSpPr>
      <dsp:spPr>
        <a:xfrm>
          <a:off x="296467" y="222673"/>
          <a:ext cx="539557" cy="539031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3242E-FC26-455F-B6ED-8FC692CBD89E}">
      <dsp:nvSpPr>
        <dsp:cNvPr id="0" name=""/>
        <dsp:cNvSpPr/>
      </dsp:nvSpPr>
      <dsp:spPr>
        <a:xfrm>
          <a:off x="1132492" y="2161"/>
          <a:ext cx="2574724" cy="1010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64" tIns="106964" rIns="106964" bIns="106964" numCol="1" spcCol="1270" rtlCol="0" anchor="ctr" anchorCtr="0">
          <a:noAutofit/>
        </a:bodyPr>
        <a:lstStyle/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/>
            <a:t>Зміст та різновиди культури управління в </a:t>
          </a:r>
          <a:r>
            <a:rPr lang="uk-UA" sz="1400" kern="1200" noProof="0" dirty="0" smtClean="0"/>
            <a:t>соціальних організаціях</a:t>
          </a:r>
          <a:r>
            <a:rPr lang="ru-RU" sz="1400" kern="1200" noProof="0" dirty="0" smtClean="0"/>
            <a:t>.</a:t>
          </a:r>
          <a:endParaRPr lang="ru-RU" sz="1400" kern="1200" noProof="0" dirty="0"/>
        </a:p>
      </dsp:txBody>
      <dsp:txXfrm>
        <a:off x="1132492" y="2161"/>
        <a:ext cx="2574724" cy="1010683"/>
      </dsp:txXfrm>
    </dsp:sp>
    <dsp:sp modelId="{8AC75408-A83A-4B24-A30F-7377A08565C6}">
      <dsp:nvSpPr>
        <dsp:cNvPr id="0" name=""/>
        <dsp:cNvSpPr/>
      </dsp:nvSpPr>
      <dsp:spPr>
        <a:xfrm>
          <a:off x="0" y="1440945"/>
          <a:ext cx="3724657" cy="9800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8C622-3FFB-47D9-A26D-06054D22A5A7}">
      <dsp:nvSpPr>
        <dsp:cNvPr id="0" name=""/>
        <dsp:cNvSpPr/>
      </dsp:nvSpPr>
      <dsp:spPr>
        <a:xfrm>
          <a:off x="296467" y="1486028"/>
          <a:ext cx="539557" cy="53903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21D5C-8E51-47CA-9565-DA91D94E4D76}">
      <dsp:nvSpPr>
        <dsp:cNvPr id="0" name=""/>
        <dsp:cNvSpPr/>
      </dsp:nvSpPr>
      <dsp:spPr>
        <a:xfrm>
          <a:off x="1132492" y="1394892"/>
          <a:ext cx="2574724" cy="1010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64" tIns="106964" rIns="106964" bIns="106964" numCol="1" spcCol="1270" rtlCol="0" anchor="ctr" anchorCtr="0">
          <a:noAutofit/>
        </a:bodyPr>
        <a:lstStyle/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/>
            <a:t>Професійна та організаційна </a:t>
          </a:r>
          <a:r>
            <a:rPr lang="uk-UA" sz="1400" kern="1200" noProof="0" dirty="0" smtClean="0"/>
            <a:t>культура.</a:t>
          </a:r>
          <a:endParaRPr lang="ru-RU" sz="1400" kern="1200" noProof="0" dirty="0"/>
        </a:p>
      </dsp:txBody>
      <dsp:txXfrm>
        <a:off x="1132492" y="1394892"/>
        <a:ext cx="2574724" cy="1010683"/>
      </dsp:txXfrm>
    </dsp:sp>
    <dsp:sp modelId="{C01A6FD6-644F-4A38-8AAF-FA2CD15EFB95}">
      <dsp:nvSpPr>
        <dsp:cNvPr id="0" name=""/>
        <dsp:cNvSpPr/>
      </dsp:nvSpPr>
      <dsp:spPr>
        <a:xfrm>
          <a:off x="0" y="2532799"/>
          <a:ext cx="3724657" cy="9800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392A0-C484-48E8-81EA-8479B0B6C090}">
      <dsp:nvSpPr>
        <dsp:cNvPr id="0" name=""/>
        <dsp:cNvSpPr/>
      </dsp:nvSpPr>
      <dsp:spPr>
        <a:xfrm>
          <a:off x="296467" y="2749382"/>
          <a:ext cx="539557" cy="53903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94D1E-8E8D-452F-9A66-DA5B842B5860}">
      <dsp:nvSpPr>
        <dsp:cNvPr id="0" name=""/>
        <dsp:cNvSpPr/>
      </dsp:nvSpPr>
      <dsp:spPr>
        <a:xfrm>
          <a:off x="1132492" y="2528869"/>
          <a:ext cx="2574724" cy="1010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64" tIns="106964" rIns="106964" bIns="106964" numCol="1" spcCol="1270" rtlCol="0" anchor="ctr" anchorCtr="0">
          <a:noAutofit/>
        </a:bodyPr>
        <a:lstStyle/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/>
            <a:t>Управління талановитими людьми</a:t>
          </a:r>
          <a:endParaRPr lang="ru-RU" sz="1400" kern="1200" noProof="0" dirty="0"/>
        </a:p>
      </dsp:txBody>
      <dsp:txXfrm>
        <a:off x="1132492" y="2528869"/>
        <a:ext cx="2574724" cy="1010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F4833195-C9E5-4263-A8CE-2957460BED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FC847F1-2BEE-46A1-AE3C-2BB710172D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9BF13-A72D-417D-A899-DF3406B12651}" type="datetime1">
              <a:rPr lang="ru-RU" smtClean="0"/>
              <a:t>30.07.2024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FAEBA3F-5702-4425-9EFC-08D99BE2A3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C57BB94-30CC-4716-8E0F-B76CE8EDF4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9F138-6F59-46F2-867F-C40065E313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580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D2E19-CF2F-471F-9F15-A7E775576DA0}" type="datetime1">
              <a:rPr lang="ru-RU" smtClean="0"/>
              <a:pPr/>
              <a:t>30.07.2024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F5C41-B418-41F9-8BA6-2EC234803DA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3745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F5C41-B418-41F9-8BA6-2EC234803DA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20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F5C41-B418-41F9-8BA6-2EC234803DA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3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 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Прямоугольник 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Полилиния 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Полилиния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Прямоугольник 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Полилиния 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Полилиния 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Полилиния 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Полилиния 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Полилиния 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Полилиния 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Полилиния 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Полилиния 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Полилиния 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Полилиния 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Полилиния 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Полилиния 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Полилиния 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Полилиния 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Полилиния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Полилиния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Полилиния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Полилиния 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Полилиния 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Полилиния 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Полилиния 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Полилиния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Полилиния 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Полилиния 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Прямоугольник 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Полилиния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Полилиния 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Полилиния 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Полилиния 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Полилиния 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Полилиния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Полилиния 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Полилиния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Полилиния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Полилиния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Полилиния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Прямоугольник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Полилиния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Полилиния 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Полилиния 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Полилиния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Полилиния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Полилиния 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Полилиния 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Полилиния 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Полилиния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Полилиния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Полилиния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Полилиния 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Полилиния 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 rtlCol="0"/>
          <a:lstStyle/>
          <a:p>
            <a:pPr rtl="0"/>
            <a:fld id="{0A09DCDA-6C68-4DD6-8446-65CF147B7F5A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5841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AD2744-95BA-49DE-9684-0D4AB290254A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919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AEED31-2244-4CBE-A8BC-B13F3383B3F0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1725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 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D91D37-1F7A-4797-967C-216FDDFA340D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0" name="Надпись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61" name="Надпись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902241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88EACF-247A-4A13-B4FD-03252124E00E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4738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Текст 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Текст 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1A4C29-CE33-43C4-BB77-810F5569556E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0224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9" name="Текст 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Текст 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5885BD-9BEB-4A8B-A727-6661A26E5E49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1454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5A7D2E-8A04-4F23-AB60-8923863D0EAE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9061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9C7C07-008E-4E9E-A1A7-D0FC97334312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047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67D0E1-DD4F-4C08-80BF-60244822F39C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9736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05FC60-C255-4F21-9807-206DD42B1BB3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2280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360DDE-5CC6-4B6F-B427-1EEFB82C7CF3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1433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95483B-7CE3-4B9D-917F-54421BF8CE9B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4659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10351B-002D-46D5-87AC-08F1EF3DEDDA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761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5514F2-9BA9-4268-858C-2727BB5C5F5A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9695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F34AB7-CE0A-46C5-B378-98945AFF09E3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613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64A012-96FC-4472-A49F-0C69B370515E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0986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 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Группа 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Прямоугольник 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Полилиния 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Полилиния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Полилиния 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Полилиния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Полилиния 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Полилиния 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Полилиния 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Полилиния 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Полилиния 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Полилиния 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Линия 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Полилиния 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Полилиния 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Полилиния 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Полилиния 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Прямоугольник 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Полилиния 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Полилиния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Полилиния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Полилиния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Полилиния 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Полилиния 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Полилиния 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Полилиния 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Полилиния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Полилиния 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Группа 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Полилиния 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Полилиния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Полилиния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Полилиния 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Полилиния 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Полилиния 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Полилиния 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Полилиния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Полилиния 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Прямоугольник 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967F47F-7408-4457-870A-C83435B50328}" type="datetime1">
              <a:rPr lang="ru-RU" noProof="0" smtClean="0"/>
              <a:t>30.07.2024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91852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5.jp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 9">
            <a:extLst>
              <a:ext uri="{FF2B5EF4-FFF2-40B4-BE49-F238E27FC236}">
                <a16:creationId xmlns:a16="http://schemas.microsoft.com/office/drawing/2014/main" xmlns="" id="{788D5DFD-FA42-4EB0-B24E-4180C0CC5A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Прямоугольник 10">
              <a:extLst>
                <a:ext uri="{FF2B5EF4-FFF2-40B4-BE49-F238E27FC236}">
                  <a16:creationId xmlns:a16="http://schemas.microsoft.com/office/drawing/2014/main" xmlns="" id="{CC864817-5955-484B-9D1F-9BC8DB7398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pic>
          <p:nvPicPr>
            <p:cNvPr id="12" name="Рисунок 2">
              <a:extLst>
                <a:ext uri="{FF2B5EF4-FFF2-40B4-BE49-F238E27FC236}">
                  <a16:creationId xmlns:a16="http://schemas.microsoft.com/office/drawing/2014/main" xmlns="" id="{280C083F-71A6-4E55-AE35-586518FE29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 4" descr="Лампочка">
            <a:extLst>
              <a:ext uri="{FF2B5EF4-FFF2-40B4-BE49-F238E27FC236}">
                <a16:creationId xmlns:a16="http://schemas.microsoft.com/office/drawing/2014/main" xmlns="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4" name="Группа 13">
            <a:extLst>
              <a:ext uri="{FF2B5EF4-FFF2-40B4-BE49-F238E27FC236}">
                <a16:creationId xmlns:a16="http://schemas.microsoft.com/office/drawing/2014/main" xmlns="" id="{D44056DF-7985-4692-968A-466E9E6AF7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Прямоугольник с двумя скругленными противолежащими углами 7">
              <a:extLst>
                <a:ext uri="{FF2B5EF4-FFF2-40B4-BE49-F238E27FC236}">
                  <a16:creationId xmlns:a16="http://schemas.microsoft.com/office/drawing/2014/main" xmlns="" id="{B414A174-532A-4602-934F-9858D1D868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940B0C0C-7F94-4725-8108-62B3B7A5AE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Полилиния 32">
                <a:extLst>
                  <a:ext uri="{FF2B5EF4-FFF2-40B4-BE49-F238E27FC236}">
                    <a16:creationId xmlns:a16="http://schemas.microsoft.com/office/drawing/2014/main" xmlns="" id="{367EAC5B-1891-480A-A3AD-B9F6A88FAC5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18" name="Полилиния 33">
                <a:extLst>
                  <a:ext uri="{FF2B5EF4-FFF2-40B4-BE49-F238E27FC236}">
                    <a16:creationId xmlns:a16="http://schemas.microsoft.com/office/drawing/2014/main" xmlns="" id="{E33FF633-15BA-464F-8F5B-26C56665F79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19" name="Полилиния 34">
                <a:extLst>
                  <a:ext uri="{FF2B5EF4-FFF2-40B4-BE49-F238E27FC236}">
                    <a16:creationId xmlns:a16="http://schemas.microsoft.com/office/drawing/2014/main" xmlns="" id="{0C949DF6-E66B-4DB8-AB52-30CA781B483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0" name="Полилиния 37">
                <a:extLst>
                  <a:ext uri="{FF2B5EF4-FFF2-40B4-BE49-F238E27FC236}">
                    <a16:creationId xmlns:a16="http://schemas.microsoft.com/office/drawing/2014/main" xmlns="" id="{309C2298-5EF9-4B09-8995-014F6D3BFF5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1" name="Полилиния 35">
                <a:extLst>
                  <a:ext uri="{FF2B5EF4-FFF2-40B4-BE49-F238E27FC236}">
                    <a16:creationId xmlns:a16="http://schemas.microsoft.com/office/drawing/2014/main" xmlns="" id="{319B2AFC-EBFF-477C-A364-6D575BE5AA0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2" name="Полилиния 36">
                <a:extLst>
                  <a:ext uri="{FF2B5EF4-FFF2-40B4-BE49-F238E27FC236}">
                    <a16:creationId xmlns:a16="http://schemas.microsoft.com/office/drawing/2014/main" xmlns="" id="{CC6B7D67-F2F8-4B07-B954-EAC9135B2BB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3" name="Полилиния 38">
                <a:extLst>
                  <a:ext uri="{FF2B5EF4-FFF2-40B4-BE49-F238E27FC236}">
                    <a16:creationId xmlns:a16="http://schemas.microsoft.com/office/drawing/2014/main" xmlns="" id="{7FF1659D-33DA-4F62-8567-A54020D2E2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4" name="Полилиния 39">
                <a:extLst>
                  <a:ext uri="{FF2B5EF4-FFF2-40B4-BE49-F238E27FC236}">
                    <a16:creationId xmlns:a16="http://schemas.microsoft.com/office/drawing/2014/main" xmlns="" id="{9110F572-DC3D-4AB3-B731-B73BD650576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5" name="Полилиния 40">
                <a:extLst>
                  <a:ext uri="{FF2B5EF4-FFF2-40B4-BE49-F238E27FC236}">
                    <a16:creationId xmlns:a16="http://schemas.microsoft.com/office/drawing/2014/main" xmlns="" id="{A2F7D0E9-68CE-40F9-B0E9-F915103ECF7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6" name="Прямоугольник 41">
                <a:extLst>
                  <a:ext uri="{FF2B5EF4-FFF2-40B4-BE49-F238E27FC236}">
                    <a16:creationId xmlns:a16="http://schemas.microsoft.com/office/drawing/2014/main" xmlns="" id="{AB69A438-1FB7-454A-A3E9-0C329643CD4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7" name="Полилиния 32">
                <a:extLst>
                  <a:ext uri="{FF2B5EF4-FFF2-40B4-BE49-F238E27FC236}">
                    <a16:creationId xmlns:a16="http://schemas.microsoft.com/office/drawing/2014/main" xmlns="" id="{E64598D0-3A2C-4570-9E7C-C52C89549B4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8" name="Полилиния 33">
                <a:extLst>
                  <a:ext uri="{FF2B5EF4-FFF2-40B4-BE49-F238E27FC236}">
                    <a16:creationId xmlns:a16="http://schemas.microsoft.com/office/drawing/2014/main" xmlns="" id="{CC17CF42-8908-477B-9F36-DA1306CA010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9" name="Полилиния 34">
                <a:extLst>
                  <a:ext uri="{FF2B5EF4-FFF2-40B4-BE49-F238E27FC236}">
                    <a16:creationId xmlns:a16="http://schemas.microsoft.com/office/drawing/2014/main" xmlns="" id="{A2457851-D4A0-404C-BF3F-99AE00B9E96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0" name="Полилиния 37">
                <a:extLst>
                  <a:ext uri="{FF2B5EF4-FFF2-40B4-BE49-F238E27FC236}">
                    <a16:creationId xmlns:a16="http://schemas.microsoft.com/office/drawing/2014/main" xmlns="" id="{ECC300FA-EE4A-489E-9A47-79BEBF05DCE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1" name="Полилиния 35">
                <a:extLst>
                  <a:ext uri="{FF2B5EF4-FFF2-40B4-BE49-F238E27FC236}">
                    <a16:creationId xmlns:a16="http://schemas.microsoft.com/office/drawing/2014/main" xmlns="" id="{0D1F26E2-902B-416B-A1DB-80DAF78D8B8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2" name="Полилиния 36">
                <a:extLst>
                  <a:ext uri="{FF2B5EF4-FFF2-40B4-BE49-F238E27FC236}">
                    <a16:creationId xmlns:a16="http://schemas.microsoft.com/office/drawing/2014/main" xmlns="" id="{491346A0-BF6D-45A5-806A-2150768722C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3" name="Полилиния 38">
                <a:extLst>
                  <a:ext uri="{FF2B5EF4-FFF2-40B4-BE49-F238E27FC236}">
                    <a16:creationId xmlns:a16="http://schemas.microsoft.com/office/drawing/2014/main" xmlns="" id="{A8A5AAC9-38FD-4A03-AB91-236F2AAC625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4" name="Полилиния 39">
                <a:extLst>
                  <a:ext uri="{FF2B5EF4-FFF2-40B4-BE49-F238E27FC236}">
                    <a16:creationId xmlns:a16="http://schemas.microsoft.com/office/drawing/2014/main" xmlns="" id="{7AD4105C-55AA-47FF-AC5D-5BCB0B78CD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5" name="Полилиния 40">
                <a:extLst>
                  <a:ext uri="{FF2B5EF4-FFF2-40B4-BE49-F238E27FC236}">
                    <a16:creationId xmlns:a16="http://schemas.microsoft.com/office/drawing/2014/main" xmlns="" id="{1C4B42B1-B112-4057-82C3-E5AF3BC7F6D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6" name="Прямоугольник 41">
                <a:extLst>
                  <a:ext uri="{FF2B5EF4-FFF2-40B4-BE49-F238E27FC236}">
                    <a16:creationId xmlns:a16="http://schemas.microsoft.com/office/drawing/2014/main" xmlns="" id="{C8B37395-3651-4E66-A62E-31529FABC8C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rtlCol="0" anchor="ctr">
            <a:normAutofit/>
          </a:bodyPr>
          <a:lstStyle/>
          <a:p>
            <a:pPr algn="ctr"/>
            <a:r>
              <a:rPr lang="uk-UA" sz="3200" dirty="0" smtClean="0"/>
              <a:t>Управлінська культура в соціальній організації</a:t>
            </a:r>
            <a:endParaRPr lang="ru-RU" sz="3200" dirty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1841851F-203A-4F8E-AA75-478526ABA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 rtlCol="0">
            <a:normAutofit/>
          </a:bodyPr>
          <a:lstStyle/>
          <a:p>
            <a:pPr algn="ctr" rtl="0"/>
            <a:r>
              <a:rPr lang="ru-RU" dirty="0" smtClean="0"/>
              <a:t>Масюк Олег Петрович</a:t>
            </a:r>
            <a:endParaRPr lang="ru-RU" dirty="0"/>
          </a:p>
        </p:txBody>
      </p:sp>
      <p:sp>
        <p:nvSpPr>
          <p:cNvPr id="38" name="Прямоугольник 37">
            <a:extLst>
              <a:ext uri="{FF2B5EF4-FFF2-40B4-BE49-F238E27FC236}">
                <a16:creationId xmlns:a16="http://schemas.microsoft.com/office/drawing/2014/main" xmlns="" id="{6B6D540F-1E2F-416F-819F-D8216BC8F3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87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Well-being як організаційна культура:</a:t>
            </a:r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7" r="2209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 algn="just">
              <a:buAutoNum type="arabicPeriod"/>
            </a:pPr>
            <a:r>
              <a:rPr lang="uk-UA" dirty="0" smtClean="0"/>
              <a:t>Створення комфортних умов для роботи в офісі;</a:t>
            </a:r>
          </a:p>
          <a:p>
            <a:pPr marL="342900" indent="-342900" algn="just">
              <a:buAutoNum type="arabicPeriod"/>
            </a:pPr>
            <a:r>
              <a:rPr lang="uk-UA" dirty="0" smtClean="0"/>
              <a:t>Стимулювання здорового образу життя (спорт, практики </a:t>
            </a:r>
            <a:r>
              <a:rPr lang="uk-UA" dirty="0" err="1" smtClean="0"/>
              <a:t>стресостійкості</a:t>
            </a:r>
            <a:r>
              <a:rPr lang="uk-UA" dirty="0" smtClean="0"/>
              <a:t>);</a:t>
            </a:r>
          </a:p>
          <a:p>
            <a:pPr marL="342900" indent="-342900" algn="just">
              <a:buAutoNum type="arabicPeriod"/>
            </a:pPr>
            <a:r>
              <a:rPr lang="uk-UA" dirty="0" smtClean="0"/>
              <a:t>Особистісний розвиток та розвиток компетенцій;</a:t>
            </a:r>
          </a:p>
          <a:p>
            <a:pPr marL="342900" indent="-342900" algn="just">
              <a:buAutoNum type="arabicPeriod"/>
            </a:pPr>
            <a:r>
              <a:rPr lang="uk-UA" dirty="0" smtClean="0"/>
              <a:t>Участь у благодійних проектах (пошук сенсу життя);</a:t>
            </a:r>
          </a:p>
          <a:p>
            <a:pPr marL="342900" indent="-342900" algn="just">
              <a:buAutoNum type="arabicPeriod"/>
            </a:pPr>
            <a:r>
              <a:rPr lang="uk-UA" dirty="0" smtClean="0"/>
              <a:t>Стимулювання позитивного комунікаційного середовища.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8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100" b="1" dirty="0">
                <a:solidFill>
                  <a:srgbClr val="7030A0"/>
                </a:solidFill>
              </a:rPr>
              <a:t>Формування професійною культури керівника соціальної служби має включати </a:t>
            </a:r>
            <a:r>
              <a:rPr lang="uk-UA" sz="3100" b="1" dirty="0" smtClean="0">
                <a:solidFill>
                  <a:srgbClr val="7030A0"/>
                </a:solidFill>
              </a:rPr>
              <a:t>елементи </a:t>
            </a:r>
            <a:r>
              <a:rPr lang="uk-UA" sz="3100" b="1" dirty="0">
                <a:solidFill>
                  <a:srgbClr val="7030A0"/>
                </a:solidFill>
              </a:rPr>
              <a:t>контролю та самоконтролю</a:t>
            </a:r>
            <a:r>
              <a:rPr lang="uk-UA" sz="3100" b="1" dirty="0" smtClean="0">
                <a:solidFill>
                  <a:srgbClr val="7030A0"/>
                </a:solidFill>
              </a:rPr>
              <a:t>: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 algn="just"/>
            <a:r>
              <a:rPr lang="uk-UA" dirty="0" smtClean="0"/>
              <a:t>початкове </a:t>
            </a:r>
            <a:r>
              <a:rPr lang="uk-UA" dirty="0"/>
              <a:t>діагностування з метою визначення рівня професійної культури </a:t>
            </a:r>
            <a:r>
              <a:rPr lang="uk-UA" b="1" dirty="0">
                <a:solidFill>
                  <a:srgbClr val="FF0000"/>
                </a:solidFill>
              </a:rPr>
              <a:t>(або </a:t>
            </a:r>
            <a:r>
              <a:rPr lang="uk-UA" b="1" dirty="0" err="1">
                <a:solidFill>
                  <a:srgbClr val="FF0000"/>
                </a:solidFill>
              </a:rPr>
              <a:t>самодіагностування</a:t>
            </a:r>
            <a:r>
              <a:rPr lang="uk-UA" b="1" dirty="0">
                <a:solidFill>
                  <a:srgbClr val="FF0000"/>
                </a:solidFill>
              </a:rPr>
              <a:t>),</a:t>
            </a:r>
            <a:endParaRPr lang="ru-RU" b="1" dirty="0">
              <a:solidFill>
                <a:srgbClr val="FF0000"/>
              </a:solidFill>
            </a:endParaRPr>
          </a:p>
          <a:p>
            <a:pPr lvl="0" algn="just"/>
            <a:r>
              <a:rPr lang="uk-UA" dirty="0"/>
              <a:t> визначення якостей особистості керівника, переваг та недоліків його управлінської діяльності,</a:t>
            </a:r>
            <a:endParaRPr lang="ru-RU" dirty="0"/>
          </a:p>
          <a:p>
            <a:pPr lvl="0" algn="just"/>
            <a:r>
              <a:rPr lang="uk-UA" dirty="0"/>
              <a:t>дослідження соціально-психологічних характеристик колективу, оцінка </a:t>
            </a:r>
            <a:r>
              <a:rPr lang="uk-UA" dirty="0" smtClean="0"/>
              <a:t>підлеглих </a:t>
            </a:r>
            <a:r>
              <a:rPr lang="uk-UA" b="1" dirty="0" smtClean="0">
                <a:solidFill>
                  <a:srgbClr val="FF0000"/>
                </a:solidFill>
              </a:rPr>
              <a:t>– підлеглі бояться керівника,</a:t>
            </a:r>
            <a:endParaRPr lang="ru-RU" b="1" dirty="0">
              <a:solidFill>
                <a:srgbClr val="FF0000"/>
              </a:solidFill>
            </a:endParaRPr>
          </a:p>
          <a:p>
            <a:pPr lvl="0" algn="just"/>
            <a:r>
              <a:rPr lang="uk-UA" dirty="0"/>
              <a:t>мобілізація внутрішніх ресурсів людини, корекція основних психологічних параметрів керівника, активізація та розвиток </a:t>
            </a:r>
            <a:r>
              <a:rPr lang="uk-UA" dirty="0" err="1"/>
              <a:t>професійно</a:t>
            </a:r>
            <a:r>
              <a:rPr lang="uk-UA" dirty="0"/>
              <a:t> значущих якостей </a:t>
            </a:r>
            <a:r>
              <a:rPr lang="uk-UA" dirty="0" smtClean="0"/>
              <a:t>особистості </a:t>
            </a:r>
            <a:r>
              <a:rPr lang="uk-UA" b="1" dirty="0" smtClean="0">
                <a:solidFill>
                  <a:srgbClr val="FF0000"/>
                </a:solidFill>
              </a:rPr>
              <a:t>– збільшення замученості.</a:t>
            </a:r>
            <a:endParaRPr lang="ru-RU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377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251471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Механізм розвитку професійної культури управління в соціальній </a:t>
            </a:r>
            <a:r>
              <a:rPr lang="uk-UA" b="1" dirty="0" smtClean="0"/>
              <a:t>службі:</a:t>
            </a: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15330" y="61851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804299"/>
              </p:ext>
            </p:extLst>
          </p:nvPr>
        </p:nvGraphicFramePr>
        <p:xfrm>
          <a:off x="2644346" y="1968843"/>
          <a:ext cx="6878595" cy="4473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r:id="rId3" imgW="6443164" imgH="5093258" progId="Visio.Drawing.11">
                  <p:embed/>
                </p:oleObj>
              </mc:Choice>
              <mc:Fallback>
                <p:oleObj r:id="rId3" imgW="6443164" imgH="509325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346" y="1968843"/>
                        <a:ext cx="6878595" cy="44731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40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методологія дослідження організаційної </a:t>
            </a:r>
            <a:r>
              <a:rPr lang="uk-UA" dirty="0" smtClean="0"/>
              <a:t>культури</a:t>
            </a:r>
            <a:r>
              <a:rPr lang="en-US" dirty="0" smtClean="0"/>
              <a:t> (OCAI)</a:t>
            </a:r>
            <a:r>
              <a:rPr lang="ru-RU" dirty="0"/>
              <a:t>: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0952" y="2158315"/>
            <a:ext cx="5461686" cy="409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01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Чотири головні типи організаційної культури: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Ієрархічна культура – вид культури, яка домінує у великих корпораціях та органах державної влади, про що свідчить велика кількість стандартизованих процедур та кількість ієрархічних рівнів.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29" y="3790122"/>
            <a:ext cx="4373769" cy="236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1655" y="964025"/>
            <a:ext cx="9905999" cy="5039209"/>
          </a:xfrm>
        </p:spPr>
        <p:txBody>
          <a:bodyPr/>
          <a:lstStyle/>
          <a:p>
            <a:pPr marL="0" indent="0" algn="just">
              <a:buNone/>
            </a:pPr>
            <a:r>
              <a:rPr lang="uk-UA" b="1" dirty="0" smtClean="0"/>
              <a:t>Ринкова культура </a:t>
            </a:r>
            <a:r>
              <a:rPr lang="uk-UA" dirty="0" smtClean="0"/>
              <a:t>– різновид організаційної культури, основна увага якої фокусується на операціях із зовнішніми клієнтами, включаючи постачальників, споживачів, підлідників, професійні союзи, органи правового регулювання.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974" y="3347168"/>
            <a:ext cx="3493008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6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665" y="486948"/>
            <a:ext cx="9905999" cy="3541714"/>
          </a:xfrm>
        </p:spPr>
        <p:txBody>
          <a:bodyPr/>
          <a:lstStyle/>
          <a:p>
            <a:pPr algn="just"/>
            <a:r>
              <a:rPr lang="uk-UA" b="1" dirty="0" smtClean="0"/>
              <a:t>Кланова культура </a:t>
            </a:r>
            <a:r>
              <a:rPr lang="uk-UA" dirty="0" smtClean="0"/>
              <a:t>– тип організаційної культури, який нагадує організацію родинного типу, де існує великий обсяг довіри до співробітників.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63" y="2257805"/>
            <a:ext cx="5791201" cy="395577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13755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5395" y="818252"/>
            <a:ext cx="9905999" cy="3541714"/>
          </a:xfrm>
        </p:spPr>
        <p:txBody>
          <a:bodyPr/>
          <a:lstStyle/>
          <a:p>
            <a:pPr algn="just"/>
            <a:r>
              <a:rPr lang="uk-UA" b="1" dirty="0" err="1" smtClean="0"/>
              <a:t>Адхократична</a:t>
            </a:r>
            <a:r>
              <a:rPr lang="uk-UA" b="1" dirty="0" smtClean="0"/>
              <a:t> культура </a:t>
            </a:r>
            <a:r>
              <a:rPr lang="uk-UA" dirty="0" smtClean="0"/>
              <a:t>– тип організаційної культури, яка спрямована на розробку нових проектів на основі стимулювання </a:t>
            </a:r>
            <a:r>
              <a:rPr lang="uk-UA" dirty="0" err="1" smtClean="0"/>
              <a:t>адхократичних</a:t>
            </a:r>
            <a:r>
              <a:rPr lang="uk-UA" dirty="0" smtClean="0"/>
              <a:t> цільових бригад.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84" y="2827003"/>
            <a:ext cx="3821230" cy="30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9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Управління талановитими людьми: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uk-UA" dirty="0"/>
              <a:t>Спочатку </a:t>
            </a:r>
            <a:r>
              <a:rPr lang="uk-UA" b="1" dirty="0"/>
              <a:t>талантом</a:t>
            </a:r>
            <a:r>
              <a:rPr lang="uk-UA" dirty="0"/>
              <a:t> в Римській імперії та Стародавній Греції називали одиницю виміру та розрахунку у вигляді однієї наповненої амфори.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97" y="2249488"/>
            <a:ext cx="1209018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8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Принципи управління талановитими людьми: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 smtClean="0"/>
              <a:t>Кожен </a:t>
            </a:r>
            <a:r>
              <a:rPr lang="uk-UA" dirty="0"/>
              <a:t>працівник соціальної служби є талановитим, поки досвід та професійна діяльність не довели </a:t>
            </a:r>
            <a:r>
              <a:rPr lang="uk-UA" dirty="0" smtClean="0"/>
              <a:t>протилежного.</a:t>
            </a:r>
            <a:endParaRPr lang="ru-RU" dirty="0"/>
          </a:p>
          <a:p>
            <a:pPr algn="just"/>
            <a:r>
              <a:rPr lang="uk-UA" dirty="0"/>
              <a:t>керівник творчого колективу має використовувати тільки конструктивну </a:t>
            </a:r>
            <a:r>
              <a:rPr lang="uk-UA" dirty="0" smtClean="0"/>
              <a:t>критику.</a:t>
            </a:r>
          </a:p>
          <a:p>
            <a:pPr algn="just"/>
            <a:r>
              <a:rPr lang="uk-UA" dirty="0"/>
              <a:t>Робота з талановитими людьми в соціальній службі може значно просунути організацію у вирішення проблем </a:t>
            </a:r>
            <a:r>
              <a:rPr lang="uk-UA" dirty="0" smtClean="0"/>
              <a:t>клієнтів.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5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Группа 204">
            <a:extLst>
              <a:ext uri="{FF2B5EF4-FFF2-40B4-BE49-F238E27FC236}">
                <a16:creationId xmlns:a16="http://schemas.microsoft.com/office/drawing/2014/main" xmlns="" id="{5FE07634-A83A-4681-9C1D-BC0775F9D2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06" name="Прямоугольник 205">
              <a:extLst>
                <a:ext uri="{FF2B5EF4-FFF2-40B4-BE49-F238E27FC236}">
                  <a16:creationId xmlns:a16="http://schemas.microsoft.com/office/drawing/2014/main" xmlns="" id="{BF62976A-266E-4650-88F2-C16130F3DF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pic>
          <p:nvPicPr>
            <p:cNvPr id="207" name="Рисунок 2">
              <a:extLst>
                <a:ext uri="{FF2B5EF4-FFF2-40B4-BE49-F238E27FC236}">
                  <a16:creationId xmlns:a16="http://schemas.microsoft.com/office/drawing/2014/main" xmlns="" id="{88D9B99B-59C2-481A-A948-F87920A7FE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 rtlCol="0">
            <a:normAutofit/>
          </a:bodyPr>
          <a:lstStyle/>
          <a:p>
            <a:pPr rtl="0"/>
            <a:r>
              <a:rPr lang="ru-RU" sz="3200" dirty="0" smtClean="0"/>
              <a:t>План:</a:t>
            </a:r>
            <a:endParaRPr lang="ru-RU" sz="3200" dirty="0"/>
          </a:p>
        </p:txBody>
      </p:sp>
      <p:pic>
        <p:nvPicPr>
          <p:cNvPr id="10" name="Объект 6" descr="монтажная плата">
            <a:extLst>
              <a:ext uri="{FF2B5EF4-FFF2-40B4-BE49-F238E27FC236}">
                <a16:creationId xmlns:a16="http://schemas.microsoft.com/office/drawing/2014/main" xmlns="" id="{38616497-6A2B-4863-A3DD-A2D0AF074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0584" r="10584"/>
          <a:stretch/>
        </p:blipFill>
        <p:spPr>
          <a:xfrm flipH="1">
            <a:off x="-5597" y="-9525"/>
            <a:ext cx="7558541" cy="6848475"/>
          </a:xfrm>
          <a:prstGeom prst="rect">
            <a:avLst/>
          </a:prstGeom>
        </p:spPr>
      </p:pic>
      <p:grpSp>
        <p:nvGrpSpPr>
          <p:cNvPr id="209" name="Группа 208">
            <a:extLst>
              <a:ext uri="{FF2B5EF4-FFF2-40B4-BE49-F238E27FC236}">
                <a16:creationId xmlns:a16="http://schemas.microsoft.com/office/drawing/2014/main" xmlns="" id="{A2E1FE48-FA7B-4262-B922-041542931D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210" name="Прямоугольник 209">
              <a:extLst>
                <a:ext uri="{FF2B5EF4-FFF2-40B4-BE49-F238E27FC236}">
                  <a16:creationId xmlns:a16="http://schemas.microsoft.com/office/drawing/2014/main" xmlns="" id="{F2E644B1-8F72-4AC4-89F1-EB3A027341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1" name="Полилиния 6">
              <a:extLst>
                <a:ext uri="{FF2B5EF4-FFF2-40B4-BE49-F238E27FC236}">
                  <a16:creationId xmlns:a16="http://schemas.microsoft.com/office/drawing/2014/main" xmlns="" id="{1781B8E8-8A26-4FFB-BE0C-7C0C644F7C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Полилиния 7">
              <a:extLst>
                <a:ext uri="{FF2B5EF4-FFF2-40B4-BE49-F238E27FC236}">
                  <a16:creationId xmlns:a16="http://schemas.microsoft.com/office/drawing/2014/main" xmlns="" id="{4109D997-E9DF-4429-A643-3E691E2B70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Прямоугольник 212">
              <a:extLst>
                <a:ext uri="{FF2B5EF4-FFF2-40B4-BE49-F238E27FC236}">
                  <a16:creationId xmlns:a16="http://schemas.microsoft.com/office/drawing/2014/main" xmlns="" id="{B392695A-F131-4C51-B689-3F4D5B1A2F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4" name="Полилиния 9">
              <a:extLst>
                <a:ext uri="{FF2B5EF4-FFF2-40B4-BE49-F238E27FC236}">
                  <a16:creationId xmlns:a16="http://schemas.microsoft.com/office/drawing/2014/main" xmlns="" id="{8218EC3E-07D0-417A-B0A8-057F825EF7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Полилиния 10">
              <a:extLst>
                <a:ext uri="{FF2B5EF4-FFF2-40B4-BE49-F238E27FC236}">
                  <a16:creationId xmlns:a16="http://schemas.microsoft.com/office/drawing/2014/main" xmlns="" id="{B036399E-7675-47B6-A645-242946879E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Полилиния 11">
              <a:extLst>
                <a:ext uri="{FF2B5EF4-FFF2-40B4-BE49-F238E27FC236}">
                  <a16:creationId xmlns:a16="http://schemas.microsoft.com/office/drawing/2014/main" xmlns="" id="{C44A0438-B8A4-43B3-B17C-B919FCD92C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Полилиния 12">
              <a:extLst>
                <a:ext uri="{FF2B5EF4-FFF2-40B4-BE49-F238E27FC236}">
                  <a16:creationId xmlns:a16="http://schemas.microsoft.com/office/drawing/2014/main" xmlns="" id="{ABC7257F-6F64-4B81-BDA7-7C232BCBA2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Полилиния 13">
              <a:extLst>
                <a:ext uri="{FF2B5EF4-FFF2-40B4-BE49-F238E27FC236}">
                  <a16:creationId xmlns:a16="http://schemas.microsoft.com/office/drawing/2014/main" xmlns="" id="{72DD7E92-F033-480C-A220-63CE422C3A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Полилиния 14">
              <a:extLst>
                <a:ext uri="{FF2B5EF4-FFF2-40B4-BE49-F238E27FC236}">
                  <a16:creationId xmlns:a16="http://schemas.microsoft.com/office/drawing/2014/main" xmlns="" id="{444A9AC9-463E-45E7-A818-13F664F7C0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Полилиния 15">
              <a:extLst>
                <a:ext uri="{FF2B5EF4-FFF2-40B4-BE49-F238E27FC236}">
                  <a16:creationId xmlns:a16="http://schemas.microsoft.com/office/drawing/2014/main" xmlns="" id="{6CCE9BBE-5DE3-4991-80CA-DFEB928673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Полилиния 16">
              <a:extLst>
                <a:ext uri="{FF2B5EF4-FFF2-40B4-BE49-F238E27FC236}">
                  <a16:creationId xmlns:a16="http://schemas.microsoft.com/office/drawing/2014/main" xmlns="" id="{3180F6DF-A13F-491C-BF97-B206E3E7B9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Полилиния 17">
              <a:extLst>
                <a:ext uri="{FF2B5EF4-FFF2-40B4-BE49-F238E27FC236}">
                  <a16:creationId xmlns:a16="http://schemas.microsoft.com/office/drawing/2014/main" xmlns="" id="{CAD0E44C-73C8-42BB-ADA8-2BA6B3082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Полилиния 18">
              <a:extLst>
                <a:ext uri="{FF2B5EF4-FFF2-40B4-BE49-F238E27FC236}">
                  <a16:creationId xmlns:a16="http://schemas.microsoft.com/office/drawing/2014/main" xmlns="" id="{436EC43E-A70D-4E5C-B275-35CA8E93C1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Полилиния 19">
              <a:extLst>
                <a:ext uri="{FF2B5EF4-FFF2-40B4-BE49-F238E27FC236}">
                  <a16:creationId xmlns:a16="http://schemas.microsoft.com/office/drawing/2014/main" xmlns="" id="{ADE7E5B6-2E2A-4F56-9E90-F8613E6D10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Полилиния 20">
              <a:extLst>
                <a:ext uri="{FF2B5EF4-FFF2-40B4-BE49-F238E27FC236}">
                  <a16:creationId xmlns:a16="http://schemas.microsoft.com/office/drawing/2014/main" xmlns="" id="{86B9E49B-AE8D-47E0-BACC-A6D0AC3AB2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Полилиния 21">
              <a:extLst>
                <a:ext uri="{FF2B5EF4-FFF2-40B4-BE49-F238E27FC236}">
                  <a16:creationId xmlns:a16="http://schemas.microsoft.com/office/drawing/2014/main" xmlns="" id="{2EB961AF-CD61-41BA-B0B2-0741A5ED64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Полилиния 22">
              <a:extLst>
                <a:ext uri="{FF2B5EF4-FFF2-40B4-BE49-F238E27FC236}">
                  <a16:creationId xmlns:a16="http://schemas.microsoft.com/office/drawing/2014/main" xmlns="" id="{DC42BDA1-810A-4135-B3B1-B3161D372A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Полилиния 23">
              <a:extLst>
                <a:ext uri="{FF2B5EF4-FFF2-40B4-BE49-F238E27FC236}">
                  <a16:creationId xmlns:a16="http://schemas.microsoft.com/office/drawing/2014/main" xmlns="" id="{FA51FCA8-FCF4-4116-8CB2-5C539E37F4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Полилиния 24">
              <a:extLst>
                <a:ext uri="{FF2B5EF4-FFF2-40B4-BE49-F238E27FC236}">
                  <a16:creationId xmlns:a16="http://schemas.microsoft.com/office/drawing/2014/main" xmlns="" id="{F2850A10-CDBC-462A-8CB7-0258746834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Полилиния 25">
              <a:extLst>
                <a:ext uri="{FF2B5EF4-FFF2-40B4-BE49-F238E27FC236}">
                  <a16:creationId xmlns:a16="http://schemas.microsoft.com/office/drawing/2014/main" xmlns="" id="{738A37B9-77C2-4464-BF1F-2AF25A0D2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Полилиния 26">
              <a:extLst>
                <a:ext uri="{FF2B5EF4-FFF2-40B4-BE49-F238E27FC236}">
                  <a16:creationId xmlns:a16="http://schemas.microsoft.com/office/drawing/2014/main" xmlns="" id="{89026C8B-A162-4523-A51B-9F1200BC60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Полилиния 27">
              <a:extLst>
                <a:ext uri="{FF2B5EF4-FFF2-40B4-BE49-F238E27FC236}">
                  <a16:creationId xmlns:a16="http://schemas.microsoft.com/office/drawing/2014/main" xmlns="" id="{5B76BC40-1FA2-477D-B2C2-4763577DB7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3" name="Полилиния 28">
              <a:extLst>
                <a:ext uri="{FF2B5EF4-FFF2-40B4-BE49-F238E27FC236}">
                  <a16:creationId xmlns:a16="http://schemas.microsoft.com/office/drawing/2014/main" xmlns="" id="{6BC68EAA-2809-4AE4-80C1-2555CEF73D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4" name="Полилиния 29">
              <a:extLst>
                <a:ext uri="{FF2B5EF4-FFF2-40B4-BE49-F238E27FC236}">
                  <a16:creationId xmlns:a16="http://schemas.microsoft.com/office/drawing/2014/main" xmlns="" id="{FE709D1B-0541-4414-9E87-CF7D6918C1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5" name="Полилиния 30">
              <a:extLst>
                <a:ext uri="{FF2B5EF4-FFF2-40B4-BE49-F238E27FC236}">
                  <a16:creationId xmlns:a16="http://schemas.microsoft.com/office/drawing/2014/main" xmlns="" id="{33BCB888-11B8-4D01-BCDA-59BBA28DC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6" name="Полилиния 31">
              <a:extLst>
                <a:ext uri="{FF2B5EF4-FFF2-40B4-BE49-F238E27FC236}">
                  <a16:creationId xmlns:a16="http://schemas.microsoft.com/office/drawing/2014/main" xmlns="" id="{28E5CE3E-C11A-4CF7-82BF-37D1221D4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7" name="Полилиния 32">
              <a:extLst>
                <a:ext uri="{FF2B5EF4-FFF2-40B4-BE49-F238E27FC236}">
                  <a16:creationId xmlns:a16="http://schemas.microsoft.com/office/drawing/2014/main" xmlns="" id="{55284FC3-21FB-4FA7-B695-2D6A9CEF73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Прямоугольник 237">
              <a:extLst>
                <a:ext uri="{FF2B5EF4-FFF2-40B4-BE49-F238E27FC236}">
                  <a16:creationId xmlns:a16="http://schemas.microsoft.com/office/drawing/2014/main" xmlns="" id="{13DA6B78-00DE-4E55-9124-EFD72519BB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9" name="Полилиния 34">
              <a:extLst>
                <a:ext uri="{FF2B5EF4-FFF2-40B4-BE49-F238E27FC236}">
                  <a16:creationId xmlns:a16="http://schemas.microsoft.com/office/drawing/2014/main" xmlns="" id="{D4602B0F-2844-48BE-9B4A-0366AC904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0" name="Полилиния 35">
              <a:extLst>
                <a:ext uri="{FF2B5EF4-FFF2-40B4-BE49-F238E27FC236}">
                  <a16:creationId xmlns:a16="http://schemas.microsoft.com/office/drawing/2014/main" xmlns="" id="{E31E05BB-6004-474D-9900-D990378FD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1" name="Полилиния 36">
              <a:extLst>
                <a:ext uri="{FF2B5EF4-FFF2-40B4-BE49-F238E27FC236}">
                  <a16:creationId xmlns:a16="http://schemas.microsoft.com/office/drawing/2014/main" xmlns="" id="{00BD01ED-F65D-4601-A77D-508E960E09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2" name="Полилиния 37">
              <a:extLst>
                <a:ext uri="{FF2B5EF4-FFF2-40B4-BE49-F238E27FC236}">
                  <a16:creationId xmlns:a16="http://schemas.microsoft.com/office/drawing/2014/main" xmlns="" id="{FD307CAE-789C-4E80-B6F1-9858A3ABA3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3" name="Полилиния 38">
              <a:extLst>
                <a:ext uri="{FF2B5EF4-FFF2-40B4-BE49-F238E27FC236}">
                  <a16:creationId xmlns:a16="http://schemas.microsoft.com/office/drawing/2014/main" xmlns="" id="{94B97B29-709E-4E24-B2FA-EF84AA12D2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Полилиния 39">
              <a:extLst>
                <a:ext uri="{FF2B5EF4-FFF2-40B4-BE49-F238E27FC236}">
                  <a16:creationId xmlns:a16="http://schemas.microsoft.com/office/drawing/2014/main" xmlns="" id="{C05D52B9-1FA2-4E7C-8229-B09811A901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Полилиния 40">
              <a:extLst>
                <a:ext uri="{FF2B5EF4-FFF2-40B4-BE49-F238E27FC236}">
                  <a16:creationId xmlns:a16="http://schemas.microsoft.com/office/drawing/2014/main" xmlns="" id="{CC0A5575-2FB9-440F-B9A8-E0DDE1C37C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6" name="Полилиния 41">
              <a:extLst>
                <a:ext uri="{FF2B5EF4-FFF2-40B4-BE49-F238E27FC236}">
                  <a16:creationId xmlns:a16="http://schemas.microsoft.com/office/drawing/2014/main" xmlns="" id="{AFFCC88F-01DF-4DE1-8CD5-88631E3091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Полилиния 42">
              <a:extLst>
                <a:ext uri="{FF2B5EF4-FFF2-40B4-BE49-F238E27FC236}">
                  <a16:creationId xmlns:a16="http://schemas.microsoft.com/office/drawing/2014/main" xmlns="" id="{33EEC40B-E2CD-4BAC-94D6-85B7071422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Полилиния 43">
              <a:extLst>
                <a:ext uri="{FF2B5EF4-FFF2-40B4-BE49-F238E27FC236}">
                  <a16:creationId xmlns:a16="http://schemas.microsoft.com/office/drawing/2014/main" xmlns="" id="{3E0E9643-5C60-4933-BB1B-9A09057E72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9" name="Полилиния 44">
              <a:extLst>
                <a:ext uri="{FF2B5EF4-FFF2-40B4-BE49-F238E27FC236}">
                  <a16:creationId xmlns:a16="http://schemas.microsoft.com/office/drawing/2014/main" xmlns="" id="{94F86E92-9EC7-437C-946B-31E7C1C477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Прямоугольник 249">
              <a:extLst>
                <a:ext uri="{FF2B5EF4-FFF2-40B4-BE49-F238E27FC236}">
                  <a16:creationId xmlns:a16="http://schemas.microsoft.com/office/drawing/2014/main" xmlns="" id="{BE9A51BE-C514-46B5-ABA6-7E7C878F8E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51" name="Полилиния 46">
              <a:extLst>
                <a:ext uri="{FF2B5EF4-FFF2-40B4-BE49-F238E27FC236}">
                  <a16:creationId xmlns:a16="http://schemas.microsoft.com/office/drawing/2014/main" xmlns="" id="{8B255447-F0E9-4D96-A4B0-F9EDDE58A3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2" name="Полилиния 47">
              <a:extLst>
                <a:ext uri="{FF2B5EF4-FFF2-40B4-BE49-F238E27FC236}">
                  <a16:creationId xmlns:a16="http://schemas.microsoft.com/office/drawing/2014/main" xmlns="" id="{AFAC5F3A-3BE7-489E-A848-498B9995F1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3" name="Полилиния 48">
              <a:extLst>
                <a:ext uri="{FF2B5EF4-FFF2-40B4-BE49-F238E27FC236}">
                  <a16:creationId xmlns:a16="http://schemas.microsoft.com/office/drawing/2014/main" xmlns="" id="{A974E7AA-5EF3-4817-B0AE-4C1A784EE9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4" name="Полилиния 49">
              <a:extLst>
                <a:ext uri="{FF2B5EF4-FFF2-40B4-BE49-F238E27FC236}">
                  <a16:creationId xmlns:a16="http://schemas.microsoft.com/office/drawing/2014/main" xmlns="" id="{8AA54AC1-3E87-49C0-A594-87829A2CFF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5" name="Полилиния 50">
              <a:extLst>
                <a:ext uri="{FF2B5EF4-FFF2-40B4-BE49-F238E27FC236}">
                  <a16:creationId xmlns:a16="http://schemas.microsoft.com/office/drawing/2014/main" xmlns="" id="{CC237789-73BC-4BD9-BFE8-1325FA4B52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6" name="Полилиния 51">
              <a:extLst>
                <a:ext uri="{FF2B5EF4-FFF2-40B4-BE49-F238E27FC236}">
                  <a16:creationId xmlns:a16="http://schemas.microsoft.com/office/drawing/2014/main" xmlns="" id="{DCF4052D-CF62-47DC-991E-49D0BA908F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7" name="Полилиния 52">
              <a:extLst>
                <a:ext uri="{FF2B5EF4-FFF2-40B4-BE49-F238E27FC236}">
                  <a16:creationId xmlns:a16="http://schemas.microsoft.com/office/drawing/2014/main" xmlns="" id="{2ABD9104-C938-44F2-8622-8407A2593B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8" name="Полилиния 53">
              <a:extLst>
                <a:ext uri="{FF2B5EF4-FFF2-40B4-BE49-F238E27FC236}">
                  <a16:creationId xmlns:a16="http://schemas.microsoft.com/office/drawing/2014/main" xmlns="" id="{4AA18F60-3E86-4A5A-B82E-A79183ED36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9" name="Полилиния 54">
              <a:extLst>
                <a:ext uri="{FF2B5EF4-FFF2-40B4-BE49-F238E27FC236}">
                  <a16:creationId xmlns:a16="http://schemas.microsoft.com/office/drawing/2014/main" xmlns="" id="{0F34C941-6196-4937-99E5-14AAD23F28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0" name="Полилиния 55">
              <a:extLst>
                <a:ext uri="{FF2B5EF4-FFF2-40B4-BE49-F238E27FC236}">
                  <a16:creationId xmlns:a16="http://schemas.microsoft.com/office/drawing/2014/main" xmlns="" id="{60DB8A6C-23D7-4A88-BDCE-8FEC86A123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1" name="Полилиния 56">
              <a:extLst>
                <a:ext uri="{FF2B5EF4-FFF2-40B4-BE49-F238E27FC236}">
                  <a16:creationId xmlns:a16="http://schemas.microsoft.com/office/drawing/2014/main" xmlns="" id="{29F5F702-AEE6-4633-BB20-7A15C3A31F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2" name="Полилиния 57">
              <a:extLst>
                <a:ext uri="{FF2B5EF4-FFF2-40B4-BE49-F238E27FC236}">
                  <a16:creationId xmlns:a16="http://schemas.microsoft.com/office/drawing/2014/main" xmlns="" id="{F30C7A45-6890-4EA5-9F6B-E2AB4D04C5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3" name="Полилиния 58">
              <a:extLst>
                <a:ext uri="{FF2B5EF4-FFF2-40B4-BE49-F238E27FC236}">
                  <a16:creationId xmlns:a16="http://schemas.microsoft.com/office/drawing/2014/main" xmlns="" id="{F31A7373-F68A-485D-95DC-B53ACC7B5F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a16="http://schemas.microsoft.com/office/drawing/2014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aphicFrame>
        <p:nvGraphicFramePr>
          <p:cNvPr id="200" name="Объект 2" descr="Smart Art">
            <a:extLst>
              <a:ext uri="{FF2B5EF4-FFF2-40B4-BE49-F238E27FC236}">
                <a16:creationId xmlns:a16="http://schemas.microsoft.com/office/drawing/2014/main" xmlns="" id="{C7094B13-F699-4785-845B-4DB18710A2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886459"/>
              </p:ext>
            </p:extLst>
          </p:nvPr>
        </p:nvGraphicFramePr>
        <p:xfrm>
          <a:off x="7962518" y="2249487"/>
          <a:ext cx="3724657" cy="354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2665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3">
                    <a:lumMod val="75000"/>
                  </a:schemeClr>
                </a:solidFill>
              </a:rPr>
              <a:t>чотири групи здібностей, які говорять про обдарованість </a:t>
            </a:r>
            <a:r>
              <a:rPr lang="uk-UA" dirty="0" smtClean="0">
                <a:solidFill>
                  <a:schemeClr val="accent3">
                    <a:lumMod val="75000"/>
                  </a:schemeClr>
                </a:solidFill>
              </a:rPr>
              <a:t>людини: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b="1" dirty="0"/>
              <a:t>творчі здібності,</a:t>
            </a:r>
            <a:endParaRPr lang="ru-RU" b="1" dirty="0"/>
          </a:p>
          <a:p>
            <a:pPr lvl="0"/>
            <a:r>
              <a:rPr lang="uk-UA" b="1" dirty="0"/>
              <a:t>пізнавальні здібності,</a:t>
            </a:r>
            <a:endParaRPr lang="ru-RU" b="1" dirty="0"/>
          </a:p>
          <a:p>
            <a:pPr lvl="0"/>
            <a:r>
              <a:rPr lang="uk-UA" b="1" dirty="0"/>
              <a:t>аналітичні здібності,</a:t>
            </a:r>
            <a:endParaRPr lang="ru-RU" b="1" dirty="0"/>
          </a:p>
          <a:p>
            <a:pPr lvl="0"/>
            <a:r>
              <a:rPr lang="uk-UA" b="1" dirty="0"/>
              <a:t>запам’ятовування.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02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Складність управління талановитими </a:t>
            </a:r>
            <a:r>
              <a:rPr lang="uk-UA" dirty="0" smtClean="0"/>
              <a:t>людьми: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почуття </a:t>
            </a:r>
            <a:r>
              <a:rPr lang="uk-UA" dirty="0"/>
              <a:t>справедливості</a:t>
            </a:r>
            <a:r>
              <a:rPr lang="uk-UA" dirty="0" smtClean="0"/>
              <a:t>,</a:t>
            </a:r>
          </a:p>
          <a:p>
            <a:r>
              <a:rPr lang="uk-UA" dirty="0" smtClean="0"/>
              <a:t> егоцентризм, </a:t>
            </a:r>
          </a:p>
          <a:p>
            <a:r>
              <a:rPr lang="uk-UA" dirty="0" smtClean="0"/>
              <a:t> </a:t>
            </a:r>
            <a:r>
              <a:rPr lang="uk-UA" dirty="0" err="1" smtClean="0"/>
              <a:t>самовпертість</a:t>
            </a:r>
            <a:r>
              <a:rPr lang="uk-UA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16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фактори зниження професійної активності в соціальній службі: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uk-UA" i="1" dirty="0"/>
              <a:t>накопичена емоційна втома щодо взаємодії з колегами та клієнтами,</a:t>
            </a:r>
            <a:endParaRPr lang="ru-RU" i="1" dirty="0"/>
          </a:p>
          <a:p>
            <a:pPr lvl="0" algn="just"/>
            <a:r>
              <a:rPr lang="uk-UA" i="1" dirty="0"/>
              <a:t>зниження професійної досвідченості, підвищене суперництво та низький обмін знаннями,</a:t>
            </a:r>
            <a:endParaRPr lang="ru-RU" i="1" dirty="0"/>
          </a:p>
          <a:p>
            <a:pPr lvl="0" algn="just"/>
            <a:r>
              <a:rPr lang="uk-UA" i="1" dirty="0"/>
              <a:t>пізнавальні складнощі: однобічність мислення та складність до сприйняття нових знань,</a:t>
            </a:r>
            <a:endParaRPr lang="ru-RU" i="1" dirty="0"/>
          </a:p>
          <a:p>
            <a:pPr lvl="0" algn="just"/>
            <a:r>
              <a:rPr lang="uk-UA" i="1" dirty="0"/>
              <a:t>особистісні складнощі: чутливість, лінощі, егоїзм, консерватизм та інші.</a:t>
            </a:r>
            <a:endParaRPr lang="ru-RU" i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241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управління творчим колективом соціальної </a:t>
            </a:r>
            <a:r>
              <a:rPr lang="uk-UA" dirty="0" smtClean="0"/>
              <a:t>служби: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uk-UA" dirty="0"/>
              <a:t>персоніфіковане та шанобливе ставлення до кожного учасника колективу,</a:t>
            </a:r>
            <a:endParaRPr lang="ru-RU" dirty="0"/>
          </a:p>
          <a:p>
            <a:pPr lvl="0" algn="just"/>
            <a:r>
              <a:rPr lang="uk-UA" dirty="0"/>
              <a:t>залучення персоналу до участі в управлінні організацією за допомогою проведення нарад та обміну досвідом,</a:t>
            </a:r>
            <a:endParaRPr lang="ru-RU" dirty="0"/>
          </a:p>
          <a:p>
            <a:pPr lvl="0" algn="just"/>
            <a:r>
              <a:rPr lang="uk-UA" dirty="0"/>
              <a:t>розробка заходів емоційного розвантаження працівників соціальної служби,</a:t>
            </a:r>
            <a:endParaRPr lang="ru-RU" dirty="0"/>
          </a:p>
          <a:p>
            <a:pPr lvl="0" algn="just"/>
            <a:r>
              <a:rPr lang="uk-UA" dirty="0"/>
              <a:t>підтримка творчих здібностей персоналу за рахунок організації неформальних заходів.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289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Література: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 err="1" smtClean="0"/>
              <a:t>Асаул</a:t>
            </a:r>
            <a:r>
              <a:rPr lang="uk-UA" dirty="0" smtClean="0"/>
              <a:t> </a:t>
            </a:r>
            <a:r>
              <a:rPr lang="uk-UA" dirty="0"/>
              <a:t>А. Н. Культура </a:t>
            </a:r>
            <a:r>
              <a:rPr lang="uk-UA" dirty="0" err="1"/>
              <a:t>организации</a:t>
            </a:r>
            <a:r>
              <a:rPr lang="uk-UA" dirty="0"/>
              <a:t>: </a:t>
            </a:r>
            <a:r>
              <a:rPr lang="uk-UA" dirty="0" err="1"/>
              <a:t>проблемы</a:t>
            </a:r>
            <a:r>
              <a:rPr lang="uk-UA" dirty="0"/>
              <a:t> </a:t>
            </a:r>
            <a:r>
              <a:rPr lang="uk-UA" dirty="0" err="1"/>
              <a:t>формирования</a:t>
            </a:r>
            <a:r>
              <a:rPr lang="uk-UA" dirty="0"/>
              <a:t> и </a:t>
            </a:r>
            <a:r>
              <a:rPr lang="uk-UA" dirty="0" err="1" smtClean="0"/>
              <a:t>управления</a:t>
            </a:r>
            <a:r>
              <a:rPr lang="uk-UA" dirty="0" smtClean="0"/>
              <a:t>. Санкт-Петербург</a:t>
            </a:r>
            <a:r>
              <a:rPr lang="uk-UA" dirty="0"/>
              <a:t> : </a:t>
            </a:r>
            <a:r>
              <a:rPr lang="uk-UA" dirty="0" err="1"/>
              <a:t>Гуманистика</a:t>
            </a:r>
            <a:r>
              <a:rPr lang="uk-UA" dirty="0"/>
              <a:t>, 2006. </a:t>
            </a:r>
            <a:r>
              <a:rPr lang="uk-UA" dirty="0" smtClean="0"/>
              <a:t>196</a:t>
            </a:r>
            <a:r>
              <a:rPr lang="uk-UA" dirty="0"/>
              <a:t> с.</a:t>
            </a:r>
            <a:endParaRPr lang="ru-RU" dirty="0"/>
          </a:p>
          <a:p>
            <a:pPr algn="just"/>
            <a:r>
              <a:rPr lang="uk-UA" dirty="0" smtClean="0"/>
              <a:t>Камерон </a:t>
            </a:r>
            <a:r>
              <a:rPr lang="uk-UA" dirty="0"/>
              <a:t>К</a:t>
            </a:r>
            <a:r>
              <a:rPr lang="uk-UA" dirty="0" smtClean="0"/>
              <a:t>., </a:t>
            </a:r>
            <a:r>
              <a:rPr lang="uk-UA" dirty="0" err="1"/>
              <a:t>Куинн</a:t>
            </a:r>
            <a:r>
              <a:rPr lang="uk-UA" dirty="0"/>
              <a:t> Р. </a:t>
            </a:r>
            <a:r>
              <a:rPr lang="uk-UA" dirty="0" err="1"/>
              <a:t>Диагностика</a:t>
            </a:r>
            <a:r>
              <a:rPr lang="uk-UA" dirty="0"/>
              <a:t> и </a:t>
            </a:r>
            <a:r>
              <a:rPr lang="uk-UA" dirty="0" err="1"/>
              <a:t>изменение</a:t>
            </a:r>
            <a:r>
              <a:rPr lang="uk-UA" dirty="0"/>
              <a:t> </a:t>
            </a:r>
            <a:r>
              <a:rPr lang="uk-UA" dirty="0" err="1"/>
              <a:t>организационной</a:t>
            </a:r>
            <a:r>
              <a:rPr lang="uk-UA" dirty="0"/>
              <a:t> </a:t>
            </a:r>
            <a:r>
              <a:rPr lang="uk-UA" dirty="0" err="1"/>
              <a:t>культуры</a:t>
            </a:r>
            <a:r>
              <a:rPr lang="uk-UA" dirty="0"/>
              <a:t>/ </a:t>
            </a:r>
            <a:r>
              <a:rPr lang="en-US" dirty="0"/>
              <a:t>[</a:t>
            </a:r>
            <a:r>
              <a:rPr lang="uk-UA" dirty="0"/>
              <a:t>Пер. с </a:t>
            </a:r>
            <a:r>
              <a:rPr lang="uk-UA" dirty="0" err="1"/>
              <a:t>анг</a:t>
            </a:r>
            <a:r>
              <a:rPr lang="uk-UA" dirty="0"/>
              <a:t>. </a:t>
            </a:r>
            <a:r>
              <a:rPr lang="uk-UA" dirty="0" err="1"/>
              <a:t>под</a:t>
            </a:r>
            <a:r>
              <a:rPr lang="uk-UA" dirty="0"/>
              <a:t> ред. И. В. </a:t>
            </a:r>
            <a:r>
              <a:rPr lang="uk-UA" dirty="0" err="1"/>
              <a:t>Андреевой</a:t>
            </a:r>
            <a:r>
              <a:rPr lang="en-US" dirty="0" smtClean="0"/>
              <a:t>]</a:t>
            </a:r>
            <a:r>
              <a:rPr lang="ru-RU" dirty="0" smtClean="0"/>
              <a:t>. </a:t>
            </a:r>
            <a:r>
              <a:rPr lang="uk-UA" dirty="0" smtClean="0"/>
              <a:t>Санкт-Петербург</a:t>
            </a:r>
            <a:r>
              <a:rPr lang="uk-UA" dirty="0"/>
              <a:t> : </a:t>
            </a:r>
            <a:r>
              <a:rPr lang="uk-UA" dirty="0" err="1"/>
              <a:t>Питер</a:t>
            </a:r>
            <a:r>
              <a:rPr lang="uk-UA" dirty="0"/>
              <a:t>, 2001. </a:t>
            </a:r>
            <a:r>
              <a:rPr lang="uk-UA" dirty="0" smtClean="0"/>
              <a:t>320 </a:t>
            </a:r>
            <a:r>
              <a:rPr lang="uk-UA" dirty="0"/>
              <a:t>с.</a:t>
            </a:r>
            <a:endParaRPr lang="ru-RU" dirty="0"/>
          </a:p>
          <a:p>
            <a:endParaRPr lang="ru-RU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00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7030A0"/>
                </a:solidFill>
              </a:rPr>
              <a:t>1. Культура та її різновиди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2" r="26432"/>
          <a:stretch>
            <a:fillRect/>
          </a:stretch>
        </p:blipFill>
        <p:spPr>
          <a:xfrm>
            <a:off x="7718854" y="609602"/>
            <a:ext cx="3517558" cy="492622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228676"/>
          </a:xfrm>
        </p:spPr>
        <p:txBody>
          <a:bodyPr/>
          <a:lstStyle/>
          <a:p>
            <a:pPr algn="just"/>
            <a:r>
              <a:rPr lang="uk-UA" b="1" dirty="0" smtClean="0">
                <a:solidFill>
                  <a:srgbClr val="7030A0"/>
                </a:solidFill>
              </a:rPr>
              <a:t>Культура</a:t>
            </a:r>
            <a:r>
              <a:rPr lang="uk-UA" dirty="0" smtClean="0"/>
              <a:t> – </a:t>
            </a:r>
            <a:r>
              <a:rPr lang="uk-UA" i="1" dirty="0" smtClean="0"/>
              <a:t>це система </a:t>
            </a:r>
            <a:r>
              <a:rPr lang="uk-UA" i="1" dirty="0"/>
              <a:t>життєвих </a:t>
            </a:r>
            <a:r>
              <a:rPr lang="uk-UA" i="1" dirty="0" smtClean="0"/>
              <a:t>смислів </a:t>
            </a:r>
            <a:r>
              <a:rPr lang="uk-UA" i="1" dirty="0"/>
              <a:t>суб’єкта, що реалізується у засобах та результатах його діяльності. У кожному акті та результаті людської діяльності поряд з іншим обов’язково присутній і культурний </a:t>
            </a:r>
            <a:r>
              <a:rPr lang="uk-UA" i="1" dirty="0" smtClean="0"/>
              <a:t>аспект.</a:t>
            </a:r>
            <a:r>
              <a:rPr lang="uk-UA" dirty="0" smtClean="0"/>
              <a:t> </a:t>
            </a:r>
            <a:r>
              <a:rPr lang="uk-UA" b="1" dirty="0" smtClean="0"/>
              <a:t>Ада Корніївна Бичко. </a:t>
            </a:r>
          </a:p>
          <a:p>
            <a:pPr algn="just"/>
            <a:r>
              <a:rPr lang="uk-UA" b="1" dirty="0">
                <a:solidFill>
                  <a:srgbClr val="7030A0"/>
                </a:solidFill>
              </a:rPr>
              <a:t>Культура управління в соціальній роботі </a:t>
            </a:r>
            <a:r>
              <a:rPr lang="uk-UA" i="1" dirty="0"/>
              <a:t>являє собою сукупність набутих досвідом норм та стандартів взаємодії щодо ефективної організації роботи соціальної служби.</a:t>
            </a:r>
            <a:r>
              <a:rPr lang="uk-UA" dirty="0"/>
              <a:t>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4779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Культура в соціальній службі: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uk-UA" dirty="0"/>
              <a:t>Культуру соціального працівника можна розглядати як контркультуру по відношенню до культури суспільства </a:t>
            </a:r>
            <a:r>
              <a:rPr lang="uk-UA" dirty="0" smtClean="0"/>
              <a:t>споживання.</a:t>
            </a:r>
          </a:p>
          <a:p>
            <a:pPr algn="ctr"/>
            <a:r>
              <a:rPr lang="uk-UA" dirty="0" smtClean="0"/>
              <a:t>Милосердя + служіння + суспільні цінності.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081" y="2645284"/>
            <a:ext cx="4498332" cy="2750120"/>
          </a:xfrm>
        </p:spPr>
      </p:pic>
      <p:sp>
        <p:nvSpPr>
          <p:cNvPr id="6" name="TextBox 5"/>
          <p:cNvSpPr txBox="1"/>
          <p:nvPr/>
        </p:nvSpPr>
        <p:spPr>
          <a:xfrm>
            <a:off x="6614984" y="5725297"/>
            <a:ext cx="431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Орден </a:t>
            </a:r>
            <a:r>
              <a:rPr lang="uk-UA" dirty="0" err="1" smtClean="0"/>
              <a:t>Госпітальєрів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93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80768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/>
              <a:t>Види та різновиди культури управління соціальною </a:t>
            </a:r>
            <a:r>
              <a:rPr lang="uk-UA" sz="2800" b="1" dirty="0" smtClean="0"/>
              <a:t>роботою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9703645"/>
              </p:ext>
            </p:extLst>
          </p:nvPr>
        </p:nvGraphicFramePr>
        <p:xfrm>
          <a:off x="1141413" y="1663786"/>
          <a:ext cx="9737595" cy="5027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6301"/>
                <a:gridCol w="7031294"/>
              </a:tblGrid>
              <a:tr h="3519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Види культури управління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Різновиди культури управління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  <a:tr h="829269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Інформаційна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роботи з документами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ділової мови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професійної комунікації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збереження та обміну інформацією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  <a:tr h="103829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Організаційна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організації прийому відвідувачів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організації роботи з персоналом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підготовки й проведення нарад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розробки та використання норм та стандартів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контролю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  <a:tr h="829269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Соціальна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створення начально-виховного середовища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забезпечення естетики приміщень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утримання робочих місць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соціального захисту персоналу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  <a:tr h="62024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Економічна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господарювання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економічного партнерства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фінансового аналізу та аудиту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  <a:tr h="829269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Соціально-психологічна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спілкування між керівниками, підлеглими</a:t>
                      </a:r>
                      <a:endParaRPr lang="ru-RU" sz="120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ведення телефонних розмов</a:t>
                      </a:r>
                      <a:endParaRPr lang="ru-RU" sz="120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ділового одягу</a:t>
                      </a:r>
                      <a:endParaRPr lang="ru-RU" sz="120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ведення ділових переговорів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  <a:tr h="234665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Правова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використання керівниками свої повноважень (культура влади)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  <a:tr h="234665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Технічна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Культура використання організаційних та технічних засобів управління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67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Культура ринку соціальних послуг: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/>
              <a:t>Фактором трансформації менеджменту соціальної роботи є культура ринкових відносин, яка переноситься в соціальне обслуговування</a:t>
            </a:r>
            <a:r>
              <a:rPr lang="uk-UA" dirty="0" smtClean="0"/>
              <a:t>.</a:t>
            </a:r>
          </a:p>
          <a:p>
            <a:pPr algn="just"/>
            <a:r>
              <a:rPr lang="uk-UA" dirty="0" smtClean="0"/>
              <a:t> </a:t>
            </a:r>
            <a:r>
              <a:rPr lang="uk-UA" dirty="0"/>
              <a:t>Ринкова взаємодія базується на договорі, який має достатньо лімітовану дію.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66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2. </a:t>
            </a:r>
            <a:r>
              <a:rPr lang="uk-UA" dirty="0"/>
              <a:t>базові напрямки в культурі управління соціальною </a:t>
            </a:r>
            <a:r>
              <a:rPr lang="uk-UA" dirty="0" smtClean="0"/>
              <a:t>роботою: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uk-UA" b="1" dirty="0" smtClean="0">
                <a:solidFill>
                  <a:srgbClr val="7030A0"/>
                </a:solidFill>
              </a:rPr>
              <a:t>Професійна </a:t>
            </a:r>
            <a:r>
              <a:rPr lang="uk-UA" b="1" dirty="0">
                <a:solidFill>
                  <a:srgbClr val="7030A0"/>
                </a:solidFill>
              </a:rPr>
              <a:t>культура </a:t>
            </a:r>
            <a:r>
              <a:rPr lang="uk-UA" dirty="0" smtClean="0"/>
              <a:t>як сукупність </a:t>
            </a:r>
            <a:r>
              <a:rPr lang="uk-UA" dirty="0"/>
              <a:t>морально-етичних якостей та особистісних характеристик працівника, які необхідні для прийнятного виконання покладених на нього обов’язків. </a:t>
            </a:r>
            <a:endParaRPr lang="uk-UA" dirty="0" smtClean="0"/>
          </a:p>
          <a:p>
            <a:pPr algn="just"/>
            <a:r>
              <a:rPr lang="uk-UA" b="1" dirty="0">
                <a:solidFill>
                  <a:srgbClr val="7030A0"/>
                </a:solidFill>
              </a:rPr>
              <a:t>О</a:t>
            </a:r>
            <a:r>
              <a:rPr lang="uk-UA" b="1" dirty="0" smtClean="0">
                <a:solidFill>
                  <a:srgbClr val="7030A0"/>
                </a:solidFill>
              </a:rPr>
              <a:t>рганізаційна </a:t>
            </a:r>
            <a:r>
              <a:rPr lang="uk-UA" b="1" dirty="0">
                <a:solidFill>
                  <a:srgbClr val="7030A0"/>
                </a:solidFill>
              </a:rPr>
              <a:t>культура </a:t>
            </a:r>
            <a:r>
              <a:rPr lang="uk-UA" dirty="0" smtClean="0"/>
              <a:t>як ідеологія </a:t>
            </a:r>
            <a:r>
              <a:rPr lang="uk-UA" dirty="0"/>
              <a:t>управління та організації соціально-економічної </a:t>
            </a:r>
            <a:r>
              <a:rPr lang="uk-UA" dirty="0" smtClean="0"/>
              <a:t>системи, яка спрямована </a:t>
            </a:r>
            <a:r>
              <a:rPr lang="uk-UA" dirty="0"/>
              <a:t>на підвищення трудового потенціалу </a:t>
            </a:r>
            <a:r>
              <a:rPr lang="uk-UA" dirty="0" smtClean="0"/>
              <a:t>системи.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36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ЧОТИРИ ТИПИ УПРАВЛІСЬКОЇ КУЛЬТУРИ ЗА Чарльзом </a:t>
            </a:r>
            <a:r>
              <a:rPr lang="ru-RU" dirty="0" err="1" smtClean="0"/>
              <a:t>ХЕНДі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Культура влади (зібрання людей близьких по духу);</a:t>
            </a:r>
          </a:p>
          <a:p>
            <a:r>
              <a:rPr lang="uk-UA" dirty="0" smtClean="0"/>
              <a:t>Культура роли (встановлення правил та стандартів);</a:t>
            </a:r>
          </a:p>
          <a:p>
            <a:r>
              <a:rPr lang="uk-UA" dirty="0" smtClean="0"/>
              <a:t>Культура завдання (орієнтир на вирішення проблеми);</a:t>
            </a:r>
          </a:p>
          <a:p>
            <a:r>
              <a:rPr lang="uk-UA" dirty="0" err="1" smtClean="0"/>
              <a:t>Екзистенційна</a:t>
            </a:r>
            <a:r>
              <a:rPr lang="uk-UA" dirty="0" smtClean="0"/>
              <a:t> культура (орієнтир на взаємодію).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72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Криміналізація як складова формування організаційної культури: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 smtClean="0"/>
              <a:t>А. Проникнення </a:t>
            </a:r>
            <a:r>
              <a:rPr lang="uk-UA" dirty="0" err="1" smtClean="0"/>
              <a:t>антикультурних</a:t>
            </a:r>
            <a:r>
              <a:rPr lang="uk-UA" dirty="0" smtClean="0"/>
              <a:t> норм в колектив, який працює з маргінальними прошарками населення.</a:t>
            </a:r>
          </a:p>
          <a:p>
            <a:pPr algn="just"/>
            <a:r>
              <a:rPr lang="uk-UA" dirty="0" smtClean="0"/>
              <a:t>Б. Формування кола довірених осіб для роботи у складних та екстремальних умовах.</a:t>
            </a:r>
          </a:p>
          <a:p>
            <a:pPr algn="just"/>
            <a:r>
              <a:rPr lang="uk-UA" dirty="0" smtClean="0"/>
              <a:t>В. Об'єднання основних напрямків управлінської культури.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29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епь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45AAC2-3D9B-47D1-B22C-F3D1B3D4DE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E9F5BB-97DB-4160-B47A-8FCEBC4F46E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D35D4F14-B0CC-4BD5-A6F5-6EB7AE97AF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«Современная схема»</Template>
  <TotalTime>0</TotalTime>
  <Words>854</Words>
  <Application>Microsoft Office PowerPoint</Application>
  <PresentationFormat>Широкоэкранный</PresentationFormat>
  <Paragraphs>108</Paragraphs>
  <Slides>24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Times New Roman</vt:lpstr>
      <vt:lpstr>Trebuchet MS</vt:lpstr>
      <vt:lpstr>Tw Cen MT</vt:lpstr>
      <vt:lpstr>Цепь</vt:lpstr>
      <vt:lpstr>Visio.Drawing.11</vt:lpstr>
      <vt:lpstr>Управлінська культура в соціальній організації</vt:lpstr>
      <vt:lpstr>План:</vt:lpstr>
      <vt:lpstr>1. Культура та її різновиди</vt:lpstr>
      <vt:lpstr>Культура в соціальній службі:</vt:lpstr>
      <vt:lpstr>Види та різновиди культури управління соціальною роботою</vt:lpstr>
      <vt:lpstr>Культура ринку соціальних послуг:</vt:lpstr>
      <vt:lpstr>2. базові напрямки в культурі управління соціальною роботою:</vt:lpstr>
      <vt:lpstr>ЧОТИРИ ТИПИ УПРАВЛІСЬКОЇ КУЛЬТУРИ ЗА Чарльзом ХЕНДі: </vt:lpstr>
      <vt:lpstr>Криміналізація як складова формування організаційної культури:</vt:lpstr>
      <vt:lpstr>Well-being як організаційна культура:</vt:lpstr>
      <vt:lpstr>Формування професійною культури керівника соціальної служби має включати елементи контролю та самоконтролю:</vt:lpstr>
      <vt:lpstr>Механізм розвитку професійної культури управління в соціальній службі:</vt:lpstr>
      <vt:lpstr>методологія дослідження організаційної культури (OCAI):</vt:lpstr>
      <vt:lpstr>Чотири головні типи організаційної культури:</vt:lpstr>
      <vt:lpstr>Презентация PowerPoint</vt:lpstr>
      <vt:lpstr>Презентация PowerPoint</vt:lpstr>
      <vt:lpstr>Презентация PowerPoint</vt:lpstr>
      <vt:lpstr>Управління талановитими людьми:</vt:lpstr>
      <vt:lpstr>Принципи управління талановитими людьми:</vt:lpstr>
      <vt:lpstr>чотири групи здібностей, які говорять про обдарованість людини:</vt:lpstr>
      <vt:lpstr>Складність управління талановитими людьми: </vt:lpstr>
      <vt:lpstr>фактори зниження професійної активності в соціальній службі: </vt:lpstr>
      <vt:lpstr>управління творчим колективом соціальної служби: </vt:lpstr>
      <vt:lpstr>Література: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2020-10-19T04:44:41Z</dcterms:created>
  <dcterms:modified xsi:type="dcterms:W3CDTF">2024-07-30T13:04:11Z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