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5" r:id="rId7"/>
    <p:sldId id="258" r:id="rId8"/>
    <p:sldId id="262" r:id="rId9"/>
    <p:sldId id="263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Білки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Норма</c:v>
                </c:pt>
                <c:pt idx="1">
                  <c:v>Факт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E-4628-9B08-2129C625B1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Жири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Норма</c:v>
                </c:pt>
                <c:pt idx="1">
                  <c:v>Факт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AE-4628-9B08-2129C625B1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Вуглеводи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Норма</c:v>
                </c:pt>
                <c:pt idx="1">
                  <c:v>Факт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AE-4628-9B08-2129C625B1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90010767"/>
        <c:axId val="590014927"/>
      </c:barChart>
      <c:catAx>
        <c:axId val="59001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590014927"/>
        <c:crosses val="autoZero"/>
        <c:auto val="1"/>
        <c:lblAlgn val="ctr"/>
        <c:lblOffset val="100"/>
        <c:noMultiLvlLbl val="0"/>
      </c:catAx>
      <c:valAx>
        <c:axId val="59001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59001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20166523478008"/>
          <c:y val="0.58488750073505824"/>
          <c:w val="0.20548355681126823"/>
          <c:h val="0.305585722923866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Вуглеводи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3-46E7-9D96-91CEB9E375A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3-46E7-9D96-91CEB9E375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73-46E7-9D96-91CEB9E375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73-46E7-9D96-91CEB9E375A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uk-UA"/>
                      <a:t>Прості вуглеводи </a:t>
                    </a:r>
                    <a:fld id="{AFFC9AC7-E4A2-4137-A59B-7DB5C8B3269B}" type="PERCENTAGE">
                      <a:rPr lang="en-US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73-46E7-9D96-91CEB9E375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uk-UA"/>
                      <a:t>Складні вуглеводи </a:t>
                    </a:r>
                    <a:fld id="{311A507F-B11C-4A3B-9297-43A56C022FC2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73-46E7-9D96-91CEB9E37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Лист1!$A$4:$A$5</c:f>
              <c:numCache>
                <c:formatCode>General</c:formatCode>
                <c:ptCount val="2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73-46E7-9D96-91CEB9E375A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Вуглеводи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0E-452E-B966-5F05FEC9B67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E-452E-B966-5F05FEC9B6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E-452E-B966-5F05FEC9B6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0E-452E-B966-5F05FEC9B67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uk-UA"/>
                      <a:t>Прості вуглеводи </a:t>
                    </a:r>
                    <a:fld id="{AFFC9AC7-E4A2-4137-A59B-7DB5C8B3269B}" type="PERCENTAGE">
                      <a:rPr lang="en-US"/>
                      <a:pPr/>
                      <a:t>[ПРОЦЕНТ]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0E-452E-B966-5F05FEC9B6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uk-UA"/>
                      <a:t>Складні вуглеводи </a:t>
                    </a:r>
                    <a:fld id="{311A507F-B11C-4A3B-9297-43A56C022FC2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0E-452E-B966-5F05FEC9B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Лист1!$A$4:$A$5</c:f>
              <c:numCache>
                <c:formatCode>General</c:formatCode>
                <c:ptCount val="2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0E-452E-B966-5F05FEC9B67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%</a:t>
            </a:r>
          </a:p>
        </c:rich>
      </c:tx>
      <c:layout>
        <c:manualLayout>
          <c:xMode val="edge"/>
          <c:yMode val="edge"/>
          <c:x val="1.6192038495188084E-2"/>
          <c:y val="3.1746031746031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09-4ECC-8F21-F51875779816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09-4ECC-8F21-F518757798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А</c:v>
                </c:pt>
                <c:pt idx="1">
                  <c:v>В1</c:v>
                </c:pt>
                <c:pt idx="2">
                  <c:v>В2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74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09-4ECC-8F21-F518757798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А</c:v>
                </c:pt>
                <c:pt idx="1">
                  <c:v>В1</c:v>
                </c:pt>
                <c:pt idx="2">
                  <c:v>В2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3709-4ECC-8F21-F518757798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А</c:v>
                </c:pt>
                <c:pt idx="1">
                  <c:v>В1</c:v>
                </c:pt>
                <c:pt idx="2">
                  <c:v>В2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3709-4ECC-8F21-F51875779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591887"/>
        <c:axId val="353592303"/>
      </c:barChart>
      <c:catAx>
        <c:axId val="35359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353592303"/>
        <c:crossesAt val="0"/>
        <c:auto val="1"/>
        <c:lblAlgn val="ctr"/>
        <c:lblOffset val="100"/>
        <c:noMultiLvlLbl val="0"/>
      </c:catAx>
      <c:valAx>
        <c:axId val="35359230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353591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0336B-B75A-364B-AA87-5DCC44D4E828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00642003-7A18-D646-8440-7CD3B211DFE9}">
      <dgm:prSet/>
      <dgm:spPr/>
      <dgm:t>
        <a:bodyPr/>
        <a:lstStyle/>
        <a:p>
          <a:r>
            <a:rPr lang="ru-RU" b="1" dirty="0"/>
            <a:t>АНАЛІЗ ВПЛИВУ СПОРТИВНОГО ХАРЧУВАННЯ НА ЗДОРОВ'Я ЛЮДИНИ</a:t>
          </a:r>
          <a:endParaRPr lang="ru-UA" dirty="0"/>
        </a:p>
      </dgm:t>
    </dgm:pt>
    <dgm:pt modelId="{42845E1F-B647-024C-B00F-D3BC75AAA173}" type="parTrans" cxnId="{C89104A8-29E4-DF4C-AF74-13D70C98A330}">
      <dgm:prSet/>
      <dgm:spPr/>
      <dgm:t>
        <a:bodyPr/>
        <a:lstStyle/>
        <a:p>
          <a:endParaRPr lang="ru-RU"/>
        </a:p>
      </dgm:t>
    </dgm:pt>
    <dgm:pt modelId="{C4B3C974-B503-3D42-9276-ED7FFAE421FA}" type="sibTrans" cxnId="{C89104A8-29E4-DF4C-AF74-13D70C98A330}">
      <dgm:prSet/>
      <dgm:spPr/>
      <dgm:t>
        <a:bodyPr/>
        <a:lstStyle/>
        <a:p>
          <a:endParaRPr lang="ru-RU"/>
        </a:p>
      </dgm:t>
    </dgm:pt>
    <dgm:pt modelId="{FF358A15-9553-4344-9CBA-F423E965728E}" type="pres">
      <dgm:prSet presAssocID="{03E0336B-B75A-364B-AA87-5DCC44D4E82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6D9DB09-18D6-954D-8C93-403EFB289E6A}" type="pres">
      <dgm:prSet presAssocID="{00642003-7A18-D646-8440-7CD3B211DFE9}" presName="horFlow" presStyleCnt="0"/>
      <dgm:spPr/>
    </dgm:pt>
    <dgm:pt modelId="{861A7867-D947-264E-B253-75B053B68A72}" type="pres">
      <dgm:prSet presAssocID="{00642003-7A18-D646-8440-7CD3B211DFE9}" presName="bigChev" presStyleLbl="node1" presStyleIdx="0" presStyleCnt="1"/>
      <dgm:spPr/>
    </dgm:pt>
  </dgm:ptLst>
  <dgm:cxnLst>
    <dgm:cxn modelId="{1BEF3364-737F-3547-B701-A2087AD47F66}" type="presOf" srcId="{00642003-7A18-D646-8440-7CD3B211DFE9}" destId="{861A7867-D947-264E-B253-75B053B68A72}" srcOrd="0" destOrd="0" presId="urn:microsoft.com/office/officeart/2005/8/layout/lProcess3"/>
    <dgm:cxn modelId="{C89104A8-29E4-DF4C-AF74-13D70C98A330}" srcId="{03E0336B-B75A-364B-AA87-5DCC44D4E828}" destId="{00642003-7A18-D646-8440-7CD3B211DFE9}" srcOrd="0" destOrd="0" parTransId="{42845E1F-B647-024C-B00F-D3BC75AAA173}" sibTransId="{C4B3C974-B503-3D42-9276-ED7FFAE421FA}"/>
    <dgm:cxn modelId="{FFC9FDF8-F9B7-C349-856D-9CFF2E8C0AF5}" type="presOf" srcId="{03E0336B-B75A-364B-AA87-5DCC44D4E828}" destId="{FF358A15-9553-4344-9CBA-F423E965728E}" srcOrd="0" destOrd="0" presId="urn:microsoft.com/office/officeart/2005/8/layout/lProcess3"/>
    <dgm:cxn modelId="{B9EC9EC5-13AF-3F4B-8440-90CE2CC305D4}" type="presParOf" srcId="{FF358A15-9553-4344-9CBA-F423E965728E}" destId="{46D9DB09-18D6-954D-8C93-403EFB289E6A}" srcOrd="0" destOrd="0" presId="urn:microsoft.com/office/officeart/2005/8/layout/lProcess3"/>
    <dgm:cxn modelId="{6E7EC3C6-6393-A940-9179-BB8944BB5A2C}" type="presParOf" srcId="{46D9DB09-18D6-954D-8C93-403EFB289E6A}" destId="{861A7867-D947-264E-B253-75B053B68A7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A7867-D947-264E-B253-75B053B68A72}">
      <dsp:nvSpPr>
        <dsp:cNvPr id="0" name=""/>
        <dsp:cNvSpPr/>
      </dsp:nvSpPr>
      <dsp:spPr>
        <a:xfrm>
          <a:off x="983772" y="615"/>
          <a:ext cx="8106287" cy="324251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b="1" kern="1200" dirty="0"/>
            <a:t>АНАЛІЗ ВПЛИВУ СПОРТИВНОГО ХАРЧУВАННЯ НА ЗДОРОВ'Я ЛЮДИНИ</a:t>
          </a:r>
          <a:endParaRPr lang="ru-UA" sz="4500" kern="1200" dirty="0"/>
        </a:p>
      </dsp:txBody>
      <dsp:txXfrm>
        <a:off x="2605029" y="615"/>
        <a:ext cx="4863773" cy="3242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24C9-55AE-4402-A0B5-0A43BFB0A449}" type="datetimeFigureOut">
              <a:rPr lang="uk-UA" smtClean="0"/>
              <a:t>29.06.22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E612-1217-4934-B15E-E98E5F507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951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24C9-55AE-4402-A0B5-0A43BFB0A449}" type="datetimeFigureOut">
              <a:rPr lang="uk-UA" smtClean="0"/>
              <a:t>29.06.22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E612-1217-4934-B15E-E98E5F507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47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24C9-55AE-4402-A0B5-0A43BFB0A449}" type="datetimeFigureOut">
              <a:rPr lang="uk-UA" smtClean="0"/>
              <a:t>29.06.22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E612-1217-4934-B15E-E98E5F507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19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24C9-55AE-4402-A0B5-0A43BFB0A449}" type="datetimeFigureOut">
              <a:rPr lang="uk-UA" smtClean="0"/>
              <a:t>29.06.22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E612-1217-4934-B15E-E98E5F507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70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24C9-55AE-4402-A0B5-0A43BFB0A449}" type="datetimeFigureOut">
              <a:rPr lang="uk-UA" smtClean="0"/>
              <a:t>29.06.22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E612-1217-4934-B15E-E98E5F507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843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24C9-55AE-4402-A0B5-0A43BFB0A449}" type="datetimeFigureOut">
              <a:rPr lang="uk-UA" smtClean="0"/>
              <a:t>29.06.22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E612-1217-4934-B15E-E98E5F507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57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24C9-55AE-4402-A0B5-0A43BFB0A449}" type="datetimeFigureOut">
              <a:rPr lang="uk-UA" smtClean="0"/>
              <a:t>29.06.22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E612-1217-4934-B15E-E98E5F507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028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24C9-55AE-4402-A0B5-0A43BFB0A449}" type="datetimeFigureOut">
              <a:rPr lang="uk-UA" smtClean="0"/>
              <a:t>29.06.22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E612-1217-4934-B15E-E98E5F507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375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24C9-55AE-4402-A0B5-0A43BFB0A449}" type="datetimeFigureOut">
              <a:rPr lang="uk-UA" smtClean="0"/>
              <a:t>29.06.22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E612-1217-4934-B15E-E98E5F507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5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24C9-55AE-4402-A0B5-0A43BFB0A449}" type="datetimeFigureOut">
              <a:rPr lang="uk-UA" smtClean="0"/>
              <a:t>29.06.22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E612-1217-4934-B15E-E98E5F507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5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24C9-55AE-4402-A0B5-0A43BFB0A449}" type="datetimeFigureOut">
              <a:rPr lang="uk-UA" smtClean="0"/>
              <a:t>29.06.22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E612-1217-4934-B15E-E98E5F507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982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24C9-55AE-4402-A0B5-0A43BFB0A449}" type="datetimeFigureOut">
              <a:rPr lang="uk-UA" smtClean="0"/>
              <a:t>29.06.22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DE612-1217-4934-B15E-E98E5F5078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73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AF546AE-D146-0396-F3BA-B8BDC31F6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363344"/>
              </p:ext>
            </p:extLst>
          </p:nvPr>
        </p:nvGraphicFramePr>
        <p:xfrm>
          <a:off x="1153610" y="555585"/>
          <a:ext cx="10073833" cy="324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3208" y="4395140"/>
            <a:ext cx="9144000" cy="1655762"/>
          </a:xfrm>
        </p:spPr>
        <p:txBody>
          <a:bodyPr>
            <a:normAutofit/>
          </a:bodyPr>
          <a:lstStyle/>
          <a:p>
            <a:pPr lvl="8" algn="l"/>
            <a:r>
              <a:rPr lang="uk-U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43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483"/>
            <a:ext cx="10515600" cy="93124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ДОНАТОРИ АЗОТУ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707" y="1530367"/>
            <a:ext cx="8004858" cy="4351338"/>
          </a:xfrm>
        </p:spPr>
        <p:txBody>
          <a:bodyPr/>
          <a:lstStyle/>
          <a:p>
            <a:r>
              <a:rPr lang="uk-UA" dirty="0">
                <a:latin typeface="+mj-lt"/>
              </a:rPr>
              <a:t>впливають розслаблюючи на стінки судин; </a:t>
            </a:r>
          </a:p>
          <a:p>
            <a:r>
              <a:rPr lang="uk-UA" dirty="0">
                <a:latin typeface="+mj-lt"/>
              </a:rPr>
              <a:t>застосовують при лікуванні </a:t>
            </a:r>
            <a:r>
              <a:rPr lang="uk-UA" dirty="0" err="1">
                <a:latin typeface="+mj-lt"/>
              </a:rPr>
              <a:t>хвороб</a:t>
            </a:r>
            <a:r>
              <a:rPr lang="uk-UA" dirty="0">
                <a:latin typeface="+mj-lt"/>
              </a:rPr>
              <a:t> серця,  з метою зупинки нападів стенокардії;</a:t>
            </a:r>
          </a:p>
          <a:p>
            <a:r>
              <a:rPr lang="uk-UA" dirty="0">
                <a:latin typeface="+mj-lt"/>
              </a:rPr>
              <a:t>потужний </a:t>
            </a:r>
            <a:r>
              <a:rPr lang="uk-UA" dirty="0" err="1">
                <a:latin typeface="+mj-lt"/>
              </a:rPr>
              <a:t>предтренувальний</a:t>
            </a:r>
            <a:r>
              <a:rPr lang="uk-UA" dirty="0">
                <a:latin typeface="+mj-lt"/>
              </a:rPr>
              <a:t> комплекс;</a:t>
            </a:r>
          </a:p>
          <a:p>
            <a:r>
              <a:rPr lang="uk-UA" dirty="0">
                <a:latin typeface="+mj-lt"/>
              </a:rPr>
              <a:t>забезпечують заряд бадьорості; </a:t>
            </a:r>
          </a:p>
          <a:p>
            <a:r>
              <a:rPr lang="uk-UA" dirty="0">
                <a:latin typeface="+mj-lt"/>
              </a:rPr>
              <a:t>стимулюють процеси спалювання жирів;</a:t>
            </a:r>
          </a:p>
          <a:p>
            <a:r>
              <a:rPr lang="uk-UA" dirty="0">
                <a:latin typeface="+mj-lt"/>
              </a:rPr>
              <a:t> швидке відновлення організму після виснажливих тренувань;</a:t>
            </a:r>
          </a:p>
          <a:p>
            <a:r>
              <a:rPr lang="uk-UA" dirty="0">
                <a:latin typeface="+mj-lt"/>
              </a:rPr>
              <a:t>швидке зростання м'язової маси. </a:t>
            </a:r>
          </a:p>
        </p:txBody>
      </p:sp>
      <p:pic>
        <p:nvPicPr>
          <p:cNvPr id="5122" name="Picture 2" descr="http://www.kaloria.pro/uploads/posts/2013-10/1381917231_nitric-oxide-prot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209" y="2267673"/>
            <a:ext cx="2930365" cy="234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25" y="1139584"/>
            <a:ext cx="3478433" cy="954389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chemeClr val="accent5">
                    <a:lumMod val="75000"/>
                  </a:schemeClr>
                </a:solidFill>
              </a:rPr>
              <a:t>КРЕАТИН</a:t>
            </a:r>
          </a:p>
        </p:txBody>
      </p:sp>
      <p:pic>
        <p:nvPicPr>
          <p:cNvPr id="7170" name="Picture 2" descr="http://thumbs.dreamstime.com/z/%D1%81%D1%82%D1%80%D1%83%D0%BA%D1%82%D1%83%D1%80%D0%BD%D0%B0%D1%8F-%D1%84%D0%BE%D1%80%D0%BC%D1%83%D0%BB%D0%B0-%D0%BA%D1%80%D0%B5%D0%B0%D1%82%D0%B8%D0%BD%D0%B0-282378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2"/>
          <a:stretch/>
        </p:blipFill>
        <p:spPr bwMode="auto">
          <a:xfrm>
            <a:off x="280025" y="3224701"/>
            <a:ext cx="3591706" cy="19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2163" y="375656"/>
            <a:ext cx="7674015" cy="619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доповнення харчування креатином впливає на зниження загальної кількості холестерину в плазмі,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тригліцеридів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ліпопротеїнів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дуже низької щільності (захист серцево-судинної системи);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креатин може надавати протизапальну дію при гострому запаленні, локальному подразненні і хронічних станах запалення (наприклад, при артриті);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система креатину /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фосфокреатіну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надає захисний ефект на центральну нервову систему при ішемії і в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гіпоксичних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умовах (при нестачі кисню);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доповнення харчування креатином використовується для лікування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хвороб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які викликають атрофію м’язів, вичерпання креатину і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нейром’язові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розлади;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креатин досліджується в напрямку можливих корисних властивостей для придушення росту деяких типів пухлин у ссавців. Деякі дослідження припускають, що креатин, можливо, володіє певною протираковою активністю;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доповнення харчування креатином позитивно позначається на атлетичній результативності вегетаріанців;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хронічній серцевій недостатності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кардіальний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рівень креатину знижується; доповнення харчування креатином у пацієнтів з такою симптоматикою збільшує кількість багатого енергією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фосфокреатину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скелетних м'язах і, отже, продуктивність в плані сили і витривалості. У п'ятдесяти пацієнтів, які зазнали хірургічної операції із заміни серцевого клапана, добавки креатину знижували аритмію на 75%.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4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28" y="58368"/>
            <a:ext cx="10515600" cy="85021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ЖИРОСПАЛЮВАЧІ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742" y="1045347"/>
            <a:ext cx="4787096" cy="5575371"/>
          </a:xfrm>
        </p:spPr>
        <p:txBody>
          <a:bodyPr>
            <a:noAutofit/>
          </a:bodyPr>
          <a:lstStyle/>
          <a:p>
            <a:pPr lvl="0"/>
            <a:r>
              <a:rPr lang="uk-UA" dirty="0" err="1">
                <a:latin typeface="+mj-lt"/>
              </a:rPr>
              <a:t>Термодженики</a:t>
            </a:r>
            <a:r>
              <a:rPr lang="uk-UA" dirty="0">
                <a:latin typeface="+mj-lt"/>
              </a:rPr>
              <a:t>;</a:t>
            </a:r>
          </a:p>
          <a:p>
            <a:pPr lvl="0"/>
            <a:r>
              <a:rPr lang="uk-UA" dirty="0">
                <a:latin typeface="+mj-lt"/>
              </a:rPr>
              <a:t>Блокатори вуглеводів;</a:t>
            </a:r>
          </a:p>
          <a:p>
            <a:pPr lvl="0"/>
            <a:r>
              <a:rPr lang="uk-UA" dirty="0">
                <a:latin typeface="+mj-lt"/>
              </a:rPr>
              <a:t>Блокатори жирів;</a:t>
            </a:r>
          </a:p>
          <a:p>
            <a:pPr lvl="0"/>
            <a:r>
              <a:rPr lang="uk-UA" dirty="0">
                <a:latin typeface="+mj-lt"/>
              </a:rPr>
              <a:t>Стимулятори щитовидної залози;</a:t>
            </a:r>
          </a:p>
          <a:p>
            <a:pPr lvl="0"/>
            <a:r>
              <a:rPr lang="uk-UA" dirty="0" err="1">
                <a:latin typeface="+mj-lt"/>
              </a:rPr>
              <a:t>Подавлювачі</a:t>
            </a:r>
            <a:r>
              <a:rPr lang="uk-UA" dirty="0">
                <a:latin typeface="+mj-lt"/>
              </a:rPr>
              <a:t> апетиту;</a:t>
            </a:r>
          </a:p>
          <a:p>
            <a:pPr lvl="0"/>
            <a:r>
              <a:rPr lang="uk-UA" dirty="0">
                <a:latin typeface="+mj-lt"/>
              </a:rPr>
              <a:t>Блокатори </a:t>
            </a:r>
            <a:r>
              <a:rPr lang="uk-UA" dirty="0" err="1">
                <a:latin typeface="+mj-lt"/>
              </a:rPr>
              <a:t>кортизолу</a:t>
            </a:r>
            <a:r>
              <a:rPr lang="uk-UA" dirty="0">
                <a:latin typeface="+mj-lt"/>
              </a:rPr>
              <a:t>;</a:t>
            </a:r>
          </a:p>
          <a:p>
            <a:pPr lvl="0"/>
            <a:r>
              <a:rPr lang="uk-UA" dirty="0">
                <a:latin typeface="+mj-lt"/>
              </a:rPr>
              <a:t>L-</a:t>
            </a:r>
            <a:r>
              <a:rPr lang="uk-UA" dirty="0" err="1">
                <a:latin typeface="+mj-lt"/>
              </a:rPr>
              <a:t>карнітин</a:t>
            </a:r>
            <a:r>
              <a:rPr lang="uk-UA" dirty="0">
                <a:latin typeface="+mj-lt"/>
              </a:rPr>
              <a:t>;</a:t>
            </a:r>
          </a:p>
          <a:p>
            <a:pPr lvl="0"/>
            <a:r>
              <a:rPr lang="uk-UA" dirty="0">
                <a:latin typeface="+mj-lt"/>
              </a:rPr>
              <a:t>Омега-3 жирні кислоти і CLA;</a:t>
            </a:r>
          </a:p>
          <a:p>
            <a:pPr lvl="0"/>
            <a:r>
              <a:rPr lang="uk-UA" dirty="0" err="1">
                <a:latin typeface="+mj-lt"/>
              </a:rPr>
              <a:t>Діуретики</a:t>
            </a:r>
            <a:r>
              <a:rPr lang="uk-UA" dirty="0">
                <a:latin typeface="+mj-lt"/>
              </a:rPr>
              <a:t>;</a:t>
            </a:r>
          </a:p>
          <a:p>
            <a:pPr lvl="0"/>
            <a:r>
              <a:rPr lang="uk-UA" dirty="0">
                <a:latin typeface="+mj-lt"/>
              </a:rPr>
              <a:t>Інші </a:t>
            </a:r>
            <a:r>
              <a:rPr lang="uk-UA" dirty="0" err="1">
                <a:latin typeface="+mj-lt"/>
              </a:rPr>
              <a:t>жироспалювачі</a:t>
            </a:r>
            <a:r>
              <a:rPr lang="uk-UA" dirty="0">
                <a:latin typeface="+mj-lt"/>
              </a:rPr>
              <a:t>. </a:t>
            </a:r>
          </a:p>
        </p:txBody>
      </p:sp>
      <p:pic>
        <p:nvPicPr>
          <p:cNvPr id="6146" name="Picture 2" descr="http://fit-on.ru/wp-content/uploads/2015/09/sportivnie-zhiroszhigate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63" y="1538287"/>
            <a:ext cx="68770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5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4402" y="83660"/>
            <a:ext cx="6604322" cy="923337"/>
          </a:xfrm>
        </p:spPr>
        <p:txBody>
          <a:bodyPr/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АНТИКАТАБОЛІКИ (BCAA)</a:t>
            </a:r>
          </a:p>
        </p:txBody>
      </p:sp>
      <p:pic>
        <p:nvPicPr>
          <p:cNvPr id="4" name="Рисунок 3" descr="http://madbear.info/images/wiki_img/bca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9"/>
          <a:stretch/>
        </p:blipFill>
        <p:spPr bwMode="auto">
          <a:xfrm>
            <a:off x="899450" y="1296366"/>
            <a:ext cx="9645088" cy="5329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450" y="6034625"/>
            <a:ext cx="9645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– лейцин, 		2 – валін, 		3 – ізолейцин.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6377" y="822331"/>
            <a:ext cx="3891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(від 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uk-UA" dirty="0" err="1"/>
              <a:t>Branched-chain</a:t>
            </a:r>
            <a:r>
              <a:rPr lang="uk-UA" dirty="0"/>
              <a:t> </a:t>
            </a:r>
            <a:r>
              <a:rPr lang="uk-UA" dirty="0" err="1"/>
              <a:t>amino</a:t>
            </a:r>
            <a:r>
              <a:rPr lang="uk-UA" dirty="0"/>
              <a:t> </a:t>
            </a:r>
            <a:r>
              <a:rPr lang="uk-UA" dirty="0" err="1"/>
              <a:t>acids</a:t>
            </a:r>
            <a:r>
              <a:rPr lang="uk-UA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7295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177" y="0"/>
            <a:ext cx="10515600" cy="9080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uk-UA" b="1" dirty="0" err="1">
                <a:solidFill>
                  <a:schemeClr val="accent5">
                    <a:lumMod val="75000"/>
                  </a:schemeClr>
                </a:solidFill>
              </a:rPr>
              <a:t>карнітин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&amp;Kcy;&amp;acy;&amp;rcy;&amp;ncy;&amp;icy;&amp;tcy;&amp;icy;&amp;n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07" y="2713145"/>
            <a:ext cx="5251110" cy="21905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27367" y="5111853"/>
            <a:ext cx="3375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Структурна формула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карнітину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8972" y="908090"/>
            <a:ext cx="114087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ea typeface="Calibri" panose="020F0502020204030204" pitchFamily="34" charset="0"/>
              </a:rPr>
              <a:t>Надає </a:t>
            </a:r>
            <a:r>
              <a:rPr lang="uk-UA" sz="2000" dirty="0" err="1">
                <a:latin typeface="+mj-lt"/>
                <a:ea typeface="Calibri" panose="020F0502020204030204" pitchFamily="34" charset="0"/>
              </a:rPr>
              <a:t>анаболічний</a:t>
            </a:r>
            <a:r>
              <a:rPr lang="uk-UA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uk-UA" sz="2000" dirty="0" err="1">
                <a:latin typeface="+mj-lt"/>
                <a:ea typeface="Calibri" panose="020F0502020204030204" pitchFamily="34" charset="0"/>
              </a:rPr>
              <a:t>антигіпоксичний</a:t>
            </a:r>
            <a:r>
              <a:rPr lang="uk-UA" sz="2000" dirty="0">
                <a:latin typeface="+mj-lt"/>
                <a:ea typeface="Calibri" panose="020F0502020204030204" pitchFamily="34" charset="0"/>
              </a:rPr>
              <a:t> і </a:t>
            </a:r>
            <a:r>
              <a:rPr lang="uk-UA" sz="2000" dirty="0" err="1">
                <a:latin typeface="+mj-lt"/>
                <a:ea typeface="Calibri" panose="020F0502020204030204" pitchFamily="34" charset="0"/>
              </a:rPr>
              <a:t>антитиреоїдної</a:t>
            </a:r>
            <a:r>
              <a:rPr lang="uk-UA" sz="2000" dirty="0">
                <a:latin typeface="+mj-lt"/>
                <a:ea typeface="Calibri" panose="020F0502020204030204" pitchFamily="34" charset="0"/>
              </a:rPr>
              <a:t> ефекти, активізує жировий обмін, прискорює відновлення, сприяє підвищенню апетиту, </a:t>
            </a:r>
            <a:r>
              <a:rPr lang="uk-UA" sz="2000" dirty="0">
                <a:latin typeface="+mj-lt"/>
              </a:rPr>
              <a:t>прискорює проникнення кисню в клітини головного мозку, стимулює мозкову активність, підвищує концентрацію уваги, поліпшує пам'ять, стимулює енергетичні процеси в тканинах, сприяє скороченню відновного періоду. </a:t>
            </a:r>
          </a:p>
          <a:p>
            <a:pPr algn="just"/>
            <a:endParaRPr lang="uk-UA" sz="20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425" y="5966033"/>
            <a:ext cx="11315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FF0000"/>
                </a:solidFill>
                <a:latin typeface="+mj-lt"/>
              </a:rPr>
              <a:t>Протипоказання до застосування: </a:t>
            </a:r>
            <a:r>
              <a:rPr lang="uk-UA" sz="2000" dirty="0">
                <a:latin typeface="+mj-lt"/>
              </a:rPr>
              <a:t>індивідуальна непереносимість, вагітність, лактація, </a:t>
            </a:r>
            <a:r>
              <a:rPr lang="uk-UA" sz="2000" dirty="0" err="1">
                <a:latin typeface="+mj-lt"/>
              </a:rPr>
              <a:t>триметиламінурія</a:t>
            </a:r>
            <a:r>
              <a:rPr lang="uk-UA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083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1044"/>
            <a:ext cx="121920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ПРЕПАРАТИ, ЯКІ ПІДВИЩУЮТЬ РІВЕНЬ ТЕСТОСТЕРОНУ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8762" y="6300051"/>
            <a:ext cx="505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Якірці сланкі або якірці колючі (</a:t>
            </a:r>
            <a:r>
              <a:rPr lang="la-Latn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Tríbulus terréstris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uk-UA" dirty="0"/>
          </a:p>
        </p:txBody>
      </p:sp>
      <p:pic>
        <p:nvPicPr>
          <p:cNvPr id="5" name="Рисунок 4" descr="&amp;Tcy;&amp;rcy;&amp;icy;&amp;bcy;&amp;ucy;&amp;lcy;&amp;ucy;&amp;s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73" y="1556607"/>
            <a:ext cx="6144952" cy="4608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83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056"/>
            <a:ext cx="10515600" cy="884941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ВІТАМІННО-МІНЕРАЛЬНІ КОМПЛЕКСИ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38" y="1215341"/>
            <a:ext cx="5990862" cy="52780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dirty="0"/>
              <a:t>МОЖУТЬ МІСТИТИ У СКЛАДІ:</a:t>
            </a:r>
          </a:p>
          <a:p>
            <a:pPr marL="0" lvl="0" indent="0">
              <a:buNone/>
            </a:pPr>
            <a:endParaRPr lang="uk-UA" dirty="0"/>
          </a:p>
          <a:p>
            <a:pPr lvl="0"/>
            <a:r>
              <a:rPr lang="uk-UA" dirty="0"/>
              <a:t>Вітаміни;</a:t>
            </a:r>
          </a:p>
          <a:p>
            <a:pPr lvl="0"/>
            <a:r>
              <a:rPr lang="uk-UA" dirty="0"/>
              <a:t>Мінерали (</a:t>
            </a:r>
            <a:r>
              <a:rPr lang="uk-UA" dirty="0" err="1"/>
              <a:t>макро</a:t>
            </a:r>
            <a:r>
              <a:rPr lang="uk-UA" dirty="0"/>
              <a:t> і </a:t>
            </a:r>
            <a:r>
              <a:rPr lang="uk-UA" dirty="0" err="1"/>
              <a:t>мікроелеменди</a:t>
            </a:r>
            <a:r>
              <a:rPr lang="uk-UA" dirty="0"/>
              <a:t>);</a:t>
            </a:r>
          </a:p>
          <a:p>
            <a:pPr lvl="0"/>
            <a:r>
              <a:rPr lang="uk-UA" dirty="0"/>
              <a:t>Омега кислоти (з різних джерел);</a:t>
            </a:r>
          </a:p>
          <a:p>
            <a:pPr lvl="0"/>
            <a:r>
              <a:rPr lang="uk-UA" dirty="0"/>
              <a:t>Адаптогени;</a:t>
            </a:r>
          </a:p>
          <a:p>
            <a:pPr lvl="0"/>
            <a:r>
              <a:rPr lang="uk-UA" dirty="0"/>
              <a:t>Амінокислоти;</a:t>
            </a:r>
          </a:p>
          <a:p>
            <a:pPr lvl="0"/>
            <a:r>
              <a:rPr lang="uk-UA" dirty="0"/>
              <a:t>Ензими;</a:t>
            </a:r>
          </a:p>
          <a:p>
            <a:pPr lvl="0"/>
            <a:r>
              <a:rPr lang="uk-UA" dirty="0"/>
              <a:t>Антиоксиданти;</a:t>
            </a:r>
          </a:p>
          <a:p>
            <a:pPr lvl="0"/>
            <a:r>
              <a:rPr lang="uk-UA" dirty="0"/>
              <a:t>Комплекси для суглобів і зв'язок.</a:t>
            </a:r>
          </a:p>
        </p:txBody>
      </p:sp>
      <p:pic>
        <p:nvPicPr>
          <p:cNvPr id="9218" name="Picture 2" descr="http://xvatit.com/uploads/posts/2015-05/1431412435_kakie-vitaminy-dlja-spo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04" y="1911006"/>
            <a:ext cx="5723057" cy="334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31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31" y="0"/>
            <a:ext cx="10515600" cy="93124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ЕНЕРГЕТИКИ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16530" y="1109695"/>
            <a:ext cx="120763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КОФЕЇН 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6379" y="1109695"/>
            <a:ext cx="131824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ТИРОЗИН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06836" y="1109695"/>
            <a:ext cx="3254417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СПОРТИВНИЙ ШОКОЛАД </a:t>
            </a:r>
            <a:endParaRPr lang="uk-UA" b="1" dirty="0"/>
          </a:p>
        </p:txBody>
      </p:sp>
      <p:pic>
        <p:nvPicPr>
          <p:cNvPr id="10242" name="Picture 2" descr="http://www.stroineemvmeste.ru/wp-content/uploads/2013/05/kofein-dlya-poxud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6814"/>
            <a:ext cx="12192000" cy="48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2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878" y="0"/>
            <a:ext cx="10515600" cy="82706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ІЗОТОНІЧНІ НАПОЇ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719" y="1116614"/>
            <a:ext cx="56667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Варіант 1.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інгредієнти: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мед;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фруктовий сік (05 літра);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вода (05 літра);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морська сіль (1 </a:t>
            </a:r>
            <a:r>
              <a:rPr lang="uk-UA" sz="105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ст.л</a:t>
            </a: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Спосіб приготування: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Лимонний сік (або будь-який інший, на ваш смак) змішуємо з водою в пляшці. Всипаємо сіль, додаємо мед (якщо немає, то можна використовувати цукровий пісок). Потрясіть пляшечку ретельно.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Варіант 2.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інгредієнти: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вода (три літра);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глюкоза в порошку (50 грам);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магній сульфат (15 мл);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натрій гідрокарбонат (два грами);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цукор (20 </a:t>
            </a:r>
            <a:r>
              <a:rPr lang="uk-UA" sz="105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ч.л</a:t>
            </a: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калій хлорид (10 мл).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Спосіб приготування: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Налийте</a:t>
            </a: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 тару воду і додайте глюкозу, магній сульфат (25%), натрій гідрокарбонат, цукор (20 </a:t>
            </a:r>
            <a:r>
              <a:rPr lang="uk-UA" sz="105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ч.л</a:t>
            </a: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.) і калій хлорид (4%). Трусіть пляшечку, поки всі інгредієнти не розчиняться.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Варіант 3.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інгредієнти: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три пакетика чаю;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вода (500 мл);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аскорбінова кислота. 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Спосіб приготування: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Заливаємо окропом пакетики чаю (найкраще взяти чорний). Настоюємо десять хвилин. Переливаємо заварку в пляшку. Розбавляємо холодною водою. Засипаємо аскорбінову кислоту (буде потрібно двадцять подрібнених пігулок). Потім збовтайте пляшку до повного розчинення компонентів. Закручуємо щільно кришку. Кладемо пляшку в морозильну камеру на тридцять хвилин.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9225" y="1145208"/>
            <a:ext cx="5567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Варіант 4.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інгредієнти: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сир (80 грам); 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молоко (100 мл); 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йогурт (100 грам); 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заморожена ягода. 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Спосіб приготування: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 виготовленні цього напою найкраще використовувати знежирені молочні продукти. Отже, беремо </a:t>
            </a:r>
            <a:r>
              <a:rPr lang="uk-UA" sz="105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блендер</a:t>
            </a: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Змішуємо сир, йогурт і молоко. Додаємо до суміші ягоду (наприклад, чорницю). Все добре збовтуємо. Напій готовий до вживання.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Варіант 5.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інгредієнти: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авокадо; 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листя м'яти; 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йогурт (35 мл); 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сіль; 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огірок; 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молоко (35 мл); 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лід; 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перець </a:t>
            </a:r>
            <a:r>
              <a:rPr lang="uk-UA" sz="105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чилі</a:t>
            </a: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050" dirty="0">
                <a:latin typeface="+mj-lt"/>
                <a:ea typeface="Times New Roman" panose="02020603050405020304" pitchFamily="18" charset="0"/>
              </a:rPr>
              <a:t>Спосіб приготування:</a:t>
            </a:r>
          </a:p>
          <a:p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Кладемо в </a:t>
            </a:r>
            <a:r>
              <a:rPr lang="uk-UA" sz="105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блендер</a:t>
            </a: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авокадо і огірок. Роздрібнюємо. Додаємо молоко, йогурт, сіль і м'яту. Ще раз включаємо </a:t>
            </a:r>
            <a:r>
              <a:rPr lang="uk-UA" sz="105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блендер</a:t>
            </a: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В кінці до суміші додати лід. Перед тим як пити, киньте щіпку </a:t>
            </a:r>
            <a:r>
              <a:rPr lang="uk-UA" sz="105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чилі</a:t>
            </a: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05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3128" y="688914"/>
            <a:ext cx="7971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РЕЦЕПТИ ПРИГОТУВАННЯ ІЗОТОНІЧНИХ НАПОЇВ В ДОМАШНІХ УМОВАХ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pp.vk.me/c311630/v311630304/a55a/HBHfUdIgIs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430" y="5220182"/>
            <a:ext cx="3073569" cy="16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g03.a.alicdn.com/kf/HTB1epoZKVXXXXXqXXXXq6xXFXXXm/Food-Drinks-Juice-font-b-Fruit-b-font-Orange-font-b-fruit-b-font-Kiwi-Ap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07" y="5220182"/>
            <a:ext cx="2612514" cy="16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49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004"/>
            <a:ext cx="10515600" cy="5979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ВИСНОВКИ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21648"/>
            <a:ext cx="12192000" cy="592414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uk-UA" sz="1500" dirty="0"/>
              <a:t>Здорове харчування забезпечує зростання, нормальний розвиток і життєдіяльність людини, сприяє зміцненню здоров'я і профілактиці захворювань. Для нормальної життєдіяльності необхідно дотримання відповідних співвідношень між чисельними факторами харчування. Потреба організму в поживних речовинах залежить від багатьох факторів: стать, вік, вага, зріст, стан ендокринної системи, нервової системи, органів травлення та інших внутрішніх органів. В природі не існує ідеальних продуктів харчування, які містили б всі харчові речовини, необхідні людині. На відміну від звичайної людини, спортсмен відчуває додаткові навантаження, і отже потребує додаткової підтримки. </a:t>
            </a:r>
          </a:p>
          <a:p>
            <a:pPr algn="just">
              <a:lnSpc>
                <a:spcPct val="100000"/>
              </a:lnSpc>
            </a:pPr>
            <a:r>
              <a:rPr lang="uk-UA" sz="1500" dirty="0"/>
              <a:t>Спортивне харчування – це клас натуральних продуктів, які використовуються в сучасному спорті і покликані забезпечити всіма необхідними речовинами. </a:t>
            </a:r>
          </a:p>
          <a:p>
            <a:pPr algn="just">
              <a:lnSpc>
                <a:spcPct val="100000"/>
              </a:lnSpc>
            </a:pPr>
            <a:r>
              <a:rPr lang="uk-UA" sz="1500" dirty="0" err="1"/>
              <a:t>Гейнери</a:t>
            </a:r>
            <a:r>
              <a:rPr lang="uk-UA" sz="1500" dirty="0"/>
              <a:t> (вуглеводно-білкові суміші) спрямовані на набуття м’язової маси.  Не рекомендується застосовувати людям, що переслідують мету спалювання жиру, підтримують наявну м’язову масу, потенційно схильні до повноти.  </a:t>
            </a:r>
          </a:p>
          <a:p>
            <a:pPr algn="just">
              <a:lnSpc>
                <a:spcPct val="100000"/>
              </a:lnSpc>
            </a:pPr>
            <a:r>
              <a:rPr lang="uk-UA" sz="1500" dirty="0"/>
              <a:t>Протеїни — у складі практично повністю відсутні жири і вуглеводи, проте підвищений вміст білка. Застосовуються для активного набору м’язової маси, без появи жирового прошарку. Протеїн може становити реальну небезпеку для людей, страждаючих нирковою недостатністю або непереносимістю білкових інгредієнтів. </a:t>
            </a:r>
          </a:p>
          <a:p>
            <a:pPr algn="just">
              <a:lnSpc>
                <a:spcPct val="100000"/>
              </a:lnSpc>
            </a:pPr>
            <a:r>
              <a:rPr lang="uk-UA" sz="1500" dirty="0" err="1"/>
              <a:t>Донатори</a:t>
            </a:r>
            <a:r>
              <a:rPr lang="uk-UA" sz="1500" dirty="0"/>
              <a:t> азоту – впливають розслаблюючи на стінки судин. Їх застосовують при лікуванні </a:t>
            </a:r>
            <a:r>
              <a:rPr lang="uk-UA" sz="1500" dirty="0" err="1"/>
              <a:t>хвороб</a:t>
            </a:r>
            <a:r>
              <a:rPr lang="uk-UA" sz="1500" dirty="0"/>
              <a:t> серця,  з метою зупинки нападів стенокардії, в якості потужного </a:t>
            </a:r>
            <a:r>
              <a:rPr lang="uk-UA" sz="1500" dirty="0" err="1"/>
              <a:t>предтренувального</a:t>
            </a:r>
            <a:r>
              <a:rPr lang="uk-UA" sz="1500" dirty="0"/>
              <a:t> комплексу. Вони стимулюють процеси спалювання жирів, швидке відновлення організму після виснажливих тренувань, швидке зростання м'язової маси. </a:t>
            </a:r>
          </a:p>
          <a:p>
            <a:pPr algn="just">
              <a:lnSpc>
                <a:spcPct val="100000"/>
              </a:lnSpc>
            </a:pPr>
            <a:r>
              <a:rPr lang="uk-UA" sz="1500" dirty="0"/>
              <a:t>При збільшенні фізичного навантаження збільшується витрата креатину, і його запас повинен бути поповнений за допомогою дієти або виробництва організмом. Креатин підвищує активність </a:t>
            </a:r>
            <a:r>
              <a:rPr lang="uk-UA" sz="1500" dirty="0" err="1"/>
              <a:t>інсулінподібного</a:t>
            </a:r>
            <a:r>
              <a:rPr lang="uk-UA" sz="1500" dirty="0"/>
              <a:t> фактору росту-1, стимулює синтез білка, запобігає віковій втраті м'язів, може надавати протизапальну дію при гострому запаленні, локальному подразненні і хронічних станах запалення, надає захисний ефект на центральну нервову систему при ішемії і в </a:t>
            </a:r>
            <a:r>
              <a:rPr lang="uk-UA" sz="1500" dirty="0" err="1"/>
              <a:t>гіпоксичних</a:t>
            </a:r>
            <a:r>
              <a:rPr lang="uk-UA" sz="1500" dirty="0"/>
              <a:t> умовах, позитивно позначається на атлетичній результативності вегетаріанців. Побічні ефекти можуть проявитися при використанні людьми з нирковою недостатністю, астмою або діабетом. </a:t>
            </a:r>
          </a:p>
        </p:txBody>
      </p:sp>
    </p:spTree>
    <p:extLst>
      <p:ext uri="{BB962C8B-B14F-4D97-AF65-F5344CB8AC3E}">
        <p14:creationId xmlns:p14="http://schemas.microsoft.com/office/powerpoint/2010/main" val="358671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assa.fm/wp-content/uploads/2015/09/462_sportivnoe-pitanie-su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16" y="919167"/>
            <a:ext cx="7037290" cy="525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409" y="251688"/>
            <a:ext cx="4646407" cy="592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ОСНОВНІ ХАРЧОВІ НУТРІЄНТИ:</a:t>
            </a:r>
            <a:endParaRPr lang="uk-UA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Вода;</a:t>
            </a:r>
            <a:endParaRPr lang="uk-UA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Білки;</a:t>
            </a:r>
            <a:endParaRPr lang="uk-UA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Жири;</a:t>
            </a:r>
            <a:endParaRPr lang="uk-UA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Вуглеводи;</a:t>
            </a:r>
            <a:endParaRPr lang="uk-UA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Мінеральні речовини;</a:t>
            </a:r>
            <a:endParaRPr lang="uk-UA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Вітаміни.</a:t>
            </a:r>
            <a:endParaRPr lang="uk-UA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36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549"/>
            <a:ext cx="12033115" cy="665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500" dirty="0" err="1"/>
              <a:t>Антикатаболіки</a:t>
            </a:r>
            <a:r>
              <a:rPr lang="uk-UA" sz="1500" dirty="0"/>
              <a:t> (BCAA) – складаються з трьох незамінних амінокислот: лейцин, ізолейцин, валін. </a:t>
            </a:r>
            <a:r>
              <a:rPr lang="uk-UA" sz="1500" dirty="0" err="1"/>
              <a:t>Bони</a:t>
            </a:r>
            <a:r>
              <a:rPr lang="uk-UA" sz="1500" dirty="0"/>
              <a:t> є матеріалом для створення нових м’язів, захищають їх від руйнування, збільшують суху м'язову масу, стимулюють зменшення вмісту жиру, підвищують силові показники, підвищують ефект від прийняття спортивного харчування на 40%. 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L-</a:t>
            </a:r>
            <a:r>
              <a:rPr lang="uk-UA" sz="1500" dirty="0" err="1"/>
              <a:t>карнітин</a:t>
            </a:r>
            <a:r>
              <a:rPr lang="uk-UA" sz="1500" dirty="0"/>
              <a:t> надає </a:t>
            </a:r>
            <a:r>
              <a:rPr lang="uk-UA" sz="1500" dirty="0" err="1"/>
              <a:t>анаболічний</a:t>
            </a:r>
            <a:r>
              <a:rPr lang="uk-UA" sz="1500" dirty="0"/>
              <a:t>, </a:t>
            </a:r>
            <a:r>
              <a:rPr lang="uk-UA" sz="1500" dirty="0" err="1"/>
              <a:t>антигіпоксичний</a:t>
            </a:r>
            <a:r>
              <a:rPr lang="uk-UA" sz="1500" dirty="0"/>
              <a:t> і </a:t>
            </a:r>
            <a:r>
              <a:rPr lang="uk-UA" sz="1500" dirty="0" err="1"/>
              <a:t>антитиреоїдної</a:t>
            </a:r>
            <a:r>
              <a:rPr lang="uk-UA" sz="1500" dirty="0"/>
              <a:t> ефекти, активізує жировий обмін, прискорює відновлення, сприяє підвищенню апетиту. L-</a:t>
            </a:r>
            <a:r>
              <a:rPr lang="uk-UA" sz="1500" dirty="0" err="1"/>
              <a:t>карнітин</a:t>
            </a:r>
            <a:r>
              <a:rPr lang="uk-UA" sz="1500" dirty="0"/>
              <a:t> рекомендують вживати короткими курсами, при тривалому прийомі можливий синдром відміни – зниження синтезу власного </a:t>
            </a:r>
            <a:r>
              <a:rPr lang="uk-UA" sz="1500" dirty="0" err="1"/>
              <a:t>левокарнітіну</a:t>
            </a:r>
            <a:r>
              <a:rPr lang="uk-UA" sz="1500" dirty="0"/>
              <a:t>, і необхідність постійного прийому </a:t>
            </a:r>
            <a:r>
              <a:rPr lang="uk-UA" sz="1500" dirty="0" err="1"/>
              <a:t>екзопрепарату</a:t>
            </a:r>
            <a:r>
              <a:rPr lang="uk-UA" sz="1500" dirty="0"/>
              <a:t>. У реабілітаційний і післяопераційний періоди L-</a:t>
            </a:r>
            <a:r>
              <a:rPr lang="uk-UA" sz="1500" dirty="0" err="1"/>
              <a:t>карнітин</a:t>
            </a:r>
            <a:r>
              <a:rPr lang="uk-UA" sz="1500" dirty="0"/>
              <a:t> нормалізує енергетичний обмін в клітинах, сприяє скороченню відновного періоду. Протипоказання: індивідуальна непереносимість, вагітність, лактація, </a:t>
            </a:r>
            <a:r>
              <a:rPr lang="uk-UA" sz="1500" dirty="0" err="1"/>
              <a:t>триметиламінурія</a:t>
            </a:r>
            <a:r>
              <a:rPr lang="uk-UA" sz="1500" dirty="0"/>
              <a:t>.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У спортивному харчуванні використовують препарати для підвищення рівня тестостерону. Найпоширенішим є препарат на основі екстракту якірців сланких. Механізм дії екстракту в точності невідомий. Побічні ефекти – виникнення нудоти. Протипоказання до застосування: підвищена чутливість до будь-яких компонентів препарату, аденома передміхурової залози, важкі серцево-судинні і ниркові захворювання, вагітність і період грудного вигодовування, вік до 18 років.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Спортивні вітамінно-мінеральні комплекси розрізняються за статевою ознакою: на чоловічі і жіночі, де враховуються фізіологічні особливості та потреби кожної статі. Вони можуть містити різноманітні добавки. 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Енергетики. Кофеїн є стимулятором, який діє на центральну нервову систему людини. Постійне застосування може негативно позначитися на </a:t>
            </a:r>
            <a:r>
              <a:rPr lang="uk-UA" sz="1500" dirty="0" err="1"/>
              <a:t>перенесеності</a:t>
            </a:r>
            <a:r>
              <a:rPr lang="uk-UA" sz="1500" dirty="0"/>
              <a:t> глюкози. Тирозин може прискорити синтез </a:t>
            </a:r>
            <a:r>
              <a:rPr lang="uk-UA" sz="1500" dirty="0" err="1"/>
              <a:t>катехоламінів</a:t>
            </a:r>
            <a:r>
              <a:rPr lang="uk-UA" sz="1500" dirty="0"/>
              <a:t>, використовується як доповнення в боротьбі з наслідками гострого стресу (наприклад, тренування), може зменшити негативні прояви </a:t>
            </a:r>
            <a:r>
              <a:rPr lang="uk-UA" sz="1500" dirty="0" err="1"/>
              <a:t>перетренованості</a:t>
            </a:r>
            <a:r>
              <a:rPr lang="uk-UA" sz="1500" dirty="0"/>
              <a:t>. Спортивний шоколад протипоказань до застосування не має. Ізотонічні напої призначені для </a:t>
            </a:r>
            <a:r>
              <a:rPr lang="uk-UA" sz="1500" dirty="0" err="1"/>
              <a:t>вгамування</a:t>
            </a:r>
            <a:r>
              <a:rPr lang="uk-UA" sz="1500" dirty="0"/>
              <a:t> спраги при значних втратах води та електролітів. Їх можна готувати в домашніх умовах.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Спортивне харчування може бути необхідним при значних фізичних навантаженнях. 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Використання його може бути лише після обстеження лікарями і консультації фахівця із спортивного харчування. 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Харчові добавки можуть бути причиною негативних зрушень у здоров’ї людини при неправильному використанні, а також у людей, які мають протипоказання до їх використання. 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Забезпечення організму необхідними речовинами людям, які ведуть активний спосіб життя,  може бути достатнім при звичайному збалансованому харчуванні із врахуванням особливостей організму. </a:t>
            </a:r>
          </a:p>
        </p:txBody>
      </p:sp>
    </p:spTree>
    <p:extLst>
      <p:ext uri="{BB962C8B-B14F-4D97-AF65-F5344CB8AC3E}">
        <p14:creationId xmlns:p14="http://schemas.microsoft.com/office/powerpoint/2010/main" val="2614878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jennypolska.com/wp-content/uploads/2016/05/Fitness-high-resolution-wallpapers-1170x5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-712" r="1947" b="712"/>
          <a:stretch/>
        </p:blipFill>
        <p:spPr bwMode="auto">
          <a:xfrm>
            <a:off x="0" y="-127322"/>
            <a:ext cx="12211291" cy="699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4616" y="179930"/>
            <a:ext cx="7337384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9714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Нормативне і фактичне співвідношення білків, жирів і вуглеводів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29917761"/>
              </p:ext>
            </p:extLst>
          </p:nvPr>
        </p:nvGraphicFramePr>
        <p:xfrm>
          <a:off x="1377387" y="1805651"/>
          <a:ext cx="9236598" cy="484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44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75495559"/>
              </p:ext>
            </p:extLst>
          </p:nvPr>
        </p:nvGraphicFramePr>
        <p:xfrm>
          <a:off x="43171" y="1844881"/>
          <a:ext cx="6052829" cy="404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5823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НОРМАТИВНИЙ РОЗПОДІЛ </a:t>
            </a:r>
          </a:p>
          <a:p>
            <a:pPr algn="ctr"/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 ПРОСТИМИ І СКЛАДНИМИ ВУГЛЕВОДАМИ</a:t>
            </a:r>
            <a:endParaRPr lang="uk-UA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71861" y="559168"/>
            <a:ext cx="562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ФАКТИЧНИЙ РОЗПОДІЛ </a:t>
            </a:r>
          </a:p>
          <a:p>
            <a:pPr algn="ctr"/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 ПРОСТИМИ І СКЛАДНИМИ ВУГЛЕВОДАМИ</a:t>
            </a:r>
            <a:endParaRPr lang="uk-UA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72970169"/>
              </p:ext>
            </p:extLst>
          </p:nvPr>
        </p:nvGraphicFramePr>
        <p:xfrm>
          <a:off x="5849073" y="1844881"/>
          <a:ext cx="6342927" cy="404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611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Забезпеченість вітамінами А, В1, В2 </a:t>
            </a:r>
            <a:br>
              <a:rPr lang="uk-UA" b="1" dirty="0"/>
            </a:br>
            <a:r>
              <a:rPr lang="uk-UA" b="1" dirty="0"/>
              <a:t>від необхідної кількості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11475574"/>
              </p:ext>
            </p:extLst>
          </p:nvPr>
        </p:nvGraphicFramePr>
        <p:xfrm>
          <a:off x="1307939" y="1284790"/>
          <a:ext cx="9028253" cy="538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001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www.firestock.ru/wp-content/uploads/2015/08/iStock_000027807145Large-700x4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7"/>
          <a:stretch/>
        </p:blipFill>
        <p:spPr bwMode="auto">
          <a:xfrm>
            <a:off x="-39979" y="-136187"/>
            <a:ext cx="12332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6654" y="929075"/>
            <a:ext cx="58853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+mj-lt"/>
                <a:ea typeface="Calibri" panose="020F0502020204030204" pitchFamily="34" charset="0"/>
              </a:rPr>
              <a:t>НЕДОСТАТНЯ КІЛЬКІСТЬ: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>
                <a:latin typeface="+mj-lt"/>
                <a:ea typeface="Calibri" panose="020F0502020204030204" pitchFamily="34" charset="0"/>
              </a:rPr>
              <a:t> білків;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>
                <a:latin typeface="+mj-lt"/>
                <a:ea typeface="Calibri" panose="020F0502020204030204" pitchFamily="34" charset="0"/>
              </a:rPr>
              <a:t>складних вуглеводів;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>
                <a:latin typeface="+mj-lt"/>
                <a:ea typeface="Calibri" panose="020F0502020204030204" pitchFamily="34" charset="0"/>
              </a:rPr>
              <a:t>деяких вітамінів та </a:t>
            </a:r>
            <a:r>
              <a:rPr lang="uk-UA" sz="4000" dirty="0" err="1">
                <a:latin typeface="+mj-lt"/>
                <a:ea typeface="Calibri" panose="020F0502020204030204" pitchFamily="34" charset="0"/>
              </a:rPr>
              <a:t>макроелементів</a:t>
            </a:r>
            <a:r>
              <a:rPr lang="uk-UA" sz="4000" dirty="0">
                <a:latin typeface="+mj-lt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0255" y="4440997"/>
            <a:ext cx="55739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000" b="1" dirty="0">
                <a:latin typeface="+mj-lt"/>
                <a:ea typeface="Calibri" panose="020F0502020204030204" pitchFamily="34" charset="0"/>
              </a:rPr>
              <a:t>ЗБІЛЬШЕННЯ КІЛЬКОСТІ: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>
                <a:latin typeface="+mj-lt"/>
                <a:ea typeface="Calibri" panose="020F0502020204030204" pitchFamily="34" charset="0"/>
              </a:rPr>
              <a:t>жирів;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>
                <a:latin typeface="+mj-lt"/>
                <a:ea typeface="Calibri" panose="020F0502020204030204" pitchFamily="34" charset="0"/>
              </a:rPr>
              <a:t>простих вуглеводів.</a:t>
            </a:r>
            <a:endParaRPr lang="uk-UA" sz="40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59080"/>
            <a:ext cx="11572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В РАЦІОНІ ХАРЧУВАННЯ СПОРТСМЕНІВ СПОСТЕРІГАЄТЬСЯ:</a:t>
            </a:r>
          </a:p>
        </p:txBody>
      </p:sp>
    </p:spTree>
    <p:extLst>
      <p:ext uri="{BB962C8B-B14F-4D97-AF65-F5344CB8AC3E}">
        <p14:creationId xmlns:p14="http://schemas.microsoft.com/office/powerpoint/2010/main" val="112765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ymon.ru/wp-content/uploads/2014/12/sportivnoe-pitanie-mosk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7"/>
          <a:stretch/>
        </p:blipFill>
        <p:spPr bwMode="auto">
          <a:xfrm>
            <a:off x="4124446" y="1861503"/>
            <a:ext cx="8067554" cy="35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198" y="825123"/>
            <a:ext cx="3637022" cy="596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Гейнери</a:t>
            </a: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(вуглеводно-білкові суміші);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Протеїни;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Донатори</a:t>
            </a: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оксиду азоту;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Жироспалювачі</a:t>
            </a: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Спеціальні препарати: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Креатин;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16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Антикатаболіки</a:t>
            </a: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(BCAA);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карнітин</a:t>
            </a: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Препарати, що підвищують рівень тестостерону;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Вітамінно-мінеральні комплекси;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Енергетики: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Кофеїн;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Тирозин;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Спортивний шоколад;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Ізотоніки</a:t>
            </a:r>
            <a:r>
              <a:rPr lang="uk-UA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198" y="98678"/>
            <a:ext cx="11785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spc="-40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ГРУПИ ДОБАВОК ДЛЯ СПОРТИВНОГО ХАРЧУВАННЯ</a:t>
            </a:r>
            <a:endParaRPr lang="uk-UA" sz="44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8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ГЕЙНЕРИ (ВУГЛЕВОДНО-БІЛКОВІ СУМІШІ)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28" y="1223741"/>
            <a:ext cx="10515600" cy="1473160"/>
          </a:xfrm>
        </p:spPr>
        <p:txBody>
          <a:bodyPr/>
          <a:lstStyle/>
          <a:p>
            <a:r>
              <a:rPr lang="uk-UA" dirty="0">
                <a:latin typeface="+mj-lt"/>
              </a:rPr>
              <a:t>Спрямовані на набуття м’язової маси. </a:t>
            </a:r>
          </a:p>
          <a:p>
            <a:r>
              <a:rPr lang="uk-UA" dirty="0">
                <a:latin typeface="+mj-lt"/>
              </a:rPr>
              <a:t>Не рекомендуються: при потребі спалювання жиру, при підтримці наявної м’язової маси, потенційно схильним до повноти. </a:t>
            </a:r>
          </a:p>
          <a:p>
            <a:endParaRPr lang="uk-UA" dirty="0">
              <a:latin typeface="+mj-lt"/>
            </a:endParaRPr>
          </a:p>
        </p:txBody>
      </p:sp>
      <p:pic>
        <p:nvPicPr>
          <p:cNvPr id="4098" name="Picture 2" descr="http://worldfitness.info/wp-content/uploads/2016/02/gej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09" y="2901200"/>
            <a:ext cx="6013732" cy="37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5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on-woman.com/wp-content/uploads/sportivnoe-pitani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10434"/>
          <a:stretch/>
        </p:blipFill>
        <p:spPr bwMode="auto">
          <a:xfrm>
            <a:off x="804439" y="2441386"/>
            <a:ext cx="9824979" cy="42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71" y="478115"/>
            <a:ext cx="3444434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ПРОТЕЇНИ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27049" y="171400"/>
            <a:ext cx="82527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+mj-lt"/>
                <a:ea typeface="Calibri" panose="020F0502020204030204" pitchFamily="34" charset="0"/>
              </a:rPr>
              <a:t>Застосовуються для активного набору м’язової маси, без появи жирового прошарку.</a:t>
            </a:r>
          </a:p>
          <a:p>
            <a:pPr algn="just"/>
            <a:endParaRPr lang="uk-UA" sz="24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+mj-lt"/>
                <a:ea typeface="Calibri" panose="020F0502020204030204" pitchFamily="34" charset="0"/>
              </a:rPr>
              <a:t>Протипоказані для людей страждаючих нирковою недостатністю або непереносимістю білкових інгредієнтів. </a:t>
            </a:r>
            <a:endParaRPr lang="uk-U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7980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1700</Words>
  <Application>Microsoft Macintosh PowerPoint</Application>
  <PresentationFormat>Широкоэкранный</PresentationFormat>
  <Paragraphs>172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Symbol</vt:lpstr>
      <vt:lpstr>Times New Roman</vt:lpstr>
      <vt:lpstr>Тема Office</vt:lpstr>
      <vt:lpstr>Презентация PowerPoint</vt:lpstr>
      <vt:lpstr>Презентация PowerPoint</vt:lpstr>
      <vt:lpstr>Нормативне і фактичне співвідношення білків, жирів і вуглеводів</vt:lpstr>
      <vt:lpstr>Презентация PowerPoint</vt:lpstr>
      <vt:lpstr>Забезпеченість вітамінами А, В1, В2  від необхідної кількості</vt:lpstr>
      <vt:lpstr>Презентация PowerPoint</vt:lpstr>
      <vt:lpstr>Презентация PowerPoint</vt:lpstr>
      <vt:lpstr>ГЕЙНЕРИ (ВУГЛЕВОДНО-БІЛКОВІ СУМІШІ) </vt:lpstr>
      <vt:lpstr>ПРОТЕЇНИ</vt:lpstr>
      <vt:lpstr>ДОНАТОРИ АЗОТУ </vt:lpstr>
      <vt:lpstr>КРЕАТИН</vt:lpstr>
      <vt:lpstr>ЖИРОСПАЛЮВАЧІ</vt:lpstr>
      <vt:lpstr>АНТИКАТАБОЛІКИ (BCAA)</vt:lpstr>
      <vt:lpstr>L-карнітин</vt:lpstr>
      <vt:lpstr>ПРЕПАРАТИ, ЯКІ ПІДВИЩУЮТЬ РІВЕНЬ ТЕСТОСТЕРОНУ</vt:lpstr>
      <vt:lpstr>ВІТАМІННО-МІНЕРАЛЬНІ КОМПЛЕКСИ</vt:lpstr>
      <vt:lpstr>ЕНЕРГЕТИКИ</vt:lpstr>
      <vt:lpstr>ІЗОТОНІЧНІ НАПОЇ</vt:lpstr>
      <vt:lpstr>ВИСНОВКИ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випускна кваліфікаційна робота бакалавра  на тему АНАЛІЗ ВПЛИВУ СПОРТИВНОГО ХАРЧУВАННЯ НА ЗДОРОВ'Я ЛЮДИНИ</dc:title>
  <dc:creator>admin</dc:creator>
  <cp:lastModifiedBy>Elvira Esaulova</cp:lastModifiedBy>
  <cp:revision>118</cp:revision>
  <cp:lastPrinted>2016-06-20T16:47:36Z</cp:lastPrinted>
  <dcterms:created xsi:type="dcterms:W3CDTF">2016-06-18T18:38:01Z</dcterms:created>
  <dcterms:modified xsi:type="dcterms:W3CDTF">2022-06-29T16:33:45Z</dcterms:modified>
</cp:coreProperties>
</file>