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</p:sldMasterIdLst>
  <p:notesMasterIdLst>
    <p:notesMasterId r:id="rId23"/>
  </p:notesMasterIdLst>
  <p:sldIdLst>
    <p:sldId id="256" r:id="rId22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3A31C94-DF27-4EBC-9194-42BF5979D1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E1A27C-A118-40CA-8948-70E12537D2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32B808-CF69-4FD2-80BF-820B1C83F3B8}" styleName="Table_2">
    <a:wholeTbl>
      <a:tcTxStyle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48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47.xml"/><Relationship Id="rId68" Type="http://schemas.openxmlformats.org/officeDocument/2006/relationships/slide" Target="slides/slide46.xml"/><Relationship Id="rId67" Type="http://schemas.openxmlformats.org/officeDocument/2006/relationships/slide" Target="slides/slide45.xml"/><Relationship Id="rId66" Type="http://schemas.openxmlformats.org/officeDocument/2006/relationships/slide" Target="slides/slide44.xml"/><Relationship Id="rId65" Type="http://schemas.openxmlformats.org/officeDocument/2006/relationships/slide" Target="slides/slide43.xml"/><Relationship Id="rId64" Type="http://schemas.openxmlformats.org/officeDocument/2006/relationships/slide" Target="slides/slide42.xml"/><Relationship Id="rId63" Type="http://schemas.openxmlformats.org/officeDocument/2006/relationships/slide" Target="slides/slide41.xml"/><Relationship Id="rId62" Type="http://schemas.openxmlformats.org/officeDocument/2006/relationships/slide" Target="slides/slide40.xml"/><Relationship Id="rId61" Type="http://schemas.openxmlformats.org/officeDocument/2006/relationships/slide" Target="slides/slide39.xml"/><Relationship Id="rId60" Type="http://schemas.openxmlformats.org/officeDocument/2006/relationships/slide" Target="slides/slide38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7.xml"/><Relationship Id="rId58" Type="http://schemas.openxmlformats.org/officeDocument/2006/relationships/slide" Target="slides/slide36.xml"/><Relationship Id="rId57" Type="http://schemas.openxmlformats.org/officeDocument/2006/relationships/slide" Target="slides/slide35.xml"/><Relationship Id="rId56" Type="http://schemas.openxmlformats.org/officeDocument/2006/relationships/slide" Target="slides/slide34.xml"/><Relationship Id="rId55" Type="http://schemas.openxmlformats.org/officeDocument/2006/relationships/slide" Target="slides/slide33.xml"/><Relationship Id="rId54" Type="http://schemas.openxmlformats.org/officeDocument/2006/relationships/slide" Target="slides/slide32.xml"/><Relationship Id="rId53" Type="http://schemas.openxmlformats.org/officeDocument/2006/relationships/slide" Target="slides/slide31.xml"/><Relationship Id="rId52" Type="http://schemas.openxmlformats.org/officeDocument/2006/relationships/slide" Target="slides/slide30.xml"/><Relationship Id="rId51" Type="http://schemas.openxmlformats.org/officeDocument/2006/relationships/slide" Target="slides/slide29.xml"/><Relationship Id="rId50" Type="http://schemas.openxmlformats.org/officeDocument/2006/relationships/slide" Target="slides/slide28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7.xml"/><Relationship Id="rId48" Type="http://schemas.openxmlformats.org/officeDocument/2006/relationships/slide" Target="slides/slide26.xml"/><Relationship Id="rId47" Type="http://schemas.openxmlformats.org/officeDocument/2006/relationships/slide" Target="slides/slide25.xml"/><Relationship Id="rId46" Type="http://schemas.openxmlformats.org/officeDocument/2006/relationships/slide" Target="slides/slide24.xml"/><Relationship Id="rId45" Type="http://schemas.openxmlformats.org/officeDocument/2006/relationships/slide" Target="slides/slide23.xml"/><Relationship Id="rId44" Type="http://schemas.openxmlformats.org/officeDocument/2006/relationships/slide" Target="slides/slide22.xml"/><Relationship Id="rId43" Type="http://schemas.openxmlformats.org/officeDocument/2006/relationships/slide" Target="slides/slide21.xml"/><Relationship Id="rId42" Type="http://schemas.openxmlformats.org/officeDocument/2006/relationships/slide" Target="slides/slide20.xml"/><Relationship Id="rId41" Type="http://schemas.openxmlformats.org/officeDocument/2006/relationships/slide" Target="slides/slide19.xml"/><Relationship Id="rId40" Type="http://schemas.openxmlformats.org/officeDocument/2006/relationships/slide" Target="slides/slide1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7.xml"/><Relationship Id="rId38" Type="http://schemas.openxmlformats.org/officeDocument/2006/relationships/slide" Target="slides/slide16.xml"/><Relationship Id="rId37" Type="http://schemas.openxmlformats.org/officeDocument/2006/relationships/slide" Target="slides/slide15.xml"/><Relationship Id="rId36" Type="http://schemas.openxmlformats.org/officeDocument/2006/relationships/slide" Target="slides/slide14.xml"/><Relationship Id="rId35" Type="http://schemas.openxmlformats.org/officeDocument/2006/relationships/slide" Target="slides/slide13.xml"/><Relationship Id="rId34" Type="http://schemas.openxmlformats.org/officeDocument/2006/relationships/slide" Target="slides/slide12.xml"/><Relationship Id="rId33" Type="http://schemas.openxmlformats.org/officeDocument/2006/relationships/slide" Target="slides/slide11.xml"/><Relationship Id="rId32" Type="http://schemas.openxmlformats.org/officeDocument/2006/relationships/slide" Target="slides/slide10.xml"/><Relationship Id="rId31" Type="http://schemas.openxmlformats.org/officeDocument/2006/relationships/slide" Target="slides/slide9.xml"/><Relationship Id="rId30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8" Type="http://schemas.openxmlformats.org/officeDocument/2006/relationships/slide" Target="slides/slide6.xml"/><Relationship Id="rId27" Type="http://schemas.openxmlformats.org/officeDocument/2006/relationships/slide" Target="slides/slide5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55" name="Google Shape;1655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21" name="Google Shape;1721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30" name="Google Shape;1730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2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39" name="Google Shape;1739;p2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45" name="Google Shape;1745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2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52" name="Google Shape;1752;p2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2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59" name="Google Shape;1759;p2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842e7609cb_0_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0" name="Google Shape;1770;g842e7609cb_0_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71" name="Google Shape;1771;g842e7609cb_0_1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82918a52e1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6" name="Google Shape;1776;g82918a52e1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77" name="Google Shape;1777;g82918a52e1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3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84" name="Google Shape;1784;p3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7795d3f8b6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1" name="Google Shape;1791;g7795d3f8b6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92" name="Google Shape;1792;g7795d3f8b6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62" name="Google Shape;1662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7795d3f8b6_0_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7" name="Google Shape;1797;g7795d3f8b6_0_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98" name="Google Shape;1798;g7795d3f8b6_0_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7795d3f8b6_0_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3" name="Google Shape;1803;g7795d3f8b6_0_1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04" name="Google Shape;1804;g7795d3f8b6_0_1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720f543b65_0_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9" name="Google Shape;1809;g720f543b65_0_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10" name="Google Shape;1810;g720f543b65_0_1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7" name="Google Shape;1817;p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3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23" name="Google Shape;1823;p3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9:notes"/>
          <p:cNvSpPr/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9" name="Google Shape;1829;p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727ba3e4a5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7" name="Google Shape;1837;g727ba3e4a5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38" name="Google Shape;1838;g727ba3e4a5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2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3" name="Google Shape;1843;p2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4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49" name="Google Shape;1849;p4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71b008536e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7" name="Google Shape;1857;g71b008536e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58" name="Google Shape;1858;g71b008536e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68" name="Google Shape;1668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4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63" name="Google Shape;1863;p4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73147d891b_0_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0" name="Google Shape;1870;g73147d891b_0_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71" name="Google Shape;1871;g73147d891b_0_1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b660b36bcb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b660b36bcb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9" name="Google Shape;1879;gb660b36bcb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5" name="Google Shape;1885;p3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0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2" name="Google Shape;1892;p10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10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9" name="Google Shape;1899;p10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4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06" name="Google Shape;1906;p4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12" name="Google Shape;1912;p1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4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19" name="Google Shape;1919;p4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4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26" name="Google Shape;1926;p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71abb8c4d6_0_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4" name="Google Shape;1674;g71abb8c4d6_0_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75" name="Google Shape;1675;g71abb8c4d6_0_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4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32" name="Google Shape;1932;p4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38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8" name="Google Shape;1938;p38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afcfa0fe25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afcfa0fe25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5" name="Google Shape;1945;gafcfa0fe25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9:notes"/>
          <p:cNvSpPr/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0" name="Google Shape;1950;p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2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57" name="Google Shape;1957;p2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38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3" name="Google Shape;1963;p38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69" name="Google Shape;1969;p2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88034e6368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6" name="Google Shape;1976;g88034e6368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77" name="Google Shape;1977;g88034e6368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82918a52e1_2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2" name="Google Shape;1982;g82918a52e1_2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83" name="Google Shape;1983;g82918a52e1_2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81" name="Google Shape;1681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23:notes"/>
          <p:cNvSpPr/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7" name="Google Shape;1687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99" name="Google Shape;1699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05" name="Google Shape;1705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12" name="Google Shape;1712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8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82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9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5" name="Google Shape;795;p29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6" name="Google Shape;796;p29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7" name="Google Shape;797;p29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8" name="Google Shape;798;p29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9" name="Google Shape;799;p29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29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29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9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29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29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29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807" name="Google Shape;807;p29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9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10" name="Google Shape;810;p29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1" name="Google Shape;811;p29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2" name="Google Shape;812;p29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3" name="Google Shape;813;p29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4" name="Google Shape;814;p29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5" name="Google Shape;815;p29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816" name="Google Shape;816;p29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0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30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0" name="Google Shape;820;p30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1" name="Google Shape;821;p30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2" name="Google Shape;822;p30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823" name="Google Shape;823;p30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0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30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7" name="Google Shape;827;p30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8" name="Google Shape;828;p30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9" name="Google Shape;829;p30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830" name="Google Shape;830;p30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1" name="Google Shape;831;p30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2" name="Google Shape;832;p30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0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5" name="Google Shape;835;p30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6" name="Google Shape;836;p30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7" name="Google Shape;837;p30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0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0" name="Google Shape;840;p30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30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2" name="Google Shape;842;p30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843" name="Google Shape;843;p30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44" name="Google Shape;844;p30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0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47" name="Google Shape;847;p30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8" name="Google Shape;848;p30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9" name="Google Shape;849;p30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0" name="Google Shape;850;p30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30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2" name="Google Shape;852;p30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30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854" name="Google Shape;854;p30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5" name="Google Shape;855;p30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0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30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59" name="Google Shape;859;p30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30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1" name="Google Shape;861;p30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0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4" name="Google Shape;864;p30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65" name="Google Shape;865;p30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30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7" name="Google Shape;867;p30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8" name="Google Shape;868;p30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9" name="Google Shape;869;p30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0" name="Google Shape;870;p30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2" name="Google Shape;882;p6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68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0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6" name="Google Shape;886;p20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7" name="Google Shape;887;p20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8" name="Google Shape;888;p20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9" name="Google Shape;889;p20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90" name="Google Shape;890;p20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1" name="Google Shape;891;p20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2" name="Google Shape;892;p20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0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20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6" name="Google Shape;896;p20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20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898" name="Google Shape;898;p20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0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01" name="Google Shape;901;p20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2" name="Google Shape;902;p20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3" name="Google Shape;903;p20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4" name="Google Shape;904;p20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20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6" name="Google Shape;906;p20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907" name="Google Shape;907;p20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1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0" name="Google Shape;910;p21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1" name="Google Shape;911;p21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2" name="Google Shape;912;p21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21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914" name="Google Shape;914;p21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1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21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8" name="Google Shape;918;p21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9" name="Google Shape;919;p21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0" name="Google Shape;920;p21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921" name="Google Shape;921;p21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21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23" name="Google Shape;923;p21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1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6" name="Google Shape;926;p21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7" name="Google Shape;927;p21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21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1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1" name="Google Shape;931;p21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21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3" name="Google Shape;933;p21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934" name="Google Shape;934;p21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35" name="Google Shape;935;p21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1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38" name="Google Shape;938;p21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9" name="Google Shape;939;p21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0" name="Google Shape;940;p21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1" name="Google Shape;941;p21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2" name="Google Shape;942;p21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3" name="Google Shape;943;p21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21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945" name="Google Shape;945;p21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21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0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1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21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50" name="Google Shape;950;p21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21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2" name="Google Shape;952;p21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1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21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56" name="Google Shape;956;p21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7" name="Google Shape;957;p21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21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9" name="Google Shape;959;p21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0" name="Google Shape;960;p21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1" name="Google Shape;961;p21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8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0" name="Google Shape;970;p8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8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31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75" name="Google Shape;975;p31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6" name="Google Shape;976;p31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7" name="Google Shape;977;p31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p31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1" name="Google Shape;981;p31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2" name="Google Shape;982;p31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31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6" name="Google Shape;986;p31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7" name="Google Shape;987;p3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8" name="Google Shape;988;p3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9" name="Google Shape;989;p3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32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3" name="Google Shape;993;p32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4" name="Google Shape;994;p3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5" name="Google Shape;995;p3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6" name="Google Shape;996;p3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p32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000" name="Google Shape;1000;p32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1" name="Google Shape;1001;p32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002" name="Google Shape;1002;p32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3" name="Google Shape;1003;p3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3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3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8" name="Google Shape;1008;p3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9" name="Google Shape;1009;p3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0" name="Google Shape;1010;p3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32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14" name="Google Shape;1014;p32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15" name="Google Shape;1015;p3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6" name="Google Shape;1016;p3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3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2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p12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2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12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32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21" name="Google Shape;1021;p32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22" name="Google Shape;1022;p3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3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3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32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8" name="Google Shape;1028;p3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3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3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3" name="Google Shape;1033;p32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3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5" name="Google Shape;1035;p3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3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1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5" name="Google Shape;1045;p11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6" name="Google Shape;1046;p11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4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44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50" name="Google Shape;1050;p44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44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44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44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6" name="Google Shape;1056;p44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7" name="Google Shape;1057;p44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8" name="Google Shape;1058;p44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4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44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2" name="Google Shape;1062;p44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44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4" name="Google Shape;1064;p44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7" name="Google Shape;1067;p45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8" name="Google Shape;1068;p45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9" name="Google Shape;1069;p45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45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45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45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45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075" name="Google Shape;1075;p45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45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077" name="Google Shape;1077;p45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8" name="Google Shape;1078;p45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9" name="Google Shape;1079;p45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45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3" name="Google Shape;1083;p45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45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5" name="Google Shape;1085;p45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2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11" name="Google Shape;111;p12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8" name="Google Shape;1088;p45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9" name="Google Shape;1089;p45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0" name="Google Shape;1090;p45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1" name="Google Shape;1091;p45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45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45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96" name="Google Shape;1096;p45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7" name="Google Shape;1097;p45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8" name="Google Shape;1098;p45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9" name="Google Shape;1099;p45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45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45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4" name="Google Shape;1104;p45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5" name="Google Shape;1105;p45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5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8" name="Google Shape;1108;p45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45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0" name="Google Shape;1110;p45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p45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1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0" name="Google Shape;1120;p11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1" name="Google Shape;1121;p11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5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45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25" name="Google Shape;1125;p45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6" name="Google Shape;1126;p45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7" name="Google Shape;1127;p45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45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1" name="Google Shape;1131;p45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2" name="Google Shape;1132;p45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3" name="Google Shape;1133;p45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45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6" name="Google Shape;1136;p45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7" name="Google Shape;1137;p45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8" name="Google Shape;1138;p45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p45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2" name="Google Shape;1142;p46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3" name="Google Shape;1143;p46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4" name="Google Shape;1144;p46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46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6" name="Google Shape;1146;p46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6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46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150" name="Google Shape;1150;p46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1" name="Google Shape;1151;p46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152" name="Google Shape;1152;p46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3" name="Google Shape;1153;p46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4" name="Google Shape;1154;p46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5" name="Google Shape;1155;p46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4" name="Google Shape;114;p12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2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12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12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0" name="Google Shape;120;p12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8" name="Google Shape;1158;p46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9" name="Google Shape;1159;p46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46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3" name="Google Shape;1163;p46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64" name="Google Shape;1164;p46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65" name="Google Shape;1165;p46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6" name="Google Shape;1166;p46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46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0" name="Google Shape;1170;p46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71" name="Google Shape;1171;p46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72" name="Google Shape;1172;p46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46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4" name="Google Shape;1174;p46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46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8" name="Google Shape;1178;p46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46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46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6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3" name="Google Shape;1183;p46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4" name="Google Shape;1184;p46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5" name="Google Shape;1185;p46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46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1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8" name="Google Shape;1198;p11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9" name="Google Shape;1199;p118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8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2" name="Google Shape;1202;p48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3" name="Google Shape;1203;p48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4" name="Google Shape;1204;p48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p48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06" name="Google Shape;1206;p48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48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p48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8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1" name="Google Shape;1211;p48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48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p48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14" name="Google Shape;1214;p48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8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17" name="Google Shape;1217;p48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8" name="Google Shape;1218;p48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9" name="Google Shape;1219;p48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0" name="Google Shape;1220;p48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p48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2" name="Google Shape;1222;p48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23" name="Google Shape;1223;p48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9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6" name="Google Shape;1226;p49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27" name="Google Shape;1227;p49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28" name="Google Shape;1228;p49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9" name="Google Shape;1229;p49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30" name="Google Shape;1230;p49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4" name="Google Shape;124;p13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5" name="Google Shape;125;p13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7" name="Google Shape;127;p13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9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3" name="Google Shape;1233;p49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34" name="Google Shape;1234;p49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35" name="Google Shape;1235;p49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49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37" name="Google Shape;1237;p49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8" name="Google Shape;1238;p49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39" name="Google Shape;1239;p49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9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49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49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4" name="Google Shape;1244;p49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49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7" name="Google Shape;1247;p49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49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49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50" name="Google Shape;1250;p49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51" name="Google Shape;1251;p49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49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54" name="Google Shape;1254;p49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5" name="Google Shape;1255;p49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6" name="Google Shape;1256;p49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7" name="Google Shape;1257;p49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8" name="Google Shape;1258;p49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9" name="Google Shape;1259;p49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0" name="Google Shape;1260;p49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261" name="Google Shape;1261;p49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49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49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5" name="Google Shape;1265;p49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66" name="Google Shape;1266;p49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7" name="Google Shape;1267;p49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8" name="Google Shape;1268;p49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9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1" name="Google Shape;1271;p49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72" name="Google Shape;1272;p49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3" name="Google Shape;1273;p49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49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5" name="Google Shape;1275;p49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6" name="Google Shape;1276;p49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7" name="Google Shape;1277;p49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1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7" name="Google Shape;1287;p1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7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0" name="Google Shape;1290;p47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91" name="Google Shape;1291;p47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47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3" name="Google Shape;1293;p47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7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47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7" name="Google Shape;1297;p47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47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47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47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2" name="Google Shape;1302;p47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3" name="Google Shape;1303;p47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4" name="Google Shape;1304;p47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5" name="Google Shape;1305;p47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31" name="Google Shape;131;p13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32" name="Google Shape;132;p13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34" name="Google Shape;134;p13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36" name="Google Shape;136;p13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48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8" name="Google Shape;1308;p48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48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48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1" name="Google Shape;1311;p48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2" name="Google Shape;1312;p48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48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p48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316" name="Google Shape;1316;p48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7" name="Google Shape;1317;p48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318" name="Google Shape;1318;p48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9" name="Google Shape;1319;p48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0" name="Google Shape;1320;p48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48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48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48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48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6" name="Google Shape;1326;p48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8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48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0" name="Google Shape;1330;p48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1" name="Google Shape;1331;p48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p48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48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8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48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37" name="Google Shape;1337;p48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8" name="Google Shape;1338;p48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9" name="Google Shape;1339;p48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0" name="Google Shape;1340;p48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3" name="Google Shape;1343;p48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4" name="Google Shape;1344;p48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5" name="Google Shape;1345;p48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6" name="Google Shape;1346;p48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48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9" name="Google Shape;1349;p48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0" name="Google Shape;1350;p48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1" name="Google Shape;1351;p48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2" name="Google Shape;1352;p48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1" name="Google Shape;1361;p1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2" name="Google Shape;1362;p1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9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49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66" name="Google Shape;1366;p49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7" name="Google Shape;1367;p49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8" name="Google Shape;1368;p49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9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1" name="Google Shape;1371;p49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2" name="Google Shape;1372;p49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3" name="Google Shape;1373;p49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49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3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3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3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49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p49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8" name="Google Shape;1378;p49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9" name="Google Shape;1379;p49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49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50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3" name="Google Shape;1383;p50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4" name="Google Shape;1384;p50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5" name="Google Shape;1385;p50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6" name="Google Shape;1386;p50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7" name="Google Shape;1387;p50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50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0" name="Google Shape;1390;p50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391" name="Google Shape;1391;p50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2" name="Google Shape;1392;p50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393" name="Google Shape;1393;p50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4" name="Google Shape;1394;p50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50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6" name="Google Shape;1396;p50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50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9" name="Google Shape;1399;p50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0" name="Google Shape;1400;p50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1" name="Google Shape;1401;p50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50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4" name="Google Shape;1404;p50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05" name="Google Shape;1405;p50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6" name="Google Shape;1406;p50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7" name="Google Shape;1407;p50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8" name="Google Shape;1408;p50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0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1" name="Google Shape;1411;p50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12" name="Google Shape;1412;p50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3" name="Google Shape;1413;p50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4" name="Google Shape;1414;p50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50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0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8" name="Google Shape;1418;p50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9" name="Google Shape;1419;p50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0" name="Google Shape;1420;p50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1" name="Google Shape;1421;p50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50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4" name="Google Shape;1424;p50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5" name="Google Shape;1425;p50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6" name="Google Shape;1426;p50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7" name="Google Shape;1427;p50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6" name="Google Shape;1436;p1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7" name="Google Shape;1437;p1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0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0" name="Google Shape;1440;p50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41" name="Google Shape;1441;p50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p50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p50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3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3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3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47" name="Google Shape;147;p13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8" name="Google Shape;148;p13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50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6" name="Google Shape;1446;p50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7" name="Google Shape;1447;p50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8" name="Google Shape;1448;p50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9" name="Google Shape;1449;p50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50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2" name="Google Shape;1452;p50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3" name="Google Shape;1453;p50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4" name="Google Shape;1454;p50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5" name="Google Shape;1455;p50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5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8" name="Google Shape;1458;p51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9" name="Google Shape;1459;p51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0" name="Google Shape;1460;p51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1" name="Google Shape;1461;p51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2" name="Google Shape;1462;p51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5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5" name="Google Shape;1465;p51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466" name="Google Shape;1466;p51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7" name="Google Shape;1467;p51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468" name="Google Shape;1468;p51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9" name="Google Shape;1469;p51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0" name="Google Shape;1470;p51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1" name="Google Shape;1471;p51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5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4" name="Google Shape;1474;p51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p51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6" name="Google Shape;1476;p51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5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9" name="Google Shape;1479;p51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80" name="Google Shape;1480;p51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1" name="Google Shape;1481;p51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2" name="Google Shape;1482;p51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3" name="Google Shape;1483;p51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5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6" name="Google Shape;1486;p51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87" name="Google Shape;1487;p51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8" name="Google Shape;1488;p51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9" name="Google Shape;1489;p51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p51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5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3" name="Google Shape;1493;p51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4" name="Google Shape;1494;p51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5" name="Google Shape;1495;p51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6" name="Google Shape;1496;p51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5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9" name="Google Shape;1499;p51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0" name="Google Shape;1500;p51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1" name="Google Shape;1501;p51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2" name="Google Shape;1502;p51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1" name="Google Shape;1511;p1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2" name="Google Shape;1512;p1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3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51" name="Google Shape;151;p13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" name="Google Shape;152;p13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p13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13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3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" name="Google Shape;156;p13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58" name="Google Shape;158;p13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5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5" name="Google Shape;1515;p51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16" name="Google Shape;1516;p51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7" name="Google Shape;1517;p51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8" name="Google Shape;1518;p51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5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1" name="Google Shape;1521;p51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2" name="Google Shape;1522;p51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3" name="Google Shape;1523;p51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4" name="Google Shape;1524;p51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5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7" name="Google Shape;1527;p51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8" name="Google Shape;1528;p5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9" name="Google Shape;1529;p5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0" name="Google Shape;1530;p5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3" name="Google Shape;1533;p52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4" name="Google Shape;1534;p52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5" name="Google Shape;1535;p5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6" name="Google Shape;1536;p5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7" name="Google Shape;1537;p5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5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0" name="Google Shape;1540;p52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541" name="Google Shape;1541;p52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2" name="Google Shape;1542;p52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543" name="Google Shape;1543;p52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4" name="Google Shape;1544;p5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p5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6" name="Google Shape;1546;p5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5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" name="Google Shape;1549;p5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0" name="Google Shape;1550;p5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" name="Google Shape;1551;p5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5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" name="Google Shape;1554;p52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55" name="Google Shape;1555;p52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56" name="Google Shape;1556;p5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" name="Google Shape;1557;p5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8" name="Google Shape;1558;p5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5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1" name="Google Shape;1561;p52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62" name="Google Shape;1562;p52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3" name="Google Shape;1563;p5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4" name="Google Shape;1564;p5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p5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5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8" name="Google Shape;1568;p52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9" name="Google Shape;1569;p5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0" name="Google Shape;1570;p5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1" name="Google Shape;1571;p5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5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4" name="Google Shape;1574;p52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5" name="Google Shape;1575;p5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6" name="Google Shape;1576;p5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7" name="Google Shape;1577;p5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3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63" name="Google Shape;163;p13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3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3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7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6" name="Google Shape;1586;p7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7" name="Google Shape;1587;p7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28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0" name="Google Shape;1590;p28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91" name="Google Shape;1591;p28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2" name="Google Shape;1592;p28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3" name="Google Shape;1593;p28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8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p28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7" name="Google Shape;1597;p28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8" name="Google Shape;1598;p28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9" name="Google Shape;1599;p28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8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2" name="Google Shape;1602;p28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03" name="Google Shape;1603;p28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4" name="Google Shape;1604;p28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5" name="Google Shape;1605;p28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8" name="Google Shape;1608;p29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9" name="Google Shape;1609;p29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0" name="Google Shape;1610;p29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1" name="Google Shape;1611;p29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2" name="Google Shape;1612;p29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29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p29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616" name="Google Shape;1616;p29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7" name="Google Shape;1617;p29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618" name="Google Shape;1618;p29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9" name="Google Shape;1619;p29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0" name="Google Shape;1620;p29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1" name="Google Shape;1621;p29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2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4" name="Google Shape;1624;p29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5" name="Google Shape;1625;p29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6" name="Google Shape;1626;p29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9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9" name="Google Shape;1629;p29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30" name="Google Shape;1630;p29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1" name="Google Shape;1631;p29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2" name="Google Shape;1632;p29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3" name="Google Shape;1633;p29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29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6" name="Google Shape;1636;p29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637" name="Google Shape;1637;p29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8" name="Google Shape;1638;p29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9" name="Google Shape;1639;p29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p29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9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3" name="Google Shape;1643;p29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4" name="Google Shape;1644;p29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5" name="Google Shape;1645;p29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6" name="Google Shape;1646;p29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3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69" name="Google Shape;169;p13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3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p13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" name="Google Shape;173;p13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p13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29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9" name="Google Shape;1649;p29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0" name="Google Shape;1650;p29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1" name="Google Shape;1651;p29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2" name="Google Shape;1652;p29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2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14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14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" name="Google Shape;192;p14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4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4" name="Google Shape;194;p14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4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4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4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4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202" name="Google Shape;202;p14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05" name="Google Shape;205;p14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" name="Google Shape;206;p14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" name="Google Shape;207;p14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14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4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4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211" name="Google Shape;211;p14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5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15" name="Google Shape;215;p15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16" name="Google Shape;216;p15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5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218" name="Google Shape;218;p15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5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22" name="Google Shape;222;p15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23" name="Google Shape;223;p15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5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225" name="Google Shape;225;p15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5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27" name="Google Shape;227;p15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5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5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5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5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5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5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238" name="Google Shape;238;p15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39" name="Google Shape;239;p15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2" name="Google Shape;242;p15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" name="Google Shape;243;p15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15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15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5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15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5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249" name="Google Shape;249;p15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5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5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54" name="Google Shape;254;p15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5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5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5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60" name="Google Shape;260;p15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5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5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15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" name="Google Shape;264;p15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" name="Google Shape;265;p15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4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4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4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p15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" name="Google Shape;282;p15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" name="Google Shape;283;p15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5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85" name="Google Shape;285;p15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15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15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5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5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15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293" name="Google Shape;293;p15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96" name="Google Shape;296;p15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15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8" name="Google Shape;298;p15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9" name="Google Shape;299;p15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15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15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302" name="Google Shape;302;p15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6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06" name="Google Shape;306;p16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07" name="Google Shape;307;p16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6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309" name="Google Shape;309;p16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6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13" name="Google Shape;313;p16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14" name="Google Shape;314;p16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6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316" name="Google Shape;316;p16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16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18" name="Google Shape;318;p16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6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6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16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16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6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16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329" name="Google Shape;329;p16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0" name="Google Shape;330;p16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3" name="Google Shape;333;p16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p16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" name="Google Shape;335;p16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p16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6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16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6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340" name="Google Shape;340;p16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16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6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45" name="Google Shape;345;p16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16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16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6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51" name="Google Shape;351;p16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16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6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16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" name="Google Shape;355;p16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" name="Google Shape;356;p16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25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0" name="Google Shape;370;p25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25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25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25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25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25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5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25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2" name="Google Shape;382;p25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25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25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6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26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26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26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26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26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395" name="Google Shape;395;p26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6" name="Google Shape;396;p26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397" name="Google Shape;397;p26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26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26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26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26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26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26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26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09" name="Google Shape;409;p26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0" name="Google Shape;410;p26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26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26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26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16" name="Google Shape;416;p26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7" name="Google Shape;417;p26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26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26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26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3" name="Google Shape;423;p26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26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26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26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26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26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6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5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5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6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267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5" name="Google Shape;445;p26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26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26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26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p26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26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26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269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7" name="Google Shape;457;p26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26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26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14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14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270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270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4" name="Google Shape;464;p27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27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27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271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0" name="Google Shape;470;p271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271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2" name="Google Shape;472;p271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27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27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27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27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27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27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7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27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4" name="Google Shape;484;p27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85" name="Google Shape;485;p27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27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27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27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91" name="Google Shape;491;p27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2" name="Google Shape;492;p27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27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27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275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p27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27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27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276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27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27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27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6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62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7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2" name="Google Shape;522;p17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3" name="Google Shape;523;p17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4" name="Google Shape;524;p17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17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6" name="Google Shape;526;p17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17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17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17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17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17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534" name="Google Shape;534;p17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37" name="Google Shape;537;p17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8" name="Google Shape;538;p17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9" name="Google Shape;539;p17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0" name="Google Shape;540;p17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7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17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543" name="Google Shape;543;p17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18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47" name="Google Shape;547;p18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48" name="Google Shape;548;p18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18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550" name="Google Shape;550;p18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8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8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54" name="Google Shape;554;p18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55" name="Google Shape;555;p18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8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557" name="Google Shape;557;p18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8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59" name="Google Shape;559;p18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8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8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8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8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8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18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570" name="Google Shape;570;p18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71" name="Google Shape;571;p18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74" name="Google Shape;574;p18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5" name="Google Shape;575;p18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6" name="Google Shape;576;p18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7" name="Google Shape;577;p18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18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9" name="Google Shape;579;p18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18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581" name="Google Shape;581;p18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18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8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18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86" name="Google Shape;586;p18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8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8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8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8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92" name="Google Shape;592;p18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18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18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5" name="Google Shape;595;p18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6" name="Google Shape;596;p18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7" name="Google Shape;597;p18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4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64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64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8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3" name="Google Shape;613;p18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4" name="Google Shape;614;p18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5" name="Google Shape;615;p18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18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7" name="Google Shape;617;p18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8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18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3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3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8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18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18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18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625" name="Google Shape;625;p18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8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28" name="Google Shape;628;p18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9" name="Google Shape;629;p18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0" name="Google Shape;630;p18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1" name="Google Shape;631;p18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18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18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634" name="Google Shape;634;p18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9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19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38" name="Google Shape;638;p19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39" name="Google Shape;639;p19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19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641" name="Google Shape;641;p19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9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19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45" name="Google Shape;645;p19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46" name="Google Shape;646;p19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19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648" name="Google Shape;648;p19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19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50" name="Google Shape;650;p19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9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19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19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19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9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19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19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19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661" name="Google Shape;661;p19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62" name="Google Shape;662;p19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9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65" name="Google Shape;665;p19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6" name="Google Shape;666;p19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7" name="Google Shape;667;p19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8" name="Google Shape;668;p19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19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70" name="Google Shape;670;p19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1" name="Google Shape;671;p19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672" name="Google Shape;672;p19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19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9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19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77" name="Google Shape;677;p19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19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19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9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19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83" name="Google Shape;683;p19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19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19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6" name="Google Shape;686;p19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7" name="Google Shape;687;p19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8" name="Google Shape;688;p19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Пустой слайд">
  <p:cSld name="BLANK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6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p66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66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775F5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4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8" name="Google Shape;68;p144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Титульный слайд">
  <p:cSld name="TITLE">
    <p:bg>
      <p:bgPr>
        <a:solidFill>
          <a:schemeClr val="dk2"/>
        </a:solidFill>
        <a:effectLst/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97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4" name="Google Shape;704;p197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5" name="Google Shape;705;p197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6" name="Google Shape;706;p197"/>
          <p:cNvSpPr txBox="1"/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197"/>
          <p:cNvSpPr txBox="1"/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08" name="Google Shape;708;p197"/>
          <p:cNvSpPr txBox="1"/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197"/>
          <p:cNvSpPr txBox="1"/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0" name="Google Shape;710;p197"/>
          <p:cNvSpPr txBox="1"/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EBDDC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98"/>
          <p:cNvSpPr txBox="1"/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198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198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198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716" name="Google Shape;716;p198"/>
          <p:cNvSpPr txBox="1"/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Заголовок раздела">
  <p:cSld name="SECTION_HEADER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99"/>
          <p:cNvSpPr txBox="1"/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19" name="Google Shape;719;p19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0" name="Google Shape;720;p199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1" name="Google Shape;721;p19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2" name="Google Shape;722;p199"/>
          <p:cNvSpPr txBox="1"/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19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99"/>
          <p:cNvSpPr txBox="1"/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725" name="Google Shape;725;p19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00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200"/>
          <p:cNvSpPr txBox="1"/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29" name="Google Shape;729;p200"/>
          <p:cNvSpPr txBox="1"/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30" name="Google Shape;730;p200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200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732" name="Google Shape;732;p200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01"/>
          <p:cNvSpPr txBox="1"/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201"/>
          <p:cNvSpPr txBox="1"/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36" name="Google Shape;736;p201"/>
          <p:cNvSpPr txBox="1"/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37" name="Google Shape;737;p20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20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739" name="Google Shape;739;p20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201"/>
          <p:cNvSpPr txBox="1"/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41" name="Google Shape;741;p201"/>
          <p:cNvSpPr txBox="1"/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02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202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5" name="Google Shape;745;p202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202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03"/>
          <p:cNvSpPr txBox="1"/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20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20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20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752" name="Google Shape;752;p203"/>
          <p:cNvSpPr txBox="1"/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53" name="Google Shape;753;p203"/>
          <p:cNvSpPr txBox="1"/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Рисунок с подписью">
  <p:cSld name="PICTURE_WITH_CAPTION_TEX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04"/>
          <p:cNvSpPr txBox="1"/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56" name="Google Shape;756;p204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7" name="Google Shape;757;p204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8" name="Google Shape;758;p204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9" name="Google Shape;759;p204"/>
          <p:cNvSpPr txBox="1"/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204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1" name="Google Shape;761;p204"/>
          <p:cNvSpPr txBox="1"/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204"/>
          <p:cNvSpPr txBox="1"/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763" name="Google Shape;763;p204"/>
          <p:cNvSpPr txBox="1"/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204"/>
          <p:cNvSpPr/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205"/>
          <p:cNvSpPr txBox="1"/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68" name="Google Shape;768;p20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20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20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 matchingName="Вертикальный заголовок и текст">
  <p:cSld name="VERTICAL_TITLE_AND_VERTICAL_TEXT">
    <p:bg>
      <p:bgPr>
        <a:solidFill>
          <a:schemeClr val="lt1"/>
        </a:solidFill>
        <a:effectLst/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06"/>
          <p:cNvSpPr txBox="1"/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206"/>
          <p:cNvSpPr txBox="1"/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74" name="Google Shape;774;p206"/>
          <p:cNvSpPr txBox="1"/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206"/>
          <p:cNvSpPr txBox="1"/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206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7" name="Google Shape;777;p206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8" name="Google Shape;778;p206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9" name="Google Shape;779;p206"/>
          <p:cNvSpPr txBox="1"/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2" Type="http://schemas.openxmlformats.org/officeDocument/2006/relationships/theme" Target="../theme/theme18.xml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2" Type="http://schemas.openxmlformats.org/officeDocument/2006/relationships/theme" Target="../theme/theme19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2" Type="http://schemas.openxmlformats.org/officeDocument/2006/relationships/theme" Target="../theme/theme20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47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4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4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4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1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82" name="Google Shape;782;p81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83" name="Google Shape;783;p8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84" name="Google Shape;784;p8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85" name="Google Shape;785;p81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6" name="Google Shape;786;p81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7" name="Google Shape;787;p81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8" name="Google Shape;788;p8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7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73" name="Google Shape;873;p67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74" name="Google Shape;874;p67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75" name="Google Shape;875;p67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76" name="Google Shape;876;p67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7" name="Google Shape;877;p6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8" name="Google Shape;878;p67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9" name="Google Shape;879;p67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64" name="Google Shape;964;p85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65" name="Google Shape;965;p8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66" name="Google Shape;966;p8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67" name="Google Shape;967;p8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39" name="Google Shape;1039;p11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40" name="Google Shape;1040;p11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41" name="Google Shape;1041;p11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42" name="Google Shape;1042;p11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14" name="Google Shape;1114;p113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15" name="Google Shape;1115;p11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16" name="Google Shape;1116;p11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17" name="Google Shape;1117;p11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17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89" name="Google Shape;1189;p117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90" name="Google Shape;1190;p117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91" name="Google Shape;1191;p117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92" name="Google Shape;1192;p117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3" name="Google Shape;1193;p11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4" name="Google Shape;1194;p117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5" name="Google Shape;1195;p117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80" name="Google Shape;1280;p119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81" name="Google Shape;1281;p1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82" name="Google Shape;1282;p1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83" name="Google Shape;1283;p1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55" name="Google Shape;1355;p12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56" name="Google Shape;1356;p1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57" name="Google Shape;1357;p1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58" name="Google Shape;1358;p1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30" name="Google Shape;1430;p123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31" name="Google Shape;1431;p1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32" name="Google Shape;1432;p1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33" name="Google Shape;1433;p1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05" name="Google Shape;1505;p125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06" name="Google Shape;1506;p1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07" name="Google Shape;1507;p1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08" name="Google Shape;1508;p1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6" name="Google Shape;86;p49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7" name="Google Shape;87;p49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8" name="Google Shape;88;p49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9" name="Google Shape;89;p49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49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49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49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80" name="Google Shape;1580;p77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81" name="Google Shape;1581;p7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82" name="Google Shape;1582;p7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83" name="Google Shape;1583;p7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1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77" name="Google Shape;177;p51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8" name="Google Shape;178;p5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9" name="Google Shape;179;p5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80" name="Google Shape;180;p51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" name="Google Shape;181;p51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" name="Google Shape;182;p51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5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3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68" name="Google Shape;268;p53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9" name="Google Shape;269;p5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70" name="Google Shape;270;p5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71" name="Google Shape;271;p53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53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" name="Google Shape;273;p53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" name="Google Shape;274;p5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59" name="Google Shape;359;p55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60" name="Google Shape;360;p5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61" name="Google Shape;361;p5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62" name="Google Shape;362;p5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34" name="Google Shape;434;p57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35" name="Google Shape;435;p5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36" name="Google Shape;436;p5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37" name="Google Shape;437;p5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1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09" name="Google Shape;509;p61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0" name="Google Shape;510;p61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1" name="Google Shape;511;p61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2" name="Google Shape;512;p61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3" name="Google Shape;513;p61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4" name="Google Shape;514;p61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5" name="Google Shape;515;p61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3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00" name="Google Shape;600;p63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01" name="Google Shape;601;p63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02" name="Google Shape;602;p63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03" name="Google Shape;603;p63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4" name="Google Shape;604;p63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5" name="Google Shape;605;p63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6" name="Google Shape;606;p63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5"/>
          <p:cNvSpPr txBox="1"/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91" name="Google Shape;691;p65"/>
          <p:cNvSpPr txBox="1"/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78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92" name="Google Shape;692;p65"/>
          <p:cNvSpPr txBox="1"/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93" name="Google Shape;693;p65"/>
          <p:cNvSpPr txBox="1"/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94" name="Google Shape;694;p65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5" name="Google Shape;695;p65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6" name="Google Shape;696;p65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7" name="Google Shape;697;p65"/>
          <p:cNvSpPr txBox="1"/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9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44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4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4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4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3.xml"/><Relationship Id="rId2" Type="http://schemas.openxmlformats.org/officeDocument/2006/relationships/hyperlink" Target="https://zakon.rada.gov.ua/laws/show/87-2018-%D0%BF" TargetMode="External"/><Relationship Id="rId1" Type="http://schemas.openxmlformats.org/officeDocument/2006/relationships/hyperlink" Target="http://nus.org.ua/articles/vchyteli-ne-propustit-navchalno-metodychnyj-posibnyk-poradnyk-dlya-vchytelya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66.xml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66.xml"/><Relationship Id="rId1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3.xml"/><Relationship Id="rId5" Type="http://schemas.openxmlformats.org/officeDocument/2006/relationships/hyperlink" Target="https://mon.gov.ua/storage/app/media/zagalna%20serednya/programy-1-4-klas/2019/11/3-4-dodatki.pdf" TargetMode="External"/><Relationship Id="rId4" Type="http://schemas.openxmlformats.org/officeDocument/2006/relationships/hyperlink" Target="https://mon.gov.ua/storage/app/media/zagalna%20serednya/programy-1-4-klas/2019/11/1-2-dodatki.pdf" TargetMode="External"/><Relationship Id="rId3" Type="http://schemas.openxmlformats.org/officeDocument/2006/relationships/hyperlink" Target="https://zakon.rada.gov.ua/laws/show/87-2018-%D0%BF" TargetMode="External"/><Relationship Id="rId2" Type="http://schemas.openxmlformats.org/officeDocument/2006/relationships/hyperlink" Target="https://mon.gov.ua/storage/app/media/zagalna%20serednya/novaukrschool/08/29/2-klas-nush.pdf" TargetMode="External"/><Relationship Id="rId1" Type="http://schemas.openxmlformats.org/officeDocument/2006/relationships/hyperlink" Target="https://mon.gov.ua/storage/app/media/zagalna%20serednya/924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99.xml"/><Relationship Id="rId1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99.xml"/><Relationship Id="rId1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210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10.xml"/><Relationship Id="rId1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10.xml"/><Relationship Id="rId1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99.xml"/><Relationship Id="rId1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99.xml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" name="Google Shape;1657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93162" y="1898225"/>
            <a:ext cx="4741824" cy="31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8" name="Google Shape;1658;p1"/>
          <p:cNvSpPr/>
          <p:nvPr/>
        </p:nvSpPr>
        <p:spPr>
          <a:xfrm>
            <a:off x="382138" y="123208"/>
            <a:ext cx="1150506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uk-UA" sz="4000" b="0" i="0" u="none" strike="noStrike" cap="none">
                <a:solidFill>
                  <a:srgbClr val="5B9BD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Технології формувального оцінювання навчальних досягнень молодших школярів</a:t>
            </a:r>
            <a:endParaRPr sz="4000" b="0" i="0" u="none" strike="noStrike" cap="none">
              <a:solidFill>
                <a:srgbClr val="5B9BD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9" name="Google Shape;1659;p1"/>
          <p:cNvSpPr/>
          <p:nvPr/>
        </p:nvSpPr>
        <p:spPr>
          <a:xfrm>
            <a:off x="218351" y="5286141"/>
            <a:ext cx="11491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0" i="0" u="none" strike="noStrike" cap="none">
                <a:solidFill>
                  <a:srgbClr val="1E4E7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С.В. Покрова, </a:t>
            </a:r>
            <a:r>
              <a:rPr lang="uk-UA" sz="3600" b="0" i="1" u="none" strike="noStrike" cap="none">
                <a:solidFill>
                  <a:srgbClr val="1E4E7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старший викладач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0" i="1" u="none" strike="noStrike" cap="none">
                <a:solidFill>
                  <a:srgbClr val="1E4E7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кафедри початкової освіти КЗ «ЗОІППО» ЗОР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0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1724" name="Google Shape;1724;p10" descr="http://life.pravda.com.ua/images/doc/1/7/17a11d8-goltsberg-e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3332" y="1232757"/>
            <a:ext cx="324036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5" name="Google Shape;1725;p10"/>
          <p:cNvSpPr/>
          <p:nvPr/>
        </p:nvSpPr>
        <p:spPr>
          <a:xfrm>
            <a:off x="767916" y="3405194"/>
            <a:ext cx="255577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uk-UA" sz="2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КАТЕРИНА ГОЛЬЦБЕРГ</a:t>
            </a:r>
            <a:r>
              <a:rPr lang="uk-UA" sz="2000" b="1" i="1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</a:t>
            </a:r>
            <a:endParaRPr sz="2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uk-UA" sz="2000" b="0" i="1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дитячий психолог, "Центр освіти "Оптіма", Дитяча клініка "Добробут"</a:t>
            </a: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6" name="Google Shape;1726;p10"/>
          <p:cNvSpPr/>
          <p:nvPr/>
        </p:nvSpPr>
        <p:spPr>
          <a:xfrm>
            <a:off x="4744800" y="661633"/>
            <a:ext cx="62567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uk-UA" sz="2400" b="1" i="1" u="none" strike="noStrike" cap="none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Які негативні моменти з'являються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1" i="1" u="none" strike="noStrike" cap="none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із застосуванням оцінок?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7" name="Google Shape;1727;p10"/>
          <p:cNvSpPr/>
          <p:nvPr/>
        </p:nvSpPr>
        <p:spPr>
          <a:xfrm>
            <a:off x="4267129" y="1730190"/>
            <a:ext cx="7019570" cy="4154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Оцінка в сучасній школі дуже фіксована річ, вона не гнучка. Через це ми губимо багато талановитих дітей.</a:t>
            </a:r>
            <a:endParaRPr sz="24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Велика кількість дітей-дислектиків не можуть більшість предметів скласти на хороші оцінки.</a:t>
            </a:r>
            <a:endParaRPr sz="24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Дитина швидко звикає до того, що він трієчник, і не хоче з цим боротися. Щоб щось довести, йому необхідно перевернути такий пласт, що у багатьох дітей на це просто немає душевних сил.</a:t>
            </a:r>
            <a:endParaRPr sz="24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1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1733" name="Google Shape;1733;p11"/>
          <p:cNvSpPr/>
          <p:nvPr/>
        </p:nvSpPr>
        <p:spPr>
          <a:xfrm>
            <a:off x="6155271" y="1199093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uk-UA" sz="2400" b="1" i="1" u="none" strike="noStrike" cap="none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Що можна покращити в системі оцінювання?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34" name="Google Shape;1734;p11" descr="http://life.pravda.com.ua/images/doc/a/4/a4b6d7f-lapin-yevhen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11200" y="743518"/>
            <a:ext cx="324036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11"/>
          <p:cNvSpPr/>
          <p:nvPr/>
        </p:nvSpPr>
        <p:spPr>
          <a:xfrm>
            <a:off x="1071240" y="3457206"/>
            <a:ext cx="252028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uk-UA" sz="2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ЄВГЕН ЛАПІН,</a:t>
            </a:r>
            <a:endParaRPr sz="2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uk-UA" sz="2000" b="0" i="1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співзасновник альтернативної школи "Скворечник"</a:t>
            </a: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6" name="Google Shape;1736;p11"/>
          <p:cNvSpPr/>
          <p:nvPr/>
        </p:nvSpPr>
        <p:spPr>
          <a:xfrm>
            <a:off x="4872251" y="2625001"/>
            <a:ext cx="6741994" cy="26776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Якщо ми говоримо в цілому про систему оцінювання, то, перш за все, ми маємо значно розширити функцію зворотного зв'язку.</a:t>
            </a:r>
            <a:endParaRPr sz="24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Більш цінною є не відмітка як число, а зворотний зв'язок як текст, як певний зміст.</a:t>
            </a:r>
            <a:endParaRPr sz="24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22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1742" name="Google Shape;1742;p22"/>
          <p:cNvSpPr/>
          <p:nvPr/>
        </p:nvSpPr>
        <p:spPr>
          <a:xfrm>
            <a:off x="593387" y="517832"/>
            <a:ext cx="1093389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uk-UA" sz="4400" b="1" i="0" u="none" strike="noStrike" cap="none">
                <a:solidFill>
                  <a:srgbClr val="4B454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Формувальне оцінювання навчальних досягнень учнів початкових класів </a:t>
            </a:r>
            <a:endParaRPr sz="4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1" i="0" u="none" strike="noStrike" cap="none">
                <a:solidFill>
                  <a:srgbClr val="4B454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у </a:t>
            </a:r>
            <a:r>
              <a:rPr lang="uk-UA" sz="3600" b="1" i="0" u="none" strike="noStrike" cap="none">
                <a:solidFill>
                  <a:srgbClr val="7BA79D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Новій українській школі </a:t>
            </a:r>
            <a:r>
              <a:rPr lang="uk-UA" sz="4800" b="1" i="0" u="none" strike="noStrike" cap="none">
                <a:solidFill>
                  <a:srgbClr val="7BA79D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– </a:t>
            </a:r>
            <a:r>
              <a:rPr lang="uk-UA" sz="3200" b="0" i="0" u="none" strike="noStrike" cap="none">
                <a:solidFill>
                  <a:srgbClr val="262626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це інтерактивне оцінювання прогресу в навчальній діяльності здобувачів освіти, що дає змогу діагностувати досягнення на кожному етапі процесу навчання. Діяльність учителя та учнів, що надає інформацію про реальний стан учіння.</a:t>
            </a:r>
            <a:endParaRPr lang="uk-UA" sz="3200" b="0" i="0" u="none" strike="noStrike" cap="none">
              <a:solidFill>
                <a:srgbClr val="262626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1" i="0" u="none" strike="noStrike" cap="none">
                <a:solidFill>
                  <a:srgbClr val="7BA79D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sz="2400" b="1" i="0" u="none" strike="noStrike" cap="none">
              <a:solidFill>
                <a:srgbClr val="7BA79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2"/>
          <p:cNvSpPr/>
          <p:nvPr/>
        </p:nvSpPr>
        <p:spPr>
          <a:xfrm>
            <a:off x="711200" y="148725"/>
            <a:ext cx="108498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1" i="0" u="none" strike="noStrike" cap="none">
                <a:solidFill>
                  <a:srgbClr val="4B454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Цілі формувального оцінювання</a:t>
            </a:r>
            <a:endParaRPr sz="3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8" name="Google Shape;1748;p12"/>
          <p:cNvSpPr txBox="1"/>
          <p:nvPr/>
        </p:nvSpPr>
        <p:spPr>
          <a:xfrm>
            <a:off x="1180475" y="974350"/>
            <a:ext cx="10380600" cy="5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b="0" i="1" u="none" strike="noStrike" cap="none">
                <a:solidFill>
                  <a:srgbClr val="1C4587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Порівняння наявного рівня сформованості </a:t>
            </a:r>
            <a:r>
              <a:rPr lang="uk-UA" sz="3200" b="0" i="1" u="none" strike="noStrike" cap="none">
                <a:solidFill>
                  <a:srgbClr val="3957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компетентностей з очікуваними результатами.</a:t>
            </a:r>
            <a:endParaRPr sz="3200" b="0" i="1" u="none" strike="noStrike" cap="none">
              <a:solidFill>
                <a:srgbClr val="39575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200" b="0" i="1" u="none" strike="noStrike" cap="none">
              <a:solidFill>
                <a:srgbClr val="39575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3200"/>
              <a:buFont typeface="Noto Sans Symbols"/>
              <a:buChar char="✔"/>
            </a:pPr>
            <a:r>
              <a:rPr lang="uk-UA" sz="3200" b="0" i="1" u="none" strike="noStrike" cap="none">
                <a:solidFill>
                  <a:srgbClr val="A61C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Здійснення моніторингу прогресу розвитку учня.</a:t>
            </a:r>
            <a:endParaRPr sz="1400" b="0" i="0" u="none" strike="noStrike" cap="none">
              <a:solidFill>
                <a:srgbClr val="A61C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b="0" i="1" u="none" strike="noStrike" cap="none">
                <a:solidFill>
                  <a:srgbClr val="3957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</a:t>
            </a:r>
            <a:r>
              <a:rPr lang="uk-UA" sz="3200" b="0" i="1" u="none" strike="noStrike" cap="none">
                <a:solidFill>
                  <a:srgbClr val="0C343D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иявлення дітей з особливими потребами</a:t>
            </a:r>
            <a:r>
              <a:rPr lang="uk-UA" sz="3200" b="0" i="1" u="none" strike="noStrike" cap="none">
                <a:solidFill>
                  <a:srgbClr val="3957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sz="3200" b="0" i="1" u="none" strike="noStrike" cap="none">
              <a:solidFill>
                <a:srgbClr val="39575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200" b="0" i="1" u="none" strike="noStrike" cap="none">
              <a:solidFill>
                <a:srgbClr val="39575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200"/>
              <a:buFont typeface="Noto Sans Symbols"/>
              <a:buChar char="✔"/>
            </a:pPr>
            <a:r>
              <a:rPr lang="uk-UA" sz="3200" b="0" i="1" u="none" strike="noStrike" cap="none">
                <a:solidFill>
                  <a:srgbClr val="85200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Оцінювання методів навчання.</a:t>
            </a:r>
            <a:endParaRPr sz="1400" b="0" i="0" u="none" strike="noStrike" cap="none">
              <a:solidFill>
                <a:srgbClr val="85200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3200"/>
              <a:buFont typeface="Noto Sans Symbols"/>
              <a:buChar char="✔"/>
            </a:pPr>
            <a:r>
              <a:rPr lang="uk-UA" sz="3200" b="0" i="1" u="none" strike="noStrike" cap="none">
                <a:solidFill>
                  <a:srgbClr val="0C343D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Перегляд змісту навчальної програми.</a:t>
            </a:r>
            <a:endParaRPr sz="3200" b="0" i="1" u="none" strike="noStrike" cap="none">
              <a:solidFill>
                <a:srgbClr val="0C343D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200" b="0" i="1" u="none" strike="noStrike" cap="none">
              <a:solidFill>
                <a:srgbClr val="39575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200"/>
              <a:buFont typeface="Noto Sans Symbols"/>
              <a:buChar char="✔"/>
            </a:pPr>
            <a:r>
              <a:rPr lang="uk-UA" sz="3200" b="0" i="1" u="none" strike="noStrike" cap="none">
                <a:solidFill>
                  <a:srgbClr val="85200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Надання інформації батькам.</a:t>
            </a:r>
            <a:endParaRPr sz="1400" b="0" i="0" u="none" strike="noStrike" cap="none">
              <a:solidFill>
                <a:srgbClr val="85200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b="0" i="1" u="none" strike="noStrike" cap="none">
                <a:solidFill>
                  <a:srgbClr val="3957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</a:t>
            </a:r>
            <a:r>
              <a:rPr lang="uk-UA" sz="3200" b="0" i="1" u="none" strike="noStrike" cap="none">
                <a:solidFill>
                  <a:srgbClr val="134F5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адання підтримки учням у самооцінюванні.</a:t>
            </a:r>
            <a:endParaRPr sz="1400" b="0" i="0" u="none" strike="noStrike" cap="none">
              <a:solidFill>
                <a:srgbClr val="134F5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9" name="Google Shape;1749;p12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4" name="Google Shape;1754;p24" descr="Картинки по запросу &quot;оцінювання&quot;&quot;"/>
          <p:cNvPicPr preferRelativeResize="0"/>
          <p:nvPr/>
        </p:nvPicPr>
        <p:blipFill rotWithShape="1">
          <a:blip r:embed="rId1"/>
          <a:srcRect l="10177" t="15449" r="15006" b="28687"/>
          <a:stretch>
            <a:fillRect/>
          </a:stretch>
        </p:blipFill>
        <p:spPr>
          <a:xfrm>
            <a:off x="655091" y="996287"/>
            <a:ext cx="6346209" cy="57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5" name="Google Shape;1755;p24" descr="Картинки по запросу &quot;оцінювання&quot;&quot;"/>
          <p:cNvPicPr preferRelativeResize="0"/>
          <p:nvPr/>
        </p:nvPicPr>
        <p:blipFill rotWithShape="1">
          <a:blip r:embed="rId2"/>
          <a:srcRect l="22478" t="715" r="24883"/>
          <a:stretch>
            <a:fillRect/>
          </a:stretch>
        </p:blipFill>
        <p:spPr>
          <a:xfrm>
            <a:off x="7804633" y="2397299"/>
            <a:ext cx="3427476" cy="3667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24"/>
          <p:cNvSpPr/>
          <p:nvPr/>
        </p:nvSpPr>
        <p:spPr>
          <a:xfrm>
            <a:off x="1976389" y="168492"/>
            <a:ext cx="8048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uk-UA" sz="5400" b="0" i="0" u="none" strike="noStrike" cap="none">
                <a:solidFill>
                  <a:srgbClr val="5B9BD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Формувальне оцінювання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26"/>
          <p:cNvSpPr/>
          <p:nvPr/>
        </p:nvSpPr>
        <p:spPr>
          <a:xfrm>
            <a:off x="812800" y="2307771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Оцінювання</a:t>
            </a:r>
            <a:endParaRPr sz="24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2" name="Google Shape;1762;p26"/>
          <p:cNvSpPr/>
          <p:nvPr/>
        </p:nvSpPr>
        <p:spPr>
          <a:xfrm>
            <a:off x="6749143" y="3614057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Результат</a:t>
            </a:r>
            <a:endParaRPr sz="24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3" name="Google Shape;1763;p26"/>
          <p:cNvSpPr/>
          <p:nvPr/>
        </p:nvSpPr>
        <p:spPr>
          <a:xfrm>
            <a:off x="6749143" y="1001485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Процес</a:t>
            </a:r>
            <a:endParaRPr sz="24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764" name="Google Shape;1764;p26"/>
          <p:cNvCxnSpPr>
            <a:stCxn id="1761" idx="3"/>
            <a:endCxn id="1763" idx="1"/>
          </p:cNvCxnSpPr>
          <p:nvPr/>
        </p:nvCxnSpPr>
        <p:spPr>
          <a:xfrm rot="10800000" flipH="1">
            <a:off x="4833257" y="1654714"/>
            <a:ext cx="1915800" cy="1306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5" name="Google Shape;1765;p26"/>
          <p:cNvCxnSpPr>
            <a:stCxn id="1761" idx="3"/>
            <a:endCxn id="1762" idx="0"/>
          </p:cNvCxnSpPr>
          <p:nvPr/>
        </p:nvCxnSpPr>
        <p:spPr>
          <a:xfrm>
            <a:off x="4833257" y="2960914"/>
            <a:ext cx="3926100" cy="653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6" name="Google Shape;1766;p26"/>
          <p:cNvSpPr/>
          <p:nvPr/>
        </p:nvSpPr>
        <p:spPr>
          <a:xfrm>
            <a:off x="8639627" y="2307771"/>
            <a:ext cx="268515" cy="13062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67" name="Google Shape;1767;p26"/>
          <p:cNvSpPr/>
          <p:nvPr/>
        </p:nvSpPr>
        <p:spPr>
          <a:xfrm>
            <a:off x="340461" y="5047721"/>
            <a:ext cx="114689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1" i="1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Формувальному оцінюванню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1" i="1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uk-UA" sz="3200" b="1" i="0" u="none" strike="noStrike" cap="none">
                <a:solidFill>
                  <a:srgbClr val="2F6B0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підлягає процес навчання</a:t>
            </a:r>
            <a:r>
              <a:rPr lang="uk-UA" sz="3200" b="1" i="1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uk-UA" sz="3200" b="1" i="0" u="none" strike="noStrike" cap="none">
                <a:solidFill>
                  <a:srgbClr val="2F6B0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учнів, зорієнтований на досягнення визначеного очікуваного результату.</a:t>
            </a:r>
            <a:endParaRPr sz="3200" b="1" i="0" u="none" strike="noStrike" cap="none">
              <a:solidFill>
                <a:srgbClr val="2F6B0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3" name="Google Shape;1773;g842e7609cb_0_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0550" y="292813"/>
            <a:ext cx="11150899" cy="62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9" name="Google Shape;1779;g82918a52e1_0_0"/>
          <p:cNvPicPr preferRelativeResize="0"/>
          <p:nvPr/>
        </p:nvPicPr>
        <p:blipFill rotWithShape="1">
          <a:blip r:embed="rId1"/>
          <a:srcRect l="36832" t="64531" r="46924" b="20683"/>
          <a:stretch>
            <a:fillRect/>
          </a:stretch>
        </p:blipFill>
        <p:spPr>
          <a:xfrm>
            <a:off x="2550575" y="4010265"/>
            <a:ext cx="3608072" cy="181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Google Shape;1780;g82918a52e1_0_0"/>
          <p:cNvPicPr preferRelativeResize="0"/>
          <p:nvPr/>
        </p:nvPicPr>
        <p:blipFill rotWithShape="1">
          <a:blip r:embed="rId1"/>
          <a:srcRect l="61707" t="64732" r="20852" b="19266"/>
          <a:stretch>
            <a:fillRect/>
          </a:stretch>
        </p:blipFill>
        <p:spPr>
          <a:xfrm>
            <a:off x="6355403" y="4012509"/>
            <a:ext cx="3751635" cy="198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1" name="Google Shape;1781;g82918a52e1_0_0"/>
          <p:cNvSpPr/>
          <p:nvPr/>
        </p:nvSpPr>
        <p:spPr>
          <a:xfrm>
            <a:off x="780290" y="778611"/>
            <a:ext cx="10756714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0" i="0" u="none" strike="noStrike" cap="none">
                <a:solidFill>
                  <a:srgbClr val="54813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Діагностичне оцінювання </a:t>
            </a:r>
            <a:r>
              <a:rPr lang="uk-UA" sz="44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uk-UA" sz="3200" b="0" i="0" u="none" strike="noStrike" cap="none">
                <a:solidFill>
                  <a:srgbClr val="1E4E7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оцінювання сформованості компетентностей учнів на початку вивчення теми.</a:t>
            </a:r>
            <a:endParaRPr lang="uk-UA" sz="3200" b="0" i="0" u="none" strike="noStrike" cap="none">
              <a:solidFill>
                <a:srgbClr val="1E4E7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1E4E7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54813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>
                <a:solidFill>
                  <a:srgbClr val="54813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Інструменти діагностичного оцінювання:</a:t>
            </a:r>
            <a:endParaRPr lang="uk-UA" sz="3200" b="0" i="0" u="none" strike="noStrike" cap="none">
              <a:solidFill>
                <a:srgbClr val="54813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37"/>
          <p:cNvSpPr txBox="1"/>
          <p:nvPr/>
        </p:nvSpPr>
        <p:spPr>
          <a:xfrm>
            <a:off x="1550550" y="190375"/>
            <a:ext cx="909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1" i="0" u="none" strike="noStrike" cap="none">
                <a:solidFill>
                  <a:srgbClr val="4C113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Таблиця ЗХД</a:t>
            </a:r>
            <a:endParaRPr sz="3600" b="1" i="0" u="none" strike="noStrike" cap="none">
              <a:solidFill>
                <a:srgbClr val="4C113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787" name="Google Shape;1787;p37"/>
          <p:cNvGraphicFramePr/>
          <p:nvPr/>
        </p:nvGraphicFramePr>
        <p:xfrm>
          <a:off x="952500" y="1114550"/>
          <a:ext cx="10287000" cy="3000000"/>
        </p:xfrm>
        <a:graphic>
          <a:graphicData uri="http://schemas.openxmlformats.org/drawingml/2006/table">
            <a:tbl>
              <a:tblPr>
                <a:noFill/>
                <a:tableStyleId>{53A31C94-DF27-4EBC-9194-42BF5979D13A}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r>
                        <a:rPr lang="uk-UA" sz="2400" u="none" strike="noStrike" cap="none">
                          <a:solidFill>
                            <a:srgbClr val="B45F06"/>
                          </a:solidFill>
                        </a:rPr>
                        <a:t>Знаю</a:t>
                      </a:r>
                      <a:endParaRPr sz="240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r>
                        <a:rPr lang="uk-UA" sz="2400" u="none" strike="noStrike" cap="none">
                          <a:solidFill>
                            <a:srgbClr val="B45F06"/>
                          </a:solidFill>
                        </a:rPr>
                        <a:t>Хочу дізнатися</a:t>
                      </a:r>
                      <a:endParaRPr sz="240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/>
                        <a:buNone/>
                      </a:pPr>
                      <a:r>
                        <a:rPr lang="uk-UA" sz="2400" u="none" strike="noStrike" cap="none">
                          <a:solidFill>
                            <a:srgbClr val="B45F06"/>
                          </a:solidFill>
                        </a:rPr>
                        <a:t>Дізнався</a:t>
                      </a:r>
                      <a:endParaRPr sz="240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104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88" name="Google Shape;1788;p37"/>
          <p:cNvSpPr txBox="1"/>
          <p:nvPr/>
        </p:nvSpPr>
        <p:spPr>
          <a:xfrm>
            <a:off x="545325" y="3198675"/>
            <a:ext cx="10972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1C45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Такий інструмент пропонуємо дітям на початку вивчення теми. Учні, об’єднані в пари або й цілим класом (на дошці), заповнюють першу колонку таблиці (що знаємо з цієї теми: як правило, це якісь асоціації, конкретні відомості, припущення). Після обговорення отриманих результатів учні самі формулюють цілі уроку (що хочемо дізнатися?), аби усунути пропуски у власних знаннях. Так заповнюють другу колонку таблиці. На кінець вивчення (або в кінці кожного уроку з цієї теми) заповнюють третю колонку.</a:t>
            </a:r>
            <a:endParaRPr sz="2400" b="0" i="1" u="none" strike="noStrike" cap="none">
              <a:solidFill>
                <a:srgbClr val="1C458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4" name="Google Shape;1794;g7795d3f8b6_0_0"/>
          <p:cNvPicPr preferRelativeResize="0"/>
          <p:nvPr/>
        </p:nvPicPr>
        <p:blipFill rotWithShape="1">
          <a:blip r:embed="rId1"/>
          <a:srcRect l="26986" t="34558" r="30088" b="27984"/>
          <a:stretch>
            <a:fillRect/>
          </a:stretch>
        </p:blipFill>
        <p:spPr>
          <a:xfrm>
            <a:off x="749500" y="707225"/>
            <a:ext cx="11167675" cy="54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2"/>
          <p:cNvSpPr txBox="1"/>
          <p:nvPr/>
        </p:nvSpPr>
        <p:spPr>
          <a:xfrm>
            <a:off x="1023582" y="606130"/>
            <a:ext cx="1001745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rgbClr val="3957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ПЛАН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200" b="0" i="0" u="none" strike="noStrike" cap="none">
              <a:solidFill>
                <a:srgbClr val="3957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Twentieth Century"/>
              <a:buAutoNum type="arabicPeriod"/>
            </a:pPr>
            <a:r>
              <a:rPr lang="uk-UA" sz="3200" b="0" i="0" u="none" strike="noStrike" cap="none">
                <a:solidFill>
                  <a:srgbClr val="3957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Оцінювання як обов'язковий компонент освітнього процесу.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Twentieth Century"/>
              <a:buAutoNum type="arabicPeriod"/>
            </a:pPr>
            <a:r>
              <a:rPr lang="uk-UA" sz="3200" b="0" i="0" u="none" strike="noStrike" cap="none">
                <a:solidFill>
                  <a:srgbClr val="3957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Формувальне оцінювання навчальних досягнень молодших школярів.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Twentieth Century"/>
              <a:buAutoNum type="arabicPeriod"/>
            </a:pPr>
            <a:r>
              <a:rPr lang="uk-UA" sz="3200" b="0" i="0" u="none" strike="noStrike" cap="none">
                <a:solidFill>
                  <a:srgbClr val="3957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Компоненти формувального оцінювання та інструменти його здійснення. 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200" b="0" i="0" u="none" strike="noStrike" cap="none">
              <a:solidFill>
                <a:srgbClr val="20180A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65" name="Google Shape;1665;p2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0" name="Google Shape;1800;g7795d3f8b6_0_5"/>
          <p:cNvPicPr preferRelativeResize="0"/>
          <p:nvPr/>
        </p:nvPicPr>
        <p:blipFill rotWithShape="1">
          <a:blip r:embed="rId1"/>
          <a:srcRect l="25616" t="19791" r="30457" b="31660"/>
          <a:stretch>
            <a:fillRect/>
          </a:stretch>
        </p:blipFill>
        <p:spPr>
          <a:xfrm>
            <a:off x="1193625" y="220600"/>
            <a:ext cx="10048999" cy="62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6" name="Google Shape;1806;g7795d3f8b6_0_10"/>
          <p:cNvPicPr preferRelativeResize="0"/>
          <p:nvPr/>
        </p:nvPicPr>
        <p:blipFill rotWithShape="1">
          <a:blip r:embed="rId1"/>
          <a:srcRect l="29835" t="27216" r="28364" b="16067"/>
          <a:stretch>
            <a:fillRect/>
          </a:stretch>
        </p:blipFill>
        <p:spPr>
          <a:xfrm>
            <a:off x="1823800" y="170000"/>
            <a:ext cx="8544398" cy="651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720f543b65_0_1"/>
          <p:cNvSpPr txBox="1"/>
          <p:nvPr/>
        </p:nvSpPr>
        <p:spPr>
          <a:xfrm>
            <a:off x="1336650" y="479225"/>
            <a:ext cx="95187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13" name="Google Shape;1813;g720f543b65_0_1"/>
          <p:cNvSpPr txBox="1"/>
          <p:nvPr/>
        </p:nvSpPr>
        <p:spPr>
          <a:xfrm>
            <a:off x="247875" y="727125"/>
            <a:ext cx="7518900" cy="5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0" i="1" u="none" strike="noStrike" cap="none">
                <a:solidFill>
                  <a:srgbClr val="FF99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Діагностична анкета </a:t>
            </a:r>
            <a:r>
              <a:rPr lang="uk-UA"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</a:t>
            </a:r>
            <a:r>
              <a:rPr lang="uk-UA"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індивідуальний інструмент формувального оцінювання для вимірювання рівня сформованості компетентностей учня з теми на початку її вивчення.</a:t>
            </a: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 анкети необхідно включати 4-5 запитань (закритих і відкритих), відповіді на які допоможуть педагогу зрозуміти рівень навченості дітей з теми, спланувати свою роботу відповідно до цього. І, що найважливіше, вибудувати індивідуальну траєкторію розвитку для кожної дитини.</a:t>
            </a: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14" name="Google Shape;1814;g720f543b65_0_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69500" y="1589813"/>
            <a:ext cx="4124200" cy="34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9" name="Google Shape;1819;p14"/>
          <p:cNvPicPr preferRelativeResize="0"/>
          <p:nvPr/>
        </p:nvPicPr>
        <p:blipFill rotWithShape="1">
          <a:blip r:embed="rId1"/>
          <a:srcRect l="25371" t="25958" r="13512" b="16028"/>
          <a:stretch>
            <a:fillRect/>
          </a:stretch>
        </p:blipFill>
        <p:spPr>
          <a:xfrm>
            <a:off x="1050587" y="964701"/>
            <a:ext cx="10222939" cy="545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20" name="Google Shape;1820;p14"/>
          <p:cNvSpPr/>
          <p:nvPr/>
        </p:nvSpPr>
        <p:spPr>
          <a:xfrm>
            <a:off x="1864569" y="175896"/>
            <a:ext cx="81515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Зразок діагностичної анкети</a:t>
            </a:r>
            <a:endParaRPr lang="uk-UA" sz="4400" b="1" i="0" u="none" strike="noStrike" cap="none">
              <a:solidFill>
                <a:schemeClr val="accent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38"/>
          <p:cNvSpPr/>
          <p:nvPr/>
        </p:nvSpPr>
        <p:spPr>
          <a:xfrm>
            <a:off x="2879677" y="395786"/>
            <a:ext cx="6687404" cy="361665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Розвиток самостійності та взаємодії</a:t>
            </a:r>
            <a:endParaRPr sz="3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6" name="Google Shape;1826;p38"/>
          <p:cNvSpPr/>
          <p:nvPr/>
        </p:nvSpPr>
        <p:spPr>
          <a:xfrm>
            <a:off x="4006470" y="4435524"/>
            <a:ext cx="4433818" cy="15149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uk-UA" sz="28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Інструменти самооцінювання, взаємооцінювання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1" name="Google Shape;1831;p39"/>
          <p:cNvPicPr preferRelativeResize="0"/>
          <p:nvPr/>
        </p:nvPicPr>
        <p:blipFill rotWithShape="1">
          <a:blip r:embed="rId1"/>
          <a:srcRect r="47467"/>
          <a:stretch>
            <a:fillRect/>
          </a:stretch>
        </p:blipFill>
        <p:spPr>
          <a:xfrm>
            <a:off x="3103159" y="447"/>
            <a:ext cx="5499971" cy="110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832" name="Google Shape;1832;p39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33" name="Google Shape;1833;p39"/>
          <p:cNvPicPr preferRelativeResize="0"/>
          <p:nvPr/>
        </p:nvPicPr>
        <p:blipFill rotWithShape="1">
          <a:blip r:embed="rId2"/>
          <a:srcRect l="8482" t="13781" r="70804" b="14135"/>
          <a:stretch>
            <a:fillRect/>
          </a:stretch>
        </p:blipFill>
        <p:spPr>
          <a:xfrm>
            <a:off x="374725" y="920599"/>
            <a:ext cx="2222181" cy="58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4" name="Google Shape;1834;p39"/>
          <p:cNvSpPr/>
          <p:nvPr/>
        </p:nvSpPr>
        <p:spPr>
          <a:xfrm>
            <a:off x="2596900" y="1381649"/>
            <a:ext cx="9167400" cy="5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r>
              <a:rPr lang="uk-UA" sz="3800" b="0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Було легко/цікаво працювати / </a:t>
            </a:r>
            <a:r>
              <a:rPr lang="uk-UA" sz="3800" b="0" i="1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виконав без помилок</a:t>
            </a:r>
            <a:endParaRPr sz="1400" b="0" i="1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endParaRPr sz="3800" b="0" i="0" u="none" strike="noStrike" cap="none">
              <a:solidFill>
                <a:srgbClr val="5B9BD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r>
              <a:rPr lang="uk-UA" sz="3800" b="0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Були незначні труднощі/не дуже цікаво / </a:t>
            </a:r>
            <a:r>
              <a:rPr lang="uk-UA" sz="3800" b="0" i="1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1-2 помилки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endParaRPr sz="3800" b="0" i="0" u="none" strike="noStrike" cap="none">
              <a:solidFill>
                <a:srgbClr val="5B9BD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/>
              <a:buNone/>
            </a:pPr>
            <a:r>
              <a:rPr lang="uk-UA" sz="3800" b="0" i="0" u="none" strike="noStrike" cap="none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Було важко працювати/зовсім нецікаво / </a:t>
            </a:r>
            <a:r>
              <a:rPr lang="uk-UA" sz="3800" b="0" i="1" u="none" strike="noStrike" cap="none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r>
              <a:rPr lang="uk-UA" sz="3800" b="0" i="0" u="none" strike="noStrike" cap="none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uk-UA" sz="3800" b="0" i="1" u="none" strike="noStrike" cap="none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та більше помилок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727ba3e4a5_0_0"/>
          <p:cNvSpPr txBox="1"/>
          <p:nvPr/>
        </p:nvSpPr>
        <p:spPr>
          <a:xfrm>
            <a:off x="749500" y="749500"/>
            <a:ext cx="10680600" cy="5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uk-UA"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Найлегший для дитячого сприймання, відомий з дошкільного досвіду, інструмент зворотного зв'язку </a:t>
            </a:r>
            <a:r>
              <a:rPr lang="uk-UA" sz="2800" b="1" i="1" u="none" strike="noStrike" cap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світлофор</a:t>
            </a:r>
            <a:r>
              <a:rPr lang="uk-UA"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uk-UA"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 його допомогою (та подібних йому інструментів) на етапі першого класу формуємо у дитини навичку самооцінювання. Спочатку просимо оцінити виконання завдання за ступенем складності, цікавості. І значно пізніше переходимо на перевірку дитиною правильності виконання. Для цього педагог у зручний йому спосіб надає еталон правильного виконання завдання. Діти перевіряють свою роботу (одне виконане завдання) і оцінюють відповідною позначкою.</a:t>
            </a:r>
            <a:endParaRPr sz="2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" name="Google Shape;1845;p20"/>
          <p:cNvPicPr preferRelativeResize="0"/>
          <p:nvPr/>
        </p:nvPicPr>
        <p:blipFill rotWithShape="1">
          <a:blip r:embed="rId1"/>
          <a:srcRect l="52101" t="20000" r="17181" b="7617"/>
          <a:stretch>
            <a:fillRect/>
          </a:stretch>
        </p:blipFill>
        <p:spPr>
          <a:xfrm>
            <a:off x="544749" y="83170"/>
            <a:ext cx="5048657" cy="669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6" name="Google Shape;1846;p20"/>
          <p:cNvSpPr txBox="1"/>
          <p:nvPr/>
        </p:nvSpPr>
        <p:spPr>
          <a:xfrm>
            <a:off x="5593406" y="2890391"/>
            <a:ext cx="60943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Інструмент запозичено з фінського досвіду</a:t>
            </a:r>
            <a:endParaRPr lang="uk-UA" sz="32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" name="Google Shape;1851;p4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35632" y="2406103"/>
            <a:ext cx="4792345" cy="354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" name="Google Shape;1852;p4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91851" y="2406103"/>
            <a:ext cx="4839335" cy="3547110"/>
          </a:xfrm>
          <a:prstGeom prst="rect">
            <a:avLst/>
          </a:prstGeom>
          <a:noFill/>
          <a:ln>
            <a:noFill/>
          </a:ln>
        </p:spPr>
      </p:pic>
      <p:sp>
        <p:nvSpPr>
          <p:cNvPr id="1853" name="Google Shape;1853;p40"/>
          <p:cNvSpPr txBox="1"/>
          <p:nvPr/>
        </p:nvSpPr>
        <p:spPr>
          <a:xfrm>
            <a:off x="5490150" y="524650"/>
            <a:ext cx="97887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4" name="Google Shape;1854;p40"/>
          <p:cNvSpPr txBox="1"/>
          <p:nvPr/>
        </p:nvSpPr>
        <p:spPr>
          <a:xfrm>
            <a:off x="1201650" y="299800"/>
            <a:ext cx="105093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0" i="0" u="none" strike="noStrike" cap="none">
                <a:solidFill>
                  <a:srgbClr val="2F6B0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Зразки інструментів зворотного зв'язку для розвитку самостійності</a:t>
            </a:r>
            <a:endParaRPr sz="3600" b="0" i="0" u="none" strike="noStrike" cap="none">
              <a:solidFill>
                <a:srgbClr val="2F6B0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0" name="Google Shape;1860;g71b008536e_0_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616375" y="122825"/>
            <a:ext cx="4928025" cy="65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3"/>
          <p:cNvSpPr txBox="1"/>
          <p:nvPr/>
        </p:nvSpPr>
        <p:spPr>
          <a:xfrm>
            <a:off x="904672" y="356325"/>
            <a:ext cx="1095334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uk-UA" sz="3000" b="0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ЛІТЕРАТУРА</a:t>
            </a:r>
            <a:endParaRPr sz="30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Морзе Н.В., Барна О.В., Вембер В.П. Формувальне оцінювання: від теорії до практики // Інформатика та інформаційні технології в навчальних закладах. - 2013. - № 6. - С. 45-57.</a:t>
            </a:r>
            <a:endParaRPr sz="2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endParaRPr sz="2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Нова українська школа. Порадник для вчителя. Розділ 7. Особливості оцінювання навчальних досягнень учнів. [Електронний ресурс] – Режим доступу:  </a:t>
            </a:r>
            <a:r>
              <a:rPr lang="uk-UA" sz="2200" b="0" i="0" u="sng" strike="noStrike" cap="none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http://nus.org.ua/articles/vchyteli-ne-propustit-navchalno-metodychnyj-posibnyk-poradnyk-dlya-vchytelya/</a:t>
            </a:r>
            <a:endParaRPr sz="22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endParaRPr sz="22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Основи педагогічного оцінювання. Частина ІІ. Практика. Навчально-методичні та інформаційно-довідкові матеріали для педагогічних працівників / упорядники : Артемчук Л. М. та інші: Майстер-клас, 2005. – 54 с.</a:t>
            </a:r>
            <a:endParaRPr sz="2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sz="20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uk-UA" sz="2000" b="0" i="0" u="sng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2"/>
              </a:rPr>
              <a:t>  </a:t>
            </a: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1" name="Google Shape;1671;p3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42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1866" name="Google Shape;1866;p42"/>
          <p:cNvPicPr preferRelativeResize="0"/>
          <p:nvPr/>
        </p:nvPicPr>
        <p:blipFill rotWithShape="1">
          <a:blip r:embed="rId1"/>
          <a:srcRect l="37884" t="24466" r="21438" b="36622"/>
          <a:stretch>
            <a:fillRect/>
          </a:stretch>
        </p:blipFill>
        <p:spPr>
          <a:xfrm>
            <a:off x="1919536" y="1412776"/>
            <a:ext cx="856895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67" name="Google Shape;1867;p42"/>
          <p:cNvSpPr/>
          <p:nvPr/>
        </p:nvSpPr>
        <p:spPr>
          <a:xfrm>
            <a:off x="1775520" y="260648"/>
            <a:ext cx="86409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uk-UA" sz="5400" b="1" i="0" u="none" strike="noStrike" cap="none">
                <a:solidFill>
                  <a:srgbClr val="345D7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«Картка самооцінювання» </a:t>
            </a:r>
            <a:endParaRPr sz="5400" b="1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73147d891b_0_1"/>
          <p:cNvSpPr txBox="1"/>
          <p:nvPr>
            <p:ph type="sldNum" idx="12"/>
          </p:nvPr>
        </p:nvSpPr>
        <p:spPr>
          <a:xfrm>
            <a:off x="0" y="6248400"/>
            <a:ext cx="711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pic>
        <p:nvPicPr>
          <p:cNvPr id="1874" name="Google Shape;1874;g73147d891b_0_1"/>
          <p:cNvPicPr preferRelativeResize="0"/>
          <p:nvPr/>
        </p:nvPicPr>
        <p:blipFill rotWithShape="1">
          <a:blip r:embed="rId1"/>
          <a:srcRect l="3030" t="17945" r="1957" b="19239"/>
          <a:stretch>
            <a:fillRect/>
          </a:stretch>
        </p:blipFill>
        <p:spPr>
          <a:xfrm>
            <a:off x="320400" y="1630175"/>
            <a:ext cx="11491450" cy="38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5" name="Google Shape;1875;g73147d891b_0_1"/>
          <p:cNvSpPr/>
          <p:nvPr/>
        </p:nvSpPr>
        <p:spPr>
          <a:xfrm>
            <a:off x="3283375" y="529133"/>
            <a:ext cx="56252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Моя робота в групі</a:t>
            </a:r>
            <a:endParaRPr lang="uk-UA" sz="4400" b="1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b660b36bcb_0_0"/>
          <p:cNvSpPr txBox="1"/>
          <p:nvPr>
            <p:ph type="sldNum" idx="12"/>
          </p:nvPr>
        </p:nvSpPr>
        <p:spPr>
          <a:xfrm>
            <a:off x="0" y="6248400"/>
            <a:ext cx="711300" cy="38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pic>
        <p:nvPicPr>
          <p:cNvPr id="1882" name="Google Shape;1882;gb660b36bcb_0_0"/>
          <p:cNvPicPr preferRelativeResize="0"/>
          <p:nvPr/>
        </p:nvPicPr>
        <p:blipFill rotWithShape="1">
          <a:blip r:embed="rId1"/>
          <a:srcRect l="27657" t="26827" r="11677" b="17247"/>
          <a:stretch>
            <a:fillRect/>
          </a:stretch>
        </p:blipFill>
        <p:spPr>
          <a:xfrm>
            <a:off x="257175" y="314850"/>
            <a:ext cx="11671848" cy="60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36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pic>
        <p:nvPicPr>
          <p:cNvPr id="1888" name="Google Shape;1888;p36"/>
          <p:cNvPicPr preferRelativeResize="0"/>
          <p:nvPr/>
        </p:nvPicPr>
        <p:blipFill rotWithShape="1">
          <a:blip r:embed="rId1"/>
          <a:srcRect l="12033" t="21392" r="54505" b="8889"/>
          <a:stretch>
            <a:fillRect/>
          </a:stretch>
        </p:blipFill>
        <p:spPr>
          <a:xfrm>
            <a:off x="1141975" y="407154"/>
            <a:ext cx="5309067" cy="6222246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36"/>
          <p:cNvSpPr/>
          <p:nvPr/>
        </p:nvSpPr>
        <p:spPr>
          <a:xfrm>
            <a:off x="6983604" y="2974313"/>
            <a:ext cx="456195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Інструмент запозичено з фінського досвіду</a:t>
            </a:r>
            <a:endParaRPr lang="uk-UA" sz="32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107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pic>
        <p:nvPicPr>
          <p:cNvPr id="1895" name="Google Shape;1895;p107"/>
          <p:cNvPicPr preferRelativeResize="0"/>
          <p:nvPr/>
        </p:nvPicPr>
        <p:blipFill rotWithShape="1">
          <a:blip r:embed="rId1"/>
          <a:srcRect l="52181" t="18298" r="12552" b="10638"/>
          <a:stretch>
            <a:fillRect/>
          </a:stretch>
        </p:blipFill>
        <p:spPr>
          <a:xfrm>
            <a:off x="3667329" y="1115367"/>
            <a:ext cx="4892782" cy="55458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6" name="Google Shape;1896;p107"/>
          <p:cNvSpPr/>
          <p:nvPr/>
        </p:nvSpPr>
        <p:spPr>
          <a:xfrm>
            <a:off x="1340151" y="196742"/>
            <a:ext cx="95862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Приклад щотижневого самооцінювання</a:t>
            </a:r>
            <a:endParaRPr sz="3600" b="1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uk-UA" sz="2400" b="0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(запозичено з фінського досвіду)</a:t>
            </a:r>
            <a:endParaRPr sz="2400" b="1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108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pic>
        <p:nvPicPr>
          <p:cNvPr id="1902" name="Google Shape;1902;p108"/>
          <p:cNvPicPr preferRelativeResize="0"/>
          <p:nvPr/>
        </p:nvPicPr>
        <p:blipFill rotWithShape="1">
          <a:blip r:embed="rId1"/>
          <a:srcRect l="52021" t="19149" r="14388" b="8889"/>
          <a:stretch>
            <a:fillRect/>
          </a:stretch>
        </p:blipFill>
        <p:spPr>
          <a:xfrm>
            <a:off x="642026" y="228600"/>
            <a:ext cx="5262665" cy="6341865"/>
          </a:xfrm>
          <a:prstGeom prst="rect">
            <a:avLst/>
          </a:prstGeom>
          <a:noFill/>
          <a:ln>
            <a:noFill/>
          </a:ln>
        </p:spPr>
      </p:pic>
      <p:sp>
        <p:nvSpPr>
          <p:cNvPr id="1903" name="Google Shape;1903;p108"/>
          <p:cNvSpPr txBox="1"/>
          <p:nvPr/>
        </p:nvSpPr>
        <p:spPr>
          <a:xfrm>
            <a:off x="5751478" y="2890391"/>
            <a:ext cx="60943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Інструмент запозичено з фінського досвіду</a:t>
            </a:r>
            <a:endParaRPr lang="uk-UA" sz="32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43"/>
          <p:cNvSpPr/>
          <p:nvPr/>
        </p:nvSpPr>
        <p:spPr>
          <a:xfrm>
            <a:off x="3457712" y="234744"/>
            <a:ext cx="5536163" cy="245386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Педагогічне спостереження</a:t>
            </a:r>
            <a:endParaRPr sz="3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09" name="Google Shape;1909;p43" descr="Пример оформления научной статьи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447484" y="2837360"/>
            <a:ext cx="3556617" cy="355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8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1915" name="Google Shape;1915;p18"/>
          <p:cNvPicPr preferRelativeResize="0"/>
          <p:nvPr/>
        </p:nvPicPr>
        <p:blipFill rotWithShape="1">
          <a:blip r:embed="rId1"/>
          <a:srcRect l="31155" t="30923" r="30245" b="12766"/>
          <a:stretch>
            <a:fillRect/>
          </a:stretch>
        </p:blipFill>
        <p:spPr>
          <a:xfrm>
            <a:off x="2265534" y="486571"/>
            <a:ext cx="7642746" cy="6268185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18"/>
          <p:cNvSpPr/>
          <p:nvPr/>
        </p:nvSpPr>
        <p:spPr>
          <a:xfrm>
            <a:off x="3360872" y="0"/>
            <a:ext cx="54520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Педагогічне спостереження</a:t>
            </a:r>
            <a:endParaRPr sz="3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1" name="Google Shape;1921;p44"/>
          <p:cNvGraphicFramePr/>
          <p:nvPr/>
        </p:nvGraphicFramePr>
        <p:xfrm>
          <a:off x="1232954" y="2423617"/>
          <a:ext cx="9726100" cy="4080450"/>
        </p:xfrm>
        <a:graphic>
          <a:graphicData uri="http://schemas.openxmlformats.org/drawingml/2006/table">
            <a:tbl>
              <a:tblPr>
                <a:noFill/>
                <a:tableStyleId>{18E1A27C-A118-40CA-8948-70E12537D24D}</a:tableStyleId>
              </a:tblPr>
              <a:tblGrid>
                <a:gridCol w="528900"/>
                <a:gridCol w="2194300"/>
                <a:gridCol w="1098975"/>
                <a:gridCol w="1472325"/>
                <a:gridCol w="1303950"/>
                <a:gridCol w="1932600"/>
                <a:gridCol w="1195050"/>
              </a:tblGrid>
              <a:tr h="26695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Розділ 7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7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№ з/п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Прізвище, ім’я учня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Лексика: почувши слово, вказує на відповідний малюнок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Лексика: називає зображення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Усна інтеракція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Ставить питання і відповідає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Розігрує сценку, правильно використовуючи слова і фрази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uk-UA" sz="16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Читає слова з довгим голосним звуком</a:t>
                      </a:r>
                      <a:endParaRPr sz="16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uk-UA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</a:t>
                      </a:r>
                      <a:endParaRPr sz="11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uk-UA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</a:t>
                      </a:r>
                      <a:endParaRPr sz="11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uk-UA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3.</a:t>
                      </a:r>
                      <a:endParaRPr sz="11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uk-UA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</a:t>
                      </a:r>
                      <a:endParaRPr sz="11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uk-UA" sz="14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5.</a:t>
                      </a:r>
                      <a:endParaRPr sz="11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22" name="Google Shape;1922;p44"/>
          <p:cNvSpPr/>
          <p:nvPr/>
        </p:nvSpPr>
        <p:spPr>
          <a:xfrm>
            <a:off x="268650" y="1116300"/>
            <a:ext cx="116547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1" i="0" u="none" strike="noStrike" cap="none">
                <a:solidFill>
                  <a:srgbClr val="2E75B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Оцінювальний аркуш для групи (класу)</a:t>
            </a:r>
            <a:endParaRPr sz="2400" b="0" i="0" u="none" strike="noStrike" cap="none">
              <a:solidFill>
                <a:srgbClr val="2E75B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14141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(визначення рівня засвоєння матеріалу відповідно до навчальної програми, іноземна мова)</a:t>
            </a: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3" name="Google Shape;1923;p44"/>
          <p:cNvSpPr txBox="1"/>
          <p:nvPr/>
        </p:nvSpPr>
        <p:spPr>
          <a:xfrm>
            <a:off x="1201650" y="168625"/>
            <a:ext cx="97887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uk-UA" sz="3000" b="0" i="0" u="none" strike="noStrike" cap="none">
                <a:solidFill>
                  <a:srgbClr val="7F6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Зразки інструментів для педагогічного спостереження</a:t>
            </a:r>
            <a:endParaRPr sz="3000" b="0" i="0" u="none" strike="noStrike" cap="none">
              <a:solidFill>
                <a:srgbClr val="7F6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8" name="Google Shape;1928;p45"/>
          <p:cNvGraphicFramePr/>
          <p:nvPr/>
        </p:nvGraphicFramePr>
        <p:xfrm>
          <a:off x="759657" y="1026942"/>
          <a:ext cx="10578875" cy="5148750"/>
        </p:xfrm>
        <a:graphic>
          <a:graphicData uri="http://schemas.openxmlformats.org/drawingml/2006/table">
            <a:tbl>
              <a:tblPr>
                <a:noFill/>
                <a:tableStyleId>{18E1A27C-A118-40CA-8948-70E12537D24D}</a:tableStyleId>
              </a:tblPr>
              <a:tblGrid>
                <a:gridCol w="2115550"/>
                <a:gridCol w="2115550"/>
                <a:gridCol w="2115550"/>
                <a:gridCol w="2115550"/>
                <a:gridCol w="2116675"/>
              </a:tblGrid>
              <a:tr h="1996600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Ім’я учня _____________________________________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++</a:t>
                      </a: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має значні успіхи;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+</a:t>
                      </a: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демонструє помітний прогрес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V</a:t>
                      </a: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досягає результату з допомогою вчителя;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!</a:t>
                      </a: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потребує значної уваги і допомоги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Ціль / уміння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i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дата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i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дата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i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дата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i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дата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9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Відповідає на питання «так/ні»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+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+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++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++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9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Відповідає на спеціальні питання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!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V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V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+</a:t>
                      </a: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5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uk-UA" sz="18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Взаємодіє з іншими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29" name="Google Shape;1929;p45"/>
          <p:cNvSpPr/>
          <p:nvPr/>
        </p:nvSpPr>
        <p:spPr>
          <a:xfrm>
            <a:off x="1491175" y="200410"/>
            <a:ext cx="92143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1" i="0" u="none" strike="noStrike" cap="none">
                <a:solidFill>
                  <a:srgbClr val="2E75B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Індивідуальна картка навчального поступу учня</a:t>
            </a:r>
            <a:endParaRPr sz="2400" b="0" i="0" u="none" strike="noStrike" cap="none">
              <a:solidFill>
                <a:srgbClr val="2E75B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71abb8c4d6_0_5"/>
          <p:cNvSpPr txBox="1"/>
          <p:nvPr>
            <p:ph type="sldNum" idx="12"/>
          </p:nvPr>
        </p:nvSpPr>
        <p:spPr>
          <a:xfrm>
            <a:off x="0" y="6248400"/>
            <a:ext cx="711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uk-UA"/>
            </a:fld>
            <a:endParaRPr lang="uk-UA"/>
          </a:p>
        </p:txBody>
      </p:sp>
      <p:sp>
        <p:nvSpPr>
          <p:cNvPr id="1678" name="Google Shape;1678;g71abb8c4d6_0_5"/>
          <p:cNvSpPr txBox="1"/>
          <p:nvPr/>
        </p:nvSpPr>
        <p:spPr>
          <a:xfrm>
            <a:off x="247875" y="273700"/>
            <a:ext cx="11733000" cy="6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lang="uk-UA" sz="2400" b="0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НОРМАТИВНІ ДОКУМЕНТИ</a:t>
            </a: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AutoNum type="arabicPeriod"/>
            </a:pPr>
            <a:r>
              <a:rPr lang="uk-UA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Наказ МОН від 20.08.2018 № 924 Про затвердження методичних рекомендацій щодо оцінювання навчальних досягнень учнів першого класу у Новій українській школі [Електронний ресурс] – Режим доступу:</a:t>
            </a:r>
            <a:r>
              <a:rPr lang="uk-UA" sz="2000" b="0" i="0" u="sng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 https://mon.gov.ua/storage/app/media/zagalna%20serednya/924.pdf</a:t>
            </a:r>
            <a:r>
              <a:rPr lang="uk-UA" sz="2000" b="0" i="0" u="sng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Наказ МОН від 27.08.2019 № 1154 Про затвердження методичних рекомендацій щодо оцінювання навчальних досягнень учнів другого класу [Електронний ресурс] – Режим доступу:  </a:t>
            </a:r>
            <a:r>
              <a:rPr lang="uk-UA" sz="2000" b="0" i="0" u="sng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https://mon.gov.ua/storage/app/media/zagalna%20serednya/novaukrschool/08/29/2-klas-nush.pdf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Державний стандарт початкової освіти Електронний ресурс] – Режим доступу: </a:t>
            </a:r>
            <a:r>
              <a:rPr lang="uk-UA" sz="2000" b="0" i="0" u="sng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https://zakon.rada.gov.ua/laws/show/87-2018-%D0%BF</a:t>
            </a: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Типові освітні програми для 1-2 класів  НУШ [Електронний ресурс] – Режим доступу:</a:t>
            </a:r>
            <a:r>
              <a:rPr lang="uk-UA" sz="2000" b="0" i="0" u="sng" strike="noStrike" cap="none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https://mon.gov.ua/storage/app/media/zagalna%20serednya/programy-1-4-klas/2019/11/1-2-dodatki.pdf</a:t>
            </a:r>
            <a:r>
              <a:rPr lang="uk-UA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5. Типові освітні програми для 3-4 класів  НУШ [Електронний ресурс] – Режим доступу: </a:t>
            </a:r>
            <a:r>
              <a:rPr lang="uk-UA" sz="2000" b="0" i="0" u="sng" strike="noStrike" cap="none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https://mon.gov.ua/storage/app/media/zagalna%20serednya/programy-1-4-klas/2019/11/3-4-dodatki.pdf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46"/>
          <p:cNvSpPr/>
          <p:nvPr/>
        </p:nvSpPr>
        <p:spPr>
          <a:xfrm>
            <a:off x="2975208" y="177421"/>
            <a:ext cx="6455391" cy="290697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Прогностичне оцінювання</a:t>
            </a:r>
            <a:endParaRPr sz="32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5" name="Google Shape;1935;p46"/>
          <p:cNvSpPr/>
          <p:nvPr/>
        </p:nvSpPr>
        <p:spPr>
          <a:xfrm>
            <a:off x="856033" y="3429000"/>
            <a:ext cx="10447507" cy="271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Прогностичне оцінювання</a:t>
            </a:r>
            <a:r>
              <a:rPr lang="uk-UA" sz="2400" b="1" i="0" u="none" strike="noStrike" cap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– </a:t>
            </a:r>
            <a:r>
              <a:rPr lang="uk-UA" sz="2400" b="0" i="0" u="none" strike="noStrike" cap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попереджувальне. У його межах ставлять цілі на майбутнє навчання, спільно з учнем обговорюють, що і як вивчати в майбутньому, якої допомоги потребує дитина.</a:t>
            </a:r>
            <a:endParaRPr sz="2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2540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38562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38562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0" name="Google Shape;1940;p387"/>
          <p:cNvPicPr preferRelativeResize="0"/>
          <p:nvPr/>
        </p:nvPicPr>
        <p:blipFill rotWithShape="1">
          <a:blip r:embed="rId1"/>
          <a:srcRect l="16117" t="20000" r="54202" b="9928"/>
          <a:stretch>
            <a:fillRect/>
          </a:stretch>
        </p:blipFill>
        <p:spPr>
          <a:xfrm>
            <a:off x="1463077" y="284482"/>
            <a:ext cx="4735874" cy="6289036"/>
          </a:xfrm>
          <a:prstGeom prst="rect">
            <a:avLst/>
          </a:prstGeom>
          <a:noFill/>
          <a:ln>
            <a:noFill/>
          </a:ln>
        </p:spPr>
      </p:pic>
      <p:sp>
        <p:nvSpPr>
          <p:cNvPr id="1941" name="Google Shape;1941;p387"/>
          <p:cNvSpPr txBox="1"/>
          <p:nvPr/>
        </p:nvSpPr>
        <p:spPr>
          <a:xfrm>
            <a:off x="6198951" y="2734748"/>
            <a:ext cx="60943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uk-UA" sz="3200" b="0" i="0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Інструмент запозичено з фінського досвіду</a:t>
            </a:r>
            <a:endParaRPr lang="uk-UA" sz="32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" name="Google Shape;1947;gafcfa0fe25_0_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452825" y="152400"/>
            <a:ext cx="608984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19"/>
          <p:cNvSpPr/>
          <p:nvPr/>
        </p:nvSpPr>
        <p:spPr>
          <a:xfrm>
            <a:off x="5449105" y="2753728"/>
            <a:ext cx="6374716" cy="304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1" i="0" u="none" strike="noStrike" cap="none">
                <a:solidFill>
                  <a:srgbClr val="843C0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Портфоліо</a:t>
            </a:r>
            <a:r>
              <a:rPr lang="uk-UA" sz="2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uk-UA" sz="2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служить для інтеграції навчання та оцінювання; надання необхідної інформації учням, вчителям і батькам; допомоги дітям у оцінюванні власної роботи; формування бази для оцінки досягнень дитини.</a:t>
            </a:r>
            <a:endParaRPr lang="uk-UA" sz="2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1E4E7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В портфоліо складаємо діагностичні роботи, аркуші-опитувальники, інструменти само- та взаємооцінювання тощо.. </a:t>
            </a:r>
            <a:endParaRPr sz="2400" b="0" i="1" u="none" strike="noStrike" cap="none">
              <a:solidFill>
                <a:srgbClr val="1E4E7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53" name="Google Shape;1953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22219" y="530225"/>
            <a:ext cx="4509501" cy="59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4" name="Google Shape;1954;p19"/>
          <p:cNvPicPr preferRelativeResize="0"/>
          <p:nvPr/>
        </p:nvPicPr>
        <p:blipFill rotWithShape="1">
          <a:blip r:embed="rId2"/>
          <a:srcRect l="49371" t="21495" r="22478" b="67213"/>
          <a:stretch>
            <a:fillRect/>
          </a:stretch>
        </p:blipFill>
        <p:spPr>
          <a:xfrm>
            <a:off x="5082514" y="492126"/>
            <a:ext cx="7107899" cy="16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21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1960" name="Google Shape;1960;p21"/>
          <p:cNvPicPr preferRelativeResize="0"/>
          <p:nvPr/>
        </p:nvPicPr>
        <p:blipFill rotWithShape="1">
          <a:blip r:embed="rId1"/>
          <a:srcRect l="30001" t="41171" r="33704" b="15718"/>
          <a:stretch>
            <a:fillRect/>
          </a:stretch>
        </p:blipFill>
        <p:spPr>
          <a:xfrm>
            <a:off x="1336463" y="250350"/>
            <a:ext cx="9519073" cy="6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388"/>
          <p:cNvPicPr preferRelativeResize="0"/>
          <p:nvPr/>
        </p:nvPicPr>
        <p:blipFill rotWithShape="1">
          <a:blip r:embed="rId1"/>
          <a:srcRect l="52261" t="19858" r="14388" b="9802"/>
          <a:stretch>
            <a:fillRect/>
          </a:stretch>
        </p:blipFill>
        <p:spPr>
          <a:xfrm>
            <a:off x="797669" y="402851"/>
            <a:ext cx="5145932" cy="6104953"/>
          </a:xfrm>
          <a:prstGeom prst="rect">
            <a:avLst/>
          </a:prstGeom>
          <a:noFill/>
          <a:ln>
            <a:noFill/>
          </a:ln>
        </p:spPr>
      </p:pic>
      <p:sp>
        <p:nvSpPr>
          <p:cNvPr id="1966" name="Google Shape;1966;p388"/>
          <p:cNvSpPr/>
          <p:nvPr/>
        </p:nvSpPr>
        <p:spPr>
          <a:xfrm>
            <a:off x="6741268" y="2480553"/>
            <a:ext cx="38793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>
                <a:solidFill>
                  <a:srgbClr val="1E4E7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Робота з батьками</a:t>
            </a:r>
            <a:endParaRPr lang="uk-UA" sz="3200" b="0" i="0" u="none" strike="noStrike" cap="none">
              <a:solidFill>
                <a:srgbClr val="1E4E7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1" u="none" strike="noStrike" cap="none">
                <a:solidFill>
                  <a:srgbClr val="1E4E7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(з фінського досвіду)</a:t>
            </a:r>
            <a:endParaRPr sz="2400" b="0" i="1" u="none" strike="noStrike" cap="none">
              <a:solidFill>
                <a:srgbClr val="1E4E7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27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graphicFrame>
        <p:nvGraphicFramePr>
          <p:cNvPr id="1972" name="Google Shape;1972;p27"/>
          <p:cNvGraphicFramePr/>
          <p:nvPr/>
        </p:nvGraphicFramePr>
        <p:xfrm>
          <a:off x="2063552" y="1124744"/>
          <a:ext cx="7992900" cy="4824500"/>
        </p:xfrm>
        <a:graphic>
          <a:graphicData uri="http://schemas.openxmlformats.org/drawingml/2006/table">
            <a:tbl>
              <a:tblPr firstRow="1" bandRow="1">
                <a:noFill/>
                <a:tableStyleId>{6632B808-CF69-4FD2-80BF-820B1C83F3B8}</a:tableStyleId>
              </a:tblPr>
              <a:tblGrid>
                <a:gridCol w="7992900"/>
              </a:tblGrid>
              <a:tr h="964900">
                <a:tc>
                  <a:txBody>
                    <a:bodyPr/>
                    <a:lstStyle/>
                    <a:p>
                      <a:pPr marL="457200" marR="0" lvl="0" indent="-457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2F2A"/>
                        </a:buClr>
                        <a:buSzPts val="2200"/>
                        <a:buFont typeface="Times New Roman" panose="02020603050405020304"/>
                        <a:buNone/>
                      </a:pPr>
                      <a:r>
                        <a:rPr lang="uk-UA" sz="2200" b="1" i="1" u="none" strike="noStrike" cap="none">
                          <a:solidFill>
                            <a:srgbClr val="3B2F2A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- Вибудовувати індивідуальну траєкторію розвитку учнів;</a:t>
                      </a:r>
                      <a:endParaRPr sz="1400" u="none" strike="noStrike" cap="none"/>
                    </a:p>
                    <a:p>
                      <a:pPr marL="457200" marR="0" lvl="0" indent="-3175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wentieth Century"/>
                        <a:buNone/>
                      </a:pPr>
                      <a:endParaRPr sz="2200" b="1" i="1" u="none" strike="noStrike" cap="none">
                        <a:solidFill>
                          <a:srgbClr val="3B2F2A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</a:tr>
              <a:tr h="964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 panose="020B0604020202020204"/>
                        <a:buNone/>
                      </a:pPr>
                      <a:r>
                        <a:rPr lang="uk-UA" sz="2200" b="1" i="1" u="none" strike="noStrike" cap="none">
                          <a:solidFill>
                            <a:srgbClr val="3B2F2A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- оцінити або визначити досягнення дітей на кожному з етапів освітнього процесу;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 panose="020B0604020202020204"/>
                        <a:buNone/>
                      </a:pPr>
                      <a:endParaRPr sz="2200" b="1" i="1" u="none" strike="noStrike" cap="none">
                        <a:solidFill>
                          <a:srgbClr val="3B2F2A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</a:tr>
              <a:tr h="964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 panose="020B0604020202020204"/>
                        <a:buNone/>
                      </a:pPr>
                      <a:r>
                        <a:rPr lang="uk-UA" sz="2200" b="1" i="1" u="none" strike="noStrike" cap="none">
                          <a:solidFill>
                            <a:srgbClr val="3B2F2A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- вчасно виявляти проблеми й запобігати їх нашаровуванню;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 panose="020B0604020202020204"/>
                        <a:buNone/>
                      </a:pPr>
                      <a:endParaRPr sz="2200" b="1" i="1" u="none" strike="noStrike" cap="none">
                        <a:solidFill>
                          <a:srgbClr val="3B2F2A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</a:tr>
              <a:tr h="964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 panose="020B0604020202020204"/>
                        <a:buNone/>
                      </a:pPr>
                      <a:r>
                        <a:rPr lang="uk-UA" sz="2200" b="1" i="1" u="none" strike="noStrike" cap="none">
                          <a:solidFill>
                            <a:srgbClr val="3B2F2A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- мотивувати учнів до прагнення здобути максимально можливі результати;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 panose="020B0604020202020204"/>
                        <a:buNone/>
                      </a:pPr>
                      <a:endParaRPr sz="2200" b="1" i="1" u="none" strike="noStrike" cap="none">
                        <a:solidFill>
                          <a:srgbClr val="3B2F2A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</a:tr>
              <a:tr h="964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 panose="020B0604020202020204"/>
                        <a:buNone/>
                      </a:pPr>
                      <a:r>
                        <a:rPr lang="uk-UA" sz="2200" b="1" i="1" u="none" strike="noStrike" cap="none">
                          <a:solidFill>
                            <a:srgbClr val="3B2F2A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- виховувати ціннісні якості особистості, бажання навчатися, відсутність побоювання помилитися, переконання у своїх можливостях і здібностях.</a:t>
                      </a:r>
                      <a:endParaRPr sz="2200" b="1" i="1" u="none" strike="noStrike" cap="none">
                        <a:solidFill>
                          <a:srgbClr val="3B2F2A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</a:tr>
            </a:tbl>
          </a:graphicData>
        </a:graphic>
      </p:graphicFrame>
      <p:sp>
        <p:nvSpPr>
          <p:cNvPr id="1973" name="Google Shape;1973;p27"/>
          <p:cNvSpPr txBox="1"/>
          <p:nvPr/>
        </p:nvSpPr>
        <p:spPr>
          <a:xfrm>
            <a:off x="2279577" y="188641"/>
            <a:ext cx="77883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uk-UA" sz="3600" b="1" i="0" u="none" strike="noStrike" cap="none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Формувальне оцінювання дозволяє: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9" name="Google Shape;1979;g88034e6368_0_0"/>
          <p:cNvPicPr preferRelativeResize="0"/>
          <p:nvPr/>
        </p:nvPicPr>
        <p:blipFill rotWithShape="1">
          <a:blip r:embed="rId1"/>
          <a:srcRect t="5721" b="4463"/>
          <a:stretch>
            <a:fillRect/>
          </a:stretch>
        </p:blipFill>
        <p:spPr>
          <a:xfrm>
            <a:off x="2445750" y="162925"/>
            <a:ext cx="7263725" cy="66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5" name="Google Shape;1985;g82918a52e1_2_0"/>
          <p:cNvPicPr preferRelativeResize="0"/>
          <p:nvPr/>
        </p:nvPicPr>
        <p:blipFill rotWithShape="1">
          <a:blip r:embed="rId1"/>
          <a:srcRect l="2088" t="2523" r="2078" b="3331"/>
          <a:stretch>
            <a:fillRect/>
          </a:stretch>
        </p:blipFill>
        <p:spPr>
          <a:xfrm>
            <a:off x="2989238" y="505550"/>
            <a:ext cx="6213525" cy="58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4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1684" name="Google Shape;1684;p4"/>
          <p:cNvSpPr/>
          <p:nvPr/>
        </p:nvSpPr>
        <p:spPr>
          <a:xfrm>
            <a:off x="968991" y="1484784"/>
            <a:ext cx="1041324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uk-UA" sz="6000" b="1" i="0" u="none" strike="noStrike" cap="none">
                <a:solidFill>
                  <a:srgbClr val="4B454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Оцінювання </a:t>
            </a:r>
            <a:endParaRPr sz="6000" b="1" i="0" u="none" strike="noStrike" cap="none">
              <a:solidFill>
                <a:srgbClr val="4B454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uk-UA" sz="6000" b="1" i="0" u="none" strike="noStrike" cap="none">
                <a:solidFill>
                  <a:srgbClr val="4B454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як обов'язковий компонент освітнього процесу</a:t>
            </a:r>
            <a:endParaRPr sz="6000" b="1" i="0" u="none" strike="noStrike" cap="none">
              <a:solidFill>
                <a:srgbClr val="4B454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" name="Google Shape;1689;p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647600" y="-256695"/>
            <a:ext cx="5257115" cy="116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0" name="Google Shape;1690;p2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765522"/>
            <a:ext cx="11965017" cy="1004757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23"/>
          <p:cNvSpPr/>
          <p:nvPr/>
        </p:nvSpPr>
        <p:spPr>
          <a:xfrm>
            <a:off x="623807" y="3573444"/>
            <a:ext cx="4752356" cy="295077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uk-UA" sz="2800" b="0" i="0" u="none" strike="noStrike" cap="none">
                <a:solidFill>
                  <a:srgbClr val="2F5597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Оцінювання результатів навчання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2" name="Google Shape;1692;p23"/>
          <p:cNvSpPr/>
          <p:nvPr/>
        </p:nvSpPr>
        <p:spPr>
          <a:xfrm>
            <a:off x="6766632" y="3573444"/>
            <a:ext cx="4801562" cy="295077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uk-UA" sz="2800" b="0" i="0" u="none" strike="noStrike" cap="none">
                <a:solidFill>
                  <a:srgbClr val="2F5597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Механізм накопичення інформації про розвиток дитини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3" name="Google Shape;1693;p23"/>
          <p:cNvSpPr/>
          <p:nvPr/>
        </p:nvSpPr>
        <p:spPr>
          <a:xfrm>
            <a:off x="2568241" y="2636941"/>
            <a:ext cx="722219" cy="74920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94" name="Google Shape;1694;p23"/>
          <p:cNvSpPr/>
          <p:nvPr/>
        </p:nvSpPr>
        <p:spPr>
          <a:xfrm>
            <a:off x="8976144" y="2708369"/>
            <a:ext cx="628568" cy="720631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C000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95" name="Google Shape;1695;p23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rgbClr val="89898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96" name="Google Shape;1696;p23"/>
          <p:cNvSpPr/>
          <p:nvPr/>
        </p:nvSpPr>
        <p:spPr>
          <a:xfrm>
            <a:off x="480107" y="1629034"/>
            <a:ext cx="11519780" cy="92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 panose="020B0604020202020204"/>
              <a:buNone/>
            </a:pPr>
            <a:r>
              <a:rPr lang="uk-UA" sz="5400" b="1" i="0" u="none" strike="noStrike" cap="none">
                <a:solidFill>
                  <a:srgbClr val="2E75B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</a:t>
            </a:r>
            <a:r>
              <a:rPr lang="uk-UA" sz="4800" b="1" i="1" u="none" strike="noStrike" cap="none">
                <a:solidFill>
                  <a:srgbClr val="0C0C0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evaluation</a:t>
            </a:r>
            <a:r>
              <a:rPr lang="uk-UA" sz="5400" b="1" i="0" u="none" strike="noStrike" cap="none">
                <a:solidFill>
                  <a:srgbClr val="0C0C0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uk-UA" sz="5400" b="1" i="0" u="none" strike="noStrike" cap="none">
                <a:solidFill>
                  <a:srgbClr val="2E75B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</a:t>
            </a:r>
            <a:r>
              <a:rPr lang="uk-UA" sz="4800" b="1" i="1" u="none" strike="noStrike" cap="none">
                <a:solidFill>
                  <a:srgbClr val="0C0C0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assessment</a:t>
            </a:r>
            <a:endParaRPr sz="4800" b="1" i="1" u="none" strike="noStrike" cap="none">
              <a:solidFill>
                <a:srgbClr val="0C0C0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5"/>
          <p:cNvSpPr/>
          <p:nvPr/>
        </p:nvSpPr>
        <p:spPr>
          <a:xfrm>
            <a:off x="542249" y="333318"/>
            <a:ext cx="10916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r>
              <a:rPr lang="uk-UA" sz="4800" b="0" i="0" u="none" strike="noStrike" cap="none">
                <a:solidFill>
                  <a:srgbClr val="5B9BD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Для чого ми здійснюємо оцінювання?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02" name="Google Shape;1702;p5"/>
          <p:cNvPicPr preferRelativeResize="0"/>
          <p:nvPr/>
        </p:nvPicPr>
        <p:blipFill rotWithShape="1">
          <a:blip r:embed="rId1"/>
          <a:srcRect l="20035" t="30364" r="18183" b="9189"/>
          <a:stretch>
            <a:fillRect/>
          </a:stretch>
        </p:blipFill>
        <p:spPr>
          <a:xfrm>
            <a:off x="1201003" y="1516199"/>
            <a:ext cx="9212239" cy="506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Google Shape;1707;p6"/>
          <p:cNvPicPr preferRelativeResize="0"/>
          <p:nvPr/>
        </p:nvPicPr>
        <p:blipFill rotWithShape="1">
          <a:blip r:embed="rId1"/>
          <a:srcRect l="21619" t="21783" r="19842" b="50579"/>
          <a:stretch>
            <a:fillRect/>
          </a:stretch>
        </p:blipFill>
        <p:spPr>
          <a:xfrm>
            <a:off x="1408938" y="1042521"/>
            <a:ext cx="9537894" cy="253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8487" y="0"/>
            <a:ext cx="11418798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06928" y="3724370"/>
            <a:ext cx="4541914" cy="3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9"/>
          <p:cNvSpPr txBox="1"/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1715" name="Google Shape;1715;p9" descr="http://life.pravda.com.ua/images/doc/c/1/c1d07a5-olexandruk-b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53170" y="1103557"/>
            <a:ext cx="298782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Google Shape;1716;p9"/>
          <p:cNvSpPr txBox="1"/>
          <p:nvPr/>
        </p:nvSpPr>
        <p:spPr>
          <a:xfrm>
            <a:off x="1404690" y="3411583"/>
            <a:ext cx="273630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uk-UA" sz="2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БОГДАН ОЛЕКСАНДРУК</a:t>
            </a:r>
            <a:r>
              <a:rPr lang="uk-UA" sz="20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uk-UA" sz="2000" b="0" i="1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засновник і керівник мережі приватних шкіл ThinkGlobal</a:t>
            </a:r>
            <a:endParaRPr sz="2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7" name="Google Shape;1717;p9"/>
          <p:cNvSpPr/>
          <p:nvPr/>
        </p:nvSpPr>
        <p:spPr>
          <a:xfrm>
            <a:off x="6504984" y="565229"/>
            <a:ext cx="35283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uk-UA" sz="2400" b="1" i="1" u="none" strike="noStrike" cap="none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Які функції оцінок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1" i="1" u="none" strike="noStrike" cap="none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 шкільній освіті?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8" name="Google Shape;1718;p9"/>
          <p:cNvSpPr/>
          <p:nvPr/>
        </p:nvSpPr>
        <p:spPr>
          <a:xfrm flipH="1">
            <a:off x="5087888" y="1906502"/>
            <a:ext cx="6362584" cy="4154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uk-UA" sz="18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 мій погляд, система оцінювання виконує дві основні функції. Перша – це </a:t>
            </a:r>
            <a:r>
              <a:rPr lang="uk-UA" sz="2400" b="0" i="1" u="sng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надання зворотного зв'язку</a:t>
            </a: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А з іншого боку, це </a:t>
            </a:r>
            <a:r>
              <a:rPr lang="uk-UA" sz="2400" b="0" i="1" u="sng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мотиваційна</a:t>
            </a: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функція.</a:t>
            </a:r>
            <a:endParaRPr sz="24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uk-UA" sz="2400" b="0" i="1" u="none" strike="noStrike" cap="none">
                <a:solidFill>
                  <a:srgbClr val="345D7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Коли зараз говорять про те, що систему оцінювання потрібно відмінити, то по суті це для мене означає відмінити взагалі зворотний зв'язок і відмінити мотивацію. Залишити щось зовсім інше. Тут важливо не виплеснути немовля разом із водою.</a:t>
            </a:r>
            <a:endParaRPr sz="2400" b="0" i="0" u="none" strike="noStrike" cap="none">
              <a:solidFill>
                <a:srgbClr val="345D7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8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9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9196</Words>
  <Application>WPS Presentation</Application>
  <PresentationFormat/>
  <Paragraphs>338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20</vt:i4>
      </vt:variant>
      <vt:variant>
        <vt:lpstr>幻灯片标题</vt:lpstr>
      </vt:variant>
      <vt:variant>
        <vt:i4>48</vt:i4>
      </vt:variant>
    </vt:vector>
  </HeadingPairs>
  <TitlesOfParts>
    <vt:vector size="80" baseType="lpstr">
      <vt:lpstr>Arial</vt:lpstr>
      <vt:lpstr>SimSun</vt:lpstr>
      <vt:lpstr>Wingdings</vt:lpstr>
      <vt:lpstr>Arial</vt:lpstr>
      <vt:lpstr>Calibri</vt:lpstr>
      <vt:lpstr>Twentieth Century</vt:lpstr>
      <vt:lpstr>Century</vt:lpstr>
      <vt:lpstr>Noto Sans Symbols</vt:lpstr>
      <vt:lpstr>Segoe Print</vt:lpstr>
      <vt:lpstr>Times New Roman</vt:lpstr>
      <vt:lpstr>Microsoft YaHei</vt:lpstr>
      <vt:lpstr>Arial Unicode MS</vt:lpstr>
      <vt:lpstr>Тема Office</vt:lpstr>
      <vt:lpstr>Обычная</vt:lpstr>
      <vt:lpstr>1_Обычная</vt:lpstr>
      <vt:lpstr>2_Обычная</vt:lpstr>
      <vt:lpstr>1_Тема Office</vt:lpstr>
      <vt:lpstr>2_Тема Office</vt:lpstr>
      <vt:lpstr>4_Обычная</vt:lpstr>
      <vt:lpstr>5_Обычная</vt:lpstr>
      <vt:lpstr>6_Обычная</vt:lpstr>
      <vt:lpstr>11_Обычная</vt:lpstr>
      <vt:lpstr>7_Обычная</vt:lpstr>
      <vt:lpstr>6_Тема Office</vt:lpstr>
      <vt:lpstr>18_Тема Office</vt:lpstr>
      <vt:lpstr>19_Тема Office</vt:lpstr>
      <vt:lpstr>15_Обычная</vt:lpstr>
      <vt:lpstr>21_Тема Office</vt:lpstr>
      <vt:lpstr>22_Тема Office</vt:lpstr>
      <vt:lpstr>23_Тема Office</vt:lpstr>
      <vt:lpstr>24_Тема Office</vt:lpstr>
      <vt:lpstr>4_Тема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Покрова</dc:creator>
  <cp:lastModifiedBy>Admin</cp:lastModifiedBy>
  <cp:revision>1</cp:revision>
  <dcterms:created xsi:type="dcterms:W3CDTF">2022-09-25T17:58:26Z</dcterms:created>
  <dcterms:modified xsi:type="dcterms:W3CDTF">2022-09-25T17:58:27Z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99441C3E651243A9B9F717042A86658E</vt:lpwstr>
  </property>
  <property fmtid="{D5CDD505-2E9C-101B-9397-08002B2CF9AE}" pid="3" name="KSOProductBuildVer">
    <vt:lpwstr>1033-11.2.0.11341</vt:lpwstr>
  </property>
</Properties>
</file>