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9" r:id="rId5"/>
    <p:sldId id="270" r:id="rId6"/>
    <p:sldId id="271" r:id="rId7"/>
    <p:sldId id="272" r:id="rId8"/>
    <p:sldId id="273" r:id="rId9"/>
    <p:sldId id="274" r:id="rId10"/>
    <p:sldId id="275" r:id="rId11"/>
    <p:sldId id="276" r:id="rId12"/>
    <p:sldId id="277" r:id="rId13"/>
    <p:sldId id="259" r:id="rId14"/>
    <p:sldId id="260" r:id="rId15"/>
    <p:sldId id="264" r:id="rId16"/>
    <p:sldId id="278" r:id="rId17"/>
    <p:sldId id="279" r:id="rId18"/>
    <p:sldId id="282" r:id="rId19"/>
    <p:sldId id="280" r:id="rId20"/>
    <p:sldId id="281" r:id="rId21"/>
    <p:sldId id="283" r:id="rId22"/>
    <p:sldId id="284" r:id="rId23"/>
    <p:sldId id="285" r:id="rId24"/>
    <p:sldId id="286" r:id="rId25"/>
    <p:sldId id="287" r:id="rId26"/>
    <p:sldId id="288" r:id="rId27"/>
    <p:sldId id="289" r:id="rId28"/>
    <p:sldId id="290" r:id="rId29"/>
    <p:sldId id="261" r:id="rId30"/>
    <p:sldId id="291" r:id="rId31"/>
    <p:sldId id="293" r:id="rId32"/>
    <p:sldId id="294" r:id="rId33"/>
    <p:sldId id="295" r:id="rId34"/>
    <p:sldId id="296" r:id="rId35"/>
    <p:sldId id="297" r:id="rId36"/>
    <p:sldId id="298" r:id="rId37"/>
    <p:sldId id="299" r:id="rId38"/>
    <p:sldId id="300" r:id="rId39"/>
    <p:sldId id="26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D8F"/>
    <a:srgbClr val="0F7172"/>
    <a:srgbClr val="1E2A5A"/>
    <a:srgbClr val="A0C23A"/>
    <a:srgbClr val="1F5480"/>
    <a:srgbClr val="2E2C2D"/>
    <a:srgbClr val="47627F"/>
    <a:srgbClr val="04105A"/>
    <a:srgbClr val="ED613E"/>
    <a:srgbClr val="BF3C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0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17EFBF-E70D-4930-804D-0D38778349A6}" type="doc">
      <dgm:prSet loTypeId="urn:microsoft.com/office/officeart/2005/8/layout/venn2" loCatId="relationship" qsTypeId="urn:microsoft.com/office/officeart/2005/8/quickstyle/3d1" qsCatId="3D" csTypeId="urn:microsoft.com/office/officeart/2005/8/colors/accent1_2" csCatId="accent1" phldr="1"/>
      <dgm:spPr/>
      <dgm:t>
        <a:bodyPr/>
        <a:lstStyle/>
        <a:p>
          <a:endParaRPr lang="ru-RU"/>
        </a:p>
      </dgm:t>
    </dgm:pt>
    <dgm:pt modelId="{DAA2CD6A-561F-4F1B-AECC-08ADB9A4BF20}">
      <dgm:prSet phldrT="[Текст]"/>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uk-UA" dirty="0">
              <a:solidFill>
                <a:schemeClr val="tx1"/>
              </a:solidFill>
            </a:rPr>
            <a:t>Міжнародне публічне право</a:t>
          </a:r>
          <a:endParaRPr lang="ru-RU" dirty="0">
            <a:solidFill>
              <a:schemeClr val="tx1"/>
            </a:solidFill>
          </a:endParaRPr>
        </a:p>
      </dgm:t>
    </dgm:pt>
    <dgm:pt modelId="{475FAC72-0BC0-4CC3-8011-9E95A3CCF111}" type="parTrans" cxnId="{D2B48A44-D750-42F4-A757-07BE7C89C7CC}">
      <dgm:prSet/>
      <dgm:spPr/>
      <dgm:t>
        <a:bodyPr/>
        <a:lstStyle/>
        <a:p>
          <a:endParaRPr lang="ru-RU"/>
        </a:p>
      </dgm:t>
    </dgm:pt>
    <dgm:pt modelId="{C829887D-1715-4557-8F18-2FBDB83322C9}" type="sibTrans" cxnId="{D2B48A44-D750-42F4-A757-07BE7C89C7CC}">
      <dgm:prSet/>
      <dgm:spPr/>
      <dgm:t>
        <a:bodyPr/>
        <a:lstStyle/>
        <a:p>
          <a:endParaRPr lang="ru-RU"/>
        </a:p>
      </dgm:t>
    </dgm:pt>
    <dgm:pt modelId="{8A6D6D20-3F23-4331-8A83-C26840F3CEFC}">
      <dgm:prSet phldrT="[Текст]"/>
      <dgm:spPr>
        <a:scene3d>
          <a:camera prst="orthographicFront"/>
          <a:lightRig rig="flat" dir="t"/>
        </a:scene3d>
        <a:sp3d prstMaterial="plastic">
          <a:bevelT w="120900" h="88900" prst="angle"/>
          <a:bevelB w="88900" h="31750" prst="angle"/>
        </a:sp3d>
      </dgm:spPr>
      <dgm:t>
        <a:bodyPr/>
        <a:lstStyle/>
        <a:p>
          <a:r>
            <a:rPr lang="uk-UA" dirty="0">
              <a:solidFill>
                <a:schemeClr val="tx1"/>
              </a:solidFill>
            </a:rPr>
            <a:t>Міжнародне кримінальне право</a:t>
          </a:r>
          <a:endParaRPr lang="ru-RU" dirty="0">
            <a:solidFill>
              <a:schemeClr val="tx1"/>
            </a:solidFill>
          </a:endParaRPr>
        </a:p>
      </dgm:t>
    </dgm:pt>
    <dgm:pt modelId="{5593FDB0-9606-4C90-8FA5-7A4B52ACBCA2}" type="parTrans" cxnId="{650E29E3-5674-489F-B631-260F1522BCC7}">
      <dgm:prSet/>
      <dgm:spPr/>
      <dgm:t>
        <a:bodyPr/>
        <a:lstStyle/>
        <a:p>
          <a:endParaRPr lang="ru-RU"/>
        </a:p>
      </dgm:t>
    </dgm:pt>
    <dgm:pt modelId="{22AF7D4E-4424-4D79-8B2B-03AEB2017657}" type="sibTrans" cxnId="{650E29E3-5674-489F-B631-260F1522BCC7}">
      <dgm:prSet/>
      <dgm:spPr/>
      <dgm:t>
        <a:bodyPr/>
        <a:lstStyle/>
        <a:p>
          <a:endParaRPr lang="ru-RU"/>
        </a:p>
      </dgm:t>
    </dgm:pt>
    <dgm:pt modelId="{42B531CE-9A60-4498-B0BD-CE8C5FC23434}" type="pres">
      <dgm:prSet presAssocID="{DD17EFBF-E70D-4930-804D-0D38778349A6}" presName="Name0" presStyleCnt="0">
        <dgm:presLayoutVars>
          <dgm:chMax val="7"/>
          <dgm:resizeHandles val="exact"/>
        </dgm:presLayoutVars>
      </dgm:prSet>
      <dgm:spPr/>
    </dgm:pt>
    <dgm:pt modelId="{25596A51-CB69-4263-8B32-284D4C4902D4}" type="pres">
      <dgm:prSet presAssocID="{DD17EFBF-E70D-4930-804D-0D38778349A6}" presName="comp1" presStyleCnt="0"/>
      <dgm:spPr/>
    </dgm:pt>
    <dgm:pt modelId="{C6E0FB69-3D07-40B0-B1CE-9EE940C609BF}" type="pres">
      <dgm:prSet presAssocID="{DD17EFBF-E70D-4930-804D-0D38778349A6}" presName="circle1" presStyleLbl="node1" presStyleIdx="0" presStyleCnt="2"/>
      <dgm:spPr/>
    </dgm:pt>
    <dgm:pt modelId="{790F7ADB-70AF-4EC5-9C52-F2B64A91FAC4}" type="pres">
      <dgm:prSet presAssocID="{DD17EFBF-E70D-4930-804D-0D38778349A6}" presName="c1text" presStyleLbl="node1" presStyleIdx="0" presStyleCnt="2">
        <dgm:presLayoutVars>
          <dgm:bulletEnabled val="1"/>
        </dgm:presLayoutVars>
      </dgm:prSet>
      <dgm:spPr/>
    </dgm:pt>
    <dgm:pt modelId="{9890712F-D902-4C73-A170-799CD6C22CF9}" type="pres">
      <dgm:prSet presAssocID="{DD17EFBF-E70D-4930-804D-0D38778349A6}" presName="comp2" presStyleCnt="0"/>
      <dgm:spPr/>
    </dgm:pt>
    <dgm:pt modelId="{FAF0692E-5AA4-405F-95A6-36B0475431B1}" type="pres">
      <dgm:prSet presAssocID="{DD17EFBF-E70D-4930-804D-0D38778349A6}" presName="circle2" presStyleLbl="node1" presStyleIdx="1" presStyleCnt="2"/>
      <dgm:spPr/>
    </dgm:pt>
    <dgm:pt modelId="{7246908F-EFDC-4FAB-862B-7A71EE4CABD7}" type="pres">
      <dgm:prSet presAssocID="{DD17EFBF-E70D-4930-804D-0D38778349A6}" presName="c2text" presStyleLbl="node1" presStyleIdx="1" presStyleCnt="2">
        <dgm:presLayoutVars>
          <dgm:bulletEnabled val="1"/>
        </dgm:presLayoutVars>
      </dgm:prSet>
      <dgm:spPr/>
    </dgm:pt>
  </dgm:ptLst>
  <dgm:cxnLst>
    <dgm:cxn modelId="{0D5E2E0E-056D-4718-814B-E619D601AEE8}" type="presOf" srcId="{DAA2CD6A-561F-4F1B-AECC-08ADB9A4BF20}" destId="{C6E0FB69-3D07-40B0-B1CE-9EE940C609BF}" srcOrd="0" destOrd="0" presId="urn:microsoft.com/office/officeart/2005/8/layout/venn2"/>
    <dgm:cxn modelId="{1AD65A5C-BF24-4316-B77A-1A3E7DC53E34}" type="presOf" srcId="{DAA2CD6A-561F-4F1B-AECC-08ADB9A4BF20}" destId="{790F7ADB-70AF-4EC5-9C52-F2B64A91FAC4}" srcOrd="1" destOrd="0" presId="urn:microsoft.com/office/officeart/2005/8/layout/venn2"/>
    <dgm:cxn modelId="{D2B48A44-D750-42F4-A757-07BE7C89C7CC}" srcId="{DD17EFBF-E70D-4930-804D-0D38778349A6}" destId="{DAA2CD6A-561F-4F1B-AECC-08ADB9A4BF20}" srcOrd="0" destOrd="0" parTransId="{475FAC72-0BC0-4CC3-8011-9E95A3CCF111}" sibTransId="{C829887D-1715-4557-8F18-2FBDB83322C9}"/>
    <dgm:cxn modelId="{06685885-30AA-4E3C-96E4-043CC86B6146}" type="presOf" srcId="{8A6D6D20-3F23-4331-8A83-C26840F3CEFC}" destId="{FAF0692E-5AA4-405F-95A6-36B0475431B1}" srcOrd="0" destOrd="0" presId="urn:microsoft.com/office/officeart/2005/8/layout/venn2"/>
    <dgm:cxn modelId="{7B4D8CB9-9098-441A-BF37-AFFBA534C80B}" type="presOf" srcId="{8A6D6D20-3F23-4331-8A83-C26840F3CEFC}" destId="{7246908F-EFDC-4FAB-862B-7A71EE4CABD7}" srcOrd="1" destOrd="0" presId="urn:microsoft.com/office/officeart/2005/8/layout/venn2"/>
    <dgm:cxn modelId="{157F33DD-F763-40F3-9E3D-9DBF941048EF}" type="presOf" srcId="{DD17EFBF-E70D-4930-804D-0D38778349A6}" destId="{42B531CE-9A60-4498-B0BD-CE8C5FC23434}" srcOrd="0" destOrd="0" presId="urn:microsoft.com/office/officeart/2005/8/layout/venn2"/>
    <dgm:cxn modelId="{650E29E3-5674-489F-B631-260F1522BCC7}" srcId="{DD17EFBF-E70D-4930-804D-0D38778349A6}" destId="{8A6D6D20-3F23-4331-8A83-C26840F3CEFC}" srcOrd="1" destOrd="0" parTransId="{5593FDB0-9606-4C90-8FA5-7A4B52ACBCA2}" sibTransId="{22AF7D4E-4424-4D79-8B2B-03AEB2017657}"/>
    <dgm:cxn modelId="{AC2B4DF0-B005-4463-8ACD-4F6C9F949429}" type="presParOf" srcId="{42B531CE-9A60-4498-B0BD-CE8C5FC23434}" destId="{25596A51-CB69-4263-8B32-284D4C4902D4}" srcOrd="0" destOrd="0" presId="urn:microsoft.com/office/officeart/2005/8/layout/venn2"/>
    <dgm:cxn modelId="{75090995-554F-483F-9D4B-12C7144EBDF1}" type="presParOf" srcId="{25596A51-CB69-4263-8B32-284D4C4902D4}" destId="{C6E0FB69-3D07-40B0-B1CE-9EE940C609BF}" srcOrd="0" destOrd="0" presId="urn:microsoft.com/office/officeart/2005/8/layout/venn2"/>
    <dgm:cxn modelId="{C3A5EC01-AD36-44A2-9924-88234C9CC711}" type="presParOf" srcId="{25596A51-CB69-4263-8B32-284D4C4902D4}" destId="{790F7ADB-70AF-4EC5-9C52-F2B64A91FAC4}" srcOrd="1" destOrd="0" presId="urn:microsoft.com/office/officeart/2005/8/layout/venn2"/>
    <dgm:cxn modelId="{6BE9C7CE-9D85-4A6D-AAD7-0B233E784E93}" type="presParOf" srcId="{42B531CE-9A60-4498-B0BD-CE8C5FC23434}" destId="{9890712F-D902-4C73-A170-799CD6C22CF9}" srcOrd="1" destOrd="0" presId="urn:microsoft.com/office/officeart/2005/8/layout/venn2"/>
    <dgm:cxn modelId="{D1EAA7E5-B5A2-401F-A382-EBB1DF6F25DA}" type="presParOf" srcId="{9890712F-D902-4C73-A170-799CD6C22CF9}" destId="{FAF0692E-5AA4-405F-95A6-36B0475431B1}" srcOrd="0" destOrd="0" presId="urn:microsoft.com/office/officeart/2005/8/layout/venn2"/>
    <dgm:cxn modelId="{8226AE0D-2BEC-4662-B710-E70D0E7890F9}" type="presParOf" srcId="{9890712F-D902-4C73-A170-799CD6C22CF9}" destId="{7246908F-EFDC-4FAB-862B-7A71EE4CABD7}"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CDA71C-B023-451C-892D-ADD9297A27C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D25D666D-63B2-4219-86F4-5956CA1F3E1D}">
      <dgm:prSet phldrT="[Текст]"/>
      <dgm:spPr/>
      <dgm:t>
        <a:bodyPr/>
        <a:lstStyle/>
        <a:p>
          <a:r>
            <a:rPr lang="uk-UA" dirty="0"/>
            <a:t>Ознаки МКП</a:t>
          </a:r>
          <a:endParaRPr lang="ru-RU" dirty="0"/>
        </a:p>
      </dgm:t>
    </dgm:pt>
    <dgm:pt modelId="{6665C246-0286-438D-943E-30A5C508E14F}" type="parTrans" cxnId="{D2FE6324-3024-4B62-80D6-16924A8C77A3}">
      <dgm:prSet/>
      <dgm:spPr/>
      <dgm:t>
        <a:bodyPr/>
        <a:lstStyle/>
        <a:p>
          <a:endParaRPr lang="ru-RU"/>
        </a:p>
      </dgm:t>
    </dgm:pt>
    <dgm:pt modelId="{0D8993E5-DF45-4F7D-B511-E9860C6AB7FC}" type="sibTrans" cxnId="{D2FE6324-3024-4B62-80D6-16924A8C77A3}">
      <dgm:prSet/>
      <dgm:spPr/>
      <dgm:t>
        <a:bodyPr/>
        <a:lstStyle/>
        <a:p>
          <a:endParaRPr lang="ru-RU"/>
        </a:p>
      </dgm:t>
    </dgm:pt>
    <dgm:pt modelId="{954AC98A-1125-4F7B-801C-9582877F1363}">
      <dgm:prSet phldrT="[Текст]"/>
      <dgm:spPr/>
      <dgm:t>
        <a:bodyPr/>
        <a:lstStyle/>
        <a:p>
          <a:r>
            <a:rPr lang="uk-UA" noProof="0" dirty="0"/>
            <a:t>наявність специфічних джерел, що базуються на міжнародно-правових нормах – міжнародні договори, звичаєві норми, прецедент, норми національного законодавства</a:t>
          </a:r>
        </a:p>
      </dgm:t>
    </dgm:pt>
    <dgm:pt modelId="{D291DC81-85DF-4F0F-824F-216EA75CB593}" type="parTrans" cxnId="{5B094D45-1A9C-40E0-9E42-652028B89C83}">
      <dgm:prSet/>
      <dgm:spPr/>
      <dgm:t>
        <a:bodyPr/>
        <a:lstStyle/>
        <a:p>
          <a:endParaRPr lang="ru-RU"/>
        </a:p>
      </dgm:t>
    </dgm:pt>
    <dgm:pt modelId="{743183D4-5EB9-4DFC-AF7F-3AE338A8B7E7}" type="sibTrans" cxnId="{5B094D45-1A9C-40E0-9E42-652028B89C83}">
      <dgm:prSet/>
      <dgm:spPr/>
      <dgm:t>
        <a:bodyPr/>
        <a:lstStyle/>
        <a:p>
          <a:endParaRPr lang="ru-RU"/>
        </a:p>
      </dgm:t>
    </dgm:pt>
    <dgm:pt modelId="{7DC9A597-450F-418F-9A58-56B0066EDA17}">
      <dgm:prSet phldrT="[Текст]"/>
      <dgm:spPr/>
      <dgm:t>
        <a:bodyPr/>
        <a:lstStyle/>
        <a:p>
          <a:r>
            <a:rPr lang="uk-UA" noProof="0" dirty="0"/>
            <a:t>наявність власного предмета і метода регулювання</a:t>
          </a:r>
        </a:p>
      </dgm:t>
    </dgm:pt>
    <dgm:pt modelId="{05622A60-B941-4718-8A3B-642CF428C4C5}" type="parTrans" cxnId="{1CBED0E8-45A5-4A74-8427-0AF726199B2A}">
      <dgm:prSet/>
      <dgm:spPr/>
      <dgm:t>
        <a:bodyPr/>
        <a:lstStyle/>
        <a:p>
          <a:endParaRPr lang="ru-RU"/>
        </a:p>
      </dgm:t>
    </dgm:pt>
    <dgm:pt modelId="{74186EC4-5529-4CC0-AEF7-42E2CEFA8F02}" type="sibTrans" cxnId="{1CBED0E8-45A5-4A74-8427-0AF726199B2A}">
      <dgm:prSet/>
      <dgm:spPr/>
      <dgm:t>
        <a:bodyPr/>
        <a:lstStyle/>
        <a:p>
          <a:endParaRPr lang="ru-RU"/>
        </a:p>
      </dgm:t>
    </dgm:pt>
    <dgm:pt modelId="{E71A8CEF-3CE3-44B4-A588-E28E4D09B6C5}">
      <dgm:prSet phldrT="[Текст]"/>
      <dgm:spPr/>
      <dgm:t>
        <a:bodyPr/>
        <a:lstStyle/>
        <a:p>
          <a:r>
            <a:rPr lang="uk-UA" noProof="0" dirty="0"/>
            <a:t>взаємопов’язаність міжнародного і національного права у вирішенні питань притягнення до відповідальності особи за скоєння міжнародного злочину чи злочину міжнародного характеру</a:t>
          </a:r>
        </a:p>
      </dgm:t>
    </dgm:pt>
    <dgm:pt modelId="{4D5EB14A-9096-4D8B-87F9-8998FA68D95C}" type="parTrans" cxnId="{6F241D52-4B6E-4331-AF1E-400B3B8CE24D}">
      <dgm:prSet/>
      <dgm:spPr/>
      <dgm:t>
        <a:bodyPr/>
        <a:lstStyle/>
        <a:p>
          <a:endParaRPr lang="ru-RU"/>
        </a:p>
      </dgm:t>
    </dgm:pt>
    <dgm:pt modelId="{F6253BD0-4B32-45F0-9FF5-F81A621E4892}" type="sibTrans" cxnId="{6F241D52-4B6E-4331-AF1E-400B3B8CE24D}">
      <dgm:prSet/>
      <dgm:spPr/>
      <dgm:t>
        <a:bodyPr/>
        <a:lstStyle/>
        <a:p>
          <a:endParaRPr lang="ru-RU"/>
        </a:p>
      </dgm:t>
    </dgm:pt>
    <dgm:pt modelId="{E8F63CB7-88F1-4BC2-8D20-6F78D5047128}">
      <dgm:prSet phldrT="[Текст]"/>
      <dgm:spPr/>
      <dgm:t>
        <a:bodyPr/>
        <a:lstStyle/>
        <a:p>
          <a:r>
            <a:rPr lang="ru-RU"/>
            <a:t>специфічність суб’єктів відповідальності за вчинення міжнародного злочину чи злочину міжнародного характеру</a:t>
          </a:r>
          <a:endParaRPr lang="ru-RU" dirty="0"/>
        </a:p>
      </dgm:t>
    </dgm:pt>
    <dgm:pt modelId="{68ED2CA8-44AB-4398-83A9-94D4A30AECF3}" type="parTrans" cxnId="{82FD1729-4F96-4616-88F8-E80329E8C115}">
      <dgm:prSet/>
      <dgm:spPr/>
      <dgm:t>
        <a:bodyPr/>
        <a:lstStyle/>
        <a:p>
          <a:endParaRPr lang="ru-RU"/>
        </a:p>
      </dgm:t>
    </dgm:pt>
    <dgm:pt modelId="{9BAEC685-335F-4B85-90CD-FDB4D65A4853}" type="sibTrans" cxnId="{82FD1729-4F96-4616-88F8-E80329E8C115}">
      <dgm:prSet/>
      <dgm:spPr/>
      <dgm:t>
        <a:bodyPr/>
        <a:lstStyle/>
        <a:p>
          <a:endParaRPr lang="ru-RU"/>
        </a:p>
      </dgm:t>
    </dgm:pt>
    <dgm:pt modelId="{5A2A6D4F-799D-4ACF-810F-742EF8F0E2FB}" type="pres">
      <dgm:prSet presAssocID="{D1CDA71C-B023-451C-892D-ADD9297A27C3}" presName="vert0" presStyleCnt="0">
        <dgm:presLayoutVars>
          <dgm:dir/>
          <dgm:animOne val="branch"/>
          <dgm:animLvl val="lvl"/>
        </dgm:presLayoutVars>
      </dgm:prSet>
      <dgm:spPr/>
    </dgm:pt>
    <dgm:pt modelId="{4175E13F-8378-4F59-9F7E-9E2574277AA0}" type="pres">
      <dgm:prSet presAssocID="{D25D666D-63B2-4219-86F4-5956CA1F3E1D}" presName="thickLine" presStyleLbl="alignNode1" presStyleIdx="0" presStyleCnt="1"/>
      <dgm:spPr/>
    </dgm:pt>
    <dgm:pt modelId="{60C41479-DF89-45A6-965C-604B6A4D0257}" type="pres">
      <dgm:prSet presAssocID="{D25D666D-63B2-4219-86F4-5956CA1F3E1D}" presName="horz1" presStyleCnt="0"/>
      <dgm:spPr/>
    </dgm:pt>
    <dgm:pt modelId="{DE7A2959-8099-4606-A4E0-6827DCD1EA85}" type="pres">
      <dgm:prSet presAssocID="{D25D666D-63B2-4219-86F4-5956CA1F3E1D}" presName="tx1" presStyleLbl="revTx" presStyleIdx="0" presStyleCnt="5"/>
      <dgm:spPr/>
    </dgm:pt>
    <dgm:pt modelId="{2169E919-9678-4942-9F4F-38FBBF3A6755}" type="pres">
      <dgm:prSet presAssocID="{D25D666D-63B2-4219-86F4-5956CA1F3E1D}" presName="vert1" presStyleCnt="0"/>
      <dgm:spPr/>
    </dgm:pt>
    <dgm:pt modelId="{4A8AF655-FCB4-4354-893D-BADDE13BDCC6}" type="pres">
      <dgm:prSet presAssocID="{954AC98A-1125-4F7B-801C-9582877F1363}" presName="vertSpace2a" presStyleCnt="0"/>
      <dgm:spPr/>
    </dgm:pt>
    <dgm:pt modelId="{F8E8AD58-98AA-4D17-94C8-D7CFD3831F04}" type="pres">
      <dgm:prSet presAssocID="{954AC98A-1125-4F7B-801C-9582877F1363}" presName="horz2" presStyleCnt="0"/>
      <dgm:spPr/>
    </dgm:pt>
    <dgm:pt modelId="{01B6DADB-3AED-493C-8127-39BB41BDA523}" type="pres">
      <dgm:prSet presAssocID="{954AC98A-1125-4F7B-801C-9582877F1363}" presName="horzSpace2" presStyleCnt="0"/>
      <dgm:spPr/>
    </dgm:pt>
    <dgm:pt modelId="{5721C461-7E8F-409A-A639-FA74D14414F7}" type="pres">
      <dgm:prSet presAssocID="{954AC98A-1125-4F7B-801C-9582877F1363}" presName="tx2" presStyleLbl="revTx" presStyleIdx="1" presStyleCnt="5"/>
      <dgm:spPr/>
    </dgm:pt>
    <dgm:pt modelId="{58153145-EA3D-4105-ABB9-01374E5792B9}" type="pres">
      <dgm:prSet presAssocID="{954AC98A-1125-4F7B-801C-9582877F1363}" presName="vert2" presStyleCnt="0"/>
      <dgm:spPr/>
    </dgm:pt>
    <dgm:pt modelId="{7A946D0F-A2F1-4910-9625-6D14F139BFFB}" type="pres">
      <dgm:prSet presAssocID="{954AC98A-1125-4F7B-801C-9582877F1363}" presName="thinLine2b" presStyleLbl="callout" presStyleIdx="0" presStyleCnt="4"/>
      <dgm:spPr>
        <a:ln>
          <a:solidFill>
            <a:schemeClr val="accent1">
              <a:lumMod val="50000"/>
            </a:schemeClr>
          </a:solidFill>
        </a:ln>
      </dgm:spPr>
    </dgm:pt>
    <dgm:pt modelId="{200C62B2-D826-4BC5-8A60-891A545986FA}" type="pres">
      <dgm:prSet presAssocID="{954AC98A-1125-4F7B-801C-9582877F1363}" presName="vertSpace2b" presStyleCnt="0"/>
      <dgm:spPr/>
    </dgm:pt>
    <dgm:pt modelId="{8E941C4E-7E94-4867-BD0D-0DF14F7332A8}" type="pres">
      <dgm:prSet presAssocID="{7DC9A597-450F-418F-9A58-56B0066EDA17}" presName="horz2" presStyleCnt="0"/>
      <dgm:spPr/>
    </dgm:pt>
    <dgm:pt modelId="{BD286766-3FDF-464A-96B0-3ADBFEAF1630}" type="pres">
      <dgm:prSet presAssocID="{7DC9A597-450F-418F-9A58-56B0066EDA17}" presName="horzSpace2" presStyleCnt="0"/>
      <dgm:spPr/>
    </dgm:pt>
    <dgm:pt modelId="{F41F4EBC-6DD3-41FB-8C31-63E50FDC8216}" type="pres">
      <dgm:prSet presAssocID="{7DC9A597-450F-418F-9A58-56B0066EDA17}" presName="tx2" presStyleLbl="revTx" presStyleIdx="2" presStyleCnt="5" custScaleY="55069"/>
      <dgm:spPr/>
    </dgm:pt>
    <dgm:pt modelId="{3DB44643-65E9-459F-8B84-E04D5B40A159}" type="pres">
      <dgm:prSet presAssocID="{7DC9A597-450F-418F-9A58-56B0066EDA17}" presName="vert2" presStyleCnt="0"/>
      <dgm:spPr/>
    </dgm:pt>
    <dgm:pt modelId="{06611565-D01B-48B5-97F6-44A3E37798F9}" type="pres">
      <dgm:prSet presAssocID="{7DC9A597-450F-418F-9A58-56B0066EDA17}" presName="thinLine2b" presStyleLbl="callout" presStyleIdx="1" presStyleCnt="4"/>
      <dgm:spPr>
        <a:ln>
          <a:solidFill>
            <a:schemeClr val="accent1">
              <a:lumMod val="50000"/>
            </a:schemeClr>
          </a:solidFill>
        </a:ln>
      </dgm:spPr>
    </dgm:pt>
    <dgm:pt modelId="{C91BFF85-5F3D-4B03-AE36-DC3B1D3F19CA}" type="pres">
      <dgm:prSet presAssocID="{7DC9A597-450F-418F-9A58-56B0066EDA17}" presName="vertSpace2b" presStyleCnt="0"/>
      <dgm:spPr/>
    </dgm:pt>
    <dgm:pt modelId="{F5C06927-108E-4CA0-8E55-5EA942061337}" type="pres">
      <dgm:prSet presAssocID="{E71A8CEF-3CE3-44B4-A588-E28E4D09B6C5}" presName="horz2" presStyleCnt="0"/>
      <dgm:spPr/>
    </dgm:pt>
    <dgm:pt modelId="{8552CAAE-A4C4-4DB3-96E6-8C0A75004A8B}" type="pres">
      <dgm:prSet presAssocID="{E71A8CEF-3CE3-44B4-A588-E28E4D09B6C5}" presName="horzSpace2" presStyleCnt="0"/>
      <dgm:spPr/>
    </dgm:pt>
    <dgm:pt modelId="{15B872CD-AA31-4F5E-B33D-7A2CAD921885}" type="pres">
      <dgm:prSet presAssocID="{E71A8CEF-3CE3-44B4-A588-E28E4D09B6C5}" presName="tx2" presStyleLbl="revTx" presStyleIdx="3" presStyleCnt="5"/>
      <dgm:spPr/>
    </dgm:pt>
    <dgm:pt modelId="{2CDCC3AB-7C9C-4EE6-AC35-0E32DB558F87}" type="pres">
      <dgm:prSet presAssocID="{E71A8CEF-3CE3-44B4-A588-E28E4D09B6C5}" presName="vert2" presStyleCnt="0"/>
      <dgm:spPr/>
    </dgm:pt>
    <dgm:pt modelId="{D7B71AC3-206F-4A5D-B9B0-1361C8AE3ED1}" type="pres">
      <dgm:prSet presAssocID="{E71A8CEF-3CE3-44B4-A588-E28E4D09B6C5}" presName="thinLine2b" presStyleLbl="callout" presStyleIdx="2" presStyleCnt="4"/>
      <dgm:spPr>
        <a:ln>
          <a:solidFill>
            <a:schemeClr val="tx2"/>
          </a:solidFill>
        </a:ln>
      </dgm:spPr>
    </dgm:pt>
    <dgm:pt modelId="{E5EBAE50-6441-4E07-913B-0688E9F18313}" type="pres">
      <dgm:prSet presAssocID="{E71A8CEF-3CE3-44B4-A588-E28E4D09B6C5}" presName="vertSpace2b" presStyleCnt="0"/>
      <dgm:spPr/>
    </dgm:pt>
    <dgm:pt modelId="{30341A18-A469-40F2-B707-FEB5809706A7}" type="pres">
      <dgm:prSet presAssocID="{E8F63CB7-88F1-4BC2-8D20-6F78D5047128}" presName="horz2" presStyleCnt="0"/>
      <dgm:spPr/>
    </dgm:pt>
    <dgm:pt modelId="{80BAEB8B-0758-45DA-AF50-606B71335BA7}" type="pres">
      <dgm:prSet presAssocID="{E8F63CB7-88F1-4BC2-8D20-6F78D5047128}" presName="horzSpace2" presStyleCnt="0"/>
      <dgm:spPr/>
    </dgm:pt>
    <dgm:pt modelId="{6D83E4F6-CBAA-4323-B736-2CEF5E123D4E}" type="pres">
      <dgm:prSet presAssocID="{E8F63CB7-88F1-4BC2-8D20-6F78D5047128}" presName="tx2" presStyleLbl="revTx" presStyleIdx="4" presStyleCnt="5"/>
      <dgm:spPr/>
    </dgm:pt>
    <dgm:pt modelId="{36941860-5718-4381-8907-4D5B47655F0A}" type="pres">
      <dgm:prSet presAssocID="{E8F63CB7-88F1-4BC2-8D20-6F78D5047128}" presName="vert2" presStyleCnt="0"/>
      <dgm:spPr/>
    </dgm:pt>
    <dgm:pt modelId="{448C2FED-D034-4597-BACC-5B451A314F67}" type="pres">
      <dgm:prSet presAssocID="{E8F63CB7-88F1-4BC2-8D20-6F78D5047128}" presName="thinLine2b" presStyleLbl="callout" presStyleIdx="3" presStyleCnt="4"/>
      <dgm:spPr/>
    </dgm:pt>
    <dgm:pt modelId="{4328D0F6-C706-43CD-BC8A-C2F0CA8750C2}" type="pres">
      <dgm:prSet presAssocID="{E8F63CB7-88F1-4BC2-8D20-6F78D5047128}" presName="vertSpace2b" presStyleCnt="0"/>
      <dgm:spPr/>
    </dgm:pt>
  </dgm:ptLst>
  <dgm:cxnLst>
    <dgm:cxn modelId="{6AAB8C05-C483-4A7D-B31A-AF54FD90E192}" type="presOf" srcId="{D25D666D-63B2-4219-86F4-5956CA1F3E1D}" destId="{DE7A2959-8099-4606-A4E0-6827DCD1EA85}" srcOrd="0" destOrd="0" presId="urn:microsoft.com/office/officeart/2008/layout/LinedList"/>
    <dgm:cxn modelId="{8355F306-3F0E-417B-A7D1-207194076482}" type="presOf" srcId="{E8F63CB7-88F1-4BC2-8D20-6F78D5047128}" destId="{6D83E4F6-CBAA-4323-B736-2CEF5E123D4E}" srcOrd="0" destOrd="0" presId="urn:microsoft.com/office/officeart/2008/layout/LinedList"/>
    <dgm:cxn modelId="{D2FE6324-3024-4B62-80D6-16924A8C77A3}" srcId="{D1CDA71C-B023-451C-892D-ADD9297A27C3}" destId="{D25D666D-63B2-4219-86F4-5956CA1F3E1D}" srcOrd="0" destOrd="0" parTransId="{6665C246-0286-438D-943E-30A5C508E14F}" sibTransId="{0D8993E5-DF45-4F7D-B511-E9860C6AB7FC}"/>
    <dgm:cxn modelId="{82FD1729-4F96-4616-88F8-E80329E8C115}" srcId="{D25D666D-63B2-4219-86F4-5956CA1F3E1D}" destId="{E8F63CB7-88F1-4BC2-8D20-6F78D5047128}" srcOrd="3" destOrd="0" parTransId="{68ED2CA8-44AB-4398-83A9-94D4A30AECF3}" sibTransId="{9BAEC685-335F-4B85-90CD-FDB4D65A4853}"/>
    <dgm:cxn modelId="{A5BD7434-61D5-4BF7-8649-B7D51F9653E4}" type="presOf" srcId="{E71A8CEF-3CE3-44B4-A588-E28E4D09B6C5}" destId="{15B872CD-AA31-4F5E-B33D-7A2CAD921885}" srcOrd="0" destOrd="0" presId="urn:microsoft.com/office/officeart/2008/layout/LinedList"/>
    <dgm:cxn modelId="{5B094D45-1A9C-40E0-9E42-652028B89C83}" srcId="{D25D666D-63B2-4219-86F4-5956CA1F3E1D}" destId="{954AC98A-1125-4F7B-801C-9582877F1363}" srcOrd="0" destOrd="0" parTransId="{D291DC81-85DF-4F0F-824F-216EA75CB593}" sibTransId="{743183D4-5EB9-4DFC-AF7F-3AE338A8B7E7}"/>
    <dgm:cxn modelId="{0B138C6B-BEB6-4A2C-BE6F-0B7955C76163}" type="presOf" srcId="{D1CDA71C-B023-451C-892D-ADD9297A27C3}" destId="{5A2A6D4F-799D-4ACF-810F-742EF8F0E2FB}" srcOrd="0" destOrd="0" presId="urn:microsoft.com/office/officeart/2008/layout/LinedList"/>
    <dgm:cxn modelId="{6F241D52-4B6E-4331-AF1E-400B3B8CE24D}" srcId="{D25D666D-63B2-4219-86F4-5956CA1F3E1D}" destId="{E71A8CEF-3CE3-44B4-A588-E28E4D09B6C5}" srcOrd="2" destOrd="0" parTransId="{4D5EB14A-9096-4D8B-87F9-8998FA68D95C}" sibTransId="{F6253BD0-4B32-45F0-9FF5-F81A621E4892}"/>
    <dgm:cxn modelId="{29F1D594-9DE3-4996-ABB9-1BA2BCB2878C}" type="presOf" srcId="{954AC98A-1125-4F7B-801C-9582877F1363}" destId="{5721C461-7E8F-409A-A639-FA74D14414F7}" srcOrd="0" destOrd="0" presId="urn:microsoft.com/office/officeart/2008/layout/LinedList"/>
    <dgm:cxn modelId="{73357B9A-E166-45D6-A2E7-49779CB32BC1}" type="presOf" srcId="{7DC9A597-450F-418F-9A58-56B0066EDA17}" destId="{F41F4EBC-6DD3-41FB-8C31-63E50FDC8216}" srcOrd="0" destOrd="0" presId="urn:microsoft.com/office/officeart/2008/layout/LinedList"/>
    <dgm:cxn modelId="{1CBED0E8-45A5-4A74-8427-0AF726199B2A}" srcId="{D25D666D-63B2-4219-86F4-5956CA1F3E1D}" destId="{7DC9A597-450F-418F-9A58-56B0066EDA17}" srcOrd="1" destOrd="0" parTransId="{05622A60-B941-4718-8A3B-642CF428C4C5}" sibTransId="{74186EC4-5529-4CC0-AEF7-42E2CEFA8F02}"/>
    <dgm:cxn modelId="{3AF6E0B9-E935-4DC5-83E4-EAC44420F408}" type="presParOf" srcId="{5A2A6D4F-799D-4ACF-810F-742EF8F0E2FB}" destId="{4175E13F-8378-4F59-9F7E-9E2574277AA0}" srcOrd="0" destOrd="0" presId="urn:microsoft.com/office/officeart/2008/layout/LinedList"/>
    <dgm:cxn modelId="{54F8BF7C-5C49-48BC-84FF-F9D175C47234}" type="presParOf" srcId="{5A2A6D4F-799D-4ACF-810F-742EF8F0E2FB}" destId="{60C41479-DF89-45A6-965C-604B6A4D0257}" srcOrd="1" destOrd="0" presId="urn:microsoft.com/office/officeart/2008/layout/LinedList"/>
    <dgm:cxn modelId="{559BE18E-8452-4253-A295-8DD18B10AB96}" type="presParOf" srcId="{60C41479-DF89-45A6-965C-604B6A4D0257}" destId="{DE7A2959-8099-4606-A4E0-6827DCD1EA85}" srcOrd="0" destOrd="0" presId="urn:microsoft.com/office/officeart/2008/layout/LinedList"/>
    <dgm:cxn modelId="{7C8D8A9B-00B1-4FDB-8C2D-12388F9D6202}" type="presParOf" srcId="{60C41479-DF89-45A6-965C-604B6A4D0257}" destId="{2169E919-9678-4942-9F4F-38FBBF3A6755}" srcOrd="1" destOrd="0" presId="urn:microsoft.com/office/officeart/2008/layout/LinedList"/>
    <dgm:cxn modelId="{7C6B1C1F-5C89-4382-9E9A-8D48F95B59BB}" type="presParOf" srcId="{2169E919-9678-4942-9F4F-38FBBF3A6755}" destId="{4A8AF655-FCB4-4354-893D-BADDE13BDCC6}" srcOrd="0" destOrd="0" presId="urn:microsoft.com/office/officeart/2008/layout/LinedList"/>
    <dgm:cxn modelId="{EAB50531-D176-4191-8086-1B594466596B}" type="presParOf" srcId="{2169E919-9678-4942-9F4F-38FBBF3A6755}" destId="{F8E8AD58-98AA-4D17-94C8-D7CFD3831F04}" srcOrd="1" destOrd="0" presId="urn:microsoft.com/office/officeart/2008/layout/LinedList"/>
    <dgm:cxn modelId="{AC6103C3-9A04-4C7B-ACDF-87122CDA528F}" type="presParOf" srcId="{F8E8AD58-98AA-4D17-94C8-D7CFD3831F04}" destId="{01B6DADB-3AED-493C-8127-39BB41BDA523}" srcOrd="0" destOrd="0" presId="urn:microsoft.com/office/officeart/2008/layout/LinedList"/>
    <dgm:cxn modelId="{F4C3A440-49EC-42A5-9563-ED992E50D479}" type="presParOf" srcId="{F8E8AD58-98AA-4D17-94C8-D7CFD3831F04}" destId="{5721C461-7E8F-409A-A639-FA74D14414F7}" srcOrd="1" destOrd="0" presId="urn:microsoft.com/office/officeart/2008/layout/LinedList"/>
    <dgm:cxn modelId="{BC6779E5-B6BF-473C-A0EB-763173925E05}" type="presParOf" srcId="{F8E8AD58-98AA-4D17-94C8-D7CFD3831F04}" destId="{58153145-EA3D-4105-ABB9-01374E5792B9}" srcOrd="2" destOrd="0" presId="urn:microsoft.com/office/officeart/2008/layout/LinedList"/>
    <dgm:cxn modelId="{A7224EE3-EF62-4CC9-8CB1-DD913B9463C6}" type="presParOf" srcId="{2169E919-9678-4942-9F4F-38FBBF3A6755}" destId="{7A946D0F-A2F1-4910-9625-6D14F139BFFB}" srcOrd="2" destOrd="0" presId="urn:microsoft.com/office/officeart/2008/layout/LinedList"/>
    <dgm:cxn modelId="{2F687177-4FDD-4D76-9FC0-8DCF71B8F556}" type="presParOf" srcId="{2169E919-9678-4942-9F4F-38FBBF3A6755}" destId="{200C62B2-D826-4BC5-8A60-891A545986FA}" srcOrd="3" destOrd="0" presId="urn:microsoft.com/office/officeart/2008/layout/LinedList"/>
    <dgm:cxn modelId="{75E6913B-6CDB-45A9-A693-FDC3DCC772F3}" type="presParOf" srcId="{2169E919-9678-4942-9F4F-38FBBF3A6755}" destId="{8E941C4E-7E94-4867-BD0D-0DF14F7332A8}" srcOrd="4" destOrd="0" presId="urn:microsoft.com/office/officeart/2008/layout/LinedList"/>
    <dgm:cxn modelId="{0B619AAF-8547-4B2D-840E-ABE70CD61196}" type="presParOf" srcId="{8E941C4E-7E94-4867-BD0D-0DF14F7332A8}" destId="{BD286766-3FDF-464A-96B0-3ADBFEAF1630}" srcOrd="0" destOrd="0" presId="urn:microsoft.com/office/officeart/2008/layout/LinedList"/>
    <dgm:cxn modelId="{8DD83108-BA0A-4B17-8CCE-BABE652507F5}" type="presParOf" srcId="{8E941C4E-7E94-4867-BD0D-0DF14F7332A8}" destId="{F41F4EBC-6DD3-41FB-8C31-63E50FDC8216}" srcOrd="1" destOrd="0" presId="urn:microsoft.com/office/officeart/2008/layout/LinedList"/>
    <dgm:cxn modelId="{F59A3B34-767A-47F1-8613-4AF5495904A8}" type="presParOf" srcId="{8E941C4E-7E94-4867-BD0D-0DF14F7332A8}" destId="{3DB44643-65E9-459F-8B84-E04D5B40A159}" srcOrd="2" destOrd="0" presId="urn:microsoft.com/office/officeart/2008/layout/LinedList"/>
    <dgm:cxn modelId="{37246B7E-56BA-4843-9668-8186C71BAC7B}" type="presParOf" srcId="{2169E919-9678-4942-9F4F-38FBBF3A6755}" destId="{06611565-D01B-48B5-97F6-44A3E37798F9}" srcOrd="5" destOrd="0" presId="urn:microsoft.com/office/officeart/2008/layout/LinedList"/>
    <dgm:cxn modelId="{A3162D03-BAE8-4D2F-AEB1-18D58136D7BE}" type="presParOf" srcId="{2169E919-9678-4942-9F4F-38FBBF3A6755}" destId="{C91BFF85-5F3D-4B03-AE36-DC3B1D3F19CA}" srcOrd="6" destOrd="0" presId="urn:microsoft.com/office/officeart/2008/layout/LinedList"/>
    <dgm:cxn modelId="{1AB0BBAE-B73B-4057-B488-0EFA7D8B3DCB}" type="presParOf" srcId="{2169E919-9678-4942-9F4F-38FBBF3A6755}" destId="{F5C06927-108E-4CA0-8E55-5EA942061337}" srcOrd="7" destOrd="0" presId="urn:microsoft.com/office/officeart/2008/layout/LinedList"/>
    <dgm:cxn modelId="{5858213C-D93C-41B2-A167-7952D3C4AA6A}" type="presParOf" srcId="{F5C06927-108E-4CA0-8E55-5EA942061337}" destId="{8552CAAE-A4C4-4DB3-96E6-8C0A75004A8B}" srcOrd="0" destOrd="0" presId="urn:microsoft.com/office/officeart/2008/layout/LinedList"/>
    <dgm:cxn modelId="{272B9067-E5B7-40DD-AD79-FA0BCF9CCCFA}" type="presParOf" srcId="{F5C06927-108E-4CA0-8E55-5EA942061337}" destId="{15B872CD-AA31-4F5E-B33D-7A2CAD921885}" srcOrd="1" destOrd="0" presId="urn:microsoft.com/office/officeart/2008/layout/LinedList"/>
    <dgm:cxn modelId="{F72891BC-B90B-4668-AA83-FAAD8A9AD4B5}" type="presParOf" srcId="{F5C06927-108E-4CA0-8E55-5EA942061337}" destId="{2CDCC3AB-7C9C-4EE6-AC35-0E32DB558F87}" srcOrd="2" destOrd="0" presId="urn:microsoft.com/office/officeart/2008/layout/LinedList"/>
    <dgm:cxn modelId="{28C544C0-2F11-4DE0-8622-8AB9B96D97FC}" type="presParOf" srcId="{2169E919-9678-4942-9F4F-38FBBF3A6755}" destId="{D7B71AC3-206F-4A5D-B9B0-1361C8AE3ED1}" srcOrd="8" destOrd="0" presId="urn:microsoft.com/office/officeart/2008/layout/LinedList"/>
    <dgm:cxn modelId="{CFB7C02E-90BB-41DB-AA15-65866215A114}" type="presParOf" srcId="{2169E919-9678-4942-9F4F-38FBBF3A6755}" destId="{E5EBAE50-6441-4E07-913B-0688E9F18313}" srcOrd="9" destOrd="0" presId="urn:microsoft.com/office/officeart/2008/layout/LinedList"/>
    <dgm:cxn modelId="{2B73B4F7-AF88-46DA-932A-D506F1F81305}" type="presParOf" srcId="{2169E919-9678-4942-9F4F-38FBBF3A6755}" destId="{30341A18-A469-40F2-B707-FEB5809706A7}" srcOrd="10" destOrd="0" presId="urn:microsoft.com/office/officeart/2008/layout/LinedList"/>
    <dgm:cxn modelId="{A5AB45AB-1900-483D-A815-DD08B933D577}" type="presParOf" srcId="{30341A18-A469-40F2-B707-FEB5809706A7}" destId="{80BAEB8B-0758-45DA-AF50-606B71335BA7}" srcOrd="0" destOrd="0" presId="urn:microsoft.com/office/officeart/2008/layout/LinedList"/>
    <dgm:cxn modelId="{2536973B-D430-4E4A-BE51-A12D596AC8FA}" type="presParOf" srcId="{30341A18-A469-40F2-B707-FEB5809706A7}" destId="{6D83E4F6-CBAA-4323-B736-2CEF5E123D4E}" srcOrd="1" destOrd="0" presId="urn:microsoft.com/office/officeart/2008/layout/LinedList"/>
    <dgm:cxn modelId="{05A419FC-61A9-4B5A-B944-05A27C26288B}" type="presParOf" srcId="{30341A18-A469-40F2-B707-FEB5809706A7}" destId="{36941860-5718-4381-8907-4D5B47655F0A}" srcOrd="2" destOrd="0" presId="urn:microsoft.com/office/officeart/2008/layout/LinedList"/>
    <dgm:cxn modelId="{83B88D7F-4386-4C3C-AA51-793AF4F0B9EC}" type="presParOf" srcId="{2169E919-9678-4942-9F4F-38FBBF3A6755}" destId="{448C2FED-D034-4597-BACC-5B451A314F67}" srcOrd="11" destOrd="0" presId="urn:microsoft.com/office/officeart/2008/layout/LinedList"/>
    <dgm:cxn modelId="{5C32B443-1AEA-4B0E-AE77-49539BD382AE}" type="presParOf" srcId="{2169E919-9678-4942-9F4F-38FBBF3A6755}" destId="{4328D0F6-C706-43CD-BC8A-C2F0CA8750C2}"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CDA71C-B023-451C-892D-ADD9297A27C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D25D666D-63B2-4219-86F4-5956CA1F3E1D}">
      <dgm:prSet phldrT="[Текст]"/>
      <dgm:spPr/>
      <dgm:t>
        <a:bodyPr/>
        <a:lstStyle/>
        <a:p>
          <a:r>
            <a:rPr lang="uk-UA" dirty="0"/>
            <a:t>Ознаки МКП</a:t>
          </a:r>
          <a:endParaRPr lang="ru-RU" dirty="0"/>
        </a:p>
      </dgm:t>
    </dgm:pt>
    <dgm:pt modelId="{6665C246-0286-438D-943E-30A5C508E14F}" type="parTrans" cxnId="{D2FE6324-3024-4B62-80D6-16924A8C77A3}">
      <dgm:prSet/>
      <dgm:spPr/>
      <dgm:t>
        <a:bodyPr/>
        <a:lstStyle/>
        <a:p>
          <a:endParaRPr lang="ru-RU"/>
        </a:p>
      </dgm:t>
    </dgm:pt>
    <dgm:pt modelId="{0D8993E5-DF45-4F7D-B511-E9860C6AB7FC}" type="sibTrans" cxnId="{D2FE6324-3024-4B62-80D6-16924A8C77A3}">
      <dgm:prSet/>
      <dgm:spPr/>
      <dgm:t>
        <a:bodyPr/>
        <a:lstStyle/>
        <a:p>
          <a:endParaRPr lang="ru-RU"/>
        </a:p>
      </dgm:t>
    </dgm:pt>
    <dgm:pt modelId="{E71A8CEF-3CE3-44B4-A588-E28E4D09B6C5}">
      <dgm:prSet phldrT="[Текст]"/>
      <dgm:spPr/>
      <dgm:t>
        <a:bodyPr/>
        <a:lstStyle/>
        <a:p>
          <a:r>
            <a:rPr lang="uk-UA" noProof="0" dirty="0"/>
            <a:t>визначення відповідальності за деякі міжнародні злочини входить до компетенції міжнародних судових органів, а не національних судів</a:t>
          </a:r>
        </a:p>
      </dgm:t>
    </dgm:pt>
    <dgm:pt modelId="{4D5EB14A-9096-4D8B-87F9-8998FA68D95C}" type="parTrans" cxnId="{6F241D52-4B6E-4331-AF1E-400B3B8CE24D}">
      <dgm:prSet/>
      <dgm:spPr/>
      <dgm:t>
        <a:bodyPr/>
        <a:lstStyle/>
        <a:p>
          <a:endParaRPr lang="ru-RU"/>
        </a:p>
      </dgm:t>
    </dgm:pt>
    <dgm:pt modelId="{F6253BD0-4B32-45F0-9FF5-F81A621E4892}" type="sibTrans" cxnId="{6F241D52-4B6E-4331-AF1E-400B3B8CE24D}">
      <dgm:prSet/>
      <dgm:spPr/>
      <dgm:t>
        <a:bodyPr/>
        <a:lstStyle/>
        <a:p>
          <a:endParaRPr lang="ru-RU"/>
        </a:p>
      </dgm:t>
    </dgm:pt>
    <dgm:pt modelId="{0A580F98-A0E8-48A5-A9B6-0C547339C426}">
      <dgm:prSet phldrT="[Текст]"/>
      <dgm:spPr/>
      <dgm:t>
        <a:bodyPr/>
        <a:lstStyle/>
        <a:p>
          <a:r>
            <a:rPr lang="uk-UA" noProof="0" dirty="0"/>
            <a:t>норми міжнародного кримінального </a:t>
          </a:r>
          <a:r>
            <a:rPr lang="ru-RU" dirty="0"/>
            <a:t>права </a:t>
          </a:r>
          <a:r>
            <a:rPr lang="uk-UA" noProof="0" dirty="0"/>
            <a:t>створюються</a:t>
          </a:r>
          <a:r>
            <a:rPr lang="ru-RU" dirty="0"/>
            <a:t> державами на </a:t>
          </a:r>
          <a:r>
            <a:rPr lang="uk-UA" noProof="0" dirty="0"/>
            <a:t>спільних міжнародних конференціях. Дані міжнародні норми мають певний пріоритет</a:t>
          </a:r>
          <a:r>
            <a:rPr lang="ru-RU" dirty="0"/>
            <a:t> перед </a:t>
          </a:r>
          <a:r>
            <a:rPr lang="uk-UA" noProof="0" dirty="0"/>
            <a:t>національними кримінально-правовими </a:t>
          </a:r>
          <a:r>
            <a:rPr lang="ru-RU" dirty="0"/>
            <a:t>нормами. </a:t>
          </a:r>
        </a:p>
      </dgm:t>
    </dgm:pt>
    <dgm:pt modelId="{4869C8CF-0675-46FA-AC9E-EF4361DE9117}" type="parTrans" cxnId="{2C9B6FCA-6924-4A7A-900E-D15F2CF2B437}">
      <dgm:prSet/>
      <dgm:spPr/>
      <dgm:t>
        <a:bodyPr/>
        <a:lstStyle/>
        <a:p>
          <a:endParaRPr lang="ru-RU"/>
        </a:p>
      </dgm:t>
    </dgm:pt>
    <dgm:pt modelId="{D86D2D28-CA0B-4BC1-9A30-404A0B5053E9}" type="sibTrans" cxnId="{2C9B6FCA-6924-4A7A-900E-D15F2CF2B437}">
      <dgm:prSet/>
      <dgm:spPr/>
      <dgm:t>
        <a:bodyPr/>
        <a:lstStyle/>
        <a:p>
          <a:endParaRPr lang="ru-RU"/>
        </a:p>
      </dgm:t>
    </dgm:pt>
    <dgm:pt modelId="{5A2A6D4F-799D-4ACF-810F-742EF8F0E2FB}" type="pres">
      <dgm:prSet presAssocID="{D1CDA71C-B023-451C-892D-ADD9297A27C3}" presName="vert0" presStyleCnt="0">
        <dgm:presLayoutVars>
          <dgm:dir/>
          <dgm:animOne val="branch"/>
          <dgm:animLvl val="lvl"/>
        </dgm:presLayoutVars>
      </dgm:prSet>
      <dgm:spPr/>
    </dgm:pt>
    <dgm:pt modelId="{4175E13F-8378-4F59-9F7E-9E2574277AA0}" type="pres">
      <dgm:prSet presAssocID="{D25D666D-63B2-4219-86F4-5956CA1F3E1D}" presName="thickLine" presStyleLbl="alignNode1" presStyleIdx="0" presStyleCnt="1"/>
      <dgm:spPr/>
    </dgm:pt>
    <dgm:pt modelId="{60C41479-DF89-45A6-965C-604B6A4D0257}" type="pres">
      <dgm:prSet presAssocID="{D25D666D-63B2-4219-86F4-5956CA1F3E1D}" presName="horz1" presStyleCnt="0"/>
      <dgm:spPr/>
    </dgm:pt>
    <dgm:pt modelId="{DE7A2959-8099-4606-A4E0-6827DCD1EA85}" type="pres">
      <dgm:prSet presAssocID="{D25D666D-63B2-4219-86F4-5956CA1F3E1D}" presName="tx1" presStyleLbl="revTx" presStyleIdx="0" presStyleCnt="3"/>
      <dgm:spPr/>
    </dgm:pt>
    <dgm:pt modelId="{2169E919-9678-4942-9F4F-38FBBF3A6755}" type="pres">
      <dgm:prSet presAssocID="{D25D666D-63B2-4219-86F4-5956CA1F3E1D}" presName="vert1" presStyleCnt="0"/>
      <dgm:spPr/>
    </dgm:pt>
    <dgm:pt modelId="{DEC12478-D0A0-4521-BD42-E36D8D08EEEC}" type="pres">
      <dgm:prSet presAssocID="{0A580F98-A0E8-48A5-A9B6-0C547339C426}" presName="vertSpace2a" presStyleCnt="0"/>
      <dgm:spPr/>
    </dgm:pt>
    <dgm:pt modelId="{23BE5CA9-0732-4741-BBCC-6B51B1FC96B2}" type="pres">
      <dgm:prSet presAssocID="{0A580F98-A0E8-48A5-A9B6-0C547339C426}" presName="horz2" presStyleCnt="0"/>
      <dgm:spPr/>
    </dgm:pt>
    <dgm:pt modelId="{9DB03A2B-0B6E-4EFC-941F-0C7D741D5EDF}" type="pres">
      <dgm:prSet presAssocID="{0A580F98-A0E8-48A5-A9B6-0C547339C426}" presName="horzSpace2" presStyleCnt="0"/>
      <dgm:spPr/>
    </dgm:pt>
    <dgm:pt modelId="{48FC8672-BD00-48A0-A29E-34F837CBF048}" type="pres">
      <dgm:prSet presAssocID="{0A580F98-A0E8-48A5-A9B6-0C547339C426}" presName="tx2" presStyleLbl="revTx" presStyleIdx="1" presStyleCnt="3"/>
      <dgm:spPr/>
    </dgm:pt>
    <dgm:pt modelId="{777E1334-A86C-41DA-B968-1977FDE9DEFD}" type="pres">
      <dgm:prSet presAssocID="{0A580F98-A0E8-48A5-A9B6-0C547339C426}" presName="vert2" presStyleCnt="0"/>
      <dgm:spPr/>
    </dgm:pt>
    <dgm:pt modelId="{507FCF7D-A77B-46BD-AFC8-9C78C2303A7A}" type="pres">
      <dgm:prSet presAssocID="{0A580F98-A0E8-48A5-A9B6-0C547339C426}" presName="thinLine2b" presStyleLbl="callout" presStyleIdx="0" presStyleCnt="2"/>
      <dgm:spPr/>
    </dgm:pt>
    <dgm:pt modelId="{09D0DCA5-6A6E-40B9-9D33-EF29FA6EF6B4}" type="pres">
      <dgm:prSet presAssocID="{0A580F98-A0E8-48A5-A9B6-0C547339C426}" presName="vertSpace2b" presStyleCnt="0"/>
      <dgm:spPr/>
    </dgm:pt>
    <dgm:pt modelId="{F5C06927-108E-4CA0-8E55-5EA942061337}" type="pres">
      <dgm:prSet presAssocID="{E71A8CEF-3CE3-44B4-A588-E28E4D09B6C5}" presName="horz2" presStyleCnt="0"/>
      <dgm:spPr/>
    </dgm:pt>
    <dgm:pt modelId="{8552CAAE-A4C4-4DB3-96E6-8C0A75004A8B}" type="pres">
      <dgm:prSet presAssocID="{E71A8CEF-3CE3-44B4-A588-E28E4D09B6C5}" presName="horzSpace2" presStyleCnt="0"/>
      <dgm:spPr/>
    </dgm:pt>
    <dgm:pt modelId="{15B872CD-AA31-4F5E-B33D-7A2CAD921885}" type="pres">
      <dgm:prSet presAssocID="{E71A8CEF-3CE3-44B4-A588-E28E4D09B6C5}" presName="tx2" presStyleLbl="revTx" presStyleIdx="2" presStyleCnt="3"/>
      <dgm:spPr/>
    </dgm:pt>
    <dgm:pt modelId="{2CDCC3AB-7C9C-4EE6-AC35-0E32DB558F87}" type="pres">
      <dgm:prSet presAssocID="{E71A8CEF-3CE3-44B4-A588-E28E4D09B6C5}" presName="vert2" presStyleCnt="0"/>
      <dgm:spPr/>
    </dgm:pt>
    <dgm:pt modelId="{D7B71AC3-206F-4A5D-B9B0-1361C8AE3ED1}" type="pres">
      <dgm:prSet presAssocID="{E71A8CEF-3CE3-44B4-A588-E28E4D09B6C5}" presName="thinLine2b" presStyleLbl="callout" presStyleIdx="1" presStyleCnt="2"/>
      <dgm:spPr>
        <a:ln>
          <a:solidFill>
            <a:schemeClr val="tx2"/>
          </a:solidFill>
        </a:ln>
      </dgm:spPr>
    </dgm:pt>
    <dgm:pt modelId="{E5EBAE50-6441-4E07-913B-0688E9F18313}" type="pres">
      <dgm:prSet presAssocID="{E71A8CEF-3CE3-44B4-A588-E28E4D09B6C5}" presName="vertSpace2b" presStyleCnt="0"/>
      <dgm:spPr/>
    </dgm:pt>
  </dgm:ptLst>
  <dgm:cxnLst>
    <dgm:cxn modelId="{6AAB8C05-C483-4A7D-B31A-AF54FD90E192}" type="presOf" srcId="{D25D666D-63B2-4219-86F4-5956CA1F3E1D}" destId="{DE7A2959-8099-4606-A4E0-6827DCD1EA85}" srcOrd="0" destOrd="0" presId="urn:microsoft.com/office/officeart/2008/layout/LinedList"/>
    <dgm:cxn modelId="{D2FE6324-3024-4B62-80D6-16924A8C77A3}" srcId="{D1CDA71C-B023-451C-892D-ADD9297A27C3}" destId="{D25D666D-63B2-4219-86F4-5956CA1F3E1D}" srcOrd="0" destOrd="0" parTransId="{6665C246-0286-438D-943E-30A5C508E14F}" sibTransId="{0D8993E5-DF45-4F7D-B511-E9860C6AB7FC}"/>
    <dgm:cxn modelId="{A5BD7434-61D5-4BF7-8649-B7D51F9653E4}" type="presOf" srcId="{E71A8CEF-3CE3-44B4-A588-E28E4D09B6C5}" destId="{15B872CD-AA31-4F5E-B33D-7A2CAD921885}" srcOrd="0" destOrd="0" presId="urn:microsoft.com/office/officeart/2008/layout/LinedList"/>
    <dgm:cxn modelId="{0B138C6B-BEB6-4A2C-BE6F-0B7955C76163}" type="presOf" srcId="{D1CDA71C-B023-451C-892D-ADD9297A27C3}" destId="{5A2A6D4F-799D-4ACF-810F-742EF8F0E2FB}" srcOrd="0" destOrd="0" presId="urn:microsoft.com/office/officeart/2008/layout/LinedList"/>
    <dgm:cxn modelId="{6F241D52-4B6E-4331-AF1E-400B3B8CE24D}" srcId="{D25D666D-63B2-4219-86F4-5956CA1F3E1D}" destId="{E71A8CEF-3CE3-44B4-A588-E28E4D09B6C5}" srcOrd="1" destOrd="0" parTransId="{4D5EB14A-9096-4D8B-87F9-8998FA68D95C}" sibTransId="{F6253BD0-4B32-45F0-9FF5-F81A621E4892}"/>
    <dgm:cxn modelId="{167EBDAE-8E38-4FAA-B440-EA699F2B7E8E}" type="presOf" srcId="{0A580F98-A0E8-48A5-A9B6-0C547339C426}" destId="{48FC8672-BD00-48A0-A29E-34F837CBF048}" srcOrd="0" destOrd="0" presId="urn:microsoft.com/office/officeart/2008/layout/LinedList"/>
    <dgm:cxn modelId="{2C9B6FCA-6924-4A7A-900E-D15F2CF2B437}" srcId="{D25D666D-63B2-4219-86F4-5956CA1F3E1D}" destId="{0A580F98-A0E8-48A5-A9B6-0C547339C426}" srcOrd="0" destOrd="0" parTransId="{4869C8CF-0675-46FA-AC9E-EF4361DE9117}" sibTransId="{D86D2D28-CA0B-4BC1-9A30-404A0B5053E9}"/>
    <dgm:cxn modelId="{3AF6E0B9-E935-4DC5-83E4-EAC44420F408}" type="presParOf" srcId="{5A2A6D4F-799D-4ACF-810F-742EF8F0E2FB}" destId="{4175E13F-8378-4F59-9F7E-9E2574277AA0}" srcOrd="0" destOrd="0" presId="urn:microsoft.com/office/officeart/2008/layout/LinedList"/>
    <dgm:cxn modelId="{54F8BF7C-5C49-48BC-84FF-F9D175C47234}" type="presParOf" srcId="{5A2A6D4F-799D-4ACF-810F-742EF8F0E2FB}" destId="{60C41479-DF89-45A6-965C-604B6A4D0257}" srcOrd="1" destOrd="0" presId="urn:microsoft.com/office/officeart/2008/layout/LinedList"/>
    <dgm:cxn modelId="{559BE18E-8452-4253-A295-8DD18B10AB96}" type="presParOf" srcId="{60C41479-DF89-45A6-965C-604B6A4D0257}" destId="{DE7A2959-8099-4606-A4E0-6827DCD1EA85}" srcOrd="0" destOrd="0" presId="urn:microsoft.com/office/officeart/2008/layout/LinedList"/>
    <dgm:cxn modelId="{7C8D8A9B-00B1-4FDB-8C2D-12388F9D6202}" type="presParOf" srcId="{60C41479-DF89-45A6-965C-604B6A4D0257}" destId="{2169E919-9678-4942-9F4F-38FBBF3A6755}" srcOrd="1" destOrd="0" presId="urn:microsoft.com/office/officeart/2008/layout/LinedList"/>
    <dgm:cxn modelId="{16531802-3467-4BA7-B7F4-B68B6D5A882A}" type="presParOf" srcId="{2169E919-9678-4942-9F4F-38FBBF3A6755}" destId="{DEC12478-D0A0-4521-BD42-E36D8D08EEEC}" srcOrd="0" destOrd="0" presId="urn:microsoft.com/office/officeart/2008/layout/LinedList"/>
    <dgm:cxn modelId="{553F8867-BEA5-4AD0-9002-9FE6F8CBE603}" type="presParOf" srcId="{2169E919-9678-4942-9F4F-38FBBF3A6755}" destId="{23BE5CA9-0732-4741-BBCC-6B51B1FC96B2}" srcOrd="1" destOrd="0" presId="urn:microsoft.com/office/officeart/2008/layout/LinedList"/>
    <dgm:cxn modelId="{AFE8A01A-E300-44CB-91C9-F2870125AD77}" type="presParOf" srcId="{23BE5CA9-0732-4741-BBCC-6B51B1FC96B2}" destId="{9DB03A2B-0B6E-4EFC-941F-0C7D741D5EDF}" srcOrd="0" destOrd="0" presId="urn:microsoft.com/office/officeart/2008/layout/LinedList"/>
    <dgm:cxn modelId="{0807B85D-4D53-471B-B081-A3EF748D9E31}" type="presParOf" srcId="{23BE5CA9-0732-4741-BBCC-6B51B1FC96B2}" destId="{48FC8672-BD00-48A0-A29E-34F837CBF048}" srcOrd="1" destOrd="0" presId="urn:microsoft.com/office/officeart/2008/layout/LinedList"/>
    <dgm:cxn modelId="{63CC4048-986F-437E-B204-AE24BC293A92}" type="presParOf" srcId="{23BE5CA9-0732-4741-BBCC-6B51B1FC96B2}" destId="{777E1334-A86C-41DA-B968-1977FDE9DEFD}" srcOrd="2" destOrd="0" presId="urn:microsoft.com/office/officeart/2008/layout/LinedList"/>
    <dgm:cxn modelId="{82880386-8C39-485E-BBFE-6AAD5B2FCBAC}" type="presParOf" srcId="{2169E919-9678-4942-9F4F-38FBBF3A6755}" destId="{507FCF7D-A77B-46BD-AFC8-9C78C2303A7A}" srcOrd="2" destOrd="0" presId="urn:microsoft.com/office/officeart/2008/layout/LinedList"/>
    <dgm:cxn modelId="{961BA394-7BCA-49F5-AAD5-5364AADBD761}" type="presParOf" srcId="{2169E919-9678-4942-9F4F-38FBBF3A6755}" destId="{09D0DCA5-6A6E-40B9-9D33-EF29FA6EF6B4}" srcOrd="3" destOrd="0" presId="urn:microsoft.com/office/officeart/2008/layout/LinedList"/>
    <dgm:cxn modelId="{1AB0BBAE-B73B-4057-B488-0EFA7D8B3DCB}" type="presParOf" srcId="{2169E919-9678-4942-9F4F-38FBBF3A6755}" destId="{F5C06927-108E-4CA0-8E55-5EA942061337}" srcOrd="4" destOrd="0" presId="urn:microsoft.com/office/officeart/2008/layout/LinedList"/>
    <dgm:cxn modelId="{5858213C-D93C-41B2-A167-7952D3C4AA6A}" type="presParOf" srcId="{F5C06927-108E-4CA0-8E55-5EA942061337}" destId="{8552CAAE-A4C4-4DB3-96E6-8C0A75004A8B}" srcOrd="0" destOrd="0" presId="urn:microsoft.com/office/officeart/2008/layout/LinedList"/>
    <dgm:cxn modelId="{272B9067-E5B7-40DD-AD79-FA0BCF9CCCFA}" type="presParOf" srcId="{F5C06927-108E-4CA0-8E55-5EA942061337}" destId="{15B872CD-AA31-4F5E-B33D-7A2CAD921885}" srcOrd="1" destOrd="0" presId="urn:microsoft.com/office/officeart/2008/layout/LinedList"/>
    <dgm:cxn modelId="{F72891BC-B90B-4668-AA83-FAAD8A9AD4B5}" type="presParOf" srcId="{F5C06927-108E-4CA0-8E55-5EA942061337}" destId="{2CDCC3AB-7C9C-4EE6-AC35-0E32DB558F87}" srcOrd="2" destOrd="0" presId="urn:microsoft.com/office/officeart/2008/layout/LinedList"/>
    <dgm:cxn modelId="{28C544C0-2F11-4DE0-8622-8AB9B96D97FC}" type="presParOf" srcId="{2169E919-9678-4942-9F4F-38FBBF3A6755}" destId="{D7B71AC3-206F-4A5D-B9B0-1361C8AE3ED1}" srcOrd="5" destOrd="0" presId="urn:microsoft.com/office/officeart/2008/layout/LinedList"/>
    <dgm:cxn modelId="{CFB7C02E-90BB-41DB-AA15-65866215A114}" type="presParOf" srcId="{2169E919-9678-4942-9F4F-38FBBF3A6755}" destId="{E5EBAE50-6441-4E07-913B-0688E9F18313}"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11A488-597B-4E41-83E2-54E6663E75F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DB4BA616-50B6-49DE-ACB0-18D7E2CEF306}">
      <dgm:prSet phldrT="[Текст]"/>
      <dgm:spPr/>
      <dgm:t>
        <a:bodyPr/>
        <a:lstStyle/>
        <a:p>
          <a:r>
            <a:rPr lang="uk-UA" noProof="0" dirty="0"/>
            <a:t>Особливості системи сучасного МКП</a:t>
          </a:r>
        </a:p>
      </dgm:t>
    </dgm:pt>
    <dgm:pt modelId="{73CCE38E-5F1E-4326-AF19-7D44CBA8673C}" type="parTrans" cxnId="{11FB9F0F-F000-47DF-B490-7BCA6BC4DA01}">
      <dgm:prSet/>
      <dgm:spPr/>
      <dgm:t>
        <a:bodyPr/>
        <a:lstStyle/>
        <a:p>
          <a:endParaRPr lang="ru-RU"/>
        </a:p>
      </dgm:t>
    </dgm:pt>
    <dgm:pt modelId="{BAD3554E-F07D-42B7-BFC3-F8A0D778BDE5}" type="sibTrans" cxnId="{11FB9F0F-F000-47DF-B490-7BCA6BC4DA01}">
      <dgm:prSet/>
      <dgm:spPr/>
      <dgm:t>
        <a:bodyPr/>
        <a:lstStyle/>
        <a:p>
          <a:endParaRPr lang="ru-RU"/>
        </a:p>
      </dgm:t>
    </dgm:pt>
    <dgm:pt modelId="{F59A3910-86C8-4EA6-8186-D1391C57FFB5}">
      <dgm:prSet phldrT="[Текст]"/>
      <dgm:spPr/>
      <dgm:t>
        <a:bodyPr/>
        <a:lstStyle/>
        <a:p>
          <a:r>
            <a:rPr lang="uk-UA" noProof="0" dirty="0"/>
            <a:t>об’єднує норми національного кримінального, кримінально-процесуального, кримінально-виконавчого права та судоустрою базуючись на міжнародно-правових нормах</a:t>
          </a:r>
        </a:p>
      </dgm:t>
    </dgm:pt>
    <dgm:pt modelId="{A762CD0C-2C77-46D8-BAB1-CB86CD571D75}" type="parTrans" cxnId="{79796E2F-50EE-4647-B6BF-191A8172DD66}">
      <dgm:prSet/>
      <dgm:spPr/>
      <dgm:t>
        <a:bodyPr/>
        <a:lstStyle/>
        <a:p>
          <a:endParaRPr lang="ru-RU"/>
        </a:p>
      </dgm:t>
    </dgm:pt>
    <dgm:pt modelId="{4BD5BBD6-7910-49AC-B299-D29D774E57CE}" type="sibTrans" cxnId="{79796E2F-50EE-4647-B6BF-191A8172DD66}">
      <dgm:prSet/>
      <dgm:spPr/>
      <dgm:t>
        <a:bodyPr/>
        <a:lstStyle/>
        <a:p>
          <a:endParaRPr lang="ru-RU"/>
        </a:p>
      </dgm:t>
    </dgm:pt>
    <dgm:pt modelId="{8983172F-0204-4C8F-B881-F129C8B1FEC3}">
      <dgm:prSet phldrT="[Текст]"/>
      <dgm:spPr/>
      <dgm:t>
        <a:bodyPr/>
        <a:lstStyle/>
        <a:p>
          <a:r>
            <a:rPr lang="uk-UA" noProof="0" dirty="0"/>
            <a:t>принципи і норми, що містить МКП визначають його юридичну природу і відносяться до загальної частини</a:t>
          </a:r>
        </a:p>
      </dgm:t>
    </dgm:pt>
    <dgm:pt modelId="{80E32C26-E72B-40D1-983B-61BD03B183C5}" type="parTrans" cxnId="{C390ACC5-E056-4D52-BA1F-B002FD38EAA2}">
      <dgm:prSet/>
      <dgm:spPr/>
      <dgm:t>
        <a:bodyPr/>
        <a:lstStyle/>
        <a:p>
          <a:endParaRPr lang="ru-RU"/>
        </a:p>
      </dgm:t>
    </dgm:pt>
    <dgm:pt modelId="{B54FE4A0-6A4D-4894-A342-DF157A5E0C5C}" type="sibTrans" cxnId="{C390ACC5-E056-4D52-BA1F-B002FD38EAA2}">
      <dgm:prSet/>
      <dgm:spPr/>
      <dgm:t>
        <a:bodyPr/>
        <a:lstStyle/>
        <a:p>
          <a:endParaRPr lang="ru-RU"/>
        </a:p>
      </dgm:t>
    </dgm:pt>
    <dgm:pt modelId="{2A08DDFC-B93C-48AB-B035-0B820410B850}">
      <dgm:prSet phldrT="[Текст]"/>
      <dgm:spPr/>
      <dgm:t>
        <a:bodyPr/>
        <a:lstStyle/>
        <a:p>
          <a:r>
            <a:rPr lang="uk-UA" noProof="0" dirty="0"/>
            <a:t>склади злочинів – утворюють особливу частину МКП</a:t>
          </a:r>
        </a:p>
      </dgm:t>
    </dgm:pt>
    <dgm:pt modelId="{C834EE90-2A79-4C85-B47E-48FD175137A7}" type="parTrans" cxnId="{DE53F179-51A2-43EA-95E0-51EBCC11C3AF}">
      <dgm:prSet/>
      <dgm:spPr/>
      <dgm:t>
        <a:bodyPr/>
        <a:lstStyle/>
        <a:p>
          <a:endParaRPr lang="ru-RU"/>
        </a:p>
      </dgm:t>
    </dgm:pt>
    <dgm:pt modelId="{132B0AFD-27D7-423B-AE67-AA3A5CFAD93A}" type="sibTrans" cxnId="{DE53F179-51A2-43EA-95E0-51EBCC11C3AF}">
      <dgm:prSet/>
      <dgm:spPr/>
      <dgm:t>
        <a:bodyPr/>
        <a:lstStyle/>
        <a:p>
          <a:endParaRPr lang="ru-RU"/>
        </a:p>
      </dgm:t>
    </dgm:pt>
    <dgm:pt modelId="{E48CB25F-02B1-4C15-AA71-62ABAAD4162A}">
      <dgm:prSet phldrT="[Текст]"/>
      <dgm:spPr/>
      <dgm:t>
        <a:bodyPr/>
        <a:lstStyle/>
        <a:p>
          <a:r>
            <a:rPr lang="uk-UA" noProof="0" dirty="0"/>
            <a:t>значна кількість норм стосується процесуально-правових аспектів реалізації МКП, тобто можна говорити про існування міжнародного кримінально-процесуального права</a:t>
          </a:r>
        </a:p>
      </dgm:t>
    </dgm:pt>
    <dgm:pt modelId="{1BD3D6F8-7374-4EA7-95EF-8B2F34764472}" type="parTrans" cxnId="{A24B8F29-15AF-4348-BF40-4991913FA472}">
      <dgm:prSet/>
      <dgm:spPr/>
      <dgm:t>
        <a:bodyPr/>
        <a:lstStyle/>
        <a:p>
          <a:endParaRPr lang="ru-RU"/>
        </a:p>
      </dgm:t>
    </dgm:pt>
    <dgm:pt modelId="{49F8E097-E6C3-4A92-BE72-EC27388B3048}" type="sibTrans" cxnId="{A24B8F29-15AF-4348-BF40-4991913FA472}">
      <dgm:prSet/>
      <dgm:spPr/>
      <dgm:t>
        <a:bodyPr/>
        <a:lstStyle/>
        <a:p>
          <a:endParaRPr lang="ru-RU"/>
        </a:p>
      </dgm:t>
    </dgm:pt>
    <dgm:pt modelId="{1C2CBAC2-34CC-4A32-B930-24E69807813B}">
      <dgm:prSet phldrT="[Текст]"/>
      <dgm:spPr/>
      <dgm:t>
        <a:bodyPr/>
        <a:lstStyle/>
        <a:p>
          <a:r>
            <a:rPr lang="uk-UA" noProof="0" dirty="0"/>
            <a:t>статути міжнародних судів заклали основи міжнародного кримінального судоустрою</a:t>
          </a:r>
        </a:p>
      </dgm:t>
    </dgm:pt>
    <dgm:pt modelId="{DBF50BAE-9BD6-4F18-8227-888DEAB35E65}" type="parTrans" cxnId="{ECA21048-001C-49C3-9F37-40654973AAA6}">
      <dgm:prSet/>
      <dgm:spPr/>
      <dgm:t>
        <a:bodyPr/>
        <a:lstStyle/>
        <a:p>
          <a:endParaRPr lang="ru-RU"/>
        </a:p>
      </dgm:t>
    </dgm:pt>
    <dgm:pt modelId="{6C7054B1-8F7B-4678-A0E3-6B5A17506F1A}" type="sibTrans" cxnId="{ECA21048-001C-49C3-9F37-40654973AAA6}">
      <dgm:prSet/>
      <dgm:spPr/>
      <dgm:t>
        <a:bodyPr/>
        <a:lstStyle/>
        <a:p>
          <a:endParaRPr lang="ru-RU"/>
        </a:p>
      </dgm:t>
    </dgm:pt>
    <dgm:pt modelId="{7FAB8CED-9099-4BB6-8B25-3DA049F54A27}" type="pres">
      <dgm:prSet presAssocID="{9511A488-597B-4E41-83E2-54E6663E75FB}" presName="vert0" presStyleCnt="0">
        <dgm:presLayoutVars>
          <dgm:dir/>
          <dgm:animOne val="branch"/>
          <dgm:animLvl val="lvl"/>
        </dgm:presLayoutVars>
      </dgm:prSet>
      <dgm:spPr/>
    </dgm:pt>
    <dgm:pt modelId="{47DF307A-01F7-4325-A12B-CCDC5F8D01A1}" type="pres">
      <dgm:prSet presAssocID="{DB4BA616-50B6-49DE-ACB0-18D7E2CEF306}" presName="thickLine" presStyleLbl="alignNode1" presStyleIdx="0" presStyleCnt="1"/>
      <dgm:spPr/>
    </dgm:pt>
    <dgm:pt modelId="{6803CCF5-D2AA-43C0-9F70-81C860F07A33}" type="pres">
      <dgm:prSet presAssocID="{DB4BA616-50B6-49DE-ACB0-18D7E2CEF306}" presName="horz1" presStyleCnt="0"/>
      <dgm:spPr/>
    </dgm:pt>
    <dgm:pt modelId="{E363177F-4F8B-4314-A20D-401D27C5EA42}" type="pres">
      <dgm:prSet presAssocID="{DB4BA616-50B6-49DE-ACB0-18D7E2CEF306}" presName="tx1" presStyleLbl="revTx" presStyleIdx="0" presStyleCnt="6"/>
      <dgm:spPr/>
    </dgm:pt>
    <dgm:pt modelId="{D09F761B-901B-4D39-89E9-9039E2A00FCA}" type="pres">
      <dgm:prSet presAssocID="{DB4BA616-50B6-49DE-ACB0-18D7E2CEF306}" presName="vert1" presStyleCnt="0"/>
      <dgm:spPr/>
    </dgm:pt>
    <dgm:pt modelId="{DA594083-771C-48AE-A9E4-AB3D52CF3D61}" type="pres">
      <dgm:prSet presAssocID="{F59A3910-86C8-4EA6-8186-D1391C57FFB5}" presName="vertSpace2a" presStyleCnt="0"/>
      <dgm:spPr/>
    </dgm:pt>
    <dgm:pt modelId="{9D9866D9-E8DC-4976-88B9-321134355DD8}" type="pres">
      <dgm:prSet presAssocID="{F59A3910-86C8-4EA6-8186-D1391C57FFB5}" presName="horz2" presStyleCnt="0"/>
      <dgm:spPr/>
    </dgm:pt>
    <dgm:pt modelId="{4A08B579-3542-4967-B0C2-5AE039C70F11}" type="pres">
      <dgm:prSet presAssocID="{F59A3910-86C8-4EA6-8186-D1391C57FFB5}" presName="horzSpace2" presStyleCnt="0"/>
      <dgm:spPr/>
    </dgm:pt>
    <dgm:pt modelId="{66432D79-6C5A-48E5-97C7-B2BE363AA13C}" type="pres">
      <dgm:prSet presAssocID="{F59A3910-86C8-4EA6-8186-D1391C57FFB5}" presName="tx2" presStyleLbl="revTx" presStyleIdx="1" presStyleCnt="6"/>
      <dgm:spPr/>
    </dgm:pt>
    <dgm:pt modelId="{676F2FC7-1BC3-43F5-B09F-07F2C80E817C}" type="pres">
      <dgm:prSet presAssocID="{F59A3910-86C8-4EA6-8186-D1391C57FFB5}" presName="vert2" presStyleCnt="0"/>
      <dgm:spPr/>
    </dgm:pt>
    <dgm:pt modelId="{08174E90-69A9-495C-B05F-9737FCB99C72}" type="pres">
      <dgm:prSet presAssocID="{F59A3910-86C8-4EA6-8186-D1391C57FFB5}" presName="thinLine2b" presStyleLbl="callout" presStyleIdx="0" presStyleCnt="5"/>
      <dgm:spPr/>
    </dgm:pt>
    <dgm:pt modelId="{D4C75333-5000-4195-AFFD-9E5511552E45}" type="pres">
      <dgm:prSet presAssocID="{F59A3910-86C8-4EA6-8186-D1391C57FFB5}" presName="vertSpace2b" presStyleCnt="0"/>
      <dgm:spPr/>
    </dgm:pt>
    <dgm:pt modelId="{D759BCB8-485D-434C-987B-F2C9ADFE2585}" type="pres">
      <dgm:prSet presAssocID="{8983172F-0204-4C8F-B881-F129C8B1FEC3}" presName="horz2" presStyleCnt="0"/>
      <dgm:spPr/>
    </dgm:pt>
    <dgm:pt modelId="{804C6BEC-47BE-4DCD-8ECD-46E069D62608}" type="pres">
      <dgm:prSet presAssocID="{8983172F-0204-4C8F-B881-F129C8B1FEC3}" presName="horzSpace2" presStyleCnt="0"/>
      <dgm:spPr/>
    </dgm:pt>
    <dgm:pt modelId="{FA41764C-5BA5-4A12-8D8E-E774C9904CD3}" type="pres">
      <dgm:prSet presAssocID="{8983172F-0204-4C8F-B881-F129C8B1FEC3}" presName="tx2" presStyleLbl="revTx" presStyleIdx="2" presStyleCnt="6"/>
      <dgm:spPr/>
    </dgm:pt>
    <dgm:pt modelId="{798991FD-6FC2-4A65-A033-8EB62BC759F1}" type="pres">
      <dgm:prSet presAssocID="{8983172F-0204-4C8F-B881-F129C8B1FEC3}" presName="vert2" presStyleCnt="0"/>
      <dgm:spPr/>
    </dgm:pt>
    <dgm:pt modelId="{B25EEA4F-0A9F-4EDE-99A5-027EA37B98D3}" type="pres">
      <dgm:prSet presAssocID="{8983172F-0204-4C8F-B881-F129C8B1FEC3}" presName="thinLine2b" presStyleLbl="callout" presStyleIdx="1" presStyleCnt="5"/>
      <dgm:spPr/>
    </dgm:pt>
    <dgm:pt modelId="{1596DB3A-1DE1-4BE0-9D82-D65B0347FDB8}" type="pres">
      <dgm:prSet presAssocID="{8983172F-0204-4C8F-B881-F129C8B1FEC3}" presName="vertSpace2b" presStyleCnt="0"/>
      <dgm:spPr/>
    </dgm:pt>
    <dgm:pt modelId="{882517C1-0262-4DE9-B92E-3D7182B5CA10}" type="pres">
      <dgm:prSet presAssocID="{2A08DDFC-B93C-48AB-B035-0B820410B850}" presName="horz2" presStyleCnt="0"/>
      <dgm:spPr/>
    </dgm:pt>
    <dgm:pt modelId="{D0B4785B-2941-49A5-BBC1-A86FE7D30D40}" type="pres">
      <dgm:prSet presAssocID="{2A08DDFC-B93C-48AB-B035-0B820410B850}" presName="horzSpace2" presStyleCnt="0"/>
      <dgm:spPr/>
    </dgm:pt>
    <dgm:pt modelId="{2EFA732C-150B-4CDE-B270-CA87F73A1F00}" type="pres">
      <dgm:prSet presAssocID="{2A08DDFC-B93C-48AB-B035-0B820410B850}" presName="tx2" presStyleLbl="revTx" presStyleIdx="3" presStyleCnt="6"/>
      <dgm:spPr/>
    </dgm:pt>
    <dgm:pt modelId="{60D56AC4-9A63-46D4-945B-EA6581F7CAB0}" type="pres">
      <dgm:prSet presAssocID="{2A08DDFC-B93C-48AB-B035-0B820410B850}" presName="vert2" presStyleCnt="0"/>
      <dgm:spPr/>
    </dgm:pt>
    <dgm:pt modelId="{006A9250-57DE-4438-B6D5-238323E5436B}" type="pres">
      <dgm:prSet presAssocID="{2A08DDFC-B93C-48AB-B035-0B820410B850}" presName="thinLine2b" presStyleLbl="callout" presStyleIdx="2" presStyleCnt="5"/>
      <dgm:spPr/>
    </dgm:pt>
    <dgm:pt modelId="{48FB7B3A-E603-4C90-A591-77997E78E96D}" type="pres">
      <dgm:prSet presAssocID="{2A08DDFC-B93C-48AB-B035-0B820410B850}" presName="vertSpace2b" presStyleCnt="0"/>
      <dgm:spPr/>
    </dgm:pt>
    <dgm:pt modelId="{83BCA330-0347-461D-A0AC-D00CBD45445B}" type="pres">
      <dgm:prSet presAssocID="{E48CB25F-02B1-4C15-AA71-62ABAAD4162A}" presName="horz2" presStyleCnt="0"/>
      <dgm:spPr/>
    </dgm:pt>
    <dgm:pt modelId="{B53D8F9C-743E-4A8B-8B6D-C7E88EA26AB6}" type="pres">
      <dgm:prSet presAssocID="{E48CB25F-02B1-4C15-AA71-62ABAAD4162A}" presName="horzSpace2" presStyleCnt="0"/>
      <dgm:spPr/>
    </dgm:pt>
    <dgm:pt modelId="{EBE60C08-9833-42D9-9CC1-D2A801A75DBA}" type="pres">
      <dgm:prSet presAssocID="{E48CB25F-02B1-4C15-AA71-62ABAAD4162A}" presName="tx2" presStyleLbl="revTx" presStyleIdx="4" presStyleCnt="6"/>
      <dgm:spPr/>
    </dgm:pt>
    <dgm:pt modelId="{D582D8A7-1F26-411A-BE10-88FDB17C6268}" type="pres">
      <dgm:prSet presAssocID="{E48CB25F-02B1-4C15-AA71-62ABAAD4162A}" presName="vert2" presStyleCnt="0"/>
      <dgm:spPr/>
    </dgm:pt>
    <dgm:pt modelId="{1569FB99-D661-44D9-8B55-77DD7E7EDB37}" type="pres">
      <dgm:prSet presAssocID="{E48CB25F-02B1-4C15-AA71-62ABAAD4162A}" presName="thinLine2b" presStyleLbl="callout" presStyleIdx="3" presStyleCnt="5"/>
      <dgm:spPr/>
    </dgm:pt>
    <dgm:pt modelId="{F990C07E-75E4-43DD-8C25-339F65CA05CE}" type="pres">
      <dgm:prSet presAssocID="{E48CB25F-02B1-4C15-AA71-62ABAAD4162A}" presName="vertSpace2b" presStyleCnt="0"/>
      <dgm:spPr/>
    </dgm:pt>
    <dgm:pt modelId="{D13037B8-DC52-4564-99F3-179C1AC75337}" type="pres">
      <dgm:prSet presAssocID="{1C2CBAC2-34CC-4A32-B930-24E69807813B}" presName="horz2" presStyleCnt="0"/>
      <dgm:spPr/>
    </dgm:pt>
    <dgm:pt modelId="{F8142EDB-39A6-4F69-8FCB-421C28F90B0E}" type="pres">
      <dgm:prSet presAssocID="{1C2CBAC2-34CC-4A32-B930-24E69807813B}" presName="horzSpace2" presStyleCnt="0"/>
      <dgm:spPr/>
    </dgm:pt>
    <dgm:pt modelId="{2495C88C-CCF0-4166-AABD-8A8032149B5E}" type="pres">
      <dgm:prSet presAssocID="{1C2CBAC2-34CC-4A32-B930-24E69807813B}" presName="tx2" presStyleLbl="revTx" presStyleIdx="5" presStyleCnt="6"/>
      <dgm:spPr/>
    </dgm:pt>
    <dgm:pt modelId="{CCC596FA-8D02-4E4E-B185-AE96EF0AE61B}" type="pres">
      <dgm:prSet presAssocID="{1C2CBAC2-34CC-4A32-B930-24E69807813B}" presName="vert2" presStyleCnt="0"/>
      <dgm:spPr/>
    </dgm:pt>
    <dgm:pt modelId="{D687D6DF-5163-49CE-A820-B18129FE838E}" type="pres">
      <dgm:prSet presAssocID="{1C2CBAC2-34CC-4A32-B930-24E69807813B}" presName="thinLine2b" presStyleLbl="callout" presStyleIdx="4" presStyleCnt="5"/>
      <dgm:spPr/>
    </dgm:pt>
    <dgm:pt modelId="{50D4932A-7B5E-4E51-A435-27CB04390BAA}" type="pres">
      <dgm:prSet presAssocID="{1C2CBAC2-34CC-4A32-B930-24E69807813B}" presName="vertSpace2b" presStyleCnt="0"/>
      <dgm:spPr/>
    </dgm:pt>
  </dgm:ptLst>
  <dgm:cxnLst>
    <dgm:cxn modelId="{11FB9F0F-F000-47DF-B490-7BCA6BC4DA01}" srcId="{9511A488-597B-4E41-83E2-54E6663E75FB}" destId="{DB4BA616-50B6-49DE-ACB0-18D7E2CEF306}" srcOrd="0" destOrd="0" parTransId="{73CCE38E-5F1E-4326-AF19-7D44CBA8673C}" sibTransId="{BAD3554E-F07D-42B7-BFC3-F8A0D778BDE5}"/>
    <dgm:cxn modelId="{A24B8F29-15AF-4348-BF40-4991913FA472}" srcId="{DB4BA616-50B6-49DE-ACB0-18D7E2CEF306}" destId="{E48CB25F-02B1-4C15-AA71-62ABAAD4162A}" srcOrd="3" destOrd="0" parTransId="{1BD3D6F8-7374-4EA7-95EF-8B2F34764472}" sibTransId="{49F8E097-E6C3-4A92-BE72-EC27388B3048}"/>
    <dgm:cxn modelId="{79796E2F-50EE-4647-B6BF-191A8172DD66}" srcId="{DB4BA616-50B6-49DE-ACB0-18D7E2CEF306}" destId="{F59A3910-86C8-4EA6-8186-D1391C57FFB5}" srcOrd="0" destOrd="0" parTransId="{A762CD0C-2C77-46D8-BAB1-CB86CD571D75}" sibTransId="{4BD5BBD6-7910-49AC-B299-D29D774E57CE}"/>
    <dgm:cxn modelId="{ECA21048-001C-49C3-9F37-40654973AAA6}" srcId="{DB4BA616-50B6-49DE-ACB0-18D7E2CEF306}" destId="{1C2CBAC2-34CC-4A32-B930-24E69807813B}" srcOrd="4" destOrd="0" parTransId="{DBF50BAE-9BD6-4F18-8227-888DEAB35E65}" sibTransId="{6C7054B1-8F7B-4678-A0E3-6B5A17506F1A}"/>
    <dgm:cxn modelId="{C858DA55-2FEE-408A-AD3F-EAA92EFC463E}" type="presOf" srcId="{DB4BA616-50B6-49DE-ACB0-18D7E2CEF306}" destId="{E363177F-4F8B-4314-A20D-401D27C5EA42}" srcOrd="0" destOrd="0" presId="urn:microsoft.com/office/officeart/2008/layout/LinedList"/>
    <dgm:cxn modelId="{DE53F179-51A2-43EA-95E0-51EBCC11C3AF}" srcId="{DB4BA616-50B6-49DE-ACB0-18D7E2CEF306}" destId="{2A08DDFC-B93C-48AB-B035-0B820410B850}" srcOrd="2" destOrd="0" parTransId="{C834EE90-2A79-4C85-B47E-48FD175137A7}" sibTransId="{132B0AFD-27D7-423B-AE67-AA3A5CFAD93A}"/>
    <dgm:cxn modelId="{4AF5ED92-1681-42C2-B6D6-E4011AA4E9C7}" type="presOf" srcId="{9511A488-597B-4E41-83E2-54E6663E75FB}" destId="{7FAB8CED-9099-4BB6-8B25-3DA049F54A27}" srcOrd="0" destOrd="0" presId="urn:microsoft.com/office/officeart/2008/layout/LinedList"/>
    <dgm:cxn modelId="{C695FDBA-5F32-4D7E-8119-EC4E79219B18}" type="presOf" srcId="{2A08DDFC-B93C-48AB-B035-0B820410B850}" destId="{2EFA732C-150B-4CDE-B270-CA87F73A1F00}" srcOrd="0" destOrd="0" presId="urn:microsoft.com/office/officeart/2008/layout/LinedList"/>
    <dgm:cxn modelId="{AC9E1BBB-F72B-4215-BA08-837E0FEEBA68}" type="presOf" srcId="{E48CB25F-02B1-4C15-AA71-62ABAAD4162A}" destId="{EBE60C08-9833-42D9-9CC1-D2A801A75DBA}" srcOrd="0" destOrd="0" presId="urn:microsoft.com/office/officeart/2008/layout/LinedList"/>
    <dgm:cxn modelId="{55062ABC-4CAE-40BC-99FE-AF7A8A2D0BE8}" type="presOf" srcId="{8983172F-0204-4C8F-B881-F129C8B1FEC3}" destId="{FA41764C-5BA5-4A12-8D8E-E774C9904CD3}" srcOrd="0" destOrd="0" presId="urn:microsoft.com/office/officeart/2008/layout/LinedList"/>
    <dgm:cxn modelId="{C390ACC5-E056-4D52-BA1F-B002FD38EAA2}" srcId="{DB4BA616-50B6-49DE-ACB0-18D7E2CEF306}" destId="{8983172F-0204-4C8F-B881-F129C8B1FEC3}" srcOrd="1" destOrd="0" parTransId="{80E32C26-E72B-40D1-983B-61BD03B183C5}" sibTransId="{B54FE4A0-6A4D-4894-A342-DF157A5E0C5C}"/>
    <dgm:cxn modelId="{CD544ADC-246C-47FD-8A01-7E136EA96B92}" type="presOf" srcId="{1C2CBAC2-34CC-4A32-B930-24E69807813B}" destId="{2495C88C-CCF0-4166-AABD-8A8032149B5E}" srcOrd="0" destOrd="0" presId="urn:microsoft.com/office/officeart/2008/layout/LinedList"/>
    <dgm:cxn modelId="{629725F7-D563-425D-B9DE-54D50C2FF45A}" type="presOf" srcId="{F59A3910-86C8-4EA6-8186-D1391C57FFB5}" destId="{66432D79-6C5A-48E5-97C7-B2BE363AA13C}" srcOrd="0" destOrd="0" presId="urn:microsoft.com/office/officeart/2008/layout/LinedList"/>
    <dgm:cxn modelId="{E0D13611-FC6B-44D1-B5AF-3FCEACD75389}" type="presParOf" srcId="{7FAB8CED-9099-4BB6-8B25-3DA049F54A27}" destId="{47DF307A-01F7-4325-A12B-CCDC5F8D01A1}" srcOrd="0" destOrd="0" presId="urn:microsoft.com/office/officeart/2008/layout/LinedList"/>
    <dgm:cxn modelId="{311651A7-DDD6-4724-AA2A-385948791BC5}" type="presParOf" srcId="{7FAB8CED-9099-4BB6-8B25-3DA049F54A27}" destId="{6803CCF5-D2AA-43C0-9F70-81C860F07A33}" srcOrd="1" destOrd="0" presId="urn:microsoft.com/office/officeart/2008/layout/LinedList"/>
    <dgm:cxn modelId="{EEC9D437-5B2C-45E6-A3EE-CFD14941BD07}" type="presParOf" srcId="{6803CCF5-D2AA-43C0-9F70-81C860F07A33}" destId="{E363177F-4F8B-4314-A20D-401D27C5EA42}" srcOrd="0" destOrd="0" presId="urn:microsoft.com/office/officeart/2008/layout/LinedList"/>
    <dgm:cxn modelId="{5833344D-3EE2-4A8B-A7D3-0C0D9CE5E9D8}" type="presParOf" srcId="{6803CCF5-D2AA-43C0-9F70-81C860F07A33}" destId="{D09F761B-901B-4D39-89E9-9039E2A00FCA}" srcOrd="1" destOrd="0" presId="urn:microsoft.com/office/officeart/2008/layout/LinedList"/>
    <dgm:cxn modelId="{7C579D36-510F-433E-ABC2-8D2E1DF58D66}" type="presParOf" srcId="{D09F761B-901B-4D39-89E9-9039E2A00FCA}" destId="{DA594083-771C-48AE-A9E4-AB3D52CF3D61}" srcOrd="0" destOrd="0" presId="urn:microsoft.com/office/officeart/2008/layout/LinedList"/>
    <dgm:cxn modelId="{1D62FFC4-A673-489B-8307-8F57254587A0}" type="presParOf" srcId="{D09F761B-901B-4D39-89E9-9039E2A00FCA}" destId="{9D9866D9-E8DC-4976-88B9-321134355DD8}" srcOrd="1" destOrd="0" presId="urn:microsoft.com/office/officeart/2008/layout/LinedList"/>
    <dgm:cxn modelId="{6F427FDB-9BF2-40B3-B23F-C1125E78AD5F}" type="presParOf" srcId="{9D9866D9-E8DC-4976-88B9-321134355DD8}" destId="{4A08B579-3542-4967-B0C2-5AE039C70F11}" srcOrd="0" destOrd="0" presId="urn:microsoft.com/office/officeart/2008/layout/LinedList"/>
    <dgm:cxn modelId="{BC4186C3-C1EE-4AC3-A6FE-249FD154F808}" type="presParOf" srcId="{9D9866D9-E8DC-4976-88B9-321134355DD8}" destId="{66432D79-6C5A-48E5-97C7-B2BE363AA13C}" srcOrd="1" destOrd="0" presId="urn:microsoft.com/office/officeart/2008/layout/LinedList"/>
    <dgm:cxn modelId="{B2F2A0A0-7474-437F-8993-49269FDE1C36}" type="presParOf" srcId="{9D9866D9-E8DC-4976-88B9-321134355DD8}" destId="{676F2FC7-1BC3-43F5-B09F-07F2C80E817C}" srcOrd="2" destOrd="0" presId="urn:microsoft.com/office/officeart/2008/layout/LinedList"/>
    <dgm:cxn modelId="{02650B01-C50C-4025-9880-DC88B6F7E07B}" type="presParOf" srcId="{D09F761B-901B-4D39-89E9-9039E2A00FCA}" destId="{08174E90-69A9-495C-B05F-9737FCB99C72}" srcOrd="2" destOrd="0" presId="urn:microsoft.com/office/officeart/2008/layout/LinedList"/>
    <dgm:cxn modelId="{FE509A5B-6FDF-4D41-87B6-54A498F195CC}" type="presParOf" srcId="{D09F761B-901B-4D39-89E9-9039E2A00FCA}" destId="{D4C75333-5000-4195-AFFD-9E5511552E45}" srcOrd="3" destOrd="0" presId="urn:microsoft.com/office/officeart/2008/layout/LinedList"/>
    <dgm:cxn modelId="{5FD91AD8-07A9-4575-888E-4BF462A88003}" type="presParOf" srcId="{D09F761B-901B-4D39-89E9-9039E2A00FCA}" destId="{D759BCB8-485D-434C-987B-F2C9ADFE2585}" srcOrd="4" destOrd="0" presId="urn:microsoft.com/office/officeart/2008/layout/LinedList"/>
    <dgm:cxn modelId="{CA1ABCC7-6705-40A0-92D9-44FD1F9BF411}" type="presParOf" srcId="{D759BCB8-485D-434C-987B-F2C9ADFE2585}" destId="{804C6BEC-47BE-4DCD-8ECD-46E069D62608}" srcOrd="0" destOrd="0" presId="urn:microsoft.com/office/officeart/2008/layout/LinedList"/>
    <dgm:cxn modelId="{C9C418F6-4B36-4BB4-833D-2C218B50F71B}" type="presParOf" srcId="{D759BCB8-485D-434C-987B-F2C9ADFE2585}" destId="{FA41764C-5BA5-4A12-8D8E-E774C9904CD3}" srcOrd="1" destOrd="0" presId="urn:microsoft.com/office/officeart/2008/layout/LinedList"/>
    <dgm:cxn modelId="{269DA2E1-02DE-4F46-97ED-3C78F4239BB7}" type="presParOf" srcId="{D759BCB8-485D-434C-987B-F2C9ADFE2585}" destId="{798991FD-6FC2-4A65-A033-8EB62BC759F1}" srcOrd="2" destOrd="0" presId="urn:microsoft.com/office/officeart/2008/layout/LinedList"/>
    <dgm:cxn modelId="{1FCA74BE-C788-4BCC-B521-85AC178F7F4E}" type="presParOf" srcId="{D09F761B-901B-4D39-89E9-9039E2A00FCA}" destId="{B25EEA4F-0A9F-4EDE-99A5-027EA37B98D3}" srcOrd="5" destOrd="0" presId="urn:microsoft.com/office/officeart/2008/layout/LinedList"/>
    <dgm:cxn modelId="{F409A524-19F0-4D38-A82A-C44459BE73B3}" type="presParOf" srcId="{D09F761B-901B-4D39-89E9-9039E2A00FCA}" destId="{1596DB3A-1DE1-4BE0-9D82-D65B0347FDB8}" srcOrd="6" destOrd="0" presId="urn:microsoft.com/office/officeart/2008/layout/LinedList"/>
    <dgm:cxn modelId="{FAD4A623-7C9F-4F33-B45A-E5491E1E6DBD}" type="presParOf" srcId="{D09F761B-901B-4D39-89E9-9039E2A00FCA}" destId="{882517C1-0262-4DE9-B92E-3D7182B5CA10}" srcOrd="7" destOrd="0" presId="urn:microsoft.com/office/officeart/2008/layout/LinedList"/>
    <dgm:cxn modelId="{4210E919-EC51-486D-ABFC-6C0182050D8F}" type="presParOf" srcId="{882517C1-0262-4DE9-B92E-3D7182B5CA10}" destId="{D0B4785B-2941-49A5-BBC1-A86FE7D30D40}" srcOrd="0" destOrd="0" presId="urn:microsoft.com/office/officeart/2008/layout/LinedList"/>
    <dgm:cxn modelId="{296341F3-8286-4432-847C-ECC470213C45}" type="presParOf" srcId="{882517C1-0262-4DE9-B92E-3D7182B5CA10}" destId="{2EFA732C-150B-4CDE-B270-CA87F73A1F00}" srcOrd="1" destOrd="0" presId="urn:microsoft.com/office/officeart/2008/layout/LinedList"/>
    <dgm:cxn modelId="{4AF9DACF-C9D7-4AC7-AF18-205E2648EC4F}" type="presParOf" srcId="{882517C1-0262-4DE9-B92E-3D7182B5CA10}" destId="{60D56AC4-9A63-46D4-945B-EA6581F7CAB0}" srcOrd="2" destOrd="0" presId="urn:microsoft.com/office/officeart/2008/layout/LinedList"/>
    <dgm:cxn modelId="{8313B8F2-4210-4DEE-B70C-A665079A2384}" type="presParOf" srcId="{D09F761B-901B-4D39-89E9-9039E2A00FCA}" destId="{006A9250-57DE-4438-B6D5-238323E5436B}" srcOrd="8" destOrd="0" presId="urn:microsoft.com/office/officeart/2008/layout/LinedList"/>
    <dgm:cxn modelId="{E9C578AB-6BCC-4A76-94AF-CF5033AF939B}" type="presParOf" srcId="{D09F761B-901B-4D39-89E9-9039E2A00FCA}" destId="{48FB7B3A-E603-4C90-A591-77997E78E96D}" srcOrd="9" destOrd="0" presId="urn:microsoft.com/office/officeart/2008/layout/LinedList"/>
    <dgm:cxn modelId="{8D106589-9C3F-4352-BEDC-9DC15DF44381}" type="presParOf" srcId="{D09F761B-901B-4D39-89E9-9039E2A00FCA}" destId="{83BCA330-0347-461D-A0AC-D00CBD45445B}" srcOrd="10" destOrd="0" presId="urn:microsoft.com/office/officeart/2008/layout/LinedList"/>
    <dgm:cxn modelId="{0BF57442-9705-40CB-8A25-ACCA5377ECCD}" type="presParOf" srcId="{83BCA330-0347-461D-A0AC-D00CBD45445B}" destId="{B53D8F9C-743E-4A8B-8B6D-C7E88EA26AB6}" srcOrd="0" destOrd="0" presId="urn:microsoft.com/office/officeart/2008/layout/LinedList"/>
    <dgm:cxn modelId="{CBA15C09-1DF0-4F2D-9956-C54F2064A5B7}" type="presParOf" srcId="{83BCA330-0347-461D-A0AC-D00CBD45445B}" destId="{EBE60C08-9833-42D9-9CC1-D2A801A75DBA}" srcOrd="1" destOrd="0" presId="urn:microsoft.com/office/officeart/2008/layout/LinedList"/>
    <dgm:cxn modelId="{71EA3DE7-A38F-42FF-AD86-72FF0AD336E8}" type="presParOf" srcId="{83BCA330-0347-461D-A0AC-D00CBD45445B}" destId="{D582D8A7-1F26-411A-BE10-88FDB17C6268}" srcOrd="2" destOrd="0" presId="urn:microsoft.com/office/officeart/2008/layout/LinedList"/>
    <dgm:cxn modelId="{090B16F5-6A86-4105-AACA-84A33C512C2C}" type="presParOf" srcId="{D09F761B-901B-4D39-89E9-9039E2A00FCA}" destId="{1569FB99-D661-44D9-8B55-77DD7E7EDB37}" srcOrd="11" destOrd="0" presId="urn:microsoft.com/office/officeart/2008/layout/LinedList"/>
    <dgm:cxn modelId="{6967B6F5-A560-4FBE-AEFD-C6695F0FE0B5}" type="presParOf" srcId="{D09F761B-901B-4D39-89E9-9039E2A00FCA}" destId="{F990C07E-75E4-43DD-8C25-339F65CA05CE}" srcOrd="12" destOrd="0" presId="urn:microsoft.com/office/officeart/2008/layout/LinedList"/>
    <dgm:cxn modelId="{6698FBDB-2933-498B-9982-A0558023AE93}" type="presParOf" srcId="{D09F761B-901B-4D39-89E9-9039E2A00FCA}" destId="{D13037B8-DC52-4564-99F3-179C1AC75337}" srcOrd="13" destOrd="0" presId="urn:microsoft.com/office/officeart/2008/layout/LinedList"/>
    <dgm:cxn modelId="{C948721C-DF11-40C2-A515-0471996239E2}" type="presParOf" srcId="{D13037B8-DC52-4564-99F3-179C1AC75337}" destId="{F8142EDB-39A6-4F69-8FCB-421C28F90B0E}" srcOrd="0" destOrd="0" presId="urn:microsoft.com/office/officeart/2008/layout/LinedList"/>
    <dgm:cxn modelId="{3042CE73-7BC1-4CD9-BB40-3346BFD50429}" type="presParOf" srcId="{D13037B8-DC52-4564-99F3-179C1AC75337}" destId="{2495C88C-CCF0-4166-AABD-8A8032149B5E}" srcOrd="1" destOrd="0" presId="urn:microsoft.com/office/officeart/2008/layout/LinedList"/>
    <dgm:cxn modelId="{F5377AB4-DADD-4766-BF74-DBD0CA9320B3}" type="presParOf" srcId="{D13037B8-DC52-4564-99F3-179C1AC75337}" destId="{CCC596FA-8D02-4E4E-B185-AE96EF0AE61B}" srcOrd="2" destOrd="0" presId="urn:microsoft.com/office/officeart/2008/layout/LinedList"/>
    <dgm:cxn modelId="{BC4608A0-C29D-4CAC-BA1E-6BFD74C9AAAE}" type="presParOf" srcId="{D09F761B-901B-4D39-89E9-9039E2A00FCA}" destId="{D687D6DF-5163-49CE-A820-B18129FE838E}" srcOrd="14" destOrd="0" presId="urn:microsoft.com/office/officeart/2008/layout/LinedList"/>
    <dgm:cxn modelId="{6DA9ADE9-12E2-4799-99B1-BC6826AC0F60}" type="presParOf" srcId="{D09F761B-901B-4D39-89E9-9039E2A00FCA}" destId="{50D4932A-7B5E-4E51-A435-27CB04390BAA}"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97537D-E558-47B1-91C2-884DA8F3930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D2C85A26-EA41-4B0F-956C-195D97386448}">
      <dgm:prSet phldrT="[Текст]">
        <dgm:style>
          <a:lnRef idx="1">
            <a:schemeClr val="accent6"/>
          </a:lnRef>
          <a:fillRef idx="2">
            <a:schemeClr val="accent6"/>
          </a:fillRef>
          <a:effectRef idx="1">
            <a:schemeClr val="accent6"/>
          </a:effectRef>
          <a:fontRef idx="minor">
            <a:schemeClr val="dk1"/>
          </a:fontRef>
        </dgm:style>
      </dgm:prSet>
      <dgm:spPr/>
      <dgm:t>
        <a:bodyPr/>
        <a:lstStyle/>
        <a:p>
          <a:r>
            <a:rPr lang="uk-UA" dirty="0"/>
            <a:t>Імперативний</a:t>
          </a:r>
          <a:endParaRPr lang="ru-RU" dirty="0"/>
        </a:p>
      </dgm:t>
    </dgm:pt>
    <dgm:pt modelId="{4F9C394A-E005-4C22-BE98-BB776C4C829E}" type="parTrans" cxnId="{2F31FBB7-23E4-49C1-AF33-872055D9CD10}">
      <dgm:prSet/>
      <dgm:spPr/>
      <dgm:t>
        <a:bodyPr/>
        <a:lstStyle/>
        <a:p>
          <a:endParaRPr lang="ru-RU"/>
        </a:p>
      </dgm:t>
    </dgm:pt>
    <dgm:pt modelId="{E0531D40-4EB6-42FE-B974-B5A99E4336DE}" type="sibTrans" cxnId="{2F31FBB7-23E4-49C1-AF33-872055D9CD10}">
      <dgm:prSet/>
      <dgm:spPr/>
      <dgm:t>
        <a:bodyPr/>
        <a:lstStyle/>
        <a:p>
          <a:endParaRPr lang="ru-RU"/>
        </a:p>
      </dgm:t>
    </dgm:pt>
    <dgm:pt modelId="{3E67B9FD-64F4-48B0-9D75-9F5579785C9A}">
      <dgm:prSet phldrT="[Текст]">
        <dgm:style>
          <a:lnRef idx="1">
            <a:schemeClr val="accent6"/>
          </a:lnRef>
          <a:fillRef idx="2">
            <a:schemeClr val="accent6"/>
          </a:fillRef>
          <a:effectRef idx="1">
            <a:schemeClr val="accent6"/>
          </a:effectRef>
          <a:fontRef idx="minor">
            <a:schemeClr val="dk1"/>
          </a:fontRef>
        </dgm:style>
      </dgm:prSet>
      <dgm:spPr/>
      <dgm:t>
        <a:bodyPr/>
        <a:lstStyle/>
        <a:p>
          <a:r>
            <a:rPr lang="uk-UA" dirty="0"/>
            <a:t>Диспозитивний</a:t>
          </a:r>
          <a:endParaRPr lang="ru-RU" dirty="0"/>
        </a:p>
      </dgm:t>
    </dgm:pt>
    <dgm:pt modelId="{7A34367B-FA0F-4123-A9FA-F9EC0F8DBE65}" type="parTrans" cxnId="{A998D257-2417-4AAD-B1BB-35F1FCF97F90}">
      <dgm:prSet/>
      <dgm:spPr/>
      <dgm:t>
        <a:bodyPr/>
        <a:lstStyle/>
        <a:p>
          <a:endParaRPr lang="ru-RU"/>
        </a:p>
      </dgm:t>
    </dgm:pt>
    <dgm:pt modelId="{A0A7891B-DA35-4D00-99E7-11416E88CE97}" type="sibTrans" cxnId="{A998D257-2417-4AAD-B1BB-35F1FCF97F90}">
      <dgm:prSet/>
      <dgm:spPr/>
      <dgm:t>
        <a:bodyPr/>
        <a:lstStyle/>
        <a:p>
          <a:endParaRPr lang="ru-RU"/>
        </a:p>
      </dgm:t>
    </dgm:pt>
    <dgm:pt modelId="{7C3BDF65-90F1-4A92-981E-DFCF19DC5415}">
      <dgm:prSet phldrT="[Текст]">
        <dgm:style>
          <a:lnRef idx="1">
            <a:schemeClr val="accent6"/>
          </a:lnRef>
          <a:fillRef idx="2">
            <a:schemeClr val="accent6"/>
          </a:fillRef>
          <a:effectRef idx="1">
            <a:schemeClr val="accent6"/>
          </a:effectRef>
          <a:fontRef idx="minor">
            <a:schemeClr val="dk1"/>
          </a:fontRef>
        </dgm:style>
      </dgm:prSet>
      <dgm:spPr/>
      <dgm:t>
        <a:bodyPr/>
        <a:lstStyle/>
        <a:p>
          <a:r>
            <a:rPr lang="uk-UA" dirty="0"/>
            <a:t>Заохочувальний</a:t>
          </a:r>
          <a:endParaRPr lang="ru-RU" dirty="0"/>
        </a:p>
      </dgm:t>
    </dgm:pt>
    <dgm:pt modelId="{59EB74E6-75BF-4558-96F2-75A00871B196}" type="parTrans" cxnId="{E45EC58A-7D70-4B86-B5A0-5541602277C0}">
      <dgm:prSet/>
      <dgm:spPr/>
      <dgm:t>
        <a:bodyPr/>
        <a:lstStyle/>
        <a:p>
          <a:endParaRPr lang="ru-RU"/>
        </a:p>
      </dgm:t>
    </dgm:pt>
    <dgm:pt modelId="{2BD58CE1-CE11-44CF-97E5-118AA2C53AF5}" type="sibTrans" cxnId="{E45EC58A-7D70-4B86-B5A0-5541602277C0}">
      <dgm:prSet/>
      <dgm:spPr/>
      <dgm:t>
        <a:bodyPr/>
        <a:lstStyle/>
        <a:p>
          <a:endParaRPr lang="ru-RU"/>
        </a:p>
      </dgm:t>
    </dgm:pt>
    <dgm:pt modelId="{8BEE3527-E55C-4848-B380-9224B3FBF5BD}">
      <dgm:prSet phldrT="[Текст]">
        <dgm:style>
          <a:lnRef idx="1">
            <a:schemeClr val="accent6"/>
          </a:lnRef>
          <a:fillRef idx="2">
            <a:schemeClr val="accent6"/>
          </a:fillRef>
          <a:effectRef idx="1">
            <a:schemeClr val="accent6"/>
          </a:effectRef>
          <a:fontRef idx="minor">
            <a:schemeClr val="dk1"/>
          </a:fontRef>
        </dgm:style>
      </dgm:prSet>
      <dgm:spPr/>
      <dgm:t>
        <a:bodyPr/>
        <a:lstStyle/>
        <a:p>
          <a:r>
            <a:rPr lang="uk-UA" dirty="0"/>
            <a:t>Рекомендаційний</a:t>
          </a:r>
        </a:p>
      </dgm:t>
    </dgm:pt>
    <dgm:pt modelId="{599E29A6-D534-4220-8D9D-17E21874B2B8}" type="parTrans" cxnId="{9784E0DD-D80F-4DF3-8B6F-EAF80CD6EEE4}">
      <dgm:prSet/>
      <dgm:spPr/>
      <dgm:t>
        <a:bodyPr/>
        <a:lstStyle/>
        <a:p>
          <a:endParaRPr lang="ru-RU"/>
        </a:p>
      </dgm:t>
    </dgm:pt>
    <dgm:pt modelId="{AA98E0E8-FC8D-475F-8445-ED220EF3E06B}" type="sibTrans" cxnId="{9784E0DD-D80F-4DF3-8B6F-EAF80CD6EEE4}">
      <dgm:prSet/>
      <dgm:spPr/>
      <dgm:t>
        <a:bodyPr/>
        <a:lstStyle/>
        <a:p>
          <a:endParaRPr lang="ru-RU"/>
        </a:p>
      </dgm:t>
    </dgm:pt>
    <dgm:pt modelId="{593BBED0-4F64-454F-91AB-6485DB04572F}" type="pres">
      <dgm:prSet presAssocID="{7397537D-E558-47B1-91C2-884DA8F3930B}" presName="linear" presStyleCnt="0">
        <dgm:presLayoutVars>
          <dgm:dir/>
          <dgm:animLvl val="lvl"/>
          <dgm:resizeHandles val="exact"/>
        </dgm:presLayoutVars>
      </dgm:prSet>
      <dgm:spPr/>
    </dgm:pt>
    <dgm:pt modelId="{81AC4544-7152-41B1-87F5-248555AA3B7D}" type="pres">
      <dgm:prSet presAssocID="{D2C85A26-EA41-4B0F-956C-195D97386448}" presName="parentLin" presStyleCnt="0"/>
      <dgm:spPr/>
    </dgm:pt>
    <dgm:pt modelId="{7809D143-3BBC-4CC7-BADB-CAE7A003A704}" type="pres">
      <dgm:prSet presAssocID="{D2C85A26-EA41-4B0F-956C-195D97386448}" presName="parentLeftMargin" presStyleLbl="node1" presStyleIdx="0" presStyleCnt="4"/>
      <dgm:spPr/>
    </dgm:pt>
    <dgm:pt modelId="{FDFE8AA9-FB2C-437B-8B80-8347BACBB48D}" type="pres">
      <dgm:prSet presAssocID="{D2C85A26-EA41-4B0F-956C-195D97386448}" presName="parentText" presStyleLbl="node1" presStyleIdx="0" presStyleCnt="4">
        <dgm:presLayoutVars>
          <dgm:chMax val="0"/>
          <dgm:bulletEnabled val="1"/>
        </dgm:presLayoutVars>
      </dgm:prSet>
      <dgm:spPr/>
    </dgm:pt>
    <dgm:pt modelId="{1B06C92E-D065-449B-A2F9-509E28AA349C}" type="pres">
      <dgm:prSet presAssocID="{D2C85A26-EA41-4B0F-956C-195D97386448}" presName="negativeSpace" presStyleCnt="0"/>
      <dgm:spPr/>
    </dgm:pt>
    <dgm:pt modelId="{BBD35EBD-BF62-4862-90C4-863D8B86DAD2}" type="pres">
      <dgm:prSet presAssocID="{D2C85A26-EA41-4B0F-956C-195D97386448}" presName="childText" presStyleLbl="conFgAcc1" presStyleIdx="0" presStyleCnt="4">
        <dgm:presLayoutVars>
          <dgm:bulletEnabled val="1"/>
        </dgm:presLayoutVars>
      </dgm:prSet>
      <dgm:spPr/>
    </dgm:pt>
    <dgm:pt modelId="{A00D41B1-ADBB-490D-96EA-EE7367F196C6}" type="pres">
      <dgm:prSet presAssocID="{E0531D40-4EB6-42FE-B974-B5A99E4336DE}" presName="spaceBetweenRectangles" presStyleCnt="0"/>
      <dgm:spPr/>
    </dgm:pt>
    <dgm:pt modelId="{C1501543-B5A9-407A-A78D-A570CDE2BAAA}" type="pres">
      <dgm:prSet presAssocID="{3E67B9FD-64F4-48B0-9D75-9F5579785C9A}" presName="parentLin" presStyleCnt="0"/>
      <dgm:spPr/>
    </dgm:pt>
    <dgm:pt modelId="{9D9C1CBB-500D-438F-B42B-8297B8ACAD10}" type="pres">
      <dgm:prSet presAssocID="{3E67B9FD-64F4-48B0-9D75-9F5579785C9A}" presName="parentLeftMargin" presStyleLbl="node1" presStyleIdx="0" presStyleCnt="4"/>
      <dgm:spPr/>
    </dgm:pt>
    <dgm:pt modelId="{D9936C0F-4A78-436C-A889-CDA88639B48D}" type="pres">
      <dgm:prSet presAssocID="{3E67B9FD-64F4-48B0-9D75-9F5579785C9A}" presName="parentText" presStyleLbl="node1" presStyleIdx="1" presStyleCnt="4">
        <dgm:presLayoutVars>
          <dgm:chMax val="0"/>
          <dgm:bulletEnabled val="1"/>
        </dgm:presLayoutVars>
      </dgm:prSet>
      <dgm:spPr/>
    </dgm:pt>
    <dgm:pt modelId="{B6D1866B-867D-49AA-BF58-C7D2DF651EFE}" type="pres">
      <dgm:prSet presAssocID="{3E67B9FD-64F4-48B0-9D75-9F5579785C9A}" presName="negativeSpace" presStyleCnt="0"/>
      <dgm:spPr/>
    </dgm:pt>
    <dgm:pt modelId="{5F61308C-53C3-43F0-A334-07CA2FF05CE7}" type="pres">
      <dgm:prSet presAssocID="{3E67B9FD-64F4-48B0-9D75-9F5579785C9A}" presName="childText" presStyleLbl="conFgAcc1" presStyleIdx="1" presStyleCnt="4">
        <dgm:presLayoutVars>
          <dgm:bulletEnabled val="1"/>
        </dgm:presLayoutVars>
      </dgm:prSet>
      <dgm:spPr/>
    </dgm:pt>
    <dgm:pt modelId="{64D74ADB-5833-49B4-B003-18C96AB77582}" type="pres">
      <dgm:prSet presAssocID="{A0A7891B-DA35-4D00-99E7-11416E88CE97}" presName="spaceBetweenRectangles" presStyleCnt="0"/>
      <dgm:spPr/>
    </dgm:pt>
    <dgm:pt modelId="{9FD89BCA-4932-4226-B462-78908E6742E3}" type="pres">
      <dgm:prSet presAssocID="{7C3BDF65-90F1-4A92-981E-DFCF19DC5415}" presName="parentLin" presStyleCnt="0"/>
      <dgm:spPr/>
    </dgm:pt>
    <dgm:pt modelId="{95FEAAB6-ADC9-4302-91C2-26BE09190F01}" type="pres">
      <dgm:prSet presAssocID="{7C3BDF65-90F1-4A92-981E-DFCF19DC5415}" presName="parentLeftMargin" presStyleLbl="node1" presStyleIdx="1" presStyleCnt="4"/>
      <dgm:spPr/>
    </dgm:pt>
    <dgm:pt modelId="{D0DC7480-63A3-40E4-8FC4-DC9AB247D21F}" type="pres">
      <dgm:prSet presAssocID="{7C3BDF65-90F1-4A92-981E-DFCF19DC5415}" presName="parentText" presStyleLbl="node1" presStyleIdx="2" presStyleCnt="4">
        <dgm:presLayoutVars>
          <dgm:chMax val="0"/>
          <dgm:bulletEnabled val="1"/>
        </dgm:presLayoutVars>
      </dgm:prSet>
      <dgm:spPr/>
    </dgm:pt>
    <dgm:pt modelId="{8E9D13AB-0AD5-4CC3-936B-0D99EE3343AB}" type="pres">
      <dgm:prSet presAssocID="{7C3BDF65-90F1-4A92-981E-DFCF19DC5415}" presName="negativeSpace" presStyleCnt="0"/>
      <dgm:spPr/>
    </dgm:pt>
    <dgm:pt modelId="{D27921FC-0D4B-44F4-87DA-D565AEC7AB13}" type="pres">
      <dgm:prSet presAssocID="{7C3BDF65-90F1-4A92-981E-DFCF19DC5415}" presName="childText" presStyleLbl="conFgAcc1" presStyleIdx="2" presStyleCnt="4">
        <dgm:presLayoutVars>
          <dgm:bulletEnabled val="1"/>
        </dgm:presLayoutVars>
      </dgm:prSet>
      <dgm:spPr/>
    </dgm:pt>
    <dgm:pt modelId="{9C87F290-DFA6-4293-9939-AEB54464E9AD}" type="pres">
      <dgm:prSet presAssocID="{2BD58CE1-CE11-44CF-97E5-118AA2C53AF5}" presName="spaceBetweenRectangles" presStyleCnt="0"/>
      <dgm:spPr/>
    </dgm:pt>
    <dgm:pt modelId="{F77CB853-3FE8-4137-838E-C8B2B8C5DD24}" type="pres">
      <dgm:prSet presAssocID="{8BEE3527-E55C-4848-B380-9224B3FBF5BD}" presName="parentLin" presStyleCnt="0"/>
      <dgm:spPr/>
    </dgm:pt>
    <dgm:pt modelId="{8059F93F-A8FE-423E-B13A-F3C8A4C26E8E}" type="pres">
      <dgm:prSet presAssocID="{8BEE3527-E55C-4848-B380-9224B3FBF5BD}" presName="parentLeftMargin" presStyleLbl="node1" presStyleIdx="2" presStyleCnt="4"/>
      <dgm:spPr/>
    </dgm:pt>
    <dgm:pt modelId="{2F050BB0-30B8-4538-B958-F08DF487274D}" type="pres">
      <dgm:prSet presAssocID="{8BEE3527-E55C-4848-B380-9224B3FBF5BD}" presName="parentText" presStyleLbl="node1" presStyleIdx="3" presStyleCnt="4">
        <dgm:presLayoutVars>
          <dgm:chMax val="0"/>
          <dgm:bulletEnabled val="1"/>
        </dgm:presLayoutVars>
      </dgm:prSet>
      <dgm:spPr/>
    </dgm:pt>
    <dgm:pt modelId="{0FEB9B8C-29CB-4BF0-9976-6B619D14C074}" type="pres">
      <dgm:prSet presAssocID="{8BEE3527-E55C-4848-B380-9224B3FBF5BD}" presName="negativeSpace" presStyleCnt="0"/>
      <dgm:spPr/>
    </dgm:pt>
    <dgm:pt modelId="{F71261CD-F4FA-4EAE-A68A-1F5EF6E3AA21}" type="pres">
      <dgm:prSet presAssocID="{8BEE3527-E55C-4848-B380-9224B3FBF5BD}" presName="childText" presStyleLbl="conFgAcc1" presStyleIdx="3" presStyleCnt="4">
        <dgm:presLayoutVars>
          <dgm:bulletEnabled val="1"/>
        </dgm:presLayoutVars>
      </dgm:prSet>
      <dgm:spPr/>
    </dgm:pt>
  </dgm:ptLst>
  <dgm:cxnLst>
    <dgm:cxn modelId="{BB422D22-2126-4BEF-B3CF-496CAB34FAF8}" type="presOf" srcId="{7C3BDF65-90F1-4A92-981E-DFCF19DC5415}" destId="{95FEAAB6-ADC9-4302-91C2-26BE09190F01}" srcOrd="0" destOrd="0" presId="urn:microsoft.com/office/officeart/2005/8/layout/list1"/>
    <dgm:cxn modelId="{83A6314E-82EB-4BBF-9F9B-3D19C5961664}" type="presOf" srcId="{7C3BDF65-90F1-4A92-981E-DFCF19DC5415}" destId="{D0DC7480-63A3-40E4-8FC4-DC9AB247D21F}" srcOrd="1" destOrd="0" presId="urn:microsoft.com/office/officeart/2005/8/layout/list1"/>
    <dgm:cxn modelId="{51B4B951-4147-4429-9ACA-CEC65B25A92C}" type="presOf" srcId="{D2C85A26-EA41-4B0F-956C-195D97386448}" destId="{7809D143-3BBC-4CC7-BADB-CAE7A003A704}" srcOrd="0" destOrd="0" presId="urn:microsoft.com/office/officeart/2005/8/layout/list1"/>
    <dgm:cxn modelId="{BE3BF551-3D10-47C2-B112-BCEDE5C61F7E}" type="presOf" srcId="{D2C85A26-EA41-4B0F-956C-195D97386448}" destId="{FDFE8AA9-FB2C-437B-8B80-8347BACBB48D}" srcOrd="1" destOrd="0" presId="urn:microsoft.com/office/officeart/2005/8/layout/list1"/>
    <dgm:cxn modelId="{A998D257-2417-4AAD-B1BB-35F1FCF97F90}" srcId="{7397537D-E558-47B1-91C2-884DA8F3930B}" destId="{3E67B9FD-64F4-48B0-9D75-9F5579785C9A}" srcOrd="1" destOrd="0" parTransId="{7A34367B-FA0F-4123-A9FA-F9EC0F8DBE65}" sibTransId="{A0A7891B-DA35-4D00-99E7-11416E88CE97}"/>
    <dgm:cxn modelId="{E45EC58A-7D70-4B86-B5A0-5541602277C0}" srcId="{7397537D-E558-47B1-91C2-884DA8F3930B}" destId="{7C3BDF65-90F1-4A92-981E-DFCF19DC5415}" srcOrd="2" destOrd="0" parTransId="{59EB74E6-75BF-4558-96F2-75A00871B196}" sibTransId="{2BD58CE1-CE11-44CF-97E5-118AA2C53AF5}"/>
    <dgm:cxn modelId="{14023898-BBA8-4511-B4CB-0E39D96BC57E}" type="presOf" srcId="{3E67B9FD-64F4-48B0-9D75-9F5579785C9A}" destId="{9D9C1CBB-500D-438F-B42B-8297B8ACAD10}" srcOrd="0" destOrd="0" presId="urn:microsoft.com/office/officeart/2005/8/layout/list1"/>
    <dgm:cxn modelId="{A5AC31A2-E62B-4F0A-81DC-4257CC00A26E}" type="presOf" srcId="{8BEE3527-E55C-4848-B380-9224B3FBF5BD}" destId="{2F050BB0-30B8-4538-B958-F08DF487274D}" srcOrd="1" destOrd="0" presId="urn:microsoft.com/office/officeart/2005/8/layout/list1"/>
    <dgm:cxn modelId="{2F31FBB7-23E4-49C1-AF33-872055D9CD10}" srcId="{7397537D-E558-47B1-91C2-884DA8F3930B}" destId="{D2C85A26-EA41-4B0F-956C-195D97386448}" srcOrd="0" destOrd="0" parTransId="{4F9C394A-E005-4C22-BE98-BB776C4C829E}" sibTransId="{E0531D40-4EB6-42FE-B974-B5A99E4336DE}"/>
    <dgm:cxn modelId="{FE9F60B9-4651-4918-A467-25FB26C78CCA}" type="presOf" srcId="{7397537D-E558-47B1-91C2-884DA8F3930B}" destId="{593BBED0-4F64-454F-91AB-6485DB04572F}" srcOrd="0" destOrd="0" presId="urn:microsoft.com/office/officeart/2005/8/layout/list1"/>
    <dgm:cxn modelId="{61B490BA-3876-48C2-9F68-93E0566A20D5}" type="presOf" srcId="{8BEE3527-E55C-4848-B380-9224B3FBF5BD}" destId="{8059F93F-A8FE-423E-B13A-F3C8A4C26E8E}" srcOrd="0" destOrd="0" presId="urn:microsoft.com/office/officeart/2005/8/layout/list1"/>
    <dgm:cxn modelId="{9784E0DD-D80F-4DF3-8B6F-EAF80CD6EEE4}" srcId="{7397537D-E558-47B1-91C2-884DA8F3930B}" destId="{8BEE3527-E55C-4848-B380-9224B3FBF5BD}" srcOrd="3" destOrd="0" parTransId="{599E29A6-D534-4220-8D9D-17E21874B2B8}" sibTransId="{AA98E0E8-FC8D-475F-8445-ED220EF3E06B}"/>
    <dgm:cxn modelId="{AD3197F2-B2AE-41CE-BC07-92E93B0A9FE5}" type="presOf" srcId="{3E67B9FD-64F4-48B0-9D75-9F5579785C9A}" destId="{D9936C0F-4A78-436C-A889-CDA88639B48D}" srcOrd="1" destOrd="0" presId="urn:microsoft.com/office/officeart/2005/8/layout/list1"/>
    <dgm:cxn modelId="{517CE890-FBE3-41D8-B2F2-D5D06B576A49}" type="presParOf" srcId="{593BBED0-4F64-454F-91AB-6485DB04572F}" destId="{81AC4544-7152-41B1-87F5-248555AA3B7D}" srcOrd="0" destOrd="0" presId="urn:microsoft.com/office/officeart/2005/8/layout/list1"/>
    <dgm:cxn modelId="{4F8BAF97-D515-46BC-AC69-197210AFFAC3}" type="presParOf" srcId="{81AC4544-7152-41B1-87F5-248555AA3B7D}" destId="{7809D143-3BBC-4CC7-BADB-CAE7A003A704}" srcOrd="0" destOrd="0" presId="urn:microsoft.com/office/officeart/2005/8/layout/list1"/>
    <dgm:cxn modelId="{1A6D2A4F-DFB7-4468-BDE9-D9EAC3559F11}" type="presParOf" srcId="{81AC4544-7152-41B1-87F5-248555AA3B7D}" destId="{FDFE8AA9-FB2C-437B-8B80-8347BACBB48D}" srcOrd="1" destOrd="0" presId="urn:microsoft.com/office/officeart/2005/8/layout/list1"/>
    <dgm:cxn modelId="{D4FAB87A-212E-4326-8858-46A43844D51D}" type="presParOf" srcId="{593BBED0-4F64-454F-91AB-6485DB04572F}" destId="{1B06C92E-D065-449B-A2F9-509E28AA349C}" srcOrd="1" destOrd="0" presId="urn:microsoft.com/office/officeart/2005/8/layout/list1"/>
    <dgm:cxn modelId="{3D91DC04-E1FF-4C52-BE0D-0EAA08083A8E}" type="presParOf" srcId="{593BBED0-4F64-454F-91AB-6485DB04572F}" destId="{BBD35EBD-BF62-4862-90C4-863D8B86DAD2}" srcOrd="2" destOrd="0" presId="urn:microsoft.com/office/officeart/2005/8/layout/list1"/>
    <dgm:cxn modelId="{438819AB-033E-42A0-8CE0-76330DE1662A}" type="presParOf" srcId="{593BBED0-4F64-454F-91AB-6485DB04572F}" destId="{A00D41B1-ADBB-490D-96EA-EE7367F196C6}" srcOrd="3" destOrd="0" presId="urn:microsoft.com/office/officeart/2005/8/layout/list1"/>
    <dgm:cxn modelId="{8707243F-CAEA-4CCB-8671-8E47C2E09480}" type="presParOf" srcId="{593BBED0-4F64-454F-91AB-6485DB04572F}" destId="{C1501543-B5A9-407A-A78D-A570CDE2BAAA}" srcOrd="4" destOrd="0" presId="urn:microsoft.com/office/officeart/2005/8/layout/list1"/>
    <dgm:cxn modelId="{DD243DDB-0F30-43B0-BCD8-D7A63A58339D}" type="presParOf" srcId="{C1501543-B5A9-407A-A78D-A570CDE2BAAA}" destId="{9D9C1CBB-500D-438F-B42B-8297B8ACAD10}" srcOrd="0" destOrd="0" presId="urn:microsoft.com/office/officeart/2005/8/layout/list1"/>
    <dgm:cxn modelId="{A747C8FC-876F-42BE-9023-EA97CB973649}" type="presParOf" srcId="{C1501543-B5A9-407A-A78D-A570CDE2BAAA}" destId="{D9936C0F-4A78-436C-A889-CDA88639B48D}" srcOrd="1" destOrd="0" presId="urn:microsoft.com/office/officeart/2005/8/layout/list1"/>
    <dgm:cxn modelId="{4E9D486A-41D9-4532-B6DB-40E99A0BED72}" type="presParOf" srcId="{593BBED0-4F64-454F-91AB-6485DB04572F}" destId="{B6D1866B-867D-49AA-BF58-C7D2DF651EFE}" srcOrd="5" destOrd="0" presId="urn:microsoft.com/office/officeart/2005/8/layout/list1"/>
    <dgm:cxn modelId="{3C43D0FD-A3B5-4C14-BEDA-6DFA6D221FC2}" type="presParOf" srcId="{593BBED0-4F64-454F-91AB-6485DB04572F}" destId="{5F61308C-53C3-43F0-A334-07CA2FF05CE7}" srcOrd="6" destOrd="0" presId="urn:microsoft.com/office/officeart/2005/8/layout/list1"/>
    <dgm:cxn modelId="{8E9EF5F0-A5C9-4C44-AB9C-78A1685D47CA}" type="presParOf" srcId="{593BBED0-4F64-454F-91AB-6485DB04572F}" destId="{64D74ADB-5833-49B4-B003-18C96AB77582}" srcOrd="7" destOrd="0" presId="urn:microsoft.com/office/officeart/2005/8/layout/list1"/>
    <dgm:cxn modelId="{9CB99AF9-BE9F-40C2-8D15-82A6C0F7C769}" type="presParOf" srcId="{593BBED0-4F64-454F-91AB-6485DB04572F}" destId="{9FD89BCA-4932-4226-B462-78908E6742E3}" srcOrd="8" destOrd="0" presId="urn:microsoft.com/office/officeart/2005/8/layout/list1"/>
    <dgm:cxn modelId="{F3AAB801-5B81-4AE3-9638-EE734E7C60CE}" type="presParOf" srcId="{9FD89BCA-4932-4226-B462-78908E6742E3}" destId="{95FEAAB6-ADC9-4302-91C2-26BE09190F01}" srcOrd="0" destOrd="0" presId="urn:microsoft.com/office/officeart/2005/8/layout/list1"/>
    <dgm:cxn modelId="{225B3480-4771-43A5-A58F-C4FC0152543C}" type="presParOf" srcId="{9FD89BCA-4932-4226-B462-78908E6742E3}" destId="{D0DC7480-63A3-40E4-8FC4-DC9AB247D21F}" srcOrd="1" destOrd="0" presId="urn:microsoft.com/office/officeart/2005/8/layout/list1"/>
    <dgm:cxn modelId="{9FB7B334-01B2-4F08-A505-B7C62B774BE4}" type="presParOf" srcId="{593BBED0-4F64-454F-91AB-6485DB04572F}" destId="{8E9D13AB-0AD5-4CC3-936B-0D99EE3343AB}" srcOrd="9" destOrd="0" presId="urn:microsoft.com/office/officeart/2005/8/layout/list1"/>
    <dgm:cxn modelId="{DD8184FB-44D6-4FBB-94DF-E28EEF3824E0}" type="presParOf" srcId="{593BBED0-4F64-454F-91AB-6485DB04572F}" destId="{D27921FC-0D4B-44F4-87DA-D565AEC7AB13}" srcOrd="10" destOrd="0" presId="urn:microsoft.com/office/officeart/2005/8/layout/list1"/>
    <dgm:cxn modelId="{24C9C6AB-7D93-410D-8F5A-62124ADC8CCB}" type="presParOf" srcId="{593BBED0-4F64-454F-91AB-6485DB04572F}" destId="{9C87F290-DFA6-4293-9939-AEB54464E9AD}" srcOrd="11" destOrd="0" presId="urn:microsoft.com/office/officeart/2005/8/layout/list1"/>
    <dgm:cxn modelId="{B6C82689-7200-4C51-A243-738F1CA48D52}" type="presParOf" srcId="{593BBED0-4F64-454F-91AB-6485DB04572F}" destId="{F77CB853-3FE8-4137-838E-C8B2B8C5DD24}" srcOrd="12" destOrd="0" presId="urn:microsoft.com/office/officeart/2005/8/layout/list1"/>
    <dgm:cxn modelId="{68DCAB05-FE85-4BAD-90DB-1547F3476698}" type="presParOf" srcId="{F77CB853-3FE8-4137-838E-C8B2B8C5DD24}" destId="{8059F93F-A8FE-423E-B13A-F3C8A4C26E8E}" srcOrd="0" destOrd="0" presId="urn:microsoft.com/office/officeart/2005/8/layout/list1"/>
    <dgm:cxn modelId="{0689E635-0C88-42C5-8AF2-92B693FFD4F4}" type="presParOf" srcId="{F77CB853-3FE8-4137-838E-C8B2B8C5DD24}" destId="{2F050BB0-30B8-4538-B958-F08DF487274D}" srcOrd="1" destOrd="0" presId="urn:microsoft.com/office/officeart/2005/8/layout/list1"/>
    <dgm:cxn modelId="{D0B6046B-0EAA-40F3-9DE4-DA4EA373C19F}" type="presParOf" srcId="{593BBED0-4F64-454F-91AB-6485DB04572F}" destId="{0FEB9B8C-29CB-4BF0-9976-6B619D14C074}" srcOrd="13" destOrd="0" presId="urn:microsoft.com/office/officeart/2005/8/layout/list1"/>
    <dgm:cxn modelId="{2EDEC047-BD65-40ED-B345-FC1D23DD8F57}" type="presParOf" srcId="{593BBED0-4F64-454F-91AB-6485DB04572F}" destId="{F71261CD-F4FA-4EAE-A68A-1F5EF6E3AA2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E046EB-967E-4D9B-A3B8-BEBB5E3C339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BCDF9753-3B47-4D97-9876-3E6B8FA69B8C}">
      <dgm:prSet phldrT="[Текст]"/>
      <dgm:spPr/>
      <dgm:t>
        <a:bodyPr/>
        <a:lstStyle/>
        <a:p>
          <a:r>
            <a:rPr lang="uk-UA" b="1" dirty="0"/>
            <a:t>ІІ. Джерела МКП</a:t>
          </a:r>
        </a:p>
        <a:p>
          <a:endParaRPr lang="ru-RU" dirty="0"/>
        </a:p>
      </dgm:t>
    </dgm:pt>
    <dgm:pt modelId="{75B774C5-5383-4CF2-9C25-A0AD88964318}" type="parTrans" cxnId="{8CE157F1-C6CA-4B54-85CC-D677EECE9317}">
      <dgm:prSet/>
      <dgm:spPr/>
      <dgm:t>
        <a:bodyPr/>
        <a:lstStyle/>
        <a:p>
          <a:endParaRPr lang="ru-RU"/>
        </a:p>
      </dgm:t>
    </dgm:pt>
    <dgm:pt modelId="{EFDC0041-46F2-49C3-BBFE-FC26A071460A}" type="sibTrans" cxnId="{8CE157F1-C6CA-4B54-85CC-D677EECE9317}">
      <dgm:prSet/>
      <dgm:spPr/>
      <dgm:t>
        <a:bodyPr/>
        <a:lstStyle/>
        <a:p>
          <a:endParaRPr lang="ru-RU"/>
        </a:p>
      </dgm:t>
    </dgm:pt>
    <dgm:pt modelId="{F2B43AC5-92E9-4C70-89C8-59CBC020B698}">
      <dgm:prSet phldrT="[Текст]"/>
      <dgm:spPr/>
      <dgm:t>
        <a:bodyPr/>
        <a:lstStyle/>
        <a:p>
          <a:r>
            <a:rPr lang="ru-RU" dirty="0"/>
            <a:t>договори, </a:t>
          </a:r>
        </a:p>
      </dgm:t>
    </dgm:pt>
    <dgm:pt modelId="{E06B9A14-7036-42F8-B211-83F03D4FFA05}" type="parTrans" cxnId="{9388D114-6A12-4527-88D3-1E7A1A419313}">
      <dgm:prSet/>
      <dgm:spPr/>
      <dgm:t>
        <a:bodyPr/>
        <a:lstStyle/>
        <a:p>
          <a:endParaRPr lang="ru-RU"/>
        </a:p>
      </dgm:t>
    </dgm:pt>
    <dgm:pt modelId="{1458DE84-AA98-4BC2-876E-30F0377F2D00}" type="sibTrans" cxnId="{9388D114-6A12-4527-88D3-1E7A1A419313}">
      <dgm:prSet/>
      <dgm:spPr/>
      <dgm:t>
        <a:bodyPr/>
        <a:lstStyle/>
        <a:p>
          <a:endParaRPr lang="ru-RU"/>
        </a:p>
      </dgm:t>
    </dgm:pt>
    <dgm:pt modelId="{402F99F4-CEA6-4FA2-A4A7-A19D9519B237}">
      <dgm:prSet/>
      <dgm:spPr/>
      <dgm:t>
        <a:bodyPr/>
        <a:lstStyle/>
        <a:p>
          <a:r>
            <a:rPr lang="uk-UA" noProof="0" dirty="0"/>
            <a:t>міжнародні звичаї,</a:t>
          </a:r>
        </a:p>
      </dgm:t>
    </dgm:pt>
    <dgm:pt modelId="{6A767EF9-138D-4B66-BC8B-6267D335F205}" type="parTrans" cxnId="{F13CD3E7-ED40-4635-97D8-282FE96B94FE}">
      <dgm:prSet/>
      <dgm:spPr/>
      <dgm:t>
        <a:bodyPr/>
        <a:lstStyle/>
        <a:p>
          <a:endParaRPr lang="ru-RU"/>
        </a:p>
      </dgm:t>
    </dgm:pt>
    <dgm:pt modelId="{1FE8C220-BF40-4280-897D-5179A866471C}" type="sibTrans" cxnId="{F13CD3E7-ED40-4635-97D8-282FE96B94FE}">
      <dgm:prSet/>
      <dgm:spPr/>
      <dgm:t>
        <a:bodyPr/>
        <a:lstStyle/>
        <a:p>
          <a:endParaRPr lang="ru-RU"/>
        </a:p>
      </dgm:t>
    </dgm:pt>
    <dgm:pt modelId="{724BA3FC-CB85-4CC9-A679-14A590EDAFA3}">
      <dgm:prSet/>
      <dgm:spPr/>
      <dgm:t>
        <a:bodyPr/>
        <a:lstStyle/>
        <a:p>
          <a:r>
            <a:rPr lang="uk-UA" noProof="0" dirty="0"/>
            <a:t>загальні принципи права </a:t>
          </a:r>
        </a:p>
      </dgm:t>
    </dgm:pt>
    <dgm:pt modelId="{FDA3DA69-A86F-47D0-ADDC-FBA2A312EF01}" type="parTrans" cxnId="{47B9DA5D-B089-4C8D-A86D-40ED2ADFA21F}">
      <dgm:prSet/>
      <dgm:spPr/>
      <dgm:t>
        <a:bodyPr/>
        <a:lstStyle/>
        <a:p>
          <a:endParaRPr lang="ru-RU"/>
        </a:p>
      </dgm:t>
    </dgm:pt>
    <dgm:pt modelId="{957F7F2F-005C-4FF8-B05F-E227EFBECBC3}" type="sibTrans" cxnId="{47B9DA5D-B089-4C8D-A86D-40ED2ADFA21F}">
      <dgm:prSet/>
      <dgm:spPr/>
      <dgm:t>
        <a:bodyPr/>
        <a:lstStyle/>
        <a:p>
          <a:endParaRPr lang="ru-RU"/>
        </a:p>
      </dgm:t>
    </dgm:pt>
    <dgm:pt modelId="{3D313DAF-5B0B-4C9F-B6C1-6DE1EEF3AD7B}">
      <dgm:prSet/>
      <dgm:spPr/>
      <dgm:t>
        <a:bodyPr/>
        <a:lstStyle/>
        <a:p>
          <a:r>
            <a:rPr lang="ru-RU" dirty="0" err="1"/>
            <a:t>судові</a:t>
          </a:r>
          <a:r>
            <a:rPr lang="ru-RU" dirty="0"/>
            <a:t> рішення та доктрини найбільш кваліфікованих спеціалістів у галузі міжнародного публічного права, як допоміжний засіб</a:t>
          </a:r>
        </a:p>
      </dgm:t>
    </dgm:pt>
    <dgm:pt modelId="{82EE47AD-155F-4F48-A819-C0EC832AC689}" type="parTrans" cxnId="{1B5BA350-8BBB-4923-99DF-159F15592A5F}">
      <dgm:prSet/>
      <dgm:spPr/>
      <dgm:t>
        <a:bodyPr/>
        <a:lstStyle/>
        <a:p>
          <a:endParaRPr lang="ru-RU"/>
        </a:p>
      </dgm:t>
    </dgm:pt>
    <dgm:pt modelId="{02BFFD15-0969-49F2-97FB-19CB4D206729}" type="sibTrans" cxnId="{1B5BA350-8BBB-4923-99DF-159F15592A5F}">
      <dgm:prSet/>
      <dgm:spPr/>
      <dgm:t>
        <a:bodyPr/>
        <a:lstStyle/>
        <a:p>
          <a:endParaRPr lang="ru-RU"/>
        </a:p>
      </dgm:t>
    </dgm:pt>
    <dgm:pt modelId="{5DFC40FF-5552-46BC-A28B-266675DD714D}" type="pres">
      <dgm:prSet presAssocID="{C0E046EB-967E-4D9B-A3B8-BEBB5E3C339E}" presName="vert0" presStyleCnt="0">
        <dgm:presLayoutVars>
          <dgm:dir/>
          <dgm:animOne val="branch"/>
          <dgm:animLvl val="lvl"/>
        </dgm:presLayoutVars>
      </dgm:prSet>
      <dgm:spPr/>
    </dgm:pt>
    <dgm:pt modelId="{DC80E552-381D-4678-B171-7DCC84686789}" type="pres">
      <dgm:prSet presAssocID="{BCDF9753-3B47-4D97-9876-3E6B8FA69B8C}" presName="thickLine" presStyleLbl="alignNode1" presStyleIdx="0" presStyleCnt="1"/>
      <dgm:spPr/>
    </dgm:pt>
    <dgm:pt modelId="{93EB4D47-27B2-4E5F-8C25-E092416A3A27}" type="pres">
      <dgm:prSet presAssocID="{BCDF9753-3B47-4D97-9876-3E6B8FA69B8C}" presName="horz1" presStyleCnt="0"/>
      <dgm:spPr/>
    </dgm:pt>
    <dgm:pt modelId="{FDC12C12-F620-4703-A223-EE36AFD7F921}" type="pres">
      <dgm:prSet presAssocID="{BCDF9753-3B47-4D97-9876-3E6B8FA69B8C}" presName="tx1" presStyleLbl="revTx" presStyleIdx="0" presStyleCnt="5"/>
      <dgm:spPr/>
    </dgm:pt>
    <dgm:pt modelId="{707AF07B-53A4-42B7-AF49-B6E18A964E09}" type="pres">
      <dgm:prSet presAssocID="{BCDF9753-3B47-4D97-9876-3E6B8FA69B8C}" presName="vert1" presStyleCnt="0"/>
      <dgm:spPr/>
    </dgm:pt>
    <dgm:pt modelId="{07727557-6E32-4BFA-BA75-73724BAAA3DC}" type="pres">
      <dgm:prSet presAssocID="{F2B43AC5-92E9-4C70-89C8-59CBC020B698}" presName="vertSpace2a" presStyleCnt="0"/>
      <dgm:spPr/>
    </dgm:pt>
    <dgm:pt modelId="{C17D6574-6815-4B77-BEA0-C5756CEC3B88}" type="pres">
      <dgm:prSet presAssocID="{F2B43AC5-92E9-4C70-89C8-59CBC020B698}" presName="horz2" presStyleCnt="0"/>
      <dgm:spPr/>
    </dgm:pt>
    <dgm:pt modelId="{84AAEE1D-D9A6-4BDD-B395-FC22D2D64FEC}" type="pres">
      <dgm:prSet presAssocID="{F2B43AC5-92E9-4C70-89C8-59CBC020B698}" presName="horzSpace2" presStyleCnt="0"/>
      <dgm:spPr/>
    </dgm:pt>
    <dgm:pt modelId="{8995F485-E999-450D-8DA1-483CEEE4E48C}" type="pres">
      <dgm:prSet presAssocID="{F2B43AC5-92E9-4C70-89C8-59CBC020B698}" presName="tx2" presStyleLbl="revTx" presStyleIdx="1" presStyleCnt="5"/>
      <dgm:spPr/>
    </dgm:pt>
    <dgm:pt modelId="{A3CF2ECF-BBDD-4B9D-90F5-5ADB0A4A30B0}" type="pres">
      <dgm:prSet presAssocID="{F2B43AC5-92E9-4C70-89C8-59CBC020B698}" presName="vert2" presStyleCnt="0"/>
      <dgm:spPr/>
    </dgm:pt>
    <dgm:pt modelId="{20D5BB9D-5FB1-43EA-9616-BF2117D6912B}" type="pres">
      <dgm:prSet presAssocID="{F2B43AC5-92E9-4C70-89C8-59CBC020B698}" presName="thinLine2b" presStyleLbl="callout" presStyleIdx="0" presStyleCnt="4"/>
      <dgm:spPr/>
    </dgm:pt>
    <dgm:pt modelId="{4F5A1786-58E5-4809-A4FF-EDD2FF1667B8}" type="pres">
      <dgm:prSet presAssocID="{F2B43AC5-92E9-4C70-89C8-59CBC020B698}" presName="vertSpace2b" presStyleCnt="0"/>
      <dgm:spPr/>
    </dgm:pt>
    <dgm:pt modelId="{A70FA59C-2C9D-41D1-8251-2145F5E1FC10}" type="pres">
      <dgm:prSet presAssocID="{402F99F4-CEA6-4FA2-A4A7-A19D9519B237}" presName="horz2" presStyleCnt="0"/>
      <dgm:spPr/>
    </dgm:pt>
    <dgm:pt modelId="{225EDDFA-3D91-4063-8D44-B80B7E929338}" type="pres">
      <dgm:prSet presAssocID="{402F99F4-CEA6-4FA2-A4A7-A19D9519B237}" presName="horzSpace2" presStyleCnt="0"/>
      <dgm:spPr/>
    </dgm:pt>
    <dgm:pt modelId="{C63E1302-F835-433C-A45E-CA8A0A07A71A}" type="pres">
      <dgm:prSet presAssocID="{402F99F4-CEA6-4FA2-A4A7-A19D9519B237}" presName="tx2" presStyleLbl="revTx" presStyleIdx="2" presStyleCnt="5"/>
      <dgm:spPr/>
    </dgm:pt>
    <dgm:pt modelId="{13E7EFDF-3710-4154-AA8E-5992D2D471DC}" type="pres">
      <dgm:prSet presAssocID="{402F99F4-CEA6-4FA2-A4A7-A19D9519B237}" presName="vert2" presStyleCnt="0"/>
      <dgm:spPr/>
    </dgm:pt>
    <dgm:pt modelId="{D170111C-1FF3-45BF-9DA4-5A48FA1D16F5}" type="pres">
      <dgm:prSet presAssocID="{402F99F4-CEA6-4FA2-A4A7-A19D9519B237}" presName="thinLine2b" presStyleLbl="callout" presStyleIdx="1" presStyleCnt="4"/>
      <dgm:spPr/>
    </dgm:pt>
    <dgm:pt modelId="{EDD13B36-168D-49E2-A048-67BBBE7CF60B}" type="pres">
      <dgm:prSet presAssocID="{402F99F4-CEA6-4FA2-A4A7-A19D9519B237}" presName="vertSpace2b" presStyleCnt="0"/>
      <dgm:spPr/>
    </dgm:pt>
    <dgm:pt modelId="{9175394A-2B68-44B1-8121-6ACB7E32AE12}" type="pres">
      <dgm:prSet presAssocID="{724BA3FC-CB85-4CC9-A679-14A590EDAFA3}" presName="horz2" presStyleCnt="0"/>
      <dgm:spPr/>
    </dgm:pt>
    <dgm:pt modelId="{9030A477-8DEC-41E3-B809-3D8C41FB69D9}" type="pres">
      <dgm:prSet presAssocID="{724BA3FC-CB85-4CC9-A679-14A590EDAFA3}" presName="horzSpace2" presStyleCnt="0"/>
      <dgm:spPr/>
    </dgm:pt>
    <dgm:pt modelId="{96ADB4E5-BA06-4424-B5E3-4F1AA2AC410C}" type="pres">
      <dgm:prSet presAssocID="{724BA3FC-CB85-4CC9-A679-14A590EDAFA3}" presName="tx2" presStyleLbl="revTx" presStyleIdx="3" presStyleCnt="5"/>
      <dgm:spPr/>
    </dgm:pt>
    <dgm:pt modelId="{F9936741-EBB7-4A70-AB3A-0ACD7FE23F89}" type="pres">
      <dgm:prSet presAssocID="{724BA3FC-CB85-4CC9-A679-14A590EDAFA3}" presName="vert2" presStyleCnt="0"/>
      <dgm:spPr/>
    </dgm:pt>
    <dgm:pt modelId="{D3C5807E-D6EE-4EC5-B161-FE00B1CCA274}" type="pres">
      <dgm:prSet presAssocID="{724BA3FC-CB85-4CC9-A679-14A590EDAFA3}" presName="thinLine2b" presStyleLbl="callout" presStyleIdx="2" presStyleCnt="4"/>
      <dgm:spPr/>
    </dgm:pt>
    <dgm:pt modelId="{80FAE945-7C39-43AF-9BF7-CD63ECFE2D0F}" type="pres">
      <dgm:prSet presAssocID="{724BA3FC-CB85-4CC9-A679-14A590EDAFA3}" presName="vertSpace2b" presStyleCnt="0"/>
      <dgm:spPr/>
    </dgm:pt>
    <dgm:pt modelId="{C9A073C3-A99E-403D-93F7-B1ACBAC5856C}" type="pres">
      <dgm:prSet presAssocID="{3D313DAF-5B0B-4C9F-B6C1-6DE1EEF3AD7B}" presName="horz2" presStyleCnt="0"/>
      <dgm:spPr/>
    </dgm:pt>
    <dgm:pt modelId="{806D3A61-FB25-42C7-BFB7-C25B73339239}" type="pres">
      <dgm:prSet presAssocID="{3D313DAF-5B0B-4C9F-B6C1-6DE1EEF3AD7B}" presName="horzSpace2" presStyleCnt="0"/>
      <dgm:spPr/>
    </dgm:pt>
    <dgm:pt modelId="{4CDCD86A-6382-4183-B32C-DDA1A81B2191}" type="pres">
      <dgm:prSet presAssocID="{3D313DAF-5B0B-4C9F-B6C1-6DE1EEF3AD7B}" presName="tx2" presStyleLbl="revTx" presStyleIdx="4" presStyleCnt="5"/>
      <dgm:spPr/>
    </dgm:pt>
    <dgm:pt modelId="{A28FD8E9-378F-49BD-920C-AEF021EBDA9E}" type="pres">
      <dgm:prSet presAssocID="{3D313DAF-5B0B-4C9F-B6C1-6DE1EEF3AD7B}" presName="vert2" presStyleCnt="0"/>
      <dgm:spPr/>
    </dgm:pt>
    <dgm:pt modelId="{0085B295-E030-47E4-8723-AB033135F6C1}" type="pres">
      <dgm:prSet presAssocID="{3D313DAF-5B0B-4C9F-B6C1-6DE1EEF3AD7B}" presName="thinLine2b" presStyleLbl="callout" presStyleIdx="3" presStyleCnt="4"/>
      <dgm:spPr/>
    </dgm:pt>
    <dgm:pt modelId="{9814747F-1F42-4168-8982-A6AEB262221D}" type="pres">
      <dgm:prSet presAssocID="{3D313DAF-5B0B-4C9F-B6C1-6DE1EEF3AD7B}" presName="vertSpace2b" presStyleCnt="0"/>
      <dgm:spPr/>
    </dgm:pt>
  </dgm:ptLst>
  <dgm:cxnLst>
    <dgm:cxn modelId="{C86F4B0B-9C85-4E4B-9C48-001946D6C5DD}" type="presOf" srcId="{BCDF9753-3B47-4D97-9876-3E6B8FA69B8C}" destId="{FDC12C12-F620-4703-A223-EE36AFD7F921}" srcOrd="0" destOrd="0" presId="urn:microsoft.com/office/officeart/2008/layout/LinedList"/>
    <dgm:cxn modelId="{9388D114-6A12-4527-88D3-1E7A1A419313}" srcId="{BCDF9753-3B47-4D97-9876-3E6B8FA69B8C}" destId="{F2B43AC5-92E9-4C70-89C8-59CBC020B698}" srcOrd="0" destOrd="0" parTransId="{E06B9A14-7036-42F8-B211-83F03D4FFA05}" sibTransId="{1458DE84-AA98-4BC2-876E-30F0377F2D00}"/>
    <dgm:cxn modelId="{01D40316-C3D4-4922-9B73-CCFB622C0691}" type="presOf" srcId="{3D313DAF-5B0B-4C9F-B6C1-6DE1EEF3AD7B}" destId="{4CDCD86A-6382-4183-B32C-DDA1A81B2191}" srcOrd="0" destOrd="0" presId="urn:microsoft.com/office/officeart/2008/layout/LinedList"/>
    <dgm:cxn modelId="{57CBDF1A-296F-4B90-B6FA-C4EE58CD6BBB}" type="presOf" srcId="{724BA3FC-CB85-4CC9-A679-14A590EDAFA3}" destId="{96ADB4E5-BA06-4424-B5E3-4F1AA2AC410C}" srcOrd="0" destOrd="0" presId="urn:microsoft.com/office/officeart/2008/layout/LinedList"/>
    <dgm:cxn modelId="{47B9DA5D-B089-4C8D-A86D-40ED2ADFA21F}" srcId="{BCDF9753-3B47-4D97-9876-3E6B8FA69B8C}" destId="{724BA3FC-CB85-4CC9-A679-14A590EDAFA3}" srcOrd="2" destOrd="0" parTransId="{FDA3DA69-A86F-47D0-ADDC-FBA2A312EF01}" sibTransId="{957F7F2F-005C-4FF8-B05F-E227EFBECBC3}"/>
    <dgm:cxn modelId="{1B5BA350-8BBB-4923-99DF-159F15592A5F}" srcId="{BCDF9753-3B47-4D97-9876-3E6B8FA69B8C}" destId="{3D313DAF-5B0B-4C9F-B6C1-6DE1EEF3AD7B}" srcOrd="3" destOrd="0" parTransId="{82EE47AD-155F-4F48-A819-C0EC832AC689}" sibTransId="{02BFFD15-0969-49F2-97FB-19CB4D206729}"/>
    <dgm:cxn modelId="{5479B586-BAE5-486F-A27C-8924BC17F468}" type="presOf" srcId="{F2B43AC5-92E9-4C70-89C8-59CBC020B698}" destId="{8995F485-E999-450D-8DA1-483CEEE4E48C}" srcOrd="0" destOrd="0" presId="urn:microsoft.com/office/officeart/2008/layout/LinedList"/>
    <dgm:cxn modelId="{51AB609B-58C1-4312-A774-6D29491D4C64}" type="presOf" srcId="{C0E046EB-967E-4D9B-A3B8-BEBB5E3C339E}" destId="{5DFC40FF-5552-46BC-A28B-266675DD714D}" srcOrd="0" destOrd="0" presId="urn:microsoft.com/office/officeart/2008/layout/LinedList"/>
    <dgm:cxn modelId="{1A1436E2-2CED-4E92-B2D8-10EBAC86221A}" type="presOf" srcId="{402F99F4-CEA6-4FA2-A4A7-A19D9519B237}" destId="{C63E1302-F835-433C-A45E-CA8A0A07A71A}" srcOrd="0" destOrd="0" presId="urn:microsoft.com/office/officeart/2008/layout/LinedList"/>
    <dgm:cxn modelId="{F13CD3E7-ED40-4635-97D8-282FE96B94FE}" srcId="{BCDF9753-3B47-4D97-9876-3E6B8FA69B8C}" destId="{402F99F4-CEA6-4FA2-A4A7-A19D9519B237}" srcOrd="1" destOrd="0" parTransId="{6A767EF9-138D-4B66-BC8B-6267D335F205}" sibTransId="{1FE8C220-BF40-4280-897D-5179A866471C}"/>
    <dgm:cxn modelId="{8CE157F1-C6CA-4B54-85CC-D677EECE9317}" srcId="{C0E046EB-967E-4D9B-A3B8-BEBB5E3C339E}" destId="{BCDF9753-3B47-4D97-9876-3E6B8FA69B8C}" srcOrd="0" destOrd="0" parTransId="{75B774C5-5383-4CF2-9C25-A0AD88964318}" sibTransId="{EFDC0041-46F2-49C3-BBFE-FC26A071460A}"/>
    <dgm:cxn modelId="{7F5B09AD-92C2-4876-A992-817CD583006D}" type="presParOf" srcId="{5DFC40FF-5552-46BC-A28B-266675DD714D}" destId="{DC80E552-381D-4678-B171-7DCC84686789}" srcOrd="0" destOrd="0" presId="urn:microsoft.com/office/officeart/2008/layout/LinedList"/>
    <dgm:cxn modelId="{F24F8E8D-F6E3-46A8-BE4D-683541C357A8}" type="presParOf" srcId="{5DFC40FF-5552-46BC-A28B-266675DD714D}" destId="{93EB4D47-27B2-4E5F-8C25-E092416A3A27}" srcOrd="1" destOrd="0" presId="urn:microsoft.com/office/officeart/2008/layout/LinedList"/>
    <dgm:cxn modelId="{1E5642CE-0407-4795-9D68-E752C31DBBAD}" type="presParOf" srcId="{93EB4D47-27B2-4E5F-8C25-E092416A3A27}" destId="{FDC12C12-F620-4703-A223-EE36AFD7F921}" srcOrd="0" destOrd="0" presId="urn:microsoft.com/office/officeart/2008/layout/LinedList"/>
    <dgm:cxn modelId="{E738A048-870B-472D-B363-19F4D31C3EE8}" type="presParOf" srcId="{93EB4D47-27B2-4E5F-8C25-E092416A3A27}" destId="{707AF07B-53A4-42B7-AF49-B6E18A964E09}" srcOrd="1" destOrd="0" presId="urn:microsoft.com/office/officeart/2008/layout/LinedList"/>
    <dgm:cxn modelId="{5EE27FFF-24C4-4876-8AA2-CADB37A17D3D}" type="presParOf" srcId="{707AF07B-53A4-42B7-AF49-B6E18A964E09}" destId="{07727557-6E32-4BFA-BA75-73724BAAA3DC}" srcOrd="0" destOrd="0" presId="urn:microsoft.com/office/officeart/2008/layout/LinedList"/>
    <dgm:cxn modelId="{5D4B5A92-ECDA-4259-94A9-E00CA8B9E4EE}" type="presParOf" srcId="{707AF07B-53A4-42B7-AF49-B6E18A964E09}" destId="{C17D6574-6815-4B77-BEA0-C5756CEC3B88}" srcOrd="1" destOrd="0" presId="urn:microsoft.com/office/officeart/2008/layout/LinedList"/>
    <dgm:cxn modelId="{E117E44A-5300-4DB0-A8FF-C4130BE6F4C2}" type="presParOf" srcId="{C17D6574-6815-4B77-BEA0-C5756CEC3B88}" destId="{84AAEE1D-D9A6-4BDD-B395-FC22D2D64FEC}" srcOrd="0" destOrd="0" presId="urn:microsoft.com/office/officeart/2008/layout/LinedList"/>
    <dgm:cxn modelId="{731F388E-5164-4900-AAF5-3CF5DA101B3B}" type="presParOf" srcId="{C17D6574-6815-4B77-BEA0-C5756CEC3B88}" destId="{8995F485-E999-450D-8DA1-483CEEE4E48C}" srcOrd="1" destOrd="0" presId="urn:microsoft.com/office/officeart/2008/layout/LinedList"/>
    <dgm:cxn modelId="{9B0AE459-BECC-4EE0-BE4E-B4FA544C35B9}" type="presParOf" srcId="{C17D6574-6815-4B77-BEA0-C5756CEC3B88}" destId="{A3CF2ECF-BBDD-4B9D-90F5-5ADB0A4A30B0}" srcOrd="2" destOrd="0" presId="urn:microsoft.com/office/officeart/2008/layout/LinedList"/>
    <dgm:cxn modelId="{2A7A6F79-BE2B-49CD-AF98-F64FF09A3090}" type="presParOf" srcId="{707AF07B-53A4-42B7-AF49-B6E18A964E09}" destId="{20D5BB9D-5FB1-43EA-9616-BF2117D6912B}" srcOrd="2" destOrd="0" presId="urn:microsoft.com/office/officeart/2008/layout/LinedList"/>
    <dgm:cxn modelId="{B2016BD9-0A4D-448A-9DEE-72E0772F48B3}" type="presParOf" srcId="{707AF07B-53A4-42B7-AF49-B6E18A964E09}" destId="{4F5A1786-58E5-4809-A4FF-EDD2FF1667B8}" srcOrd="3" destOrd="0" presId="urn:microsoft.com/office/officeart/2008/layout/LinedList"/>
    <dgm:cxn modelId="{DEB8793D-3498-448E-8A3B-594556CB04E5}" type="presParOf" srcId="{707AF07B-53A4-42B7-AF49-B6E18A964E09}" destId="{A70FA59C-2C9D-41D1-8251-2145F5E1FC10}" srcOrd="4" destOrd="0" presId="urn:microsoft.com/office/officeart/2008/layout/LinedList"/>
    <dgm:cxn modelId="{D6604C52-4926-4626-AAF3-E0BBEEA9592B}" type="presParOf" srcId="{A70FA59C-2C9D-41D1-8251-2145F5E1FC10}" destId="{225EDDFA-3D91-4063-8D44-B80B7E929338}" srcOrd="0" destOrd="0" presId="urn:microsoft.com/office/officeart/2008/layout/LinedList"/>
    <dgm:cxn modelId="{F9EB1748-EA85-4FB3-A144-2BE8F8F9EBCB}" type="presParOf" srcId="{A70FA59C-2C9D-41D1-8251-2145F5E1FC10}" destId="{C63E1302-F835-433C-A45E-CA8A0A07A71A}" srcOrd="1" destOrd="0" presId="urn:microsoft.com/office/officeart/2008/layout/LinedList"/>
    <dgm:cxn modelId="{1A52146B-B597-4E51-BB23-7D11F31CD32C}" type="presParOf" srcId="{A70FA59C-2C9D-41D1-8251-2145F5E1FC10}" destId="{13E7EFDF-3710-4154-AA8E-5992D2D471DC}" srcOrd="2" destOrd="0" presId="urn:microsoft.com/office/officeart/2008/layout/LinedList"/>
    <dgm:cxn modelId="{253AF9DF-655C-42D9-B628-69825D2D6E9B}" type="presParOf" srcId="{707AF07B-53A4-42B7-AF49-B6E18A964E09}" destId="{D170111C-1FF3-45BF-9DA4-5A48FA1D16F5}" srcOrd="5" destOrd="0" presId="urn:microsoft.com/office/officeart/2008/layout/LinedList"/>
    <dgm:cxn modelId="{936F709F-0E8F-4EB1-9BBE-168405D96150}" type="presParOf" srcId="{707AF07B-53A4-42B7-AF49-B6E18A964E09}" destId="{EDD13B36-168D-49E2-A048-67BBBE7CF60B}" srcOrd="6" destOrd="0" presId="urn:microsoft.com/office/officeart/2008/layout/LinedList"/>
    <dgm:cxn modelId="{D90934D7-87B5-4562-B1F3-62CEFD60C663}" type="presParOf" srcId="{707AF07B-53A4-42B7-AF49-B6E18A964E09}" destId="{9175394A-2B68-44B1-8121-6ACB7E32AE12}" srcOrd="7" destOrd="0" presId="urn:microsoft.com/office/officeart/2008/layout/LinedList"/>
    <dgm:cxn modelId="{58D174DB-A656-4E59-A745-46A5323D16C0}" type="presParOf" srcId="{9175394A-2B68-44B1-8121-6ACB7E32AE12}" destId="{9030A477-8DEC-41E3-B809-3D8C41FB69D9}" srcOrd="0" destOrd="0" presId="urn:microsoft.com/office/officeart/2008/layout/LinedList"/>
    <dgm:cxn modelId="{1C20C42E-36B5-446B-A1CD-4D3B0A09741B}" type="presParOf" srcId="{9175394A-2B68-44B1-8121-6ACB7E32AE12}" destId="{96ADB4E5-BA06-4424-B5E3-4F1AA2AC410C}" srcOrd="1" destOrd="0" presId="urn:microsoft.com/office/officeart/2008/layout/LinedList"/>
    <dgm:cxn modelId="{E0E07173-007C-46FD-993A-9DDE49CFA36E}" type="presParOf" srcId="{9175394A-2B68-44B1-8121-6ACB7E32AE12}" destId="{F9936741-EBB7-4A70-AB3A-0ACD7FE23F89}" srcOrd="2" destOrd="0" presId="urn:microsoft.com/office/officeart/2008/layout/LinedList"/>
    <dgm:cxn modelId="{C2392A7F-13DE-4F95-BB68-50835EAF6C4D}" type="presParOf" srcId="{707AF07B-53A4-42B7-AF49-B6E18A964E09}" destId="{D3C5807E-D6EE-4EC5-B161-FE00B1CCA274}" srcOrd="8" destOrd="0" presId="urn:microsoft.com/office/officeart/2008/layout/LinedList"/>
    <dgm:cxn modelId="{F2848FAE-3935-48E6-9458-5B8576CAC821}" type="presParOf" srcId="{707AF07B-53A4-42B7-AF49-B6E18A964E09}" destId="{80FAE945-7C39-43AF-9BF7-CD63ECFE2D0F}" srcOrd="9" destOrd="0" presId="urn:microsoft.com/office/officeart/2008/layout/LinedList"/>
    <dgm:cxn modelId="{CD29C408-4DB5-42BE-8205-9A707CFDEE0B}" type="presParOf" srcId="{707AF07B-53A4-42B7-AF49-B6E18A964E09}" destId="{C9A073C3-A99E-403D-93F7-B1ACBAC5856C}" srcOrd="10" destOrd="0" presId="urn:microsoft.com/office/officeart/2008/layout/LinedList"/>
    <dgm:cxn modelId="{0BFC46CB-F2A1-4E31-BBB1-288BA4FF481D}" type="presParOf" srcId="{C9A073C3-A99E-403D-93F7-B1ACBAC5856C}" destId="{806D3A61-FB25-42C7-BFB7-C25B73339239}" srcOrd="0" destOrd="0" presId="urn:microsoft.com/office/officeart/2008/layout/LinedList"/>
    <dgm:cxn modelId="{7B10D66D-22FE-437E-BCC4-56BD26BC740D}" type="presParOf" srcId="{C9A073C3-A99E-403D-93F7-B1ACBAC5856C}" destId="{4CDCD86A-6382-4183-B32C-DDA1A81B2191}" srcOrd="1" destOrd="0" presId="urn:microsoft.com/office/officeart/2008/layout/LinedList"/>
    <dgm:cxn modelId="{773443B1-3266-451D-8544-960953369B6F}" type="presParOf" srcId="{C9A073C3-A99E-403D-93F7-B1ACBAC5856C}" destId="{A28FD8E9-378F-49BD-920C-AEF021EBDA9E}" srcOrd="2" destOrd="0" presId="urn:microsoft.com/office/officeart/2008/layout/LinedList"/>
    <dgm:cxn modelId="{2101DB44-A076-4300-AB7A-6AA99ACB728C}" type="presParOf" srcId="{707AF07B-53A4-42B7-AF49-B6E18A964E09}" destId="{0085B295-E030-47E4-8723-AB033135F6C1}" srcOrd="11" destOrd="0" presId="urn:microsoft.com/office/officeart/2008/layout/LinedList"/>
    <dgm:cxn modelId="{158A47E3-B6C5-4825-ABD7-805A3E12D8A4}" type="presParOf" srcId="{707AF07B-53A4-42B7-AF49-B6E18A964E09}" destId="{9814747F-1F42-4168-8982-A6AEB262221D}"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B263E36-3DF1-49CC-A854-D87717364027}"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FEDEC51B-C380-410A-882E-68948F6E413D}">
      <dgm:prSet phldrT="[Текст]"/>
      <dgm:spPr/>
      <dgm:t>
        <a:bodyPr/>
        <a:lstStyle/>
        <a:p>
          <a:r>
            <a:rPr lang="ru-RU" dirty="0"/>
            <a:t>1. </a:t>
          </a:r>
          <a:r>
            <a:rPr lang="uk-UA" noProof="0" dirty="0"/>
            <a:t>Міжнародні договори, що координують діяльність держав у боротьбі зі злочинністю та визначають правовий статус окремих міжнародних організацій</a:t>
          </a:r>
        </a:p>
      </dgm:t>
    </dgm:pt>
    <dgm:pt modelId="{5E742A77-CC24-42E2-81AE-260E57D7DCA2}" type="parTrans" cxnId="{0C9AE08D-ED54-4EDF-85C6-98FC0AEDCBDB}">
      <dgm:prSet/>
      <dgm:spPr/>
      <dgm:t>
        <a:bodyPr/>
        <a:lstStyle/>
        <a:p>
          <a:endParaRPr lang="ru-RU"/>
        </a:p>
      </dgm:t>
    </dgm:pt>
    <dgm:pt modelId="{F85EBB0A-9CA0-4889-B89F-D911B0227E18}" type="sibTrans" cxnId="{0C9AE08D-ED54-4EDF-85C6-98FC0AEDCBDB}">
      <dgm:prSet/>
      <dgm:spPr/>
      <dgm:t>
        <a:bodyPr/>
        <a:lstStyle/>
        <a:p>
          <a:endParaRPr lang="ru-RU"/>
        </a:p>
      </dgm:t>
    </dgm:pt>
    <dgm:pt modelId="{E279CDF2-C6B0-4C79-A440-ED466CFF5141}">
      <dgm:prSet phldrT="[Текст]"/>
      <dgm:spPr/>
      <dgm:t>
        <a:bodyPr/>
        <a:lstStyle/>
        <a:p>
          <a:r>
            <a:rPr lang="uk-UA" noProof="0" dirty="0"/>
            <a:t>Статут ООН 1945 р.;</a:t>
          </a:r>
        </a:p>
      </dgm:t>
    </dgm:pt>
    <dgm:pt modelId="{1A3DA450-8BC3-440C-B105-D664E24968A9}" type="parTrans" cxnId="{D71253EF-7DFB-4FD2-9D8C-F7B6C2590553}">
      <dgm:prSet/>
      <dgm:spPr/>
      <dgm:t>
        <a:bodyPr/>
        <a:lstStyle/>
        <a:p>
          <a:endParaRPr lang="ru-RU"/>
        </a:p>
      </dgm:t>
    </dgm:pt>
    <dgm:pt modelId="{77A0E9EE-71CA-4826-97E0-D74BD0B20068}" type="sibTrans" cxnId="{D71253EF-7DFB-4FD2-9D8C-F7B6C2590553}">
      <dgm:prSet/>
      <dgm:spPr/>
      <dgm:t>
        <a:bodyPr/>
        <a:lstStyle/>
        <a:p>
          <a:endParaRPr lang="ru-RU"/>
        </a:p>
      </dgm:t>
    </dgm:pt>
    <dgm:pt modelId="{DB91CA02-ADC7-42AA-ABDF-A81D71714B75}">
      <dgm:prSet phldrT="[Текст]"/>
      <dgm:spPr/>
      <dgm:t>
        <a:bodyPr/>
        <a:lstStyle/>
        <a:p>
          <a:r>
            <a:rPr lang="uk-UA" noProof="0" dirty="0"/>
            <a:t> Віденська конвенція про міжнародні договори 1969 р.; </a:t>
          </a:r>
        </a:p>
      </dgm:t>
    </dgm:pt>
    <dgm:pt modelId="{8163823F-40BE-4318-A5D9-4816C2CBFF88}" type="parTrans" cxnId="{7A837C14-C80D-44FC-9202-AFAD168C8342}">
      <dgm:prSet/>
      <dgm:spPr/>
    </dgm:pt>
    <dgm:pt modelId="{ACBF86FB-EA25-4CA1-95BE-FDD89BC4B0BB}" type="sibTrans" cxnId="{7A837C14-C80D-44FC-9202-AFAD168C8342}">
      <dgm:prSet/>
      <dgm:spPr/>
    </dgm:pt>
    <dgm:pt modelId="{13FD2903-6944-4C33-9A03-AE29048F0D6A}">
      <dgm:prSet phldrT="[Текст]"/>
      <dgm:spPr/>
      <dgm:t>
        <a:bodyPr/>
        <a:lstStyle/>
        <a:p>
          <a:r>
            <a:rPr lang="uk-UA" noProof="0" dirty="0"/>
            <a:t>Віденська конвенція про дипломатичні зносини 1961 р. </a:t>
          </a:r>
        </a:p>
      </dgm:t>
    </dgm:pt>
    <dgm:pt modelId="{55CABCD5-AB5A-48E8-A9C8-BFD36D766838}" type="parTrans" cxnId="{885992CB-DD3A-4BCF-81DF-716006908E12}">
      <dgm:prSet/>
      <dgm:spPr/>
    </dgm:pt>
    <dgm:pt modelId="{B6CA5AF9-4603-4D02-BD04-9468CE4F6AE1}" type="sibTrans" cxnId="{885992CB-DD3A-4BCF-81DF-716006908E12}">
      <dgm:prSet/>
      <dgm:spPr/>
    </dgm:pt>
    <dgm:pt modelId="{E0AF3281-D666-4DB3-8B08-DC1BD61007DD}">
      <dgm:prSet phldrT="[Текст]"/>
      <dgm:spPr/>
      <dgm:t>
        <a:bodyPr/>
        <a:lstStyle/>
        <a:p>
          <a:r>
            <a:rPr lang="uk-UA" noProof="0" dirty="0"/>
            <a:t>Статут Міжнародного кримінального суду1998 р. тощо</a:t>
          </a:r>
        </a:p>
      </dgm:t>
    </dgm:pt>
    <dgm:pt modelId="{F79DE73E-D28C-48B2-9114-5B4458ABB51B}" type="parTrans" cxnId="{3DB8A231-FAE6-4DB0-B6D5-45A3346F444C}">
      <dgm:prSet/>
      <dgm:spPr/>
    </dgm:pt>
    <dgm:pt modelId="{D3C320DF-E6F8-4585-AA1B-722BA13F6976}" type="sibTrans" cxnId="{3DB8A231-FAE6-4DB0-B6D5-45A3346F444C}">
      <dgm:prSet/>
      <dgm:spPr/>
    </dgm:pt>
    <dgm:pt modelId="{9F7F9064-8BAA-439F-87A9-4F66C4DD8A90}" type="pres">
      <dgm:prSet presAssocID="{6B263E36-3DF1-49CC-A854-D87717364027}" presName="Name0" presStyleCnt="0">
        <dgm:presLayoutVars>
          <dgm:chMax val="7"/>
          <dgm:dir/>
          <dgm:animLvl val="lvl"/>
          <dgm:resizeHandles val="exact"/>
        </dgm:presLayoutVars>
      </dgm:prSet>
      <dgm:spPr/>
    </dgm:pt>
    <dgm:pt modelId="{27AE0EF6-1E23-4877-8B25-70E279D2C81E}" type="pres">
      <dgm:prSet presAssocID="{FEDEC51B-C380-410A-882E-68948F6E413D}" presName="circle1" presStyleLbl="node1" presStyleIdx="0" presStyleCnt="1"/>
      <dgm:spPr/>
    </dgm:pt>
    <dgm:pt modelId="{BC3A48A1-352A-44D1-A3FE-B710373A1B52}" type="pres">
      <dgm:prSet presAssocID="{FEDEC51B-C380-410A-882E-68948F6E413D}" presName="space" presStyleCnt="0"/>
      <dgm:spPr/>
    </dgm:pt>
    <dgm:pt modelId="{FF25408C-0A90-4AC0-A215-C391A114B5C1}" type="pres">
      <dgm:prSet presAssocID="{FEDEC51B-C380-410A-882E-68948F6E413D}" presName="rect1" presStyleLbl="alignAcc1" presStyleIdx="0" presStyleCnt="1"/>
      <dgm:spPr/>
    </dgm:pt>
    <dgm:pt modelId="{BB2E4921-E762-4A00-9C87-DD1E43F1A58B}" type="pres">
      <dgm:prSet presAssocID="{FEDEC51B-C380-410A-882E-68948F6E413D}" presName="rect1ParTx" presStyleLbl="alignAcc1" presStyleIdx="0" presStyleCnt="1">
        <dgm:presLayoutVars>
          <dgm:chMax val="1"/>
          <dgm:bulletEnabled val="1"/>
        </dgm:presLayoutVars>
      </dgm:prSet>
      <dgm:spPr/>
    </dgm:pt>
    <dgm:pt modelId="{8093FD95-4DC5-4BC1-AF86-52ECF9E414AE}" type="pres">
      <dgm:prSet presAssocID="{FEDEC51B-C380-410A-882E-68948F6E413D}" presName="rect1ChTx" presStyleLbl="alignAcc1" presStyleIdx="0" presStyleCnt="1">
        <dgm:presLayoutVars>
          <dgm:bulletEnabled val="1"/>
        </dgm:presLayoutVars>
      </dgm:prSet>
      <dgm:spPr/>
    </dgm:pt>
  </dgm:ptLst>
  <dgm:cxnLst>
    <dgm:cxn modelId="{7A837C14-C80D-44FC-9202-AFAD168C8342}" srcId="{FEDEC51B-C380-410A-882E-68948F6E413D}" destId="{DB91CA02-ADC7-42AA-ABDF-A81D71714B75}" srcOrd="1" destOrd="0" parTransId="{8163823F-40BE-4318-A5D9-4816C2CBFF88}" sibTransId="{ACBF86FB-EA25-4CA1-95BE-FDD89BC4B0BB}"/>
    <dgm:cxn modelId="{3DB8A231-FAE6-4DB0-B6D5-45A3346F444C}" srcId="{FEDEC51B-C380-410A-882E-68948F6E413D}" destId="{E0AF3281-D666-4DB3-8B08-DC1BD61007DD}" srcOrd="3" destOrd="0" parTransId="{F79DE73E-D28C-48B2-9114-5B4458ABB51B}" sibTransId="{D3C320DF-E6F8-4585-AA1B-722BA13F6976}"/>
    <dgm:cxn modelId="{72991967-5012-4395-A58E-42D3B3038F21}" type="presOf" srcId="{6B263E36-3DF1-49CC-A854-D87717364027}" destId="{9F7F9064-8BAA-439F-87A9-4F66C4DD8A90}" srcOrd="0" destOrd="0" presId="urn:microsoft.com/office/officeart/2005/8/layout/target3"/>
    <dgm:cxn modelId="{40784768-F5E3-43E3-9804-46C90A9804A1}" type="presOf" srcId="{E0AF3281-D666-4DB3-8B08-DC1BD61007DD}" destId="{8093FD95-4DC5-4BC1-AF86-52ECF9E414AE}" srcOrd="0" destOrd="3" presId="urn:microsoft.com/office/officeart/2005/8/layout/target3"/>
    <dgm:cxn modelId="{1A28AA6C-9214-4336-950A-19523720CD5F}" type="presOf" srcId="{DB91CA02-ADC7-42AA-ABDF-A81D71714B75}" destId="{8093FD95-4DC5-4BC1-AF86-52ECF9E414AE}" srcOrd="0" destOrd="1" presId="urn:microsoft.com/office/officeart/2005/8/layout/target3"/>
    <dgm:cxn modelId="{8F08D850-59B6-4B33-A421-6DD9CAB75D39}" type="presOf" srcId="{FEDEC51B-C380-410A-882E-68948F6E413D}" destId="{BB2E4921-E762-4A00-9C87-DD1E43F1A58B}" srcOrd="1" destOrd="0" presId="urn:microsoft.com/office/officeart/2005/8/layout/target3"/>
    <dgm:cxn modelId="{F48C8F76-416C-4B32-8E62-1D0D649F50BD}" type="presOf" srcId="{FEDEC51B-C380-410A-882E-68948F6E413D}" destId="{FF25408C-0A90-4AC0-A215-C391A114B5C1}" srcOrd="0" destOrd="0" presId="urn:microsoft.com/office/officeart/2005/8/layout/target3"/>
    <dgm:cxn modelId="{0C9AE08D-ED54-4EDF-85C6-98FC0AEDCBDB}" srcId="{6B263E36-3DF1-49CC-A854-D87717364027}" destId="{FEDEC51B-C380-410A-882E-68948F6E413D}" srcOrd="0" destOrd="0" parTransId="{5E742A77-CC24-42E2-81AE-260E57D7DCA2}" sibTransId="{F85EBB0A-9CA0-4889-B89F-D911B0227E18}"/>
    <dgm:cxn modelId="{2FA29CA7-9406-420E-8857-3518C79B757A}" type="presOf" srcId="{13FD2903-6944-4C33-9A03-AE29048F0D6A}" destId="{8093FD95-4DC5-4BC1-AF86-52ECF9E414AE}" srcOrd="0" destOrd="2" presId="urn:microsoft.com/office/officeart/2005/8/layout/target3"/>
    <dgm:cxn modelId="{81C099B6-A92B-417C-A251-590B8B43CB5D}" type="presOf" srcId="{E279CDF2-C6B0-4C79-A440-ED466CFF5141}" destId="{8093FD95-4DC5-4BC1-AF86-52ECF9E414AE}" srcOrd="0" destOrd="0" presId="urn:microsoft.com/office/officeart/2005/8/layout/target3"/>
    <dgm:cxn modelId="{885992CB-DD3A-4BCF-81DF-716006908E12}" srcId="{FEDEC51B-C380-410A-882E-68948F6E413D}" destId="{13FD2903-6944-4C33-9A03-AE29048F0D6A}" srcOrd="2" destOrd="0" parTransId="{55CABCD5-AB5A-48E8-A9C8-BFD36D766838}" sibTransId="{B6CA5AF9-4603-4D02-BD04-9468CE4F6AE1}"/>
    <dgm:cxn modelId="{D71253EF-7DFB-4FD2-9D8C-F7B6C2590553}" srcId="{FEDEC51B-C380-410A-882E-68948F6E413D}" destId="{E279CDF2-C6B0-4C79-A440-ED466CFF5141}" srcOrd="0" destOrd="0" parTransId="{1A3DA450-8BC3-440C-B105-D664E24968A9}" sibTransId="{77A0E9EE-71CA-4826-97E0-D74BD0B20068}"/>
    <dgm:cxn modelId="{E3ECA873-BFC0-462B-9DFB-1C4314CF2E2F}" type="presParOf" srcId="{9F7F9064-8BAA-439F-87A9-4F66C4DD8A90}" destId="{27AE0EF6-1E23-4877-8B25-70E279D2C81E}" srcOrd="0" destOrd="0" presId="urn:microsoft.com/office/officeart/2005/8/layout/target3"/>
    <dgm:cxn modelId="{5B489C71-CDF4-476A-900E-183E4713DA43}" type="presParOf" srcId="{9F7F9064-8BAA-439F-87A9-4F66C4DD8A90}" destId="{BC3A48A1-352A-44D1-A3FE-B710373A1B52}" srcOrd="1" destOrd="0" presId="urn:microsoft.com/office/officeart/2005/8/layout/target3"/>
    <dgm:cxn modelId="{45B08659-21DF-40AB-BBCB-6F4D2E038B37}" type="presParOf" srcId="{9F7F9064-8BAA-439F-87A9-4F66C4DD8A90}" destId="{FF25408C-0A90-4AC0-A215-C391A114B5C1}" srcOrd="2" destOrd="0" presId="urn:microsoft.com/office/officeart/2005/8/layout/target3"/>
    <dgm:cxn modelId="{67625476-6037-4959-980D-DB88AE61249B}" type="presParOf" srcId="{9F7F9064-8BAA-439F-87A9-4F66C4DD8A90}" destId="{BB2E4921-E762-4A00-9C87-DD1E43F1A58B}" srcOrd="3" destOrd="0" presId="urn:microsoft.com/office/officeart/2005/8/layout/target3"/>
    <dgm:cxn modelId="{ABBBCAA1-E988-4932-A6D2-85F02F9F8968}" type="presParOf" srcId="{9F7F9064-8BAA-439F-87A9-4F66C4DD8A90}" destId="{8093FD95-4DC5-4BC1-AF86-52ECF9E414AE}" srcOrd="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0FB69-3D07-40B0-B1CE-9EE940C609BF}">
      <dsp:nvSpPr>
        <dsp:cNvPr id="0" name=""/>
        <dsp:cNvSpPr/>
      </dsp:nvSpPr>
      <dsp:spPr>
        <a:xfrm>
          <a:off x="1767680" y="0"/>
          <a:ext cx="4351338" cy="4351338"/>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uk-UA" sz="1700" kern="1200" dirty="0">
              <a:solidFill>
                <a:schemeClr val="tx1"/>
              </a:solidFill>
            </a:rPr>
            <a:t>Міжнародне публічне право</a:t>
          </a:r>
          <a:endParaRPr lang="ru-RU" sz="1700" kern="1200" dirty="0">
            <a:solidFill>
              <a:schemeClr val="tx1"/>
            </a:solidFill>
          </a:endParaRPr>
        </a:p>
      </dsp:txBody>
      <dsp:txXfrm>
        <a:off x="2801123" y="326350"/>
        <a:ext cx="2284452" cy="739727"/>
      </dsp:txXfrm>
    </dsp:sp>
    <dsp:sp modelId="{FAF0692E-5AA4-405F-95A6-36B0475431B1}">
      <dsp:nvSpPr>
        <dsp:cNvPr id="0" name=""/>
        <dsp:cNvSpPr/>
      </dsp:nvSpPr>
      <dsp:spPr>
        <a:xfrm>
          <a:off x="2311598" y="1087834"/>
          <a:ext cx="3263503" cy="326350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prst="angle"/>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uk-UA" sz="1700" kern="1200" dirty="0">
              <a:solidFill>
                <a:schemeClr val="tx1"/>
              </a:solidFill>
            </a:rPr>
            <a:t>Міжнародне кримінальне право</a:t>
          </a:r>
          <a:endParaRPr lang="ru-RU" sz="1700" kern="1200" dirty="0">
            <a:solidFill>
              <a:schemeClr val="tx1"/>
            </a:solidFill>
          </a:endParaRPr>
        </a:p>
      </dsp:txBody>
      <dsp:txXfrm>
        <a:off x="2789527" y="1903710"/>
        <a:ext cx="2307645" cy="16317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5E13F-8378-4F59-9F7E-9E2574277AA0}">
      <dsp:nvSpPr>
        <dsp:cNvPr id="0" name=""/>
        <dsp:cNvSpPr/>
      </dsp:nvSpPr>
      <dsp:spPr>
        <a:xfrm>
          <a:off x="0" y="0"/>
          <a:ext cx="78867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7A2959-8099-4606-A4E0-6827DCD1EA85}">
      <dsp:nvSpPr>
        <dsp:cNvPr id="0" name=""/>
        <dsp:cNvSpPr/>
      </dsp:nvSpPr>
      <dsp:spPr>
        <a:xfrm>
          <a:off x="0" y="0"/>
          <a:ext cx="1577340" cy="5530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uk-UA" sz="3300" kern="1200" dirty="0"/>
            <a:t>Ознаки МКП</a:t>
          </a:r>
          <a:endParaRPr lang="ru-RU" sz="3300" kern="1200" dirty="0"/>
        </a:p>
      </dsp:txBody>
      <dsp:txXfrm>
        <a:off x="0" y="0"/>
        <a:ext cx="1577340" cy="5530418"/>
      </dsp:txXfrm>
    </dsp:sp>
    <dsp:sp modelId="{5721C461-7E8F-409A-A639-FA74D14414F7}">
      <dsp:nvSpPr>
        <dsp:cNvPr id="0" name=""/>
        <dsp:cNvSpPr/>
      </dsp:nvSpPr>
      <dsp:spPr>
        <a:xfrm>
          <a:off x="1695640" y="72640"/>
          <a:ext cx="6191059" cy="1452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uk-UA" sz="2200" kern="1200" noProof="0" dirty="0"/>
            <a:t>наявність специфічних джерел, що базуються на міжнародно-правових нормах – міжнародні договори, звичаєві норми, прецедент, норми національного законодавства</a:t>
          </a:r>
        </a:p>
      </dsp:txBody>
      <dsp:txXfrm>
        <a:off x="1695640" y="72640"/>
        <a:ext cx="6191059" cy="1452814"/>
      </dsp:txXfrm>
    </dsp:sp>
    <dsp:sp modelId="{7A946D0F-A2F1-4910-9625-6D14F139BFFB}">
      <dsp:nvSpPr>
        <dsp:cNvPr id="0" name=""/>
        <dsp:cNvSpPr/>
      </dsp:nvSpPr>
      <dsp:spPr>
        <a:xfrm>
          <a:off x="1577340" y="1525455"/>
          <a:ext cx="6309360" cy="0"/>
        </a:xfrm>
        <a:prstGeom prst="line">
          <a:avLst/>
        </a:prstGeom>
        <a:solidFill>
          <a:schemeClr val="accent1">
            <a:hueOff val="0"/>
            <a:satOff val="0"/>
            <a:lumOff val="0"/>
            <a:alphaOff val="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F41F4EBC-6DD3-41FB-8C31-63E50FDC8216}">
      <dsp:nvSpPr>
        <dsp:cNvPr id="0" name=""/>
        <dsp:cNvSpPr/>
      </dsp:nvSpPr>
      <dsp:spPr>
        <a:xfrm>
          <a:off x="1695640" y="1598096"/>
          <a:ext cx="6191059" cy="800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uk-UA" sz="2200" kern="1200" noProof="0" dirty="0"/>
            <a:t>наявність власного предмета і метода регулювання</a:t>
          </a:r>
        </a:p>
      </dsp:txBody>
      <dsp:txXfrm>
        <a:off x="1695640" y="1598096"/>
        <a:ext cx="6191059" cy="800050"/>
      </dsp:txXfrm>
    </dsp:sp>
    <dsp:sp modelId="{06611565-D01B-48B5-97F6-44A3E37798F9}">
      <dsp:nvSpPr>
        <dsp:cNvPr id="0" name=""/>
        <dsp:cNvSpPr/>
      </dsp:nvSpPr>
      <dsp:spPr>
        <a:xfrm>
          <a:off x="1577340" y="2398147"/>
          <a:ext cx="6309360" cy="0"/>
        </a:xfrm>
        <a:prstGeom prst="line">
          <a:avLst/>
        </a:prstGeom>
        <a:solidFill>
          <a:schemeClr val="accent1">
            <a:hueOff val="0"/>
            <a:satOff val="0"/>
            <a:lumOff val="0"/>
            <a:alphaOff val="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15B872CD-AA31-4F5E-B33D-7A2CAD921885}">
      <dsp:nvSpPr>
        <dsp:cNvPr id="0" name=""/>
        <dsp:cNvSpPr/>
      </dsp:nvSpPr>
      <dsp:spPr>
        <a:xfrm>
          <a:off x="1695640" y="2470787"/>
          <a:ext cx="6191059" cy="1452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uk-UA" sz="2200" kern="1200" noProof="0" dirty="0"/>
            <a:t>взаємопов’язаність міжнародного і національного права у вирішенні питань притягнення до відповідальності особи за скоєння міжнародного злочину чи злочину міжнародного характеру</a:t>
          </a:r>
        </a:p>
      </dsp:txBody>
      <dsp:txXfrm>
        <a:off x="1695640" y="2470787"/>
        <a:ext cx="6191059" cy="1452814"/>
      </dsp:txXfrm>
    </dsp:sp>
    <dsp:sp modelId="{D7B71AC3-206F-4A5D-B9B0-1361C8AE3ED1}">
      <dsp:nvSpPr>
        <dsp:cNvPr id="0" name=""/>
        <dsp:cNvSpPr/>
      </dsp:nvSpPr>
      <dsp:spPr>
        <a:xfrm>
          <a:off x="1577340" y="3923602"/>
          <a:ext cx="6309360" cy="0"/>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6D83E4F6-CBAA-4323-B736-2CEF5E123D4E}">
      <dsp:nvSpPr>
        <dsp:cNvPr id="0" name=""/>
        <dsp:cNvSpPr/>
      </dsp:nvSpPr>
      <dsp:spPr>
        <a:xfrm>
          <a:off x="1695640" y="3996243"/>
          <a:ext cx="6191059" cy="1452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ru-RU" sz="2200" kern="1200"/>
            <a:t>специфічність суб’єктів відповідальності за вчинення міжнародного злочину чи злочину міжнародного характеру</a:t>
          </a:r>
          <a:endParaRPr lang="ru-RU" sz="2200" kern="1200" dirty="0"/>
        </a:p>
      </dsp:txBody>
      <dsp:txXfrm>
        <a:off x="1695640" y="3996243"/>
        <a:ext cx="6191059" cy="1452814"/>
      </dsp:txXfrm>
    </dsp:sp>
    <dsp:sp modelId="{448C2FED-D034-4597-BACC-5B451A314F67}">
      <dsp:nvSpPr>
        <dsp:cNvPr id="0" name=""/>
        <dsp:cNvSpPr/>
      </dsp:nvSpPr>
      <dsp:spPr>
        <a:xfrm>
          <a:off x="1577340" y="5449058"/>
          <a:ext cx="63093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5E13F-8378-4F59-9F7E-9E2574277AA0}">
      <dsp:nvSpPr>
        <dsp:cNvPr id="0" name=""/>
        <dsp:cNvSpPr/>
      </dsp:nvSpPr>
      <dsp:spPr>
        <a:xfrm>
          <a:off x="0" y="0"/>
          <a:ext cx="78867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7A2959-8099-4606-A4E0-6827DCD1EA85}">
      <dsp:nvSpPr>
        <dsp:cNvPr id="0" name=""/>
        <dsp:cNvSpPr/>
      </dsp:nvSpPr>
      <dsp:spPr>
        <a:xfrm>
          <a:off x="0" y="0"/>
          <a:ext cx="1577340" cy="4351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uk-UA" sz="3300" kern="1200" dirty="0"/>
            <a:t>Ознаки МКП</a:t>
          </a:r>
          <a:endParaRPr lang="ru-RU" sz="3300" kern="1200" dirty="0"/>
        </a:p>
      </dsp:txBody>
      <dsp:txXfrm>
        <a:off x="0" y="0"/>
        <a:ext cx="1577340" cy="4351338"/>
      </dsp:txXfrm>
    </dsp:sp>
    <dsp:sp modelId="{48FC8672-BD00-48A0-A29E-34F837CBF048}">
      <dsp:nvSpPr>
        <dsp:cNvPr id="0" name=""/>
        <dsp:cNvSpPr/>
      </dsp:nvSpPr>
      <dsp:spPr>
        <a:xfrm>
          <a:off x="1695640" y="101134"/>
          <a:ext cx="6191059" cy="2022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uk-UA" sz="2200" kern="1200" noProof="0" dirty="0"/>
            <a:t>норми міжнародного кримінального </a:t>
          </a:r>
          <a:r>
            <a:rPr lang="ru-RU" sz="2200" kern="1200" dirty="0"/>
            <a:t>права </a:t>
          </a:r>
          <a:r>
            <a:rPr lang="uk-UA" sz="2200" kern="1200" noProof="0" dirty="0"/>
            <a:t>створюються</a:t>
          </a:r>
          <a:r>
            <a:rPr lang="ru-RU" sz="2200" kern="1200" dirty="0"/>
            <a:t> державами на </a:t>
          </a:r>
          <a:r>
            <a:rPr lang="uk-UA" sz="2200" kern="1200" noProof="0" dirty="0"/>
            <a:t>спільних міжнародних конференціях. Дані міжнародні норми мають певний пріоритет</a:t>
          </a:r>
          <a:r>
            <a:rPr lang="ru-RU" sz="2200" kern="1200" dirty="0"/>
            <a:t> перед </a:t>
          </a:r>
          <a:r>
            <a:rPr lang="uk-UA" sz="2200" kern="1200" noProof="0" dirty="0"/>
            <a:t>національними кримінально-правовими </a:t>
          </a:r>
          <a:r>
            <a:rPr lang="ru-RU" sz="2200" kern="1200" dirty="0"/>
            <a:t>нормами. </a:t>
          </a:r>
        </a:p>
      </dsp:txBody>
      <dsp:txXfrm>
        <a:off x="1695640" y="101134"/>
        <a:ext cx="6191059" cy="2022692"/>
      </dsp:txXfrm>
    </dsp:sp>
    <dsp:sp modelId="{507FCF7D-A77B-46BD-AFC8-9C78C2303A7A}">
      <dsp:nvSpPr>
        <dsp:cNvPr id="0" name=""/>
        <dsp:cNvSpPr/>
      </dsp:nvSpPr>
      <dsp:spPr>
        <a:xfrm>
          <a:off x="1577340" y="2123826"/>
          <a:ext cx="63093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5B872CD-AA31-4F5E-B33D-7A2CAD921885}">
      <dsp:nvSpPr>
        <dsp:cNvPr id="0" name=""/>
        <dsp:cNvSpPr/>
      </dsp:nvSpPr>
      <dsp:spPr>
        <a:xfrm>
          <a:off x="1695640" y="2224961"/>
          <a:ext cx="6191059" cy="2022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uk-UA" sz="2200" kern="1200" noProof="0" dirty="0"/>
            <a:t>визначення відповідальності за деякі міжнародні злочини входить до компетенції міжнародних судових органів, а не національних судів</a:t>
          </a:r>
        </a:p>
      </dsp:txBody>
      <dsp:txXfrm>
        <a:off x="1695640" y="2224961"/>
        <a:ext cx="6191059" cy="2022692"/>
      </dsp:txXfrm>
    </dsp:sp>
    <dsp:sp modelId="{D7B71AC3-206F-4A5D-B9B0-1361C8AE3ED1}">
      <dsp:nvSpPr>
        <dsp:cNvPr id="0" name=""/>
        <dsp:cNvSpPr/>
      </dsp:nvSpPr>
      <dsp:spPr>
        <a:xfrm>
          <a:off x="1577340" y="4247653"/>
          <a:ext cx="6309360" cy="0"/>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F307A-01F7-4325-A12B-CCDC5F8D01A1}">
      <dsp:nvSpPr>
        <dsp:cNvPr id="0" name=""/>
        <dsp:cNvSpPr/>
      </dsp:nvSpPr>
      <dsp:spPr>
        <a:xfrm>
          <a:off x="0" y="0"/>
          <a:ext cx="780415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63177F-4F8B-4314-A20D-401D27C5EA42}">
      <dsp:nvSpPr>
        <dsp:cNvPr id="0" name=""/>
        <dsp:cNvSpPr/>
      </dsp:nvSpPr>
      <dsp:spPr>
        <a:xfrm>
          <a:off x="0" y="0"/>
          <a:ext cx="1560830" cy="4793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uk-UA" sz="2100" kern="1200" noProof="0" dirty="0"/>
            <a:t>Особливості системи сучасного МКП</a:t>
          </a:r>
        </a:p>
      </dsp:txBody>
      <dsp:txXfrm>
        <a:off x="0" y="0"/>
        <a:ext cx="1560830" cy="4793672"/>
      </dsp:txXfrm>
    </dsp:sp>
    <dsp:sp modelId="{66432D79-6C5A-48E5-97C7-B2BE363AA13C}">
      <dsp:nvSpPr>
        <dsp:cNvPr id="0" name=""/>
        <dsp:cNvSpPr/>
      </dsp:nvSpPr>
      <dsp:spPr>
        <a:xfrm>
          <a:off x="1677892" y="45174"/>
          <a:ext cx="6126257" cy="903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uk-UA" sz="1800" kern="1200" noProof="0" dirty="0"/>
            <a:t>об’єднує норми національного кримінального, кримінально-процесуального, кримінально-виконавчого права та судоустрою базуючись на міжнародно-правових нормах</a:t>
          </a:r>
        </a:p>
      </dsp:txBody>
      <dsp:txXfrm>
        <a:off x="1677892" y="45174"/>
        <a:ext cx="6126257" cy="903495"/>
      </dsp:txXfrm>
    </dsp:sp>
    <dsp:sp modelId="{08174E90-69A9-495C-B05F-9737FCB99C72}">
      <dsp:nvSpPr>
        <dsp:cNvPr id="0" name=""/>
        <dsp:cNvSpPr/>
      </dsp:nvSpPr>
      <dsp:spPr>
        <a:xfrm>
          <a:off x="1560829" y="948669"/>
          <a:ext cx="624332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A41764C-5BA5-4A12-8D8E-E774C9904CD3}">
      <dsp:nvSpPr>
        <dsp:cNvPr id="0" name=""/>
        <dsp:cNvSpPr/>
      </dsp:nvSpPr>
      <dsp:spPr>
        <a:xfrm>
          <a:off x="1677892" y="993844"/>
          <a:ext cx="6126257" cy="903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uk-UA" sz="1800" kern="1200" noProof="0" dirty="0"/>
            <a:t>принципи і норми, що містить МКП визначають його юридичну природу і відносяться до загальної частини</a:t>
          </a:r>
        </a:p>
      </dsp:txBody>
      <dsp:txXfrm>
        <a:off x="1677892" y="993844"/>
        <a:ext cx="6126257" cy="903495"/>
      </dsp:txXfrm>
    </dsp:sp>
    <dsp:sp modelId="{B25EEA4F-0A9F-4EDE-99A5-027EA37B98D3}">
      <dsp:nvSpPr>
        <dsp:cNvPr id="0" name=""/>
        <dsp:cNvSpPr/>
      </dsp:nvSpPr>
      <dsp:spPr>
        <a:xfrm>
          <a:off x="1560829" y="1897339"/>
          <a:ext cx="624332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FA732C-150B-4CDE-B270-CA87F73A1F00}">
      <dsp:nvSpPr>
        <dsp:cNvPr id="0" name=""/>
        <dsp:cNvSpPr/>
      </dsp:nvSpPr>
      <dsp:spPr>
        <a:xfrm>
          <a:off x="1677892" y="1942514"/>
          <a:ext cx="6126257" cy="903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uk-UA" sz="1800" kern="1200" noProof="0" dirty="0"/>
            <a:t>склади злочинів – утворюють особливу частину МКП</a:t>
          </a:r>
        </a:p>
      </dsp:txBody>
      <dsp:txXfrm>
        <a:off x="1677892" y="1942514"/>
        <a:ext cx="6126257" cy="903495"/>
      </dsp:txXfrm>
    </dsp:sp>
    <dsp:sp modelId="{006A9250-57DE-4438-B6D5-238323E5436B}">
      <dsp:nvSpPr>
        <dsp:cNvPr id="0" name=""/>
        <dsp:cNvSpPr/>
      </dsp:nvSpPr>
      <dsp:spPr>
        <a:xfrm>
          <a:off x="1560829" y="2846009"/>
          <a:ext cx="624332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BE60C08-9833-42D9-9CC1-D2A801A75DBA}">
      <dsp:nvSpPr>
        <dsp:cNvPr id="0" name=""/>
        <dsp:cNvSpPr/>
      </dsp:nvSpPr>
      <dsp:spPr>
        <a:xfrm>
          <a:off x="1677892" y="2891184"/>
          <a:ext cx="6126257" cy="903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uk-UA" sz="1800" kern="1200" noProof="0" dirty="0"/>
            <a:t>значна кількість норм стосується процесуально-правових аспектів реалізації МКП, тобто можна говорити про існування міжнародного кримінально-процесуального права</a:t>
          </a:r>
        </a:p>
      </dsp:txBody>
      <dsp:txXfrm>
        <a:off x="1677892" y="2891184"/>
        <a:ext cx="6126257" cy="903495"/>
      </dsp:txXfrm>
    </dsp:sp>
    <dsp:sp modelId="{1569FB99-D661-44D9-8B55-77DD7E7EDB37}">
      <dsp:nvSpPr>
        <dsp:cNvPr id="0" name=""/>
        <dsp:cNvSpPr/>
      </dsp:nvSpPr>
      <dsp:spPr>
        <a:xfrm>
          <a:off x="1560829" y="3794679"/>
          <a:ext cx="624332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95C88C-CCF0-4166-AABD-8A8032149B5E}">
      <dsp:nvSpPr>
        <dsp:cNvPr id="0" name=""/>
        <dsp:cNvSpPr/>
      </dsp:nvSpPr>
      <dsp:spPr>
        <a:xfrm>
          <a:off x="1677892" y="3839853"/>
          <a:ext cx="6126257" cy="903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uk-UA" sz="1800" kern="1200" noProof="0" dirty="0"/>
            <a:t>статути міжнародних судів заклали основи міжнародного кримінального судоустрою</a:t>
          </a:r>
        </a:p>
      </dsp:txBody>
      <dsp:txXfrm>
        <a:off x="1677892" y="3839853"/>
        <a:ext cx="6126257" cy="903495"/>
      </dsp:txXfrm>
    </dsp:sp>
    <dsp:sp modelId="{D687D6DF-5163-49CE-A820-B18129FE838E}">
      <dsp:nvSpPr>
        <dsp:cNvPr id="0" name=""/>
        <dsp:cNvSpPr/>
      </dsp:nvSpPr>
      <dsp:spPr>
        <a:xfrm>
          <a:off x="1560829" y="4743348"/>
          <a:ext cx="624332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D35EBD-BF62-4862-90C4-863D8B86DAD2}">
      <dsp:nvSpPr>
        <dsp:cNvPr id="0" name=""/>
        <dsp:cNvSpPr/>
      </dsp:nvSpPr>
      <dsp:spPr>
        <a:xfrm>
          <a:off x="0" y="377741"/>
          <a:ext cx="78867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DFE8AA9-FB2C-437B-8B80-8347BACBB48D}">
      <dsp:nvSpPr>
        <dsp:cNvPr id="0" name=""/>
        <dsp:cNvSpPr/>
      </dsp:nvSpPr>
      <dsp:spPr>
        <a:xfrm>
          <a:off x="394335" y="23501"/>
          <a:ext cx="5520690" cy="708480"/>
        </a:xfrm>
        <a:prstGeom prst="roundRect">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uk-UA" sz="2400" kern="1200" dirty="0"/>
            <a:t>Імперативний</a:t>
          </a:r>
          <a:endParaRPr lang="ru-RU" sz="2400" kern="1200" dirty="0"/>
        </a:p>
      </dsp:txBody>
      <dsp:txXfrm>
        <a:off x="428920" y="58086"/>
        <a:ext cx="5451520" cy="639310"/>
      </dsp:txXfrm>
    </dsp:sp>
    <dsp:sp modelId="{5F61308C-53C3-43F0-A334-07CA2FF05CE7}">
      <dsp:nvSpPr>
        <dsp:cNvPr id="0" name=""/>
        <dsp:cNvSpPr/>
      </dsp:nvSpPr>
      <dsp:spPr>
        <a:xfrm>
          <a:off x="0" y="1466381"/>
          <a:ext cx="78867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936C0F-4A78-436C-A889-CDA88639B48D}">
      <dsp:nvSpPr>
        <dsp:cNvPr id="0" name=""/>
        <dsp:cNvSpPr/>
      </dsp:nvSpPr>
      <dsp:spPr>
        <a:xfrm>
          <a:off x="394335" y="1112141"/>
          <a:ext cx="5520690" cy="708480"/>
        </a:xfrm>
        <a:prstGeom prst="roundRect">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uk-UA" sz="2400" kern="1200" dirty="0"/>
            <a:t>Диспозитивний</a:t>
          </a:r>
          <a:endParaRPr lang="ru-RU" sz="2400" kern="1200" dirty="0"/>
        </a:p>
      </dsp:txBody>
      <dsp:txXfrm>
        <a:off x="428920" y="1146726"/>
        <a:ext cx="5451520" cy="639310"/>
      </dsp:txXfrm>
    </dsp:sp>
    <dsp:sp modelId="{D27921FC-0D4B-44F4-87DA-D565AEC7AB13}">
      <dsp:nvSpPr>
        <dsp:cNvPr id="0" name=""/>
        <dsp:cNvSpPr/>
      </dsp:nvSpPr>
      <dsp:spPr>
        <a:xfrm>
          <a:off x="0" y="2555021"/>
          <a:ext cx="78867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DC7480-63A3-40E4-8FC4-DC9AB247D21F}">
      <dsp:nvSpPr>
        <dsp:cNvPr id="0" name=""/>
        <dsp:cNvSpPr/>
      </dsp:nvSpPr>
      <dsp:spPr>
        <a:xfrm>
          <a:off x="394335" y="2200781"/>
          <a:ext cx="5520690" cy="708480"/>
        </a:xfrm>
        <a:prstGeom prst="roundRect">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uk-UA" sz="2400" kern="1200" dirty="0"/>
            <a:t>Заохочувальний</a:t>
          </a:r>
          <a:endParaRPr lang="ru-RU" sz="2400" kern="1200" dirty="0"/>
        </a:p>
      </dsp:txBody>
      <dsp:txXfrm>
        <a:off x="428920" y="2235366"/>
        <a:ext cx="5451520" cy="639310"/>
      </dsp:txXfrm>
    </dsp:sp>
    <dsp:sp modelId="{F71261CD-F4FA-4EAE-A68A-1F5EF6E3AA21}">
      <dsp:nvSpPr>
        <dsp:cNvPr id="0" name=""/>
        <dsp:cNvSpPr/>
      </dsp:nvSpPr>
      <dsp:spPr>
        <a:xfrm>
          <a:off x="0" y="3643661"/>
          <a:ext cx="78867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F050BB0-30B8-4538-B958-F08DF487274D}">
      <dsp:nvSpPr>
        <dsp:cNvPr id="0" name=""/>
        <dsp:cNvSpPr/>
      </dsp:nvSpPr>
      <dsp:spPr>
        <a:xfrm>
          <a:off x="394335" y="3289421"/>
          <a:ext cx="5520690" cy="708480"/>
        </a:xfrm>
        <a:prstGeom prst="roundRect">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uk-UA" sz="2400" kern="1200" dirty="0"/>
            <a:t>Рекомендаційний</a:t>
          </a:r>
        </a:p>
      </dsp:txBody>
      <dsp:txXfrm>
        <a:off x="428920" y="3324006"/>
        <a:ext cx="5451520" cy="6393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0E552-381D-4678-B171-7DCC84686789}">
      <dsp:nvSpPr>
        <dsp:cNvPr id="0" name=""/>
        <dsp:cNvSpPr/>
      </dsp:nvSpPr>
      <dsp:spPr>
        <a:xfrm>
          <a:off x="0" y="0"/>
          <a:ext cx="78867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C12C12-F620-4703-A223-EE36AFD7F921}">
      <dsp:nvSpPr>
        <dsp:cNvPr id="0" name=""/>
        <dsp:cNvSpPr/>
      </dsp:nvSpPr>
      <dsp:spPr>
        <a:xfrm>
          <a:off x="0" y="0"/>
          <a:ext cx="1577340" cy="5237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uk-UA" sz="2700" b="1" kern="1200" dirty="0"/>
            <a:t>ІІ. Джерела МКП</a:t>
          </a:r>
        </a:p>
        <a:p>
          <a:pPr marL="0" lvl="0" indent="0" algn="l" defTabSz="1200150">
            <a:lnSpc>
              <a:spcPct val="90000"/>
            </a:lnSpc>
            <a:spcBef>
              <a:spcPct val="0"/>
            </a:spcBef>
            <a:spcAft>
              <a:spcPct val="35000"/>
            </a:spcAft>
            <a:buNone/>
          </a:pPr>
          <a:endParaRPr lang="ru-RU" sz="2700" kern="1200" dirty="0"/>
        </a:p>
      </dsp:txBody>
      <dsp:txXfrm>
        <a:off x="0" y="0"/>
        <a:ext cx="1577340" cy="5237162"/>
      </dsp:txXfrm>
    </dsp:sp>
    <dsp:sp modelId="{8995F485-E999-450D-8DA1-483CEEE4E48C}">
      <dsp:nvSpPr>
        <dsp:cNvPr id="0" name=""/>
        <dsp:cNvSpPr/>
      </dsp:nvSpPr>
      <dsp:spPr>
        <a:xfrm>
          <a:off x="1695640" y="61564"/>
          <a:ext cx="6191059" cy="1231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ru-RU" sz="2200" kern="1200" dirty="0"/>
            <a:t>договори, </a:t>
          </a:r>
        </a:p>
      </dsp:txBody>
      <dsp:txXfrm>
        <a:off x="1695640" y="61564"/>
        <a:ext cx="6191059" cy="1231295"/>
      </dsp:txXfrm>
    </dsp:sp>
    <dsp:sp modelId="{20D5BB9D-5FB1-43EA-9616-BF2117D6912B}">
      <dsp:nvSpPr>
        <dsp:cNvPr id="0" name=""/>
        <dsp:cNvSpPr/>
      </dsp:nvSpPr>
      <dsp:spPr>
        <a:xfrm>
          <a:off x="1577340" y="1292860"/>
          <a:ext cx="63093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63E1302-F835-433C-A45E-CA8A0A07A71A}">
      <dsp:nvSpPr>
        <dsp:cNvPr id="0" name=""/>
        <dsp:cNvSpPr/>
      </dsp:nvSpPr>
      <dsp:spPr>
        <a:xfrm>
          <a:off x="1695640" y="1354425"/>
          <a:ext cx="6191059" cy="1231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uk-UA" sz="2200" kern="1200" noProof="0" dirty="0"/>
            <a:t>міжнародні звичаї,</a:t>
          </a:r>
        </a:p>
      </dsp:txBody>
      <dsp:txXfrm>
        <a:off x="1695640" y="1354425"/>
        <a:ext cx="6191059" cy="1231295"/>
      </dsp:txXfrm>
    </dsp:sp>
    <dsp:sp modelId="{D170111C-1FF3-45BF-9DA4-5A48FA1D16F5}">
      <dsp:nvSpPr>
        <dsp:cNvPr id="0" name=""/>
        <dsp:cNvSpPr/>
      </dsp:nvSpPr>
      <dsp:spPr>
        <a:xfrm>
          <a:off x="1577340" y="2585720"/>
          <a:ext cx="63093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ADB4E5-BA06-4424-B5E3-4F1AA2AC410C}">
      <dsp:nvSpPr>
        <dsp:cNvPr id="0" name=""/>
        <dsp:cNvSpPr/>
      </dsp:nvSpPr>
      <dsp:spPr>
        <a:xfrm>
          <a:off x="1695640" y="2647285"/>
          <a:ext cx="6191059" cy="1231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uk-UA" sz="2200" kern="1200" noProof="0" dirty="0"/>
            <a:t>загальні принципи права </a:t>
          </a:r>
        </a:p>
      </dsp:txBody>
      <dsp:txXfrm>
        <a:off x="1695640" y="2647285"/>
        <a:ext cx="6191059" cy="1231295"/>
      </dsp:txXfrm>
    </dsp:sp>
    <dsp:sp modelId="{D3C5807E-D6EE-4EC5-B161-FE00B1CCA274}">
      <dsp:nvSpPr>
        <dsp:cNvPr id="0" name=""/>
        <dsp:cNvSpPr/>
      </dsp:nvSpPr>
      <dsp:spPr>
        <a:xfrm>
          <a:off x="1577340" y="3878581"/>
          <a:ext cx="63093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DCD86A-6382-4183-B32C-DDA1A81B2191}">
      <dsp:nvSpPr>
        <dsp:cNvPr id="0" name=""/>
        <dsp:cNvSpPr/>
      </dsp:nvSpPr>
      <dsp:spPr>
        <a:xfrm>
          <a:off x="1695640" y="3940146"/>
          <a:ext cx="6191059" cy="1231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ru-RU" sz="2200" kern="1200" dirty="0" err="1"/>
            <a:t>судові</a:t>
          </a:r>
          <a:r>
            <a:rPr lang="ru-RU" sz="2200" kern="1200" dirty="0"/>
            <a:t> рішення та доктрини найбільш кваліфікованих спеціалістів у галузі міжнародного публічного права, як допоміжний засіб</a:t>
          </a:r>
        </a:p>
      </dsp:txBody>
      <dsp:txXfrm>
        <a:off x="1695640" y="3940146"/>
        <a:ext cx="6191059" cy="1231295"/>
      </dsp:txXfrm>
    </dsp:sp>
    <dsp:sp modelId="{0085B295-E030-47E4-8723-AB033135F6C1}">
      <dsp:nvSpPr>
        <dsp:cNvPr id="0" name=""/>
        <dsp:cNvSpPr/>
      </dsp:nvSpPr>
      <dsp:spPr>
        <a:xfrm>
          <a:off x="1577340" y="5171441"/>
          <a:ext cx="630936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AE0EF6-1E23-4877-8B25-70E279D2C81E}">
      <dsp:nvSpPr>
        <dsp:cNvPr id="0" name=""/>
        <dsp:cNvSpPr/>
      </dsp:nvSpPr>
      <dsp:spPr>
        <a:xfrm>
          <a:off x="0" y="495992"/>
          <a:ext cx="4965469" cy="496546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25408C-0A90-4AC0-A215-C391A114B5C1}">
      <dsp:nvSpPr>
        <dsp:cNvPr id="0" name=""/>
        <dsp:cNvSpPr/>
      </dsp:nvSpPr>
      <dsp:spPr>
        <a:xfrm>
          <a:off x="2482734" y="495992"/>
          <a:ext cx="5793047" cy="496546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ru-RU" sz="2800" kern="1200" dirty="0"/>
            <a:t>1. </a:t>
          </a:r>
          <a:r>
            <a:rPr lang="uk-UA" sz="2800" kern="1200" noProof="0" dirty="0"/>
            <a:t>Міжнародні договори, що координують діяльність держав у боротьбі зі злочинністю та визначають правовий статус окремих міжнародних організацій</a:t>
          </a:r>
        </a:p>
      </dsp:txBody>
      <dsp:txXfrm>
        <a:off x="2482734" y="495992"/>
        <a:ext cx="2896523" cy="4965469"/>
      </dsp:txXfrm>
    </dsp:sp>
    <dsp:sp modelId="{8093FD95-4DC5-4BC1-AF86-52ECF9E414AE}">
      <dsp:nvSpPr>
        <dsp:cNvPr id="0" name=""/>
        <dsp:cNvSpPr/>
      </dsp:nvSpPr>
      <dsp:spPr>
        <a:xfrm>
          <a:off x="5379258" y="495992"/>
          <a:ext cx="2896523" cy="496546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228600" lvl="1" indent="-228600" algn="l" defTabSz="1022350">
            <a:lnSpc>
              <a:spcPct val="90000"/>
            </a:lnSpc>
            <a:spcBef>
              <a:spcPct val="0"/>
            </a:spcBef>
            <a:spcAft>
              <a:spcPct val="15000"/>
            </a:spcAft>
            <a:buChar char="•"/>
          </a:pPr>
          <a:r>
            <a:rPr lang="uk-UA" sz="2300" kern="1200" noProof="0" dirty="0"/>
            <a:t>Статут ООН 1945 р.;</a:t>
          </a:r>
        </a:p>
        <a:p>
          <a:pPr marL="228600" lvl="1" indent="-228600" algn="l" defTabSz="1022350">
            <a:lnSpc>
              <a:spcPct val="90000"/>
            </a:lnSpc>
            <a:spcBef>
              <a:spcPct val="0"/>
            </a:spcBef>
            <a:spcAft>
              <a:spcPct val="15000"/>
            </a:spcAft>
            <a:buChar char="•"/>
          </a:pPr>
          <a:r>
            <a:rPr lang="uk-UA" sz="2300" kern="1200" noProof="0" dirty="0"/>
            <a:t> Віденська конвенція про міжнародні договори 1969 р.; </a:t>
          </a:r>
        </a:p>
        <a:p>
          <a:pPr marL="228600" lvl="1" indent="-228600" algn="l" defTabSz="1022350">
            <a:lnSpc>
              <a:spcPct val="90000"/>
            </a:lnSpc>
            <a:spcBef>
              <a:spcPct val="0"/>
            </a:spcBef>
            <a:spcAft>
              <a:spcPct val="15000"/>
            </a:spcAft>
            <a:buChar char="•"/>
          </a:pPr>
          <a:r>
            <a:rPr lang="uk-UA" sz="2300" kern="1200" noProof="0" dirty="0"/>
            <a:t>Віденська конвенція про дипломатичні зносини 1961 р. </a:t>
          </a:r>
        </a:p>
        <a:p>
          <a:pPr marL="228600" lvl="1" indent="-228600" algn="l" defTabSz="1022350">
            <a:lnSpc>
              <a:spcPct val="90000"/>
            </a:lnSpc>
            <a:spcBef>
              <a:spcPct val="0"/>
            </a:spcBef>
            <a:spcAft>
              <a:spcPct val="15000"/>
            </a:spcAft>
            <a:buChar char="•"/>
          </a:pPr>
          <a:r>
            <a:rPr lang="uk-UA" sz="2300" kern="1200" noProof="0" dirty="0"/>
            <a:t>Статут Міжнародного кримінального суду1998 р. тощо</a:t>
          </a:r>
        </a:p>
      </dsp:txBody>
      <dsp:txXfrm>
        <a:off x="5379258" y="495992"/>
        <a:ext cx="2896523" cy="4965469"/>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943914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4149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78800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45546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E7815E-F7B8-4E93-9F6C-89F6C3C8DBB8}"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852076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7815E-F7B8-4E93-9F6C-89F6C3C8DBB8}"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6507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7815E-F7B8-4E93-9F6C-89F6C3C8DBB8}" type="datetimeFigureOut">
              <a:rPr lang="en-US" smtClean="0"/>
              <a:pPr/>
              <a:t>9/5/2023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17109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7815E-F7B8-4E93-9F6C-89F6C3C8DBB8}" type="datetimeFigureOut">
              <a:rPr lang="en-US" smtClean="0"/>
              <a:pPr/>
              <a:t>9/5/2023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3910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7815E-F7B8-4E93-9F6C-89F6C3C8DBB8}" type="datetimeFigureOut">
              <a:rPr lang="en-US" smtClean="0"/>
              <a:pPr/>
              <a:t>9/5/2023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24613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74887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16727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88" y="366"/>
            <a:ext cx="9143024" cy="6857268"/>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7815E-F7B8-4E93-9F6C-89F6C3C8DBB8}" type="datetimeFigureOut">
              <a:rPr lang="en-US" smtClean="0"/>
              <a:pPr/>
              <a:t>9/5/2023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37FF7-5919-41BF-8DD0-96FAEA1BD99B}" type="slidenum">
              <a:rPr lang="en-US" smtClean="0"/>
              <a:pPr/>
              <a:t>‹#›</a:t>
            </a:fld>
            <a:endParaRPr lang="en-US"/>
          </a:p>
        </p:txBody>
      </p:sp>
    </p:spTree>
    <p:extLst>
      <p:ext uri="{BB962C8B-B14F-4D97-AF65-F5344CB8AC3E}">
        <p14:creationId xmlns:p14="http://schemas.microsoft.com/office/powerpoint/2010/main" val="2857459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944" y="1781366"/>
            <a:ext cx="7799832" cy="2387600"/>
          </a:xfrm>
        </p:spPr>
        <p:txBody>
          <a:bodyPr>
            <a:normAutofit fontScale="90000"/>
          </a:bodyPr>
          <a:lstStyle/>
          <a:p>
            <a:r>
              <a:rPr lang="uk-UA" b="1" dirty="0">
                <a:ln w="13462">
                  <a:solidFill>
                    <a:srgbClr val="8EBD8F"/>
                  </a:solidFill>
                  <a:prstDash val="solid"/>
                </a:ln>
                <a:solidFill>
                  <a:srgbClr val="0F7172"/>
                </a:solidFill>
                <a:effectLst>
                  <a:outerShdw dist="38100" dir="2700000" algn="bl" rotWithShape="0">
                    <a:schemeClr val="accent5"/>
                  </a:outerShdw>
                </a:effectLst>
                <a:latin typeface="+mn-lt"/>
              </a:rPr>
              <a:t>Поняття</a:t>
            </a:r>
            <a:r>
              <a:rPr lang="ru-RU" b="1" dirty="0">
                <a:ln w="13462">
                  <a:solidFill>
                    <a:srgbClr val="8EBD8F"/>
                  </a:solidFill>
                  <a:prstDash val="solid"/>
                </a:ln>
                <a:solidFill>
                  <a:srgbClr val="0F7172"/>
                </a:solidFill>
                <a:effectLst>
                  <a:outerShdw dist="38100" dir="2700000" algn="bl" rotWithShape="0">
                    <a:schemeClr val="accent5"/>
                  </a:outerShdw>
                </a:effectLst>
                <a:latin typeface="+mn-lt"/>
              </a:rPr>
              <a:t>, предмет, система та </a:t>
            </a:r>
            <a:r>
              <a:rPr lang="ru-RU" b="1" dirty="0" err="1">
                <a:ln w="13462">
                  <a:solidFill>
                    <a:srgbClr val="8EBD8F"/>
                  </a:solidFill>
                  <a:prstDash val="solid"/>
                </a:ln>
                <a:solidFill>
                  <a:srgbClr val="0F7172"/>
                </a:solidFill>
                <a:effectLst>
                  <a:outerShdw dist="38100" dir="2700000" algn="bl" rotWithShape="0">
                    <a:schemeClr val="accent5"/>
                  </a:outerShdw>
                </a:effectLst>
                <a:latin typeface="+mn-lt"/>
              </a:rPr>
              <a:t>джерела</a:t>
            </a:r>
            <a:r>
              <a:rPr lang="ru-RU" b="1" dirty="0">
                <a:ln w="13462">
                  <a:solidFill>
                    <a:srgbClr val="8EBD8F"/>
                  </a:solidFill>
                  <a:prstDash val="solid"/>
                </a:ln>
                <a:solidFill>
                  <a:srgbClr val="0F7172"/>
                </a:solidFill>
                <a:effectLst>
                  <a:outerShdw dist="38100" dir="2700000" algn="bl" rotWithShape="0">
                    <a:schemeClr val="accent5"/>
                  </a:outerShdw>
                </a:effectLst>
                <a:latin typeface="+mn-lt"/>
              </a:rPr>
              <a:t> </a:t>
            </a:r>
            <a:r>
              <a:rPr lang="ru-RU" b="1" dirty="0" err="1">
                <a:ln w="13462">
                  <a:solidFill>
                    <a:srgbClr val="8EBD8F"/>
                  </a:solidFill>
                  <a:prstDash val="solid"/>
                </a:ln>
                <a:solidFill>
                  <a:srgbClr val="0F7172"/>
                </a:solidFill>
                <a:effectLst>
                  <a:outerShdw dist="38100" dir="2700000" algn="bl" rotWithShape="0">
                    <a:schemeClr val="accent5"/>
                  </a:outerShdw>
                </a:effectLst>
                <a:latin typeface="+mn-lt"/>
              </a:rPr>
              <a:t>міжнародного</a:t>
            </a:r>
            <a:r>
              <a:rPr lang="ru-RU" b="1" dirty="0">
                <a:ln w="13462">
                  <a:solidFill>
                    <a:srgbClr val="8EBD8F"/>
                  </a:solidFill>
                  <a:prstDash val="solid"/>
                </a:ln>
                <a:solidFill>
                  <a:srgbClr val="0F7172"/>
                </a:solidFill>
                <a:effectLst>
                  <a:outerShdw dist="38100" dir="2700000" algn="bl" rotWithShape="0">
                    <a:schemeClr val="accent5"/>
                  </a:outerShdw>
                </a:effectLst>
                <a:latin typeface="+mn-lt"/>
              </a:rPr>
              <a:t> </a:t>
            </a:r>
            <a:r>
              <a:rPr lang="ru-RU" b="1" dirty="0" err="1">
                <a:ln w="13462">
                  <a:solidFill>
                    <a:srgbClr val="8EBD8F"/>
                  </a:solidFill>
                  <a:prstDash val="solid"/>
                </a:ln>
                <a:solidFill>
                  <a:srgbClr val="0F7172"/>
                </a:solidFill>
                <a:effectLst>
                  <a:outerShdw dist="38100" dir="2700000" algn="bl" rotWithShape="0">
                    <a:schemeClr val="accent5"/>
                  </a:outerShdw>
                </a:effectLst>
                <a:latin typeface="+mn-lt"/>
              </a:rPr>
              <a:t>кримінального</a:t>
            </a:r>
            <a:r>
              <a:rPr lang="ru-RU" b="1" dirty="0">
                <a:ln w="13462">
                  <a:solidFill>
                    <a:srgbClr val="8EBD8F"/>
                  </a:solidFill>
                  <a:prstDash val="solid"/>
                </a:ln>
                <a:solidFill>
                  <a:srgbClr val="0F7172"/>
                </a:solidFill>
                <a:effectLst>
                  <a:outerShdw dist="38100" dir="2700000" algn="bl" rotWithShape="0">
                    <a:schemeClr val="accent5"/>
                  </a:outerShdw>
                </a:effectLst>
                <a:latin typeface="+mn-lt"/>
              </a:rPr>
              <a:t> права</a:t>
            </a:r>
            <a:endParaRPr lang="en-US" b="1" dirty="0">
              <a:ln w="13462">
                <a:solidFill>
                  <a:srgbClr val="8EBD8F"/>
                </a:solidFill>
                <a:prstDash val="solid"/>
              </a:ln>
              <a:solidFill>
                <a:srgbClr val="0F7172"/>
              </a:solidFill>
              <a:effectLst>
                <a:outerShdw dist="38100" dir="2700000" algn="bl" rotWithShape="0">
                  <a:schemeClr val="accent5"/>
                </a:outerShdw>
              </a:effectLst>
              <a:latin typeface="+mn-lt"/>
            </a:endParaRPr>
          </a:p>
        </p:txBody>
      </p:sp>
      <p:sp>
        <p:nvSpPr>
          <p:cNvPr id="3" name="Subtitle 2"/>
          <p:cNvSpPr>
            <a:spLocks noGrp="1"/>
          </p:cNvSpPr>
          <p:nvPr>
            <p:ph type="subTitle" idx="1"/>
          </p:nvPr>
        </p:nvSpPr>
        <p:spPr>
          <a:xfrm>
            <a:off x="2098548" y="4278694"/>
            <a:ext cx="4992624" cy="1655762"/>
          </a:xfrm>
        </p:spPr>
        <p:txBody>
          <a:bodyPr/>
          <a:lstStyle/>
          <a:p>
            <a:r>
              <a:rPr lang="uk-UA" b="1" dirty="0">
                <a:solidFill>
                  <a:srgbClr val="1F5480"/>
                </a:solidFill>
              </a:rPr>
              <a:t>Тема 1</a:t>
            </a:r>
            <a:endParaRPr lang="en-US" b="1" dirty="0">
              <a:solidFill>
                <a:srgbClr val="1F5480"/>
              </a:solidFill>
            </a:endParaRPr>
          </a:p>
        </p:txBody>
      </p:sp>
    </p:spTree>
    <p:extLst>
      <p:ext uri="{BB962C8B-B14F-4D97-AF65-F5344CB8AC3E}">
        <p14:creationId xmlns:p14="http://schemas.microsoft.com/office/powerpoint/2010/main" val="2399436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5">
            <a:extLst>
              <a:ext uri="{FF2B5EF4-FFF2-40B4-BE49-F238E27FC236}">
                <a16:creationId xmlns:a16="http://schemas.microsoft.com/office/drawing/2014/main" id="{FCBA6A82-3640-46D5-970E-5F2BC70D9E8D}"/>
              </a:ext>
            </a:extLst>
          </p:cNvPr>
          <p:cNvGraphicFramePr>
            <a:graphicFrameLocks noGrp="1"/>
          </p:cNvGraphicFramePr>
          <p:nvPr>
            <p:ph idx="1"/>
            <p:extLst>
              <p:ext uri="{D42A27DB-BD31-4B8C-83A1-F6EECF244321}">
                <p14:modId xmlns:p14="http://schemas.microsoft.com/office/powerpoint/2010/main" val="3547735119"/>
              </p:ext>
            </p:extLst>
          </p:nvPr>
        </p:nvGraphicFramePr>
        <p:xfrm>
          <a:off x="628650" y="1077480"/>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5658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7F56E99-75FB-41B2-A510-F038ED563BF4}"/>
              </a:ext>
            </a:extLst>
          </p:cNvPr>
          <p:cNvSpPr>
            <a:spLocks noGrp="1"/>
          </p:cNvSpPr>
          <p:nvPr>
            <p:ph idx="1"/>
          </p:nvPr>
        </p:nvSpPr>
        <p:spPr>
          <a:xfrm>
            <a:off x="628650" y="544944"/>
            <a:ext cx="7886700" cy="5698837"/>
          </a:xfrm>
        </p:spPr>
        <p:txBody>
          <a:bodyPr/>
          <a:lstStyle/>
          <a:p>
            <a:r>
              <a:rPr lang="uk-UA" b="1" dirty="0"/>
              <a:t>Система міжнародного кримінального права як галузі права </a:t>
            </a:r>
            <a:r>
              <a:rPr lang="uk-UA" dirty="0"/>
              <a:t>знаходиться в процесі становлення</a:t>
            </a:r>
            <a:r>
              <a:rPr lang="ru-RU" dirty="0"/>
              <a:t>.</a:t>
            </a:r>
          </a:p>
        </p:txBody>
      </p:sp>
      <p:graphicFrame>
        <p:nvGraphicFramePr>
          <p:cNvPr id="6" name="Схема 5">
            <a:extLst>
              <a:ext uri="{FF2B5EF4-FFF2-40B4-BE49-F238E27FC236}">
                <a16:creationId xmlns:a16="http://schemas.microsoft.com/office/drawing/2014/main" id="{8DC4E030-1FB9-4833-A353-9B4620BB2A7F}"/>
              </a:ext>
            </a:extLst>
          </p:cNvPr>
          <p:cNvGraphicFramePr/>
          <p:nvPr>
            <p:extLst>
              <p:ext uri="{D42A27DB-BD31-4B8C-83A1-F6EECF244321}">
                <p14:modId xmlns:p14="http://schemas.microsoft.com/office/powerpoint/2010/main" val="97459679"/>
              </p:ext>
            </p:extLst>
          </p:nvPr>
        </p:nvGraphicFramePr>
        <p:xfrm>
          <a:off x="711200" y="1450108"/>
          <a:ext cx="7804150" cy="47936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2069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9912F0E7-D8FA-4CD5-BF5B-143B88046D57}"/>
              </a:ext>
            </a:extLst>
          </p:cNvPr>
          <p:cNvGraphicFramePr>
            <a:graphicFrameLocks noGrp="1"/>
          </p:cNvGraphicFramePr>
          <p:nvPr>
            <p:ph idx="1"/>
            <p:extLst>
              <p:ext uri="{D42A27DB-BD31-4B8C-83A1-F6EECF244321}">
                <p14:modId xmlns:p14="http://schemas.microsoft.com/office/powerpoint/2010/main" val="2561170954"/>
              </p:ext>
            </p:extLst>
          </p:nvPr>
        </p:nvGraphicFramePr>
        <p:xfrm>
          <a:off x="628650" y="1825625"/>
          <a:ext cx="7886700" cy="4673600"/>
        </p:xfrm>
        <a:graphic>
          <a:graphicData uri="http://schemas.openxmlformats.org/drawingml/2006/table">
            <a:tbl>
              <a:tblPr firstRow="1" bandRow="1">
                <a:tableStyleId>{7DF18680-E054-41AD-8BC1-D1AEF772440D}</a:tableStyleId>
              </a:tblPr>
              <a:tblGrid>
                <a:gridCol w="3943350">
                  <a:extLst>
                    <a:ext uri="{9D8B030D-6E8A-4147-A177-3AD203B41FA5}">
                      <a16:colId xmlns:a16="http://schemas.microsoft.com/office/drawing/2014/main" val="2217466079"/>
                    </a:ext>
                  </a:extLst>
                </a:gridCol>
                <a:gridCol w="3943350">
                  <a:extLst>
                    <a:ext uri="{9D8B030D-6E8A-4147-A177-3AD203B41FA5}">
                      <a16:colId xmlns:a16="http://schemas.microsoft.com/office/drawing/2014/main" val="1766723515"/>
                    </a:ext>
                  </a:extLst>
                </a:gridCol>
              </a:tblGrid>
              <a:tr h="370840">
                <a:tc gridSpan="2">
                  <a:txBody>
                    <a:bodyPr/>
                    <a:lstStyle/>
                    <a:p>
                      <a:pPr algn="ctr"/>
                      <a:r>
                        <a:rPr lang="uk-UA" dirty="0"/>
                        <a:t>Система МКП</a:t>
                      </a:r>
                      <a:endParaRPr lang="ru-RU" dirty="0"/>
                    </a:p>
                  </a:txBody>
                  <a:tcPr/>
                </a:tc>
                <a:tc hMerge="1">
                  <a:txBody>
                    <a:bodyPr/>
                    <a:lstStyle/>
                    <a:p>
                      <a:endParaRPr lang="ru-RU" dirty="0"/>
                    </a:p>
                  </a:txBody>
                  <a:tcPr/>
                </a:tc>
                <a:extLst>
                  <a:ext uri="{0D108BD9-81ED-4DB2-BD59-A6C34878D82A}">
                    <a16:rowId xmlns:a16="http://schemas.microsoft.com/office/drawing/2014/main" val="281324394"/>
                  </a:ext>
                </a:extLst>
              </a:tr>
              <a:tr h="370840">
                <a:tc>
                  <a:txBody>
                    <a:bodyPr/>
                    <a:lstStyle/>
                    <a:p>
                      <a:pPr algn="ctr"/>
                      <a:r>
                        <a:rPr lang="uk-UA" dirty="0"/>
                        <a:t>Загальна частина</a:t>
                      </a:r>
                      <a:endParaRPr lang="ru-RU" dirty="0"/>
                    </a:p>
                  </a:txBody>
                  <a:tcPr/>
                </a:tc>
                <a:tc>
                  <a:txBody>
                    <a:bodyPr/>
                    <a:lstStyle/>
                    <a:p>
                      <a:pPr algn="ctr"/>
                      <a:r>
                        <a:rPr lang="uk-UA" dirty="0"/>
                        <a:t>Особлива частина</a:t>
                      </a:r>
                      <a:endParaRPr lang="ru-RU" dirty="0"/>
                    </a:p>
                  </a:txBody>
                  <a:tcPr/>
                </a:tc>
                <a:extLst>
                  <a:ext uri="{0D108BD9-81ED-4DB2-BD59-A6C34878D82A}">
                    <a16:rowId xmlns:a16="http://schemas.microsoft.com/office/drawing/2014/main" val="2924235735"/>
                  </a:ext>
                </a:extLst>
              </a:tr>
              <a:tr h="370840">
                <a:tc>
                  <a:txBody>
                    <a:bodyPr/>
                    <a:lstStyle/>
                    <a:p>
                      <a:pPr marL="285750" indent="-285750" algn="just">
                        <a:buFont typeface="Wingdings" panose="05000000000000000000" pitchFamily="2" charset="2"/>
                        <a:buChar char="q"/>
                      </a:pPr>
                      <a:r>
                        <a:rPr lang="uk-UA" noProof="0" dirty="0"/>
                        <a:t>сукупність міжнародно-правових норм і рішень міжнародних організацій, що визначають принципи міжнародного кримінального права; </a:t>
                      </a:r>
                    </a:p>
                    <a:p>
                      <a:pPr marL="285750" indent="-285750" algn="just">
                        <a:buFont typeface="Wingdings" panose="05000000000000000000" pitchFamily="2" charset="2"/>
                        <a:buChar char="q"/>
                      </a:pPr>
                      <a:r>
                        <a:rPr lang="uk-UA" noProof="0" dirty="0"/>
                        <a:t>поняття і ознаки злочинного діяння, що регламентують питання дії міжнародних актів кримінально-правового характеру; </a:t>
                      </a:r>
                    </a:p>
                    <a:p>
                      <a:pPr marL="285750" indent="-285750" algn="just">
                        <a:buFont typeface="Wingdings" panose="05000000000000000000" pitchFamily="2" charset="2"/>
                        <a:buChar char="q"/>
                      </a:pPr>
                      <a:r>
                        <a:rPr lang="uk-UA" noProof="0" dirty="0"/>
                        <a:t>міжнародно-правові норми, що регулюють настання відповідальності і звільнення від неї</a:t>
                      </a:r>
                    </a:p>
                    <a:p>
                      <a:pPr algn="ctr"/>
                      <a:endParaRPr lang="ru-RU" dirty="0"/>
                    </a:p>
                  </a:txBody>
                  <a:tcPr/>
                </a:tc>
                <a:tc>
                  <a:txBody>
                    <a:bodyPr/>
                    <a:lstStyle/>
                    <a:p>
                      <a:pPr algn="ctr"/>
                      <a:r>
                        <a:rPr lang="uk-UA" noProof="0" dirty="0"/>
                        <a:t>сукупність міжнародно-правових норм і рішень міжнародних організацій, в яких визначені ознаки конкретних злочинів з міжнародного кримінального права</a:t>
                      </a:r>
                    </a:p>
                  </a:txBody>
                  <a:tcPr/>
                </a:tc>
                <a:extLst>
                  <a:ext uri="{0D108BD9-81ED-4DB2-BD59-A6C34878D82A}">
                    <a16:rowId xmlns:a16="http://schemas.microsoft.com/office/drawing/2014/main" val="44785753"/>
                  </a:ext>
                </a:extLst>
              </a:tr>
            </a:tbl>
          </a:graphicData>
        </a:graphic>
      </p:graphicFrame>
    </p:spTree>
    <p:extLst>
      <p:ext uri="{BB962C8B-B14F-4D97-AF65-F5344CB8AC3E}">
        <p14:creationId xmlns:p14="http://schemas.microsoft.com/office/powerpoint/2010/main" val="3006981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2929468" y="1278467"/>
            <a:ext cx="2980266" cy="872066"/>
          </a:xfrm>
          <a:prstGeom prst="ellipse">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uk-UA" dirty="0"/>
              <a:t>Предмет </a:t>
            </a:r>
            <a:r>
              <a:rPr lang="uk-UA" dirty="0" err="1"/>
              <a:t>МКП</a:t>
            </a:r>
            <a:endParaRPr lang="ru-RU" dirty="0"/>
          </a:p>
        </p:txBody>
      </p:sp>
      <p:sp>
        <p:nvSpPr>
          <p:cNvPr id="7" name="Прямоугольник 6"/>
          <p:cNvSpPr/>
          <p:nvPr/>
        </p:nvSpPr>
        <p:spPr>
          <a:xfrm>
            <a:off x="668867" y="2700867"/>
            <a:ext cx="3445934" cy="1904999"/>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uk-UA" dirty="0"/>
              <a:t>відносини, пов'язані з вчиненням міжнародного кримінального злочину і притягненням до міжнародної кримінальної відповідальності</a:t>
            </a:r>
            <a:endParaRPr lang="ru-RU" dirty="0"/>
          </a:p>
        </p:txBody>
      </p:sp>
      <p:sp>
        <p:nvSpPr>
          <p:cNvPr id="8" name="Прямоугольник 7"/>
          <p:cNvSpPr/>
          <p:nvPr/>
        </p:nvSpPr>
        <p:spPr>
          <a:xfrm>
            <a:off x="4927600" y="2717799"/>
            <a:ext cx="3479798" cy="1871133"/>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err="1"/>
              <a:t>відносини</a:t>
            </a:r>
            <a:r>
              <a:rPr lang="ru-RU" dirty="0"/>
              <a:t>, </a:t>
            </a:r>
            <a:r>
              <a:rPr lang="ru-RU" dirty="0" err="1"/>
              <a:t>пов'язані</a:t>
            </a:r>
            <a:r>
              <a:rPr lang="ru-RU" dirty="0"/>
              <a:t> </a:t>
            </a:r>
            <a:r>
              <a:rPr lang="ru-RU" dirty="0" err="1"/>
              <a:t>з</a:t>
            </a:r>
            <a:r>
              <a:rPr lang="ru-RU" dirty="0"/>
              <a:t> </a:t>
            </a:r>
            <a:r>
              <a:rPr lang="ru-RU" dirty="0" err="1"/>
              <a:t>питаннями</a:t>
            </a:r>
            <a:r>
              <a:rPr lang="ru-RU" dirty="0"/>
              <a:t> </a:t>
            </a:r>
            <a:r>
              <a:rPr lang="ru-RU" dirty="0" err="1"/>
              <a:t>встановлення</a:t>
            </a:r>
            <a:r>
              <a:rPr lang="ru-RU" dirty="0"/>
              <a:t> </a:t>
            </a:r>
            <a:r>
              <a:rPr lang="ru-RU" dirty="0" err="1"/>
              <a:t>відповідальності</a:t>
            </a:r>
            <a:r>
              <a:rPr lang="ru-RU" dirty="0"/>
              <a:t> за </a:t>
            </a:r>
            <a:r>
              <a:rPr lang="ru-RU" dirty="0" err="1"/>
              <a:t>злочини</a:t>
            </a:r>
            <a:r>
              <a:rPr lang="ru-RU" dirty="0"/>
              <a:t> </a:t>
            </a:r>
            <a:r>
              <a:rPr lang="ru-RU" dirty="0" err="1"/>
              <a:t>міжнародного</a:t>
            </a:r>
            <a:r>
              <a:rPr lang="ru-RU" dirty="0"/>
              <a:t> характеру</a:t>
            </a:r>
          </a:p>
        </p:txBody>
      </p:sp>
      <p:sp>
        <p:nvSpPr>
          <p:cNvPr id="9" name="Стрелка вправо 8"/>
          <p:cNvSpPr/>
          <p:nvPr/>
        </p:nvSpPr>
        <p:spPr>
          <a:xfrm rot="3419610">
            <a:off x="5077765" y="2187633"/>
            <a:ext cx="541890" cy="484632"/>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11" name="Стрелка вниз 10"/>
          <p:cNvSpPr/>
          <p:nvPr/>
        </p:nvSpPr>
        <p:spPr>
          <a:xfrm rot="2368528">
            <a:off x="3081078" y="2122656"/>
            <a:ext cx="484632" cy="55472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14" name="Овал 13"/>
          <p:cNvSpPr/>
          <p:nvPr/>
        </p:nvSpPr>
        <p:spPr>
          <a:xfrm>
            <a:off x="1176868" y="4868333"/>
            <a:ext cx="2175932" cy="127846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uk-UA" dirty="0"/>
              <a:t>Охоронні відносини</a:t>
            </a:r>
            <a:endParaRPr lang="ru-RU" dirty="0"/>
          </a:p>
        </p:txBody>
      </p:sp>
      <p:sp>
        <p:nvSpPr>
          <p:cNvPr id="17" name="Овал 16"/>
          <p:cNvSpPr/>
          <p:nvPr/>
        </p:nvSpPr>
        <p:spPr>
          <a:xfrm>
            <a:off x="5334001" y="4902199"/>
            <a:ext cx="2175932" cy="127846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uk-UA" dirty="0"/>
              <a:t>Регулятивні відносини</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687917" y="1481667"/>
          <a:ext cx="7886700" cy="4271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1244599" y="694267"/>
            <a:ext cx="6739467" cy="47413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uk-UA" dirty="0"/>
              <a:t>Методи </a:t>
            </a:r>
            <a:r>
              <a:rPr lang="uk-UA" dirty="0" err="1"/>
              <a:t>МКП</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a:extLst>
              <a:ext uri="{FF2B5EF4-FFF2-40B4-BE49-F238E27FC236}">
                <a16:creationId xmlns:a16="http://schemas.microsoft.com/office/drawing/2014/main" id="{2529CE61-DE32-4DE3-8B4D-CB85D94ABC9B}"/>
              </a:ext>
            </a:extLst>
          </p:cNvPr>
          <p:cNvGraphicFramePr>
            <a:graphicFrameLocks noGrp="1"/>
          </p:cNvGraphicFramePr>
          <p:nvPr>
            <p:ph idx="1"/>
            <p:extLst>
              <p:ext uri="{D42A27DB-BD31-4B8C-83A1-F6EECF244321}">
                <p14:modId xmlns:p14="http://schemas.microsoft.com/office/powerpoint/2010/main" val="3189266557"/>
              </p:ext>
            </p:extLst>
          </p:nvPr>
        </p:nvGraphicFramePr>
        <p:xfrm>
          <a:off x="654050" y="957263"/>
          <a:ext cx="7886700" cy="5237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1839FE8E-3E65-40EC-9B67-0A7D385C66EC}"/>
              </a:ext>
            </a:extLst>
          </p:cNvPr>
          <p:cNvGraphicFramePr>
            <a:graphicFrameLocks noGrp="1"/>
          </p:cNvGraphicFramePr>
          <p:nvPr>
            <p:ph idx="1"/>
            <p:extLst>
              <p:ext uri="{D42A27DB-BD31-4B8C-83A1-F6EECF244321}">
                <p14:modId xmlns:p14="http://schemas.microsoft.com/office/powerpoint/2010/main" val="230582702"/>
              </p:ext>
            </p:extLst>
          </p:nvPr>
        </p:nvGraphicFramePr>
        <p:xfrm>
          <a:off x="452582" y="471055"/>
          <a:ext cx="8275782" cy="5957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0584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EB9ABDDE-C41E-4401-B5B8-FC44A2531D09}"/>
              </a:ext>
            </a:extLst>
          </p:cNvPr>
          <p:cNvSpPr/>
          <p:nvPr/>
        </p:nvSpPr>
        <p:spPr>
          <a:xfrm>
            <a:off x="582179" y="489925"/>
            <a:ext cx="7979641"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ru-RU" dirty="0"/>
              <a:t>2. </a:t>
            </a:r>
            <a:r>
              <a:rPr lang="ru-RU" dirty="0" err="1"/>
              <a:t>міжнародні</a:t>
            </a:r>
            <a:r>
              <a:rPr lang="ru-RU" dirty="0"/>
              <a:t> договори, </a:t>
            </a:r>
            <a:r>
              <a:rPr lang="ru-RU" dirty="0" err="1"/>
              <a:t>що</a:t>
            </a:r>
            <a:r>
              <a:rPr lang="ru-RU" dirty="0"/>
              <a:t> </a:t>
            </a:r>
            <a:r>
              <a:rPr lang="ru-RU" dirty="0" err="1"/>
              <a:t>регламентують</a:t>
            </a:r>
            <a:r>
              <a:rPr lang="ru-RU" dirty="0"/>
              <a:t> </a:t>
            </a:r>
            <a:r>
              <a:rPr lang="ru-RU" dirty="0" err="1"/>
              <a:t>співробітництво</a:t>
            </a:r>
            <a:r>
              <a:rPr lang="ru-RU" dirty="0"/>
              <a:t> держав у </a:t>
            </a:r>
            <a:r>
              <a:rPr lang="ru-RU" dirty="0" err="1"/>
              <a:t>протидії</a:t>
            </a:r>
            <a:r>
              <a:rPr lang="ru-RU" dirty="0"/>
              <a:t>, </a:t>
            </a:r>
            <a:r>
              <a:rPr lang="ru-RU" dirty="0" err="1"/>
              <a:t>запобігання</a:t>
            </a:r>
            <a:r>
              <a:rPr lang="ru-RU" dirty="0"/>
              <a:t> і </a:t>
            </a:r>
            <a:r>
              <a:rPr lang="ru-RU" dirty="0" err="1"/>
              <a:t>боротьбі</a:t>
            </a:r>
            <a:r>
              <a:rPr lang="ru-RU" dirty="0"/>
              <a:t> із </a:t>
            </a:r>
            <a:r>
              <a:rPr lang="ru-RU" dirty="0" err="1"/>
              <a:t>окремими</a:t>
            </a:r>
            <a:r>
              <a:rPr lang="ru-RU" dirty="0"/>
              <a:t> видами </a:t>
            </a:r>
            <a:r>
              <a:rPr lang="ru-RU" dirty="0" err="1"/>
              <a:t>злочинів</a:t>
            </a:r>
            <a:endParaRPr lang="ru-RU" dirty="0"/>
          </a:p>
        </p:txBody>
      </p:sp>
      <p:graphicFrame>
        <p:nvGraphicFramePr>
          <p:cNvPr id="8" name="Таблица 8">
            <a:extLst>
              <a:ext uri="{FF2B5EF4-FFF2-40B4-BE49-F238E27FC236}">
                <a16:creationId xmlns:a16="http://schemas.microsoft.com/office/drawing/2014/main" id="{286AFF0F-EBA7-4FFF-ABE1-700EF1C7C055}"/>
              </a:ext>
            </a:extLst>
          </p:cNvPr>
          <p:cNvGraphicFramePr>
            <a:graphicFrameLocks noGrp="1"/>
          </p:cNvGraphicFramePr>
          <p:nvPr>
            <p:ph idx="1"/>
            <p:extLst>
              <p:ext uri="{D42A27DB-BD31-4B8C-83A1-F6EECF244321}">
                <p14:modId xmlns:p14="http://schemas.microsoft.com/office/powerpoint/2010/main" val="3980179226"/>
              </p:ext>
            </p:extLst>
          </p:nvPr>
        </p:nvGraphicFramePr>
        <p:xfrm>
          <a:off x="582179" y="1136256"/>
          <a:ext cx="7979642" cy="4938651"/>
        </p:xfrm>
        <a:graphic>
          <a:graphicData uri="http://schemas.openxmlformats.org/drawingml/2006/table">
            <a:tbl>
              <a:tblPr firstRow="1" bandRow="1">
                <a:tableStyleId>{7DF18680-E054-41AD-8BC1-D1AEF772440D}</a:tableStyleId>
              </a:tblPr>
              <a:tblGrid>
                <a:gridCol w="5245966">
                  <a:extLst>
                    <a:ext uri="{9D8B030D-6E8A-4147-A177-3AD203B41FA5}">
                      <a16:colId xmlns:a16="http://schemas.microsoft.com/office/drawing/2014/main" val="698682251"/>
                    </a:ext>
                  </a:extLst>
                </a:gridCol>
                <a:gridCol w="2733676">
                  <a:extLst>
                    <a:ext uri="{9D8B030D-6E8A-4147-A177-3AD203B41FA5}">
                      <a16:colId xmlns:a16="http://schemas.microsoft.com/office/drawing/2014/main" val="1972895751"/>
                    </a:ext>
                  </a:extLst>
                </a:gridCol>
              </a:tblGrid>
              <a:tr h="366651">
                <a:tc>
                  <a:txBody>
                    <a:bodyPr/>
                    <a:lstStyle/>
                    <a:p>
                      <a:pPr algn="ctr"/>
                      <a:r>
                        <a:rPr lang="ru-RU" dirty="0" err="1"/>
                        <a:t>універсальні</a:t>
                      </a:r>
                      <a:endParaRPr lang="ru-RU" dirty="0"/>
                    </a:p>
                  </a:txBody>
                  <a:tcPr/>
                </a:tc>
                <a:tc>
                  <a:txBody>
                    <a:bodyPr/>
                    <a:lstStyle/>
                    <a:p>
                      <a:pPr algn="ctr"/>
                      <a:r>
                        <a:rPr lang="ru-RU" dirty="0" err="1"/>
                        <a:t>регіональні</a:t>
                      </a:r>
                      <a:endParaRPr lang="ru-RU" dirty="0"/>
                    </a:p>
                  </a:txBody>
                  <a:tcPr/>
                </a:tc>
                <a:extLst>
                  <a:ext uri="{0D108BD9-81ED-4DB2-BD59-A6C34878D82A}">
                    <a16:rowId xmlns:a16="http://schemas.microsoft.com/office/drawing/2014/main" val="934326237"/>
                  </a:ext>
                </a:extLst>
              </a:tr>
              <a:tr h="366651">
                <a:tc>
                  <a:txBody>
                    <a:bodyPr/>
                    <a:lstStyle/>
                    <a:p>
                      <a:pPr marL="285750" indent="-285750">
                        <a:buFont typeface="Wingdings" panose="05000000000000000000" pitchFamily="2" charset="2"/>
                        <a:buChar char="q"/>
                      </a:pPr>
                      <a:r>
                        <a:rPr lang="uk-UA" sz="1400" noProof="0" dirty="0"/>
                        <a:t>Конвенція про рабство 1926 р.;</a:t>
                      </a:r>
                    </a:p>
                    <a:p>
                      <a:pPr marL="285750" indent="-285750">
                        <a:buFont typeface="Wingdings" panose="05000000000000000000" pitchFamily="2" charset="2"/>
                        <a:buChar char="q"/>
                      </a:pPr>
                      <a:r>
                        <a:rPr lang="uk-UA" sz="1400" noProof="0" dirty="0"/>
                        <a:t>Міжнародна конвенція про боротьбу з підробкою грошових знаків 1929 р.; </a:t>
                      </a:r>
                    </a:p>
                    <a:p>
                      <a:pPr marL="285750" indent="-285750">
                        <a:buFont typeface="Wingdings" panose="05000000000000000000" pitchFamily="2" charset="2"/>
                        <a:buChar char="q"/>
                      </a:pPr>
                      <a:r>
                        <a:rPr lang="uk-UA" sz="1400" noProof="0" dirty="0"/>
                        <a:t>Конвенція про попередження злочину геноциду та покарання за нього 1948 р.;</a:t>
                      </a:r>
                    </a:p>
                    <a:p>
                      <a:pPr marL="285750" indent="-285750">
                        <a:buFont typeface="Wingdings" panose="05000000000000000000" pitchFamily="2" charset="2"/>
                        <a:buChar char="q"/>
                      </a:pPr>
                      <a:r>
                        <a:rPr lang="uk-UA" sz="1400" noProof="0" dirty="0"/>
                        <a:t>Конвенція про боротьбу з торгівлею людьми і експлуатацією проституції третіми особами 1950 р.; </a:t>
                      </a:r>
                    </a:p>
                    <a:p>
                      <a:pPr marL="285750" indent="-285750">
                        <a:buFont typeface="Wingdings" panose="05000000000000000000" pitchFamily="2" charset="2"/>
                        <a:buChar char="q"/>
                      </a:pPr>
                      <a:r>
                        <a:rPr lang="uk-UA" sz="1400" noProof="0" dirty="0"/>
                        <a:t>Єдина конвенція про наркотичні засоби 1961 р.; </a:t>
                      </a:r>
                    </a:p>
                    <a:p>
                      <a:pPr marL="285750" indent="-285750">
                        <a:buFont typeface="Wingdings" panose="05000000000000000000" pitchFamily="2" charset="2"/>
                        <a:buChar char="q"/>
                      </a:pPr>
                      <a:r>
                        <a:rPr lang="uk-UA" sz="1400" noProof="0" dirty="0"/>
                        <a:t>Конвенція про відкрите море 1958 р. і Конвенція ООН з морського права 1982 р. в частині, що стосується боротьби з морським піратством; </a:t>
                      </a:r>
                    </a:p>
                    <a:p>
                      <a:pPr marL="285750" indent="-285750">
                        <a:buFont typeface="Wingdings" panose="05000000000000000000" pitchFamily="2" charset="2"/>
                        <a:buChar char="q"/>
                      </a:pPr>
                      <a:r>
                        <a:rPr lang="uk-UA" sz="1400" noProof="0" dirty="0"/>
                        <a:t>Конвенція про злочини та деякі інші акти, що вчиняються на борту повітряних суден 1970 р.; </a:t>
                      </a:r>
                    </a:p>
                    <a:p>
                      <a:pPr marL="285750" indent="-285750">
                        <a:buFont typeface="Wingdings" panose="05000000000000000000" pitchFamily="2" charset="2"/>
                        <a:buChar char="q"/>
                      </a:pPr>
                      <a:r>
                        <a:rPr lang="uk-UA" sz="1400" noProof="0" dirty="0"/>
                        <a:t>Конвенція про боротьбу з незаконними актами, спрямованими проти безпеки цивільної авіації, 1971 р.; </a:t>
                      </a:r>
                    </a:p>
                    <a:p>
                      <a:pPr marL="285750" indent="-285750">
                        <a:buFont typeface="Wingdings" panose="05000000000000000000" pitchFamily="2" charset="2"/>
                        <a:buChar char="q"/>
                      </a:pPr>
                      <a:r>
                        <a:rPr lang="uk-UA" sz="1400" noProof="0" dirty="0"/>
                        <a:t>Конвенція про психотропні речовини 1971 р.; </a:t>
                      </a:r>
                    </a:p>
                    <a:p>
                      <a:pPr marL="285750" indent="-285750">
                        <a:buFont typeface="Wingdings" panose="05000000000000000000" pitchFamily="2" charset="2"/>
                        <a:buChar char="q"/>
                      </a:pPr>
                      <a:r>
                        <a:rPr lang="uk-UA" sz="1400" noProof="0" dirty="0"/>
                        <a:t>Міжнародна конвенція про припинення злочину апартеїду та покарання за нього 1973 р.; </a:t>
                      </a:r>
                    </a:p>
                    <a:p>
                      <a:pPr marL="285750" indent="-285750">
                        <a:buFont typeface="Wingdings" panose="05000000000000000000" pitchFamily="2" charset="2"/>
                        <a:buChar char="q"/>
                      </a:pPr>
                      <a:r>
                        <a:rPr lang="uk-UA" sz="1400" noProof="0" dirty="0"/>
                        <a:t>Конвенція про попередження і покарання злочинів проти осіб, що користуються міжнародним захистом, в тому числі дипломатичних агентів, 1973 р.; </a:t>
                      </a:r>
                    </a:p>
                  </a:txBody>
                  <a:tcPr/>
                </a:tc>
                <a:tc>
                  <a:txBody>
                    <a:bodyPr/>
                    <a:lstStyle/>
                    <a:p>
                      <a:pPr marL="285750" indent="-285750" algn="just">
                        <a:buFont typeface="Wingdings" panose="05000000000000000000" pitchFamily="2" charset="2"/>
                        <a:buChar char="q"/>
                      </a:pPr>
                      <a:r>
                        <a:rPr lang="ru-RU" sz="1400" dirty="0" err="1"/>
                        <a:t>Європейська</a:t>
                      </a:r>
                      <a:r>
                        <a:rPr lang="ru-RU" sz="1400" dirty="0"/>
                        <a:t> </a:t>
                      </a:r>
                      <a:r>
                        <a:rPr lang="ru-RU" sz="1400" dirty="0" err="1"/>
                        <a:t>конвенція</a:t>
                      </a:r>
                      <a:r>
                        <a:rPr lang="ru-RU" sz="1400" dirty="0"/>
                        <a:t> про </a:t>
                      </a:r>
                      <a:r>
                        <a:rPr lang="ru-RU" sz="1400" dirty="0" err="1"/>
                        <a:t>видачу</a:t>
                      </a:r>
                      <a:r>
                        <a:rPr lang="ru-RU" sz="1400" dirty="0"/>
                        <a:t> </a:t>
                      </a:r>
                      <a:r>
                        <a:rPr lang="ru-RU" sz="1400" dirty="0" err="1"/>
                        <a:t>правопорушників</a:t>
                      </a:r>
                      <a:r>
                        <a:rPr lang="ru-RU" sz="1400" dirty="0"/>
                        <a:t> 1957 р.; </a:t>
                      </a:r>
                    </a:p>
                    <a:p>
                      <a:pPr marL="285750" indent="-285750" algn="just">
                        <a:buFont typeface="Wingdings" panose="05000000000000000000" pitchFamily="2" charset="2"/>
                        <a:buChar char="q"/>
                      </a:pPr>
                      <a:r>
                        <a:rPr lang="ru-RU" sz="1400" dirty="0" err="1"/>
                        <a:t>Європейська</a:t>
                      </a:r>
                      <a:r>
                        <a:rPr lang="ru-RU" sz="1400" dirty="0"/>
                        <a:t> </a:t>
                      </a:r>
                      <a:r>
                        <a:rPr lang="ru-RU" sz="1400" dirty="0" err="1"/>
                        <a:t>конвенція</a:t>
                      </a:r>
                      <a:r>
                        <a:rPr lang="ru-RU" sz="1400" dirty="0"/>
                        <a:t> про </a:t>
                      </a:r>
                      <a:r>
                        <a:rPr lang="ru-RU" sz="1400" dirty="0" err="1"/>
                        <a:t>взаємну</a:t>
                      </a:r>
                      <a:r>
                        <a:rPr lang="ru-RU" sz="1400" dirty="0"/>
                        <a:t> </a:t>
                      </a:r>
                      <a:r>
                        <a:rPr lang="ru-RU" sz="1400" dirty="0" err="1"/>
                        <a:t>правову</a:t>
                      </a:r>
                      <a:r>
                        <a:rPr lang="ru-RU" sz="1400" dirty="0"/>
                        <a:t> </a:t>
                      </a:r>
                      <a:r>
                        <a:rPr lang="ru-RU" sz="1400" dirty="0" err="1"/>
                        <a:t>допомогу</a:t>
                      </a:r>
                      <a:r>
                        <a:rPr lang="ru-RU" sz="1400" dirty="0"/>
                        <a:t> у </a:t>
                      </a:r>
                      <a:r>
                        <a:rPr lang="ru-RU" sz="1400" dirty="0" err="1"/>
                        <a:t>кримінальних</a:t>
                      </a:r>
                      <a:r>
                        <a:rPr lang="ru-RU" sz="1400" dirty="0"/>
                        <a:t> справах 1959 р. та </a:t>
                      </a:r>
                      <a:r>
                        <a:rPr lang="ru-RU" sz="1400" dirty="0" err="1"/>
                        <a:t>додаткового</a:t>
                      </a:r>
                      <a:r>
                        <a:rPr lang="ru-RU" sz="1400" dirty="0"/>
                        <a:t> протоколу до </a:t>
                      </a:r>
                      <a:r>
                        <a:rPr lang="ru-RU" sz="1400" dirty="0" err="1"/>
                        <a:t>неї</a:t>
                      </a:r>
                      <a:r>
                        <a:rPr lang="ru-RU" sz="1400" dirty="0"/>
                        <a:t> 1978 р.; </a:t>
                      </a:r>
                    </a:p>
                    <a:p>
                      <a:pPr marL="285750" indent="-285750" algn="just">
                        <a:buFont typeface="Wingdings" panose="05000000000000000000" pitchFamily="2" charset="2"/>
                        <a:buChar char="q"/>
                      </a:pPr>
                      <a:r>
                        <a:rPr lang="ru-RU" sz="1400" dirty="0" err="1"/>
                        <a:t>Європейська</a:t>
                      </a:r>
                      <a:r>
                        <a:rPr lang="ru-RU" sz="1400" dirty="0"/>
                        <a:t> </a:t>
                      </a:r>
                      <a:r>
                        <a:rPr lang="ru-RU" sz="1400" dirty="0" err="1"/>
                        <a:t>конвенція</a:t>
                      </a:r>
                      <a:r>
                        <a:rPr lang="ru-RU" sz="1400" dirty="0"/>
                        <a:t> про </a:t>
                      </a:r>
                      <a:r>
                        <a:rPr lang="ru-RU" sz="1400" dirty="0" err="1"/>
                        <a:t>боротьбу</a:t>
                      </a:r>
                      <a:r>
                        <a:rPr lang="ru-RU" sz="1400" dirty="0"/>
                        <a:t> з </a:t>
                      </a:r>
                      <a:r>
                        <a:rPr lang="ru-RU" sz="1400" dirty="0" err="1"/>
                        <a:t>тероризмом</a:t>
                      </a:r>
                      <a:r>
                        <a:rPr lang="ru-RU" sz="1400" dirty="0"/>
                        <a:t> 1977 р.; </a:t>
                      </a:r>
                    </a:p>
                    <a:p>
                      <a:pPr marL="285750" indent="-285750" algn="just">
                        <a:buFont typeface="Wingdings" panose="05000000000000000000" pitchFamily="2" charset="2"/>
                        <a:buChar char="q"/>
                      </a:pPr>
                      <a:r>
                        <a:rPr lang="ru-RU" sz="1400" dirty="0" err="1"/>
                        <a:t>Конвенція</a:t>
                      </a:r>
                      <a:r>
                        <a:rPr lang="ru-RU" sz="1400" dirty="0"/>
                        <a:t> Ради </a:t>
                      </a:r>
                      <a:r>
                        <a:rPr lang="ru-RU" sz="1400" dirty="0" err="1"/>
                        <a:t>Європи</a:t>
                      </a:r>
                      <a:r>
                        <a:rPr lang="ru-RU" sz="1400" dirty="0"/>
                        <a:t> про </a:t>
                      </a:r>
                      <a:r>
                        <a:rPr lang="ru-RU" sz="1400" dirty="0" err="1"/>
                        <a:t>запобігання</a:t>
                      </a:r>
                      <a:r>
                        <a:rPr lang="ru-RU" sz="1400" dirty="0"/>
                        <a:t> </a:t>
                      </a:r>
                      <a:r>
                        <a:rPr lang="ru-RU" sz="1400" dirty="0" err="1"/>
                        <a:t>тероризму</a:t>
                      </a:r>
                      <a:r>
                        <a:rPr lang="ru-RU" sz="1400" dirty="0"/>
                        <a:t> 2005 р.; </a:t>
                      </a:r>
                    </a:p>
                    <a:p>
                      <a:pPr marL="285750" indent="-285750" algn="just">
                        <a:buFont typeface="Wingdings" panose="05000000000000000000" pitchFamily="2" charset="2"/>
                        <a:buChar char="q"/>
                      </a:pPr>
                      <a:r>
                        <a:rPr lang="ru-RU" sz="1400" dirty="0" err="1"/>
                        <a:t>Конвенція</a:t>
                      </a:r>
                      <a:r>
                        <a:rPr lang="ru-RU" sz="1400" dirty="0"/>
                        <a:t> про </a:t>
                      </a:r>
                      <a:r>
                        <a:rPr lang="ru-RU" sz="1400" dirty="0" err="1"/>
                        <a:t>кіберзлочинність</a:t>
                      </a:r>
                      <a:r>
                        <a:rPr lang="ru-RU" sz="1400" dirty="0"/>
                        <a:t> 2001р. </a:t>
                      </a:r>
                      <a:r>
                        <a:rPr lang="ru-RU" sz="1400" dirty="0" err="1"/>
                        <a:t>тощо</a:t>
                      </a:r>
                      <a:endParaRPr lang="ru-RU" sz="1400" dirty="0"/>
                    </a:p>
                  </a:txBody>
                  <a:tcPr/>
                </a:tc>
                <a:extLst>
                  <a:ext uri="{0D108BD9-81ED-4DB2-BD59-A6C34878D82A}">
                    <a16:rowId xmlns:a16="http://schemas.microsoft.com/office/drawing/2014/main" val="1624768641"/>
                  </a:ext>
                </a:extLst>
              </a:tr>
            </a:tbl>
          </a:graphicData>
        </a:graphic>
      </p:graphicFrame>
    </p:spTree>
    <p:extLst>
      <p:ext uri="{BB962C8B-B14F-4D97-AF65-F5344CB8AC3E}">
        <p14:creationId xmlns:p14="http://schemas.microsoft.com/office/powerpoint/2010/main" val="3961733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60140793-17F3-4B76-869B-335CC1BE94FA}"/>
              </a:ext>
            </a:extLst>
          </p:cNvPr>
          <p:cNvGraphicFramePr>
            <a:graphicFrameLocks noGrp="1"/>
          </p:cNvGraphicFramePr>
          <p:nvPr>
            <p:ph idx="1"/>
            <p:extLst>
              <p:ext uri="{D42A27DB-BD31-4B8C-83A1-F6EECF244321}">
                <p14:modId xmlns:p14="http://schemas.microsoft.com/office/powerpoint/2010/main" val="3544328381"/>
              </p:ext>
            </p:extLst>
          </p:nvPr>
        </p:nvGraphicFramePr>
        <p:xfrm>
          <a:off x="628650" y="637309"/>
          <a:ext cx="7886700" cy="5668876"/>
        </p:xfrm>
        <a:graphic>
          <a:graphicData uri="http://schemas.openxmlformats.org/drawingml/2006/table">
            <a:tbl>
              <a:tblPr firstRow="1" bandRow="1">
                <a:tableStyleId>{5C22544A-7EE6-4342-B048-85BDC9FD1C3A}</a:tableStyleId>
              </a:tblPr>
              <a:tblGrid>
                <a:gridCol w="5725968">
                  <a:extLst>
                    <a:ext uri="{9D8B030D-6E8A-4147-A177-3AD203B41FA5}">
                      <a16:colId xmlns:a16="http://schemas.microsoft.com/office/drawing/2014/main" val="3905156804"/>
                    </a:ext>
                  </a:extLst>
                </a:gridCol>
                <a:gridCol w="2160732">
                  <a:extLst>
                    <a:ext uri="{9D8B030D-6E8A-4147-A177-3AD203B41FA5}">
                      <a16:colId xmlns:a16="http://schemas.microsoft.com/office/drawing/2014/main" val="477330240"/>
                    </a:ext>
                  </a:extLst>
                </a:gridCol>
              </a:tblGrid>
              <a:tr h="5668876">
                <a:tc>
                  <a:txBody>
                    <a:bodyPr/>
                    <a:lstStyle/>
                    <a:p>
                      <a:pPr marL="285750" indent="-285750">
                        <a:buFont typeface="Wingdings" panose="05000000000000000000" pitchFamily="2" charset="2"/>
                        <a:buChar char="q"/>
                      </a:pPr>
                      <a:r>
                        <a:rPr lang="uk-UA" sz="1600" b="0" noProof="0" dirty="0">
                          <a:solidFill>
                            <a:schemeClr val="tx1"/>
                          </a:solidFill>
                        </a:rPr>
                        <a:t>Конвенція про боротьбу з незаконними актами, спрямованими проти безпеки цивільної авіації, 1971 р.; </a:t>
                      </a:r>
                    </a:p>
                    <a:p>
                      <a:pPr marL="285750" indent="-285750">
                        <a:buFont typeface="Wingdings" panose="05000000000000000000" pitchFamily="2" charset="2"/>
                        <a:buChar char="q"/>
                      </a:pPr>
                      <a:r>
                        <a:rPr lang="uk-UA" sz="1600" b="0" noProof="0" dirty="0">
                          <a:solidFill>
                            <a:schemeClr val="tx1"/>
                          </a:solidFill>
                        </a:rPr>
                        <a:t>Конвенція про психотропні речовини 1971 р.; </a:t>
                      </a:r>
                    </a:p>
                    <a:p>
                      <a:pPr marL="285750" indent="-285750">
                        <a:buFont typeface="Wingdings" panose="05000000000000000000" pitchFamily="2" charset="2"/>
                        <a:buChar char="q"/>
                      </a:pPr>
                      <a:r>
                        <a:rPr lang="uk-UA" sz="1600" b="0" noProof="0" dirty="0">
                          <a:solidFill>
                            <a:schemeClr val="tx1"/>
                          </a:solidFill>
                        </a:rPr>
                        <a:t>Міжнародна конвенція про припинення злочину апартеїду та покарання за нього 1973 р.; </a:t>
                      </a:r>
                    </a:p>
                    <a:p>
                      <a:pPr marL="285750" indent="-285750">
                        <a:buFont typeface="Wingdings" panose="05000000000000000000" pitchFamily="2" charset="2"/>
                        <a:buChar char="q"/>
                      </a:pPr>
                      <a:r>
                        <a:rPr lang="uk-UA" sz="1600" b="0" noProof="0" dirty="0">
                          <a:solidFill>
                            <a:schemeClr val="tx1"/>
                          </a:solidFill>
                        </a:rPr>
                        <a:t>Конвенція про попередження і покарання злочинів проти осіб, що користуються міжнародним захистом, в тому числі дипломатичних агентів, 1973 р.; </a:t>
                      </a:r>
                    </a:p>
                    <a:p>
                      <a:pPr marL="285750" indent="-285750">
                        <a:buFont typeface="Wingdings" panose="05000000000000000000" pitchFamily="2" charset="2"/>
                        <a:buChar char="q"/>
                      </a:pPr>
                      <a:r>
                        <a:rPr lang="uk-UA" sz="1600" b="0" noProof="0" dirty="0">
                          <a:solidFill>
                            <a:schemeClr val="tx1"/>
                          </a:solidFill>
                        </a:rPr>
                        <a:t>Міжнародна конвенція про боротьбу з захопленням заручників 1979 р.; </a:t>
                      </a:r>
                    </a:p>
                    <a:p>
                      <a:pPr marL="285750" indent="-285750">
                        <a:buFont typeface="Wingdings" panose="05000000000000000000" pitchFamily="2" charset="2"/>
                        <a:buChar char="q"/>
                      </a:pPr>
                      <a:r>
                        <a:rPr lang="uk-UA" sz="1600" b="0" noProof="0" dirty="0">
                          <a:solidFill>
                            <a:schemeClr val="tx1"/>
                          </a:solidFill>
                        </a:rPr>
                        <a:t>Конвенція про фізичний захист ядерного матеріалу 1980 р.; </a:t>
                      </a:r>
                    </a:p>
                    <a:p>
                      <a:pPr marL="285750" indent="-285750">
                        <a:buFont typeface="Wingdings" panose="05000000000000000000" pitchFamily="2" charset="2"/>
                        <a:buChar char="q"/>
                      </a:pPr>
                      <a:r>
                        <a:rPr lang="uk-UA" sz="1600" b="0" noProof="0" dirty="0">
                          <a:solidFill>
                            <a:schemeClr val="tx1"/>
                          </a:solidFill>
                        </a:rPr>
                        <a:t>Конвенція проти тортур і інших жорстоких, нелюдських чи таких, що принижують гідність, видів поводження та покарання 1985 р.; </a:t>
                      </a:r>
                    </a:p>
                    <a:p>
                      <a:pPr marL="285750" indent="-285750">
                        <a:buFont typeface="Wingdings" panose="05000000000000000000" pitchFamily="2" charset="2"/>
                        <a:buChar char="q"/>
                      </a:pPr>
                      <a:r>
                        <a:rPr lang="uk-UA" sz="1600" b="0" noProof="0" dirty="0">
                          <a:solidFill>
                            <a:schemeClr val="tx1"/>
                          </a:solidFill>
                        </a:rPr>
                        <a:t>Конвенція про боротьбу з незаконними актами, спрямованими проти безпеки морського судноплавства, 1988 р. та інші;</a:t>
                      </a:r>
                    </a:p>
                  </a:txBody>
                  <a:tcPr/>
                </a:tc>
                <a:tc>
                  <a:txBody>
                    <a:bodyPr/>
                    <a:lstStyle/>
                    <a:p>
                      <a:endParaRPr lang="ru-RU" dirty="0"/>
                    </a:p>
                  </a:txBody>
                  <a:tcPr/>
                </a:tc>
                <a:extLst>
                  <a:ext uri="{0D108BD9-81ED-4DB2-BD59-A6C34878D82A}">
                    <a16:rowId xmlns:a16="http://schemas.microsoft.com/office/drawing/2014/main" val="1612990378"/>
                  </a:ext>
                </a:extLst>
              </a:tr>
            </a:tbl>
          </a:graphicData>
        </a:graphic>
      </p:graphicFrame>
    </p:spTree>
    <p:extLst>
      <p:ext uri="{BB962C8B-B14F-4D97-AF65-F5344CB8AC3E}">
        <p14:creationId xmlns:p14="http://schemas.microsoft.com/office/powerpoint/2010/main" val="128335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BE5346ED-7F10-4776-BFD3-629C5C0FCD2A}"/>
              </a:ext>
            </a:extLst>
          </p:cNvPr>
          <p:cNvGraphicFramePr>
            <a:graphicFrameLocks noGrp="1"/>
          </p:cNvGraphicFramePr>
          <p:nvPr>
            <p:ph idx="1"/>
            <p:extLst>
              <p:ext uri="{D42A27DB-BD31-4B8C-83A1-F6EECF244321}">
                <p14:modId xmlns:p14="http://schemas.microsoft.com/office/powerpoint/2010/main" val="3205753078"/>
              </p:ext>
            </p:extLst>
          </p:nvPr>
        </p:nvGraphicFramePr>
        <p:xfrm>
          <a:off x="628650" y="541771"/>
          <a:ext cx="7886700" cy="5775902"/>
        </p:xfrm>
        <a:graphic>
          <a:graphicData uri="http://schemas.openxmlformats.org/drawingml/2006/table">
            <a:tbl>
              <a:tblPr firstRow="1" bandRow="1">
                <a:tableStyleId>{5C22544A-7EE6-4342-B048-85BDC9FD1C3A}</a:tableStyleId>
              </a:tblPr>
              <a:tblGrid>
                <a:gridCol w="7886700">
                  <a:extLst>
                    <a:ext uri="{9D8B030D-6E8A-4147-A177-3AD203B41FA5}">
                      <a16:colId xmlns:a16="http://schemas.microsoft.com/office/drawing/2014/main" val="2562063815"/>
                    </a:ext>
                  </a:extLst>
                </a:gridCol>
              </a:tblGrid>
              <a:tr h="1089793">
                <a:tc>
                  <a:txBody>
                    <a:bodyPr/>
                    <a:lstStyle/>
                    <a:p>
                      <a:r>
                        <a:rPr lang="uk-UA" dirty="0"/>
                        <a:t>3. </a:t>
                      </a:r>
                      <a:r>
                        <a:rPr lang="uk-UA" noProof="0" dirty="0"/>
                        <a:t>міжнародно-правові акти, спрямовані на врегулювання відносин співробітництва </a:t>
                      </a:r>
                      <a:r>
                        <a:rPr lang="ru-RU" dirty="0"/>
                        <a:t>держав у </a:t>
                      </a:r>
                      <a:r>
                        <a:rPr lang="uk-UA" noProof="0" dirty="0"/>
                        <a:t>боротьбі зі злочинами проти миру і безпеки людства а також військовими злочинами</a:t>
                      </a:r>
                    </a:p>
                  </a:txBody>
                  <a:tcPr/>
                </a:tc>
                <a:extLst>
                  <a:ext uri="{0D108BD9-81ED-4DB2-BD59-A6C34878D82A}">
                    <a16:rowId xmlns:a16="http://schemas.microsoft.com/office/drawing/2014/main" val="3772290961"/>
                  </a:ext>
                </a:extLst>
              </a:tr>
              <a:tr h="4686109">
                <a:tc>
                  <a:txBody>
                    <a:bodyPr/>
                    <a:lstStyle/>
                    <a:p>
                      <a:pPr marL="285750" indent="-285750">
                        <a:buFont typeface="Wingdings" panose="05000000000000000000" pitchFamily="2" charset="2"/>
                        <a:buChar char="q"/>
                      </a:pPr>
                      <a:r>
                        <a:rPr lang="uk-UA" sz="1600" noProof="0" dirty="0"/>
                        <a:t>Угода про судове переслідування і покарання головних військових злочинців у Європі 1945 р. та Статут Міжнародного військового трибуналу для суду і покарання головних військових злочинців європейських країн </a:t>
                      </a:r>
                      <a:r>
                        <a:rPr lang="uk-UA" sz="1600" noProof="0" dirty="0" err="1"/>
                        <a:t>вісі</a:t>
                      </a:r>
                      <a:r>
                        <a:rPr lang="uk-UA" sz="1600" noProof="0" dirty="0"/>
                        <a:t> 1945 р. (Статут Нюрнберзького трибуналу); </a:t>
                      </a:r>
                    </a:p>
                    <a:p>
                      <a:pPr marL="285750" indent="-285750">
                        <a:buFont typeface="Wingdings" panose="05000000000000000000" pitchFamily="2" charset="2"/>
                        <a:buChar char="q"/>
                      </a:pPr>
                      <a:r>
                        <a:rPr lang="uk-UA" sz="1600" noProof="0" dirty="0"/>
                        <a:t>Статут Токійського міжнародного військового трибуналу для Далекого Сходу 1946 р.; </a:t>
                      </a:r>
                    </a:p>
                    <a:p>
                      <a:pPr marL="285750" indent="-285750">
                        <a:buFont typeface="Wingdings" panose="05000000000000000000" pitchFamily="2" charset="2"/>
                        <a:buChar char="q"/>
                      </a:pPr>
                      <a:r>
                        <a:rPr lang="uk-UA" sz="1600" noProof="0" dirty="0"/>
                        <a:t>Статут Міжнародного трибуналу для судового переслідування осіб, відповідальних за серйозні порушення міжнародного гуманітарного права, що були вчинені на території колишньої Югославії 1993 р.; </a:t>
                      </a:r>
                    </a:p>
                    <a:p>
                      <a:pPr marL="285750" indent="-285750">
                        <a:buFont typeface="Wingdings" panose="05000000000000000000" pitchFamily="2" charset="2"/>
                        <a:buChar char="q"/>
                      </a:pPr>
                      <a:r>
                        <a:rPr lang="uk-UA" sz="1600" noProof="0" dirty="0"/>
                        <a:t>Статут Міжнародного трибуналу по Руанді 1994 р.; </a:t>
                      </a:r>
                    </a:p>
                    <a:p>
                      <a:pPr marL="285750" indent="-285750">
                        <a:buFont typeface="Wingdings" panose="05000000000000000000" pitchFamily="2" charset="2"/>
                        <a:buChar char="q"/>
                      </a:pPr>
                      <a:r>
                        <a:rPr lang="uk-UA" sz="1600" noProof="0" dirty="0"/>
                        <a:t>Угода між ООН та Урядом Сьєрра-Леоне про заснування Спеціального суду по Республіці Сьєрра-Леоне 2000 р.; </a:t>
                      </a:r>
                    </a:p>
                    <a:p>
                      <a:pPr marL="285750" indent="-285750">
                        <a:buFont typeface="Wingdings" panose="05000000000000000000" pitchFamily="2" charset="2"/>
                        <a:buChar char="q"/>
                      </a:pPr>
                      <a:r>
                        <a:rPr lang="uk-UA" sz="1600" noProof="0" dirty="0"/>
                        <a:t>Женевські конвенції про захист жертв війни 1949 р. та додаткові Протоколи до них від 1977 р.; </a:t>
                      </a:r>
                    </a:p>
                    <a:p>
                      <a:pPr marL="285750" indent="-285750">
                        <a:buFont typeface="Wingdings" panose="05000000000000000000" pitchFamily="2" charset="2"/>
                        <a:buChar char="q"/>
                      </a:pPr>
                      <a:r>
                        <a:rPr lang="uk-UA" sz="1600" noProof="0" dirty="0"/>
                        <a:t>Конвенція про незастосування строку давності до військових злочинів та злочинів проти людства 1968 р.; </a:t>
                      </a:r>
                    </a:p>
                    <a:p>
                      <a:pPr marL="285750" indent="-285750">
                        <a:buFont typeface="Wingdings" panose="05000000000000000000" pitchFamily="2" charset="2"/>
                        <a:buChar char="q"/>
                      </a:pPr>
                      <a:r>
                        <a:rPr lang="uk-UA" sz="1600" noProof="0" dirty="0"/>
                        <a:t>Європейська конвенція про незастосування строку давності до злочинів проти людства та воєнних злочинів 1974 р.</a:t>
                      </a:r>
                    </a:p>
                  </a:txBody>
                  <a:tcPr/>
                </a:tc>
                <a:extLst>
                  <a:ext uri="{0D108BD9-81ED-4DB2-BD59-A6C34878D82A}">
                    <a16:rowId xmlns:a16="http://schemas.microsoft.com/office/drawing/2014/main" val="831613065"/>
                  </a:ext>
                </a:extLst>
              </a:tr>
            </a:tbl>
          </a:graphicData>
        </a:graphic>
      </p:graphicFrame>
    </p:spTree>
    <p:extLst>
      <p:ext uri="{BB962C8B-B14F-4D97-AF65-F5344CB8AC3E}">
        <p14:creationId xmlns:p14="http://schemas.microsoft.com/office/powerpoint/2010/main" val="3084348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649" y="640428"/>
            <a:ext cx="6294294" cy="896209"/>
          </a:xfrm>
        </p:spPr>
        <p:txBody>
          <a:bodyPr/>
          <a:lstStyle/>
          <a:p>
            <a:pPr algn="ctr"/>
            <a:r>
              <a:rPr lang="uk-UA" b="1" dirty="0">
                <a:solidFill>
                  <a:srgbClr val="1F5480"/>
                </a:solidFill>
              </a:rPr>
              <a:t>План</a:t>
            </a:r>
            <a:endParaRPr lang="en-US" b="1" dirty="0">
              <a:solidFill>
                <a:srgbClr val="1F5480"/>
              </a:solidFill>
            </a:endParaRPr>
          </a:p>
        </p:txBody>
      </p:sp>
      <p:sp>
        <p:nvSpPr>
          <p:cNvPr id="4" name="Прямоугольник 3">
            <a:extLst>
              <a:ext uri="{FF2B5EF4-FFF2-40B4-BE49-F238E27FC236}">
                <a16:creationId xmlns:a16="http://schemas.microsoft.com/office/drawing/2014/main" id="{C1A9DCA6-6A8A-4970-A3B3-58923F77B8FE}"/>
              </a:ext>
            </a:extLst>
          </p:cNvPr>
          <p:cNvSpPr/>
          <p:nvPr/>
        </p:nvSpPr>
        <p:spPr>
          <a:xfrm>
            <a:off x="655781" y="1884217"/>
            <a:ext cx="7906327"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ru-RU" dirty="0"/>
              <a:t>I.	</a:t>
            </a:r>
            <a:r>
              <a:rPr lang="uk-UA" dirty="0"/>
              <a:t>Поняття міжнародного кримінального права, його система, предмет та методи.</a:t>
            </a:r>
          </a:p>
          <a:p>
            <a:r>
              <a:rPr lang="uk-UA" dirty="0"/>
              <a:t>II.	Джерела міжнародного кримінального права</a:t>
            </a:r>
          </a:p>
          <a:p>
            <a:r>
              <a:rPr lang="uk-UA" dirty="0"/>
              <a:t>III.	Дія норм міжнародного кримінального права у часі</a:t>
            </a:r>
          </a:p>
          <a:p>
            <a:r>
              <a:rPr lang="uk-UA" dirty="0"/>
              <a:t>IV.	Юрисдикція у міжнародному кримінальному праві.</a:t>
            </a:r>
          </a:p>
          <a:p>
            <a:r>
              <a:rPr lang="uk-UA" dirty="0"/>
              <a:t>V.	Принципи міжнародного кримінального права.</a:t>
            </a:r>
          </a:p>
        </p:txBody>
      </p:sp>
    </p:spTree>
    <p:extLst>
      <p:ext uri="{BB962C8B-B14F-4D97-AF65-F5344CB8AC3E}">
        <p14:creationId xmlns:p14="http://schemas.microsoft.com/office/powerpoint/2010/main" val="4191663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186E8A28-9AFE-4642-B4C0-FA063B025EED}"/>
              </a:ext>
            </a:extLst>
          </p:cNvPr>
          <p:cNvGraphicFramePr>
            <a:graphicFrameLocks noGrp="1"/>
          </p:cNvGraphicFramePr>
          <p:nvPr>
            <p:ph idx="1"/>
            <p:extLst>
              <p:ext uri="{D42A27DB-BD31-4B8C-83A1-F6EECF244321}">
                <p14:modId xmlns:p14="http://schemas.microsoft.com/office/powerpoint/2010/main" val="292929962"/>
              </p:ext>
            </p:extLst>
          </p:nvPr>
        </p:nvGraphicFramePr>
        <p:xfrm>
          <a:off x="628650" y="1003588"/>
          <a:ext cx="7886700" cy="4480560"/>
        </p:xfrm>
        <a:graphic>
          <a:graphicData uri="http://schemas.openxmlformats.org/drawingml/2006/table">
            <a:tbl>
              <a:tblPr firstRow="1" bandRow="1">
                <a:tableStyleId>{5C22544A-7EE6-4342-B048-85BDC9FD1C3A}</a:tableStyleId>
              </a:tblPr>
              <a:tblGrid>
                <a:gridCol w="7886700">
                  <a:extLst>
                    <a:ext uri="{9D8B030D-6E8A-4147-A177-3AD203B41FA5}">
                      <a16:colId xmlns:a16="http://schemas.microsoft.com/office/drawing/2014/main" val="259564189"/>
                    </a:ext>
                  </a:extLst>
                </a:gridCol>
              </a:tblGrid>
              <a:tr h="370840">
                <a:tc>
                  <a:txBody>
                    <a:bodyPr/>
                    <a:lstStyle/>
                    <a:p>
                      <a:r>
                        <a:rPr lang="uk-UA" noProof="0"/>
                        <a:t>4. загальні принципи права (суверенної рівності держав, обов’язкового виконання договорів, прав людини та інші)</a:t>
                      </a:r>
                    </a:p>
                  </a:txBody>
                  <a:tcPr/>
                </a:tc>
                <a:extLst>
                  <a:ext uri="{0D108BD9-81ED-4DB2-BD59-A6C34878D82A}">
                    <a16:rowId xmlns:a16="http://schemas.microsoft.com/office/drawing/2014/main" val="33382802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uk-UA" noProof="0"/>
                        <a:t>5.міжнародний звичай як доказ загальної практики, визнаний в якості правової норми (opinio juris)</a:t>
                      </a:r>
                    </a:p>
                    <a:p>
                      <a:endParaRPr lang="uk-UA" noProof="0"/>
                    </a:p>
                  </a:txBody>
                  <a:tcPr/>
                </a:tc>
                <a:extLst>
                  <a:ext uri="{0D108BD9-81ED-4DB2-BD59-A6C34878D82A}">
                    <a16:rowId xmlns:a16="http://schemas.microsoft.com/office/drawing/2014/main" val="33066657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uk-UA" noProof="0"/>
                        <a:t>6. резолюції міжнародних органів</a:t>
                      </a:r>
                    </a:p>
                    <a:p>
                      <a:endParaRPr lang="uk-UA" noProof="0"/>
                    </a:p>
                  </a:txBody>
                  <a:tcPr/>
                </a:tc>
                <a:extLst>
                  <a:ext uri="{0D108BD9-81ED-4DB2-BD59-A6C34878D82A}">
                    <a16:rowId xmlns:a16="http://schemas.microsoft.com/office/drawing/2014/main" val="3765791659"/>
                  </a:ext>
                </a:extLst>
              </a:tr>
              <a:tr h="370840">
                <a:tc>
                  <a:txBody>
                    <a:bodyPr/>
                    <a:lstStyle/>
                    <a:p>
                      <a:r>
                        <a:rPr lang="uk-UA" noProof="0" dirty="0"/>
                        <a:t>7. допоміжні засоби для визначення норми</a:t>
                      </a:r>
                    </a:p>
                    <a:p>
                      <a:pPr marL="285750" indent="-285750">
                        <a:buFont typeface="Wingdings" panose="05000000000000000000" pitchFamily="2" charset="2"/>
                        <a:buChar char="q"/>
                      </a:pPr>
                      <a:r>
                        <a:rPr lang="uk-UA" noProof="0" dirty="0"/>
                        <a:t>рішення міжнародних судів</a:t>
                      </a:r>
                    </a:p>
                    <a:p>
                      <a:pPr marL="285750" indent="-285750">
                        <a:buFont typeface="Wingdings" panose="05000000000000000000" pitchFamily="2" charset="2"/>
                        <a:buChar char="q"/>
                      </a:pPr>
                      <a:r>
                        <a:rPr lang="uk-UA" noProof="0" dirty="0"/>
                        <a:t>резолюції міжнародних органів</a:t>
                      </a:r>
                    </a:p>
                    <a:p>
                      <a:pPr marL="285750" indent="-285750">
                        <a:buFont typeface="Wingdings" panose="05000000000000000000" pitchFamily="2" charset="2"/>
                        <a:buChar char="q"/>
                      </a:pPr>
                      <a:r>
                        <a:rPr lang="uk-UA" noProof="0" dirty="0"/>
                        <a:t>проекти та коментарі Міжнародної правової комісії</a:t>
                      </a:r>
                    </a:p>
                    <a:p>
                      <a:pPr marL="285750" indent="-285750">
                        <a:buFont typeface="Wingdings" panose="05000000000000000000" pitchFamily="2" charset="2"/>
                        <a:buChar char="q"/>
                      </a:pPr>
                      <a:r>
                        <a:rPr lang="uk-UA" noProof="0" dirty="0"/>
                        <a:t>проекти та коментарі міжнародних наукових асоціацій</a:t>
                      </a:r>
                    </a:p>
                    <a:p>
                      <a:pPr marL="285750" indent="-285750">
                        <a:buFont typeface="Wingdings" panose="05000000000000000000" pitchFamily="2" charset="2"/>
                        <a:buChar char="q"/>
                      </a:pPr>
                      <a:r>
                        <a:rPr lang="uk-UA" noProof="0" dirty="0"/>
                        <a:t> рішення національних судів</a:t>
                      </a:r>
                    </a:p>
                    <a:p>
                      <a:pPr marL="285750" indent="-285750">
                        <a:buFont typeface="Wingdings" panose="05000000000000000000" pitchFamily="2" charset="2"/>
                        <a:buChar char="q"/>
                      </a:pPr>
                      <a:r>
                        <a:rPr lang="uk-UA" noProof="0" dirty="0"/>
                        <a:t>національне законодавство</a:t>
                      </a:r>
                    </a:p>
                    <a:p>
                      <a:endParaRPr lang="uk-UA" noProof="0" dirty="0"/>
                    </a:p>
                  </a:txBody>
                  <a:tcPr/>
                </a:tc>
                <a:extLst>
                  <a:ext uri="{0D108BD9-81ED-4DB2-BD59-A6C34878D82A}">
                    <a16:rowId xmlns:a16="http://schemas.microsoft.com/office/drawing/2014/main" val="3531128411"/>
                  </a:ext>
                </a:extLst>
              </a:tr>
            </a:tbl>
          </a:graphicData>
        </a:graphic>
      </p:graphicFrame>
    </p:spTree>
    <p:extLst>
      <p:ext uri="{BB962C8B-B14F-4D97-AF65-F5344CB8AC3E}">
        <p14:creationId xmlns:p14="http://schemas.microsoft.com/office/powerpoint/2010/main" val="3203005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6D1CBE-D848-4251-A621-02F6E6129C37}"/>
              </a:ext>
            </a:extLst>
          </p:cNvPr>
          <p:cNvSpPr>
            <a:spLocks noGrp="1"/>
          </p:cNvSpPr>
          <p:nvPr>
            <p:ph type="title"/>
          </p:nvPr>
        </p:nvSpPr>
        <p:spPr>
          <a:xfrm>
            <a:off x="628650" y="609600"/>
            <a:ext cx="7886700" cy="1081089"/>
          </a:xfrm>
        </p:spPr>
        <p:txBody>
          <a:bodyPr>
            <a:normAutofit fontScale="90000"/>
          </a:bodyPr>
          <a:lstStyle/>
          <a:p>
            <a:r>
              <a:rPr lang="uk-UA" dirty="0"/>
              <a:t>III.	Дія норм міжнародного кримінального права у часі</a:t>
            </a:r>
          </a:p>
        </p:txBody>
      </p:sp>
      <p:sp>
        <p:nvSpPr>
          <p:cNvPr id="3" name="Объект 2">
            <a:extLst>
              <a:ext uri="{FF2B5EF4-FFF2-40B4-BE49-F238E27FC236}">
                <a16:creationId xmlns:a16="http://schemas.microsoft.com/office/drawing/2014/main" id="{C3EEFD6E-2A45-4049-AA30-9A1A01ECFDA6}"/>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uk-UA" dirty="0"/>
              <a:t>Більшість міжнародних договорів містять чітко обумовлені підстави набуття чинності, при яких прийнята міжнародна норма вступає в юридичну силу для держав, які її підписали. </a:t>
            </a:r>
          </a:p>
          <a:p>
            <a:r>
              <a:rPr lang="uk-UA" dirty="0"/>
              <a:t>Зазвичай юридична обов’язковість норми міжнародного права виникає з моменту її ратифікації, і обумовлена в самому договорі кількістю держав-підписантів.</a:t>
            </a:r>
          </a:p>
        </p:txBody>
      </p:sp>
    </p:spTree>
    <p:extLst>
      <p:ext uri="{BB962C8B-B14F-4D97-AF65-F5344CB8AC3E}">
        <p14:creationId xmlns:p14="http://schemas.microsoft.com/office/powerpoint/2010/main" val="2487360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46A3A9F9-044C-4CC4-8F79-AECADC7088C2}"/>
              </a:ext>
            </a:extLst>
          </p:cNvPr>
          <p:cNvGraphicFramePr>
            <a:graphicFrameLocks noGrp="1"/>
          </p:cNvGraphicFramePr>
          <p:nvPr>
            <p:ph idx="1"/>
            <p:extLst>
              <p:ext uri="{D42A27DB-BD31-4B8C-83A1-F6EECF244321}">
                <p14:modId xmlns:p14="http://schemas.microsoft.com/office/powerpoint/2010/main" val="3302007533"/>
              </p:ext>
            </p:extLst>
          </p:nvPr>
        </p:nvGraphicFramePr>
        <p:xfrm>
          <a:off x="628650" y="803564"/>
          <a:ext cx="7886700" cy="5045421"/>
        </p:xfrm>
        <a:graphic>
          <a:graphicData uri="http://schemas.openxmlformats.org/drawingml/2006/table">
            <a:tbl>
              <a:tblPr firstRow="1" bandRow="1">
                <a:tableStyleId>{7DF18680-E054-41AD-8BC1-D1AEF772440D}</a:tableStyleId>
              </a:tblPr>
              <a:tblGrid>
                <a:gridCol w="2628900">
                  <a:extLst>
                    <a:ext uri="{9D8B030D-6E8A-4147-A177-3AD203B41FA5}">
                      <a16:colId xmlns:a16="http://schemas.microsoft.com/office/drawing/2014/main" val="26553781"/>
                    </a:ext>
                  </a:extLst>
                </a:gridCol>
                <a:gridCol w="2628900">
                  <a:extLst>
                    <a:ext uri="{9D8B030D-6E8A-4147-A177-3AD203B41FA5}">
                      <a16:colId xmlns:a16="http://schemas.microsoft.com/office/drawing/2014/main" val="980753033"/>
                    </a:ext>
                  </a:extLst>
                </a:gridCol>
                <a:gridCol w="2628900">
                  <a:extLst>
                    <a:ext uri="{9D8B030D-6E8A-4147-A177-3AD203B41FA5}">
                      <a16:colId xmlns:a16="http://schemas.microsoft.com/office/drawing/2014/main" val="1158830549"/>
                    </a:ext>
                  </a:extLst>
                </a:gridCol>
              </a:tblGrid>
              <a:tr h="1490693">
                <a:tc gridSpan="3">
                  <a:txBody>
                    <a:bodyPr/>
                    <a:lstStyle/>
                    <a:p>
                      <a:r>
                        <a:rPr lang="uk-UA" noProof="0" dirty="0"/>
                        <a:t>Обов’язковість виникає тільки в той момент, коли сам договір вступає в силу. Це положення підтверджується Віденською Конвенцією про право міжнародних договорів 1969 р., в якій зазначається, декілька шляхів визначення дати набрання юридичної сили міжнародного договору:</a:t>
                      </a:r>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val="1215670833"/>
                  </a:ext>
                </a:extLst>
              </a:tr>
              <a:tr h="3554728">
                <a:tc>
                  <a:txBody>
                    <a:bodyPr/>
                    <a:lstStyle/>
                    <a:p>
                      <a:r>
                        <a:rPr lang="uk-UA" noProof="0"/>
                        <a:t>дата визначається у самому договорі або за домовленістю держав, які брали участь у переговорах; </a:t>
                      </a:r>
                    </a:p>
                  </a:txBody>
                  <a:tcPr/>
                </a:tc>
                <a:tc>
                  <a:txBody>
                    <a:bodyPr/>
                    <a:lstStyle/>
                    <a:p>
                      <a:r>
                        <a:rPr lang="uk-UA" noProof="0" dirty="0"/>
                        <a:t>при відсутності чітко зазначеної дати або домовленості договір, набирає чинності, після вираження згоди на обов’язковість міжнародного договору для всіх держав, які брали участь у переговорах</a:t>
                      </a:r>
                    </a:p>
                  </a:txBody>
                  <a:tcPr/>
                </a:tc>
                <a:tc>
                  <a:txBody>
                    <a:bodyPr/>
                    <a:lstStyle/>
                    <a:p>
                      <a:r>
                        <a:rPr lang="uk-UA" noProof="0" dirty="0"/>
                        <a:t>якщо держава виражає зроду на участь у міжнародному договорі в будь-яку дату після набуття договором чинності, то останній в цю дату набуває чинності якщо в договорі не передбачається інше</a:t>
                      </a:r>
                    </a:p>
                  </a:txBody>
                  <a:tcPr/>
                </a:tc>
                <a:extLst>
                  <a:ext uri="{0D108BD9-81ED-4DB2-BD59-A6C34878D82A}">
                    <a16:rowId xmlns:a16="http://schemas.microsoft.com/office/drawing/2014/main" val="1841284119"/>
                  </a:ext>
                </a:extLst>
              </a:tr>
            </a:tbl>
          </a:graphicData>
        </a:graphic>
      </p:graphicFrame>
    </p:spTree>
    <p:extLst>
      <p:ext uri="{BB962C8B-B14F-4D97-AF65-F5344CB8AC3E}">
        <p14:creationId xmlns:p14="http://schemas.microsoft.com/office/powerpoint/2010/main" val="1386898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964F84A5-E964-476A-9C49-9698090BA195}"/>
              </a:ext>
            </a:extLst>
          </p:cNvPr>
          <p:cNvSpPr/>
          <p:nvPr/>
        </p:nvSpPr>
        <p:spPr>
          <a:xfrm>
            <a:off x="498764" y="618836"/>
            <a:ext cx="3408218" cy="14778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Набуття чинності міжнародного договору не означає його автоматичної обов’язковості для держав, які його уклали</a:t>
            </a:r>
          </a:p>
        </p:txBody>
      </p:sp>
      <p:sp>
        <p:nvSpPr>
          <p:cNvPr id="5" name="Прямоугольник 4">
            <a:extLst>
              <a:ext uri="{FF2B5EF4-FFF2-40B4-BE49-F238E27FC236}">
                <a16:creationId xmlns:a16="http://schemas.microsoft.com/office/drawing/2014/main" id="{B89366E1-E50A-49D4-82FC-DB0DEC3F4B83}"/>
              </a:ext>
            </a:extLst>
          </p:cNvPr>
          <p:cNvSpPr/>
          <p:nvPr/>
        </p:nvSpPr>
        <p:spPr>
          <a:xfrm>
            <a:off x="3149600" y="3050909"/>
            <a:ext cx="4572000" cy="1200329"/>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r>
              <a:rPr lang="ru-RU" dirty="0"/>
              <a:t>У </a:t>
            </a:r>
            <a:r>
              <a:rPr lang="ru-RU" dirty="0" err="1"/>
              <a:t>Міжнародному</a:t>
            </a:r>
            <a:r>
              <a:rPr lang="ru-RU" dirty="0"/>
              <a:t> </a:t>
            </a:r>
            <a:r>
              <a:rPr lang="ru-RU" dirty="0" err="1"/>
              <a:t>договорі</a:t>
            </a:r>
            <a:r>
              <a:rPr lang="ru-RU" dirty="0"/>
              <a:t>, </a:t>
            </a:r>
            <a:r>
              <a:rPr lang="ru-RU" dirty="0" err="1"/>
              <a:t>встановлюється</a:t>
            </a:r>
            <a:r>
              <a:rPr lang="ru-RU" dirty="0"/>
              <a:t> «кворум» – </a:t>
            </a:r>
            <a:r>
              <a:rPr lang="ru-RU" dirty="0" err="1"/>
              <a:t>визначається</a:t>
            </a:r>
            <a:r>
              <a:rPr lang="ru-RU" dirty="0"/>
              <a:t> </a:t>
            </a:r>
            <a:r>
              <a:rPr lang="ru-RU" dirty="0" err="1"/>
              <a:t>необхідна</a:t>
            </a:r>
            <a:r>
              <a:rPr lang="ru-RU" dirty="0"/>
              <a:t> </a:t>
            </a:r>
            <a:r>
              <a:rPr lang="ru-RU" dirty="0" err="1"/>
              <a:t>кількість</a:t>
            </a:r>
            <a:r>
              <a:rPr lang="ru-RU" dirty="0"/>
              <a:t> держав, </a:t>
            </a:r>
            <a:r>
              <a:rPr lang="ru-RU" dirty="0" err="1"/>
              <a:t>що</a:t>
            </a:r>
            <a:r>
              <a:rPr lang="ru-RU" dirty="0"/>
              <a:t> </a:t>
            </a:r>
            <a:r>
              <a:rPr lang="ru-RU" dirty="0" err="1"/>
              <a:t>мають</a:t>
            </a:r>
            <a:r>
              <a:rPr lang="ru-RU" dirty="0"/>
              <a:t> </a:t>
            </a:r>
            <a:r>
              <a:rPr lang="ru-RU" dirty="0" err="1"/>
              <a:t>ратифікувати</a:t>
            </a:r>
            <a:r>
              <a:rPr lang="ru-RU" dirty="0"/>
              <a:t> </a:t>
            </a:r>
            <a:r>
              <a:rPr lang="ru-RU" dirty="0" err="1"/>
              <a:t>даний</a:t>
            </a:r>
            <a:r>
              <a:rPr lang="ru-RU" dirty="0"/>
              <a:t> </a:t>
            </a:r>
            <a:r>
              <a:rPr lang="ru-RU" dirty="0" err="1"/>
              <a:t>договір</a:t>
            </a:r>
            <a:r>
              <a:rPr lang="ru-RU" dirty="0"/>
              <a:t> для </a:t>
            </a:r>
            <a:r>
              <a:rPr lang="ru-RU" dirty="0" err="1"/>
              <a:t>набуття</a:t>
            </a:r>
            <a:r>
              <a:rPr lang="ru-RU" dirty="0"/>
              <a:t> </a:t>
            </a:r>
            <a:r>
              <a:rPr lang="ru-RU" dirty="0" err="1"/>
              <a:t>юридичної</a:t>
            </a:r>
            <a:r>
              <a:rPr lang="ru-RU" dirty="0"/>
              <a:t> </a:t>
            </a:r>
            <a:r>
              <a:rPr lang="ru-RU" dirty="0" err="1"/>
              <a:t>сили</a:t>
            </a:r>
            <a:endParaRPr lang="uk-UA" dirty="0"/>
          </a:p>
        </p:txBody>
      </p:sp>
      <p:sp>
        <p:nvSpPr>
          <p:cNvPr id="7" name="Блок-схема: альтернативный процесс 6">
            <a:extLst>
              <a:ext uri="{FF2B5EF4-FFF2-40B4-BE49-F238E27FC236}">
                <a16:creationId xmlns:a16="http://schemas.microsoft.com/office/drawing/2014/main" id="{438DA861-9A77-4D55-B3D8-1FF98BA37D80}"/>
              </a:ext>
            </a:extLst>
          </p:cNvPr>
          <p:cNvSpPr/>
          <p:nvPr/>
        </p:nvSpPr>
        <p:spPr>
          <a:xfrm>
            <a:off x="5061527" y="965968"/>
            <a:ext cx="2660073" cy="1967345"/>
          </a:xfrm>
          <a:prstGeom prst="flowChartAlternateProces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dirty="0">
                <a:solidFill>
                  <a:schemeClr val="tx1"/>
                </a:solidFill>
              </a:rPr>
              <a:t>для </a:t>
            </a:r>
            <a:r>
              <a:rPr lang="ru-RU" dirty="0" err="1">
                <a:solidFill>
                  <a:schemeClr val="tx1"/>
                </a:solidFill>
              </a:rPr>
              <a:t>держави-учасниці</a:t>
            </a:r>
            <a:r>
              <a:rPr lang="ru-RU" dirty="0">
                <a:solidFill>
                  <a:schemeClr val="tx1"/>
                </a:solidFill>
              </a:rPr>
              <a:t>, яка не </a:t>
            </a:r>
            <a:r>
              <a:rPr lang="ru-RU" dirty="0" err="1">
                <a:solidFill>
                  <a:schemeClr val="tx1"/>
                </a:solidFill>
              </a:rPr>
              <a:t>ратифікувала</a:t>
            </a:r>
            <a:r>
              <a:rPr lang="ru-RU" dirty="0">
                <a:solidFill>
                  <a:schemeClr val="tx1"/>
                </a:solidFill>
              </a:rPr>
              <a:t> </a:t>
            </a:r>
            <a:r>
              <a:rPr lang="ru-RU" dirty="0" err="1">
                <a:solidFill>
                  <a:schemeClr val="tx1"/>
                </a:solidFill>
              </a:rPr>
              <a:t>даний</a:t>
            </a:r>
            <a:r>
              <a:rPr lang="ru-RU" dirty="0">
                <a:solidFill>
                  <a:schemeClr val="tx1"/>
                </a:solidFill>
              </a:rPr>
              <a:t> </a:t>
            </a:r>
            <a:r>
              <a:rPr lang="ru-RU" dirty="0" err="1">
                <a:solidFill>
                  <a:schemeClr val="tx1"/>
                </a:solidFill>
              </a:rPr>
              <a:t>договір</a:t>
            </a:r>
            <a:r>
              <a:rPr lang="ru-RU" dirty="0">
                <a:solidFill>
                  <a:schemeClr val="tx1"/>
                </a:solidFill>
              </a:rPr>
              <a:t> </a:t>
            </a:r>
            <a:r>
              <a:rPr lang="ru-RU" dirty="0" err="1">
                <a:solidFill>
                  <a:schemeClr val="tx1"/>
                </a:solidFill>
              </a:rPr>
              <a:t>останній</a:t>
            </a:r>
            <a:r>
              <a:rPr lang="ru-RU" dirty="0">
                <a:solidFill>
                  <a:schemeClr val="tx1"/>
                </a:solidFill>
              </a:rPr>
              <a:t> не </a:t>
            </a:r>
            <a:r>
              <a:rPr lang="ru-RU" dirty="0" err="1">
                <a:solidFill>
                  <a:schemeClr val="tx1"/>
                </a:solidFill>
              </a:rPr>
              <a:t>має</a:t>
            </a:r>
            <a:r>
              <a:rPr lang="ru-RU" dirty="0">
                <a:solidFill>
                  <a:schemeClr val="tx1"/>
                </a:solidFill>
              </a:rPr>
              <a:t> </a:t>
            </a:r>
            <a:r>
              <a:rPr lang="ru-RU" dirty="0" err="1">
                <a:solidFill>
                  <a:schemeClr val="tx1"/>
                </a:solidFill>
              </a:rPr>
              <a:t>обов’язкового</a:t>
            </a:r>
            <a:r>
              <a:rPr lang="ru-RU" dirty="0">
                <a:solidFill>
                  <a:schemeClr val="tx1"/>
                </a:solidFill>
              </a:rPr>
              <a:t> характеру, а </a:t>
            </a:r>
            <a:r>
              <a:rPr lang="ru-RU" dirty="0" err="1">
                <a:solidFill>
                  <a:schemeClr val="tx1"/>
                </a:solidFill>
              </a:rPr>
              <a:t>діє</a:t>
            </a:r>
            <a:r>
              <a:rPr lang="ru-RU" dirty="0">
                <a:solidFill>
                  <a:schemeClr val="tx1"/>
                </a:solidFill>
              </a:rPr>
              <a:t> як </a:t>
            </a:r>
            <a:r>
              <a:rPr lang="ru-RU" dirty="0" err="1">
                <a:solidFill>
                  <a:schemeClr val="tx1"/>
                </a:solidFill>
              </a:rPr>
              <a:t>міжнародний</a:t>
            </a:r>
            <a:r>
              <a:rPr lang="ru-RU" dirty="0">
                <a:solidFill>
                  <a:schemeClr val="tx1"/>
                </a:solidFill>
              </a:rPr>
              <a:t> </a:t>
            </a:r>
            <a:r>
              <a:rPr lang="ru-RU" dirty="0" err="1">
                <a:solidFill>
                  <a:schemeClr val="tx1"/>
                </a:solidFill>
              </a:rPr>
              <a:t>звичай</a:t>
            </a:r>
            <a:endParaRPr lang="uk-UA" dirty="0">
              <a:solidFill>
                <a:schemeClr val="tx1"/>
              </a:solidFill>
            </a:endParaRPr>
          </a:p>
        </p:txBody>
      </p:sp>
      <p:sp>
        <p:nvSpPr>
          <p:cNvPr id="8" name="Блок-схема: альтернативный процесс 7">
            <a:extLst>
              <a:ext uri="{FF2B5EF4-FFF2-40B4-BE49-F238E27FC236}">
                <a16:creationId xmlns:a16="http://schemas.microsoft.com/office/drawing/2014/main" id="{919115FE-D836-4296-9962-EB1A35BBF493}"/>
              </a:ext>
            </a:extLst>
          </p:cNvPr>
          <p:cNvSpPr/>
          <p:nvPr/>
        </p:nvSpPr>
        <p:spPr>
          <a:xfrm>
            <a:off x="3149600" y="4368834"/>
            <a:ext cx="2660073" cy="1967345"/>
          </a:xfrm>
          <a:prstGeom prst="flowChartAlternateProcess">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dirty="0">
                <a:solidFill>
                  <a:schemeClr val="tx1"/>
                </a:solidFill>
              </a:rPr>
              <a:t>для держав-</a:t>
            </a:r>
            <a:r>
              <a:rPr lang="ru-RU" dirty="0" err="1">
                <a:solidFill>
                  <a:schemeClr val="tx1"/>
                </a:solidFill>
              </a:rPr>
              <a:t>учасниць</a:t>
            </a:r>
            <a:r>
              <a:rPr lang="ru-RU" dirty="0">
                <a:solidFill>
                  <a:schemeClr val="tx1"/>
                </a:solidFill>
              </a:rPr>
              <a:t>, </a:t>
            </a:r>
            <a:r>
              <a:rPr lang="ru-RU" dirty="0" err="1">
                <a:solidFill>
                  <a:schemeClr val="tx1"/>
                </a:solidFill>
              </a:rPr>
              <a:t>які</a:t>
            </a:r>
            <a:r>
              <a:rPr lang="ru-RU" dirty="0">
                <a:solidFill>
                  <a:schemeClr val="tx1"/>
                </a:solidFill>
              </a:rPr>
              <a:t> </a:t>
            </a:r>
            <a:r>
              <a:rPr lang="ru-RU" dirty="0" err="1">
                <a:solidFill>
                  <a:schemeClr val="tx1"/>
                </a:solidFill>
              </a:rPr>
              <a:t>його</a:t>
            </a:r>
            <a:r>
              <a:rPr lang="ru-RU" dirty="0">
                <a:solidFill>
                  <a:schemeClr val="tx1"/>
                </a:solidFill>
              </a:rPr>
              <a:t> </a:t>
            </a:r>
            <a:r>
              <a:rPr lang="ru-RU" dirty="0" err="1">
                <a:solidFill>
                  <a:schemeClr val="tx1"/>
                </a:solidFill>
              </a:rPr>
              <a:t>ратифікували</a:t>
            </a:r>
            <a:r>
              <a:rPr lang="ru-RU" dirty="0">
                <a:solidFill>
                  <a:schemeClr val="tx1"/>
                </a:solidFill>
              </a:rPr>
              <a:t> є таким, </a:t>
            </a:r>
            <a:r>
              <a:rPr lang="ru-RU" dirty="0" err="1">
                <a:solidFill>
                  <a:schemeClr val="tx1"/>
                </a:solidFill>
              </a:rPr>
              <a:t>що</a:t>
            </a:r>
            <a:r>
              <a:rPr lang="ru-RU" dirty="0">
                <a:solidFill>
                  <a:schemeClr val="tx1"/>
                </a:solidFill>
              </a:rPr>
              <a:t> </a:t>
            </a:r>
            <a:r>
              <a:rPr lang="ru-RU" dirty="0" err="1">
                <a:solidFill>
                  <a:schemeClr val="tx1"/>
                </a:solidFill>
              </a:rPr>
              <a:t>набув</a:t>
            </a:r>
            <a:r>
              <a:rPr lang="ru-RU" dirty="0">
                <a:solidFill>
                  <a:schemeClr val="tx1"/>
                </a:solidFill>
              </a:rPr>
              <a:t> </a:t>
            </a:r>
            <a:r>
              <a:rPr lang="ru-RU" dirty="0" err="1">
                <a:solidFill>
                  <a:schemeClr val="tx1"/>
                </a:solidFill>
              </a:rPr>
              <a:t>чинності</a:t>
            </a:r>
            <a:endParaRPr lang="uk-UA" dirty="0">
              <a:solidFill>
                <a:schemeClr val="tx1"/>
              </a:solidFill>
            </a:endParaRPr>
          </a:p>
        </p:txBody>
      </p:sp>
      <p:sp>
        <p:nvSpPr>
          <p:cNvPr id="9" name="Стрелка: изогнутая вправо 8">
            <a:extLst>
              <a:ext uri="{FF2B5EF4-FFF2-40B4-BE49-F238E27FC236}">
                <a16:creationId xmlns:a16="http://schemas.microsoft.com/office/drawing/2014/main" id="{372AB8D2-4D91-41F4-B5CE-344FF2C740E4}"/>
              </a:ext>
            </a:extLst>
          </p:cNvPr>
          <p:cNvSpPr/>
          <p:nvPr/>
        </p:nvSpPr>
        <p:spPr>
          <a:xfrm>
            <a:off x="2418080" y="3608341"/>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11" name="Стрелка: изогнутая вправо 10">
            <a:extLst>
              <a:ext uri="{FF2B5EF4-FFF2-40B4-BE49-F238E27FC236}">
                <a16:creationId xmlns:a16="http://schemas.microsoft.com/office/drawing/2014/main" id="{B20B131E-B928-4239-95E8-F79971F76E57}"/>
              </a:ext>
            </a:extLst>
          </p:cNvPr>
          <p:cNvSpPr/>
          <p:nvPr/>
        </p:nvSpPr>
        <p:spPr>
          <a:xfrm rot="10800000">
            <a:off x="7721600" y="2242797"/>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Tree>
    <p:extLst>
      <p:ext uri="{BB962C8B-B14F-4D97-AF65-F5344CB8AC3E}">
        <p14:creationId xmlns:p14="http://schemas.microsoft.com/office/powerpoint/2010/main" val="3963916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944D29-C65A-4249-8321-FB8C973BB87C}"/>
              </a:ext>
            </a:extLst>
          </p:cNvPr>
          <p:cNvSpPr>
            <a:spLocks noGrp="1"/>
          </p:cNvSpPr>
          <p:nvPr>
            <p:ph type="title"/>
          </p:nvPr>
        </p:nvSpPr>
        <p:spPr>
          <a:xfrm>
            <a:off x="628650" y="681037"/>
            <a:ext cx="7886700" cy="1009652"/>
          </a:xfrm>
        </p:spPr>
        <p:txBody>
          <a:bodyPr>
            <a:normAutofit fontScale="90000"/>
          </a:bodyPr>
          <a:lstStyle/>
          <a:p>
            <a:r>
              <a:rPr lang="en-US" sz="3600" b="1" dirty="0"/>
              <a:t>IV. </a:t>
            </a:r>
            <a:r>
              <a:rPr lang="ru-RU" sz="3600" b="1" dirty="0" err="1"/>
              <a:t>Юрисдикція</a:t>
            </a:r>
            <a:r>
              <a:rPr lang="ru-RU" sz="3600" b="1" dirty="0"/>
              <a:t> у </a:t>
            </a:r>
            <a:r>
              <a:rPr lang="ru-RU" sz="3600" b="1" dirty="0" err="1"/>
              <a:t>міжнародному</a:t>
            </a:r>
            <a:r>
              <a:rPr lang="ru-RU" sz="3600" b="1" dirty="0"/>
              <a:t> </a:t>
            </a:r>
            <a:r>
              <a:rPr lang="ru-RU" sz="3600" b="1" dirty="0" err="1"/>
              <a:t>кримінальному</a:t>
            </a:r>
            <a:r>
              <a:rPr lang="ru-RU" sz="3600" b="1" dirty="0"/>
              <a:t> </a:t>
            </a:r>
            <a:r>
              <a:rPr lang="ru-RU" sz="3600" b="1" dirty="0" err="1"/>
              <a:t>праві</a:t>
            </a:r>
            <a:endParaRPr lang="uk-UA" sz="3600" b="1" dirty="0"/>
          </a:p>
        </p:txBody>
      </p:sp>
      <p:sp>
        <p:nvSpPr>
          <p:cNvPr id="4" name="Прямоугольник 3">
            <a:extLst>
              <a:ext uri="{FF2B5EF4-FFF2-40B4-BE49-F238E27FC236}">
                <a16:creationId xmlns:a16="http://schemas.microsoft.com/office/drawing/2014/main" id="{2DC87106-B754-40E7-B68F-9B0DD4DCDA2E}"/>
              </a:ext>
            </a:extLst>
          </p:cNvPr>
          <p:cNvSpPr/>
          <p:nvPr/>
        </p:nvSpPr>
        <p:spPr>
          <a:xfrm>
            <a:off x="4336473" y="1185863"/>
            <a:ext cx="4244109" cy="1754326"/>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uk-UA" dirty="0"/>
              <a:t>У міжнародній практиці держав щодо </a:t>
            </a:r>
            <a:r>
              <a:rPr lang="uk-UA" b="1" dirty="0">
                <a:effectLst>
                  <a:outerShdw blurRad="38100" dist="38100" dir="2700000" algn="tl">
                    <a:srgbClr val="000000">
                      <a:alpha val="43137"/>
                    </a:srgbClr>
                  </a:outerShdw>
                </a:effectLst>
              </a:rPr>
              <a:t>дії закону у просторі</a:t>
            </a:r>
            <a:r>
              <a:rPr lang="uk-UA" dirty="0"/>
              <a:t> використовується поняття </a:t>
            </a:r>
            <a:r>
              <a:rPr lang="uk-UA" b="1" dirty="0">
                <a:effectLst>
                  <a:outerShdw blurRad="38100" dist="38100" dir="2700000" algn="tl">
                    <a:srgbClr val="000000">
                      <a:alpha val="43137"/>
                    </a:srgbClr>
                  </a:outerShdw>
                </a:effectLst>
              </a:rPr>
              <a:t>«юрисдикція»</a:t>
            </a:r>
            <a:r>
              <a:rPr lang="uk-UA" dirty="0"/>
              <a:t>. Під юрисдикцією розуміється правозастосовна діяльність державних органів, сфера дії державної влади.</a:t>
            </a:r>
          </a:p>
        </p:txBody>
      </p:sp>
      <p:sp>
        <p:nvSpPr>
          <p:cNvPr id="5" name="Прямоугольник 4">
            <a:extLst>
              <a:ext uri="{FF2B5EF4-FFF2-40B4-BE49-F238E27FC236}">
                <a16:creationId xmlns:a16="http://schemas.microsoft.com/office/drawing/2014/main" id="{12C51CA6-FB97-4C51-BD54-8606D181E7F1}"/>
              </a:ext>
            </a:extLst>
          </p:cNvPr>
          <p:cNvSpPr/>
          <p:nvPr/>
        </p:nvSpPr>
        <p:spPr>
          <a:xfrm>
            <a:off x="628650" y="2195515"/>
            <a:ext cx="3555423"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ru-RU" dirty="0" err="1"/>
              <a:t>Види</a:t>
            </a:r>
            <a:r>
              <a:rPr lang="ru-RU" dirty="0"/>
              <a:t> </a:t>
            </a:r>
            <a:r>
              <a:rPr lang="ru-RU" dirty="0" err="1"/>
              <a:t>юрисдикції</a:t>
            </a:r>
            <a:r>
              <a:rPr lang="ru-RU" dirty="0"/>
              <a:t> у </a:t>
            </a:r>
            <a:r>
              <a:rPr lang="ru-RU" dirty="0" err="1"/>
              <a:t>міжнародному</a:t>
            </a:r>
            <a:r>
              <a:rPr lang="ru-RU" dirty="0"/>
              <a:t> </a:t>
            </a:r>
            <a:r>
              <a:rPr lang="ru-RU" dirty="0" err="1"/>
              <a:t>кримінальному</a:t>
            </a:r>
            <a:r>
              <a:rPr lang="ru-RU" dirty="0"/>
              <a:t> </a:t>
            </a:r>
            <a:r>
              <a:rPr lang="ru-RU" dirty="0" err="1"/>
              <a:t>праві</a:t>
            </a:r>
            <a:endParaRPr lang="uk-UA" dirty="0"/>
          </a:p>
        </p:txBody>
      </p:sp>
      <p:cxnSp>
        <p:nvCxnSpPr>
          <p:cNvPr id="7" name="Прямая со стрелкой 6">
            <a:extLst>
              <a:ext uri="{FF2B5EF4-FFF2-40B4-BE49-F238E27FC236}">
                <a16:creationId xmlns:a16="http://schemas.microsoft.com/office/drawing/2014/main" id="{C042B139-6A54-4C90-8DAC-905BBA77123B}"/>
              </a:ext>
            </a:extLst>
          </p:cNvPr>
          <p:cNvCxnSpPr>
            <a:cxnSpLocks/>
          </p:cNvCxnSpPr>
          <p:nvPr/>
        </p:nvCxnSpPr>
        <p:spPr>
          <a:xfrm>
            <a:off x="868218" y="2971800"/>
            <a:ext cx="0" cy="962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Прямоугольник 8">
            <a:extLst>
              <a:ext uri="{FF2B5EF4-FFF2-40B4-BE49-F238E27FC236}">
                <a16:creationId xmlns:a16="http://schemas.microsoft.com/office/drawing/2014/main" id="{8E6C0F18-492C-4DAF-9E99-055E6E2E47BB}"/>
              </a:ext>
            </a:extLst>
          </p:cNvPr>
          <p:cNvSpPr/>
          <p:nvPr/>
        </p:nvSpPr>
        <p:spPr>
          <a:xfrm>
            <a:off x="628649" y="4016155"/>
            <a:ext cx="1606539" cy="646331"/>
          </a:xfrm>
          <a:prstGeom prst="rect">
            <a:avLst/>
          </a:prstGeom>
        </p:spPr>
        <p:txBody>
          <a:bodyPr wrap="square">
            <a:spAutoFit/>
          </a:bodyPr>
          <a:lstStyle/>
          <a:p>
            <a:r>
              <a:rPr lang="uk-UA" dirty="0"/>
              <a:t>Територіальна юрисдикція </a:t>
            </a:r>
          </a:p>
        </p:txBody>
      </p:sp>
      <p:pic>
        <p:nvPicPr>
          <p:cNvPr id="10" name="Рисунок 9">
            <a:extLst>
              <a:ext uri="{FF2B5EF4-FFF2-40B4-BE49-F238E27FC236}">
                <a16:creationId xmlns:a16="http://schemas.microsoft.com/office/drawing/2014/main" id="{48673499-9927-4C0C-96EE-C7DD5F06B8B2}"/>
              </a:ext>
            </a:extLst>
          </p:cNvPr>
          <p:cNvPicPr>
            <a:picLocks noChangeAspect="1"/>
          </p:cNvPicPr>
          <p:nvPr/>
        </p:nvPicPr>
        <p:blipFill>
          <a:blip r:embed="rId2"/>
          <a:stretch>
            <a:fillRect/>
          </a:stretch>
        </p:blipFill>
        <p:spPr>
          <a:xfrm>
            <a:off x="2891806" y="2928943"/>
            <a:ext cx="164606" cy="1048603"/>
          </a:xfrm>
          <a:prstGeom prst="rect">
            <a:avLst/>
          </a:prstGeom>
        </p:spPr>
      </p:pic>
      <p:sp>
        <p:nvSpPr>
          <p:cNvPr id="11" name="Прямоугольник 10">
            <a:extLst>
              <a:ext uri="{FF2B5EF4-FFF2-40B4-BE49-F238E27FC236}">
                <a16:creationId xmlns:a16="http://schemas.microsoft.com/office/drawing/2014/main" id="{8AC154D6-D9B7-4177-A7B9-83254787ED0B}"/>
              </a:ext>
            </a:extLst>
          </p:cNvPr>
          <p:cNvSpPr/>
          <p:nvPr/>
        </p:nvSpPr>
        <p:spPr>
          <a:xfrm>
            <a:off x="2235188" y="4036998"/>
            <a:ext cx="2278381" cy="646331"/>
          </a:xfrm>
          <a:prstGeom prst="rect">
            <a:avLst/>
          </a:prstGeom>
        </p:spPr>
        <p:txBody>
          <a:bodyPr wrap="none">
            <a:spAutoFit/>
          </a:bodyPr>
          <a:lstStyle/>
          <a:p>
            <a:r>
              <a:rPr lang="uk-UA" dirty="0" err="1"/>
              <a:t>Екстратериторіальна</a:t>
            </a:r>
            <a:r>
              <a:rPr lang="uk-UA" dirty="0"/>
              <a:t> </a:t>
            </a:r>
            <a:endParaRPr lang="en-US" dirty="0"/>
          </a:p>
          <a:p>
            <a:r>
              <a:rPr lang="uk-UA" dirty="0"/>
              <a:t>юрисдикція </a:t>
            </a:r>
          </a:p>
        </p:txBody>
      </p:sp>
      <p:pic>
        <p:nvPicPr>
          <p:cNvPr id="12" name="Рисунок 11">
            <a:extLst>
              <a:ext uri="{FF2B5EF4-FFF2-40B4-BE49-F238E27FC236}">
                <a16:creationId xmlns:a16="http://schemas.microsoft.com/office/drawing/2014/main" id="{B43DF68F-611F-4F8B-BC62-5F8728F3114E}"/>
              </a:ext>
            </a:extLst>
          </p:cNvPr>
          <p:cNvPicPr>
            <a:picLocks noChangeAspect="1"/>
          </p:cNvPicPr>
          <p:nvPr/>
        </p:nvPicPr>
        <p:blipFill>
          <a:blip r:embed="rId2"/>
          <a:stretch>
            <a:fillRect/>
          </a:stretch>
        </p:blipFill>
        <p:spPr>
          <a:xfrm rot="18881567">
            <a:off x="4490127" y="2818573"/>
            <a:ext cx="206275" cy="1314049"/>
          </a:xfrm>
          <a:prstGeom prst="rect">
            <a:avLst/>
          </a:prstGeom>
        </p:spPr>
      </p:pic>
      <p:sp>
        <p:nvSpPr>
          <p:cNvPr id="13" name="Прямоугольник 12">
            <a:extLst>
              <a:ext uri="{FF2B5EF4-FFF2-40B4-BE49-F238E27FC236}">
                <a16:creationId xmlns:a16="http://schemas.microsoft.com/office/drawing/2014/main" id="{17A7E456-2152-4E6C-9450-D75F2FDDAC48}"/>
              </a:ext>
            </a:extLst>
          </p:cNvPr>
          <p:cNvSpPr/>
          <p:nvPr/>
        </p:nvSpPr>
        <p:spPr>
          <a:xfrm>
            <a:off x="4513567" y="4005024"/>
            <a:ext cx="2625399" cy="369332"/>
          </a:xfrm>
          <a:prstGeom prst="rect">
            <a:avLst/>
          </a:prstGeom>
        </p:spPr>
        <p:txBody>
          <a:bodyPr wrap="none">
            <a:spAutoFit/>
          </a:bodyPr>
          <a:lstStyle/>
          <a:p>
            <a:r>
              <a:rPr lang="uk-UA" dirty="0"/>
              <a:t>Паралельна юрисдикція </a:t>
            </a:r>
          </a:p>
        </p:txBody>
      </p:sp>
    </p:spTree>
    <p:extLst>
      <p:ext uri="{BB962C8B-B14F-4D97-AF65-F5344CB8AC3E}">
        <p14:creationId xmlns:p14="http://schemas.microsoft.com/office/powerpoint/2010/main" val="3557149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C893946-6C64-4815-A801-B128149DB0AD}"/>
              </a:ext>
            </a:extLst>
          </p:cNvPr>
          <p:cNvSpPr>
            <a:spLocks noGrp="1"/>
          </p:cNvSpPr>
          <p:nvPr>
            <p:ph idx="1"/>
          </p:nvPr>
        </p:nvSpPr>
        <p:spPr>
          <a:xfrm>
            <a:off x="628650" y="618836"/>
            <a:ext cx="7886700" cy="5558127"/>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uk-UA" b="1" dirty="0">
                <a:effectLst>
                  <a:outerShdw blurRad="38100" dist="38100" dir="2700000" algn="tl">
                    <a:srgbClr val="000000">
                      <a:alpha val="43137"/>
                    </a:srgbClr>
                  </a:outerShdw>
                </a:effectLst>
              </a:rPr>
              <a:t>Територіальна юрисдикція </a:t>
            </a:r>
            <a:r>
              <a:rPr lang="uk-UA" dirty="0"/>
              <a:t>означає поширення державної влади на всіх осіб, які перебувають на її території. </a:t>
            </a:r>
          </a:p>
          <a:p>
            <a:r>
              <a:rPr lang="uk-UA" dirty="0"/>
              <a:t>Територіальна юрисдикція поширюється на осіб незалежно від їхнього громадянства. Усі особи зобов’язані дотримуватися законів цієї держави та підпорядковуватися приписам її державних органів та уповноважених посадових осіб.</a:t>
            </a:r>
          </a:p>
          <a:p>
            <a:r>
              <a:rPr lang="uk-UA" dirty="0"/>
              <a:t>Територіальна юрисдикція ґрунтується на територіальному принципі дії норм у просторі. Цей принцип є базисним у міжнародне право і практиці держав. У міжнародних конвенціях постійно наголошується настання відповідальності за міжнародні злочини та злочини міжнародного характеру відповідно до територіального принципу дії закону у просторі. </a:t>
            </a:r>
          </a:p>
          <a:p>
            <a:endParaRPr lang="uk-UA" dirty="0"/>
          </a:p>
        </p:txBody>
      </p:sp>
    </p:spTree>
    <p:extLst>
      <p:ext uri="{BB962C8B-B14F-4D97-AF65-F5344CB8AC3E}">
        <p14:creationId xmlns:p14="http://schemas.microsoft.com/office/powerpoint/2010/main" val="633479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C1BAE01-F84B-4D1D-A180-6707E75E6F37}"/>
              </a:ext>
            </a:extLst>
          </p:cNvPr>
          <p:cNvSpPr>
            <a:spLocks noGrp="1"/>
          </p:cNvSpPr>
          <p:nvPr>
            <p:ph idx="1"/>
          </p:nvPr>
        </p:nvSpPr>
        <p:spPr>
          <a:xfrm>
            <a:off x="628650" y="526473"/>
            <a:ext cx="7886700" cy="5430982"/>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just"/>
            <a:r>
              <a:rPr lang="uk-UA" b="1" i="1" dirty="0" err="1"/>
              <a:t>Екстратериторіальна</a:t>
            </a:r>
            <a:r>
              <a:rPr lang="uk-UA" b="1" i="1" dirty="0"/>
              <a:t> юрисдикція </a:t>
            </a:r>
            <a:r>
              <a:rPr lang="uk-UA" dirty="0"/>
              <a:t>полягає у поширенні правових норм держави на діяння, вчинені за межами цієї держави: на території іноземної держави, у відкритому водному або повітряному просторі, в космосі, Антарктиді.</a:t>
            </a:r>
            <a:endParaRPr lang="en-US" dirty="0"/>
          </a:p>
          <a:p>
            <a:pPr algn="just"/>
            <a:r>
              <a:rPr lang="uk-UA" dirty="0"/>
              <a:t>Злочини традиційно були «локальним явищем» але глобалізація все змінила. Дешеві подорожі, розвиток технологій і телекомунікацій, а також анонімність Інтернету створили можливості для швидкого поширення транснаціональних злочинів, таких як: дитячий секс-туризм, легалізація грошей добутих злочинним шляхом, тероризм та порушення прав людини. </a:t>
            </a:r>
          </a:p>
          <a:p>
            <a:pPr algn="just"/>
            <a:r>
              <a:rPr lang="uk-UA" dirty="0"/>
              <a:t>Фундаментальні зміни у функціонуванні взаємовідносин міжнародного співтовариства, зменшили розрив між національним та міжнародним правом. Екстериторіальна юрисдикція знаходяться на перехресті цих систем права. </a:t>
            </a:r>
          </a:p>
          <a:p>
            <a:pPr algn="just"/>
            <a:endParaRPr lang="uk-UA" dirty="0"/>
          </a:p>
        </p:txBody>
      </p:sp>
    </p:spTree>
    <p:extLst>
      <p:ext uri="{BB962C8B-B14F-4D97-AF65-F5344CB8AC3E}">
        <p14:creationId xmlns:p14="http://schemas.microsoft.com/office/powerpoint/2010/main" val="1735327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3B57573-8998-4BC3-84F0-2C6355907E76}"/>
              </a:ext>
            </a:extLst>
          </p:cNvPr>
          <p:cNvSpPr>
            <a:spLocks noGrp="1"/>
          </p:cNvSpPr>
          <p:nvPr>
            <p:ph idx="1"/>
          </p:nvPr>
        </p:nvSpPr>
        <p:spPr>
          <a:xfrm>
            <a:off x="628650" y="655782"/>
            <a:ext cx="7886700" cy="5521181"/>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ru-RU" b="1" i="1" dirty="0" err="1"/>
              <a:t>Паралельна</a:t>
            </a:r>
            <a:r>
              <a:rPr lang="ru-RU" b="1" i="1" dirty="0"/>
              <a:t> </a:t>
            </a:r>
            <a:r>
              <a:rPr lang="ru-RU" b="1" i="1" dirty="0" err="1"/>
              <a:t>юрисдикція</a:t>
            </a:r>
            <a:r>
              <a:rPr lang="ru-RU" b="1" i="1" dirty="0"/>
              <a:t> </a:t>
            </a:r>
            <a:r>
              <a:rPr lang="ru-RU" dirty="0" err="1"/>
              <a:t>полягає</a:t>
            </a:r>
            <a:r>
              <a:rPr lang="ru-RU" dirty="0"/>
              <a:t> </a:t>
            </a:r>
            <a:r>
              <a:rPr lang="ru-RU" dirty="0" err="1"/>
              <a:t>можливості</a:t>
            </a:r>
            <a:r>
              <a:rPr lang="ru-RU" dirty="0"/>
              <a:t> </a:t>
            </a:r>
            <a:r>
              <a:rPr lang="ru-RU" dirty="0" err="1"/>
              <a:t>переслідування</a:t>
            </a:r>
            <a:r>
              <a:rPr lang="ru-RU" dirty="0"/>
              <a:t> особи за </a:t>
            </a:r>
            <a:r>
              <a:rPr lang="ru-RU" dirty="0" err="1"/>
              <a:t>скоєння</a:t>
            </a:r>
            <a:r>
              <a:rPr lang="ru-RU" dirty="0"/>
              <a:t> </a:t>
            </a:r>
            <a:r>
              <a:rPr lang="ru-RU" dirty="0" err="1"/>
              <a:t>серйозних</a:t>
            </a:r>
            <a:r>
              <a:rPr lang="ru-RU" dirty="0"/>
              <a:t> </a:t>
            </a:r>
            <a:r>
              <a:rPr lang="ru-RU" dirty="0" err="1"/>
              <a:t>порушень</a:t>
            </a:r>
            <a:r>
              <a:rPr lang="ru-RU" dirty="0"/>
              <a:t> </a:t>
            </a:r>
            <a:r>
              <a:rPr lang="ru-RU" dirty="0" err="1"/>
              <a:t>міжнародного</a:t>
            </a:r>
            <a:r>
              <a:rPr lang="ru-RU" dirty="0"/>
              <a:t> </a:t>
            </a:r>
            <a:r>
              <a:rPr lang="ru-RU" dirty="0" err="1"/>
              <a:t>гуманітарного</a:t>
            </a:r>
            <a:r>
              <a:rPr lang="ru-RU" dirty="0"/>
              <a:t> права </a:t>
            </a:r>
            <a:r>
              <a:rPr lang="ru-RU" dirty="0" err="1"/>
              <a:t>міжнародними</a:t>
            </a:r>
            <a:r>
              <a:rPr lang="ru-RU" dirty="0"/>
              <a:t> і </a:t>
            </a:r>
            <a:r>
              <a:rPr lang="ru-RU" dirty="0" err="1"/>
              <a:t>національними</a:t>
            </a:r>
            <a:r>
              <a:rPr lang="ru-RU" dirty="0"/>
              <a:t> </a:t>
            </a:r>
            <a:r>
              <a:rPr lang="ru-RU" dirty="0" err="1"/>
              <a:t>судовими</a:t>
            </a:r>
            <a:r>
              <a:rPr lang="ru-RU" dirty="0"/>
              <a:t> органами.</a:t>
            </a:r>
          </a:p>
          <a:p>
            <a:r>
              <a:rPr lang="ru-RU" dirty="0" err="1"/>
              <a:t>Паралельна</a:t>
            </a:r>
            <a:r>
              <a:rPr lang="ru-RU" dirty="0"/>
              <a:t> </a:t>
            </a:r>
            <a:r>
              <a:rPr lang="ru-RU" dirty="0" err="1"/>
              <a:t>юрисдикція</a:t>
            </a:r>
            <a:r>
              <a:rPr lang="ru-RU" dirty="0"/>
              <a:t> </a:t>
            </a:r>
            <a:r>
              <a:rPr lang="ru-RU" dirty="0" err="1"/>
              <a:t>передбачається</a:t>
            </a:r>
            <a:r>
              <a:rPr lang="ru-RU" dirty="0"/>
              <a:t> Статутом </a:t>
            </a:r>
            <a:r>
              <a:rPr lang="ru-RU" dirty="0" err="1"/>
              <a:t>Міжнародного</a:t>
            </a:r>
            <a:r>
              <a:rPr lang="ru-RU" dirty="0"/>
              <a:t> </a:t>
            </a:r>
            <a:r>
              <a:rPr lang="ru-RU" dirty="0" err="1"/>
              <a:t>кримінального</a:t>
            </a:r>
            <a:r>
              <a:rPr lang="ru-RU" dirty="0"/>
              <a:t> суду 1998 р. у </a:t>
            </a:r>
            <a:r>
              <a:rPr lang="ru-RU" dirty="0" err="1"/>
              <a:t>преамбулі</a:t>
            </a:r>
            <a:r>
              <a:rPr lang="ru-RU" dirty="0"/>
              <a:t> та ст. 1 Статуту </a:t>
            </a:r>
            <a:r>
              <a:rPr lang="ru-RU" dirty="0" err="1"/>
              <a:t>Міжнародного</a:t>
            </a:r>
            <a:r>
              <a:rPr lang="ru-RU" dirty="0"/>
              <a:t> </a:t>
            </a:r>
            <a:r>
              <a:rPr lang="ru-RU" dirty="0" err="1"/>
              <a:t>кримінального</a:t>
            </a:r>
            <a:r>
              <a:rPr lang="ru-RU" dirty="0"/>
              <a:t> суду </a:t>
            </a:r>
            <a:r>
              <a:rPr lang="ru-RU" dirty="0" err="1"/>
              <a:t>зазначається</a:t>
            </a:r>
            <a:r>
              <a:rPr lang="ru-RU" dirty="0"/>
              <a:t>, </a:t>
            </a:r>
            <a:r>
              <a:rPr lang="ru-RU" dirty="0" err="1"/>
              <a:t>що</a:t>
            </a:r>
            <a:r>
              <a:rPr lang="ru-RU" dirty="0"/>
              <a:t> МКС </a:t>
            </a:r>
            <a:r>
              <a:rPr lang="ru-RU" dirty="0" err="1"/>
              <a:t>доповнює</a:t>
            </a:r>
            <a:r>
              <a:rPr lang="ru-RU" dirty="0"/>
              <a:t> </a:t>
            </a:r>
            <a:r>
              <a:rPr lang="ru-RU" dirty="0" err="1"/>
              <a:t>національні</a:t>
            </a:r>
            <a:r>
              <a:rPr lang="ru-RU" dirty="0"/>
              <a:t> </a:t>
            </a:r>
            <a:r>
              <a:rPr lang="ru-RU" dirty="0" err="1"/>
              <a:t>органи</a:t>
            </a:r>
            <a:r>
              <a:rPr lang="ru-RU" dirty="0"/>
              <a:t> </a:t>
            </a:r>
            <a:r>
              <a:rPr lang="ru-RU" dirty="0" err="1"/>
              <a:t>кримінальної</a:t>
            </a:r>
            <a:r>
              <a:rPr lang="ru-RU" dirty="0"/>
              <a:t> </a:t>
            </a:r>
            <a:r>
              <a:rPr lang="ru-RU" dirty="0" err="1"/>
              <a:t>юстиції</a:t>
            </a:r>
            <a:r>
              <a:rPr lang="ru-RU" dirty="0"/>
              <a:t>. Тому, </a:t>
            </a:r>
            <a:r>
              <a:rPr lang="ru-RU" dirty="0" err="1"/>
              <a:t>пріоритет</a:t>
            </a:r>
            <a:r>
              <a:rPr lang="ru-RU" dirty="0"/>
              <a:t> у </a:t>
            </a:r>
            <a:r>
              <a:rPr lang="ru-RU" dirty="0" err="1"/>
              <a:t>розгляді</a:t>
            </a:r>
            <a:r>
              <a:rPr lang="ru-RU" dirty="0"/>
              <a:t> справ та </a:t>
            </a:r>
            <a:r>
              <a:rPr lang="ru-RU" dirty="0" err="1"/>
              <a:t>кримінальному</a:t>
            </a:r>
            <a:r>
              <a:rPr lang="ru-RU" dirty="0"/>
              <a:t> </a:t>
            </a:r>
            <a:r>
              <a:rPr lang="ru-RU" dirty="0" err="1"/>
              <a:t>переслідуванні</a:t>
            </a:r>
            <a:r>
              <a:rPr lang="ru-RU" dirty="0"/>
              <a:t> </a:t>
            </a:r>
            <a:r>
              <a:rPr lang="ru-RU" dirty="0" err="1"/>
              <a:t>винних</a:t>
            </a:r>
            <a:r>
              <a:rPr lang="ru-RU" dirty="0"/>
              <a:t> за Статутом </a:t>
            </a:r>
            <a:r>
              <a:rPr lang="ru-RU" dirty="0" err="1"/>
              <a:t>належить</a:t>
            </a:r>
            <a:r>
              <a:rPr lang="ru-RU" dirty="0"/>
              <a:t> </a:t>
            </a:r>
            <a:r>
              <a:rPr lang="ru-RU" dirty="0" err="1"/>
              <a:t>національному</a:t>
            </a:r>
            <a:r>
              <a:rPr lang="ru-RU" dirty="0"/>
              <a:t> суду </a:t>
            </a:r>
            <a:r>
              <a:rPr lang="ru-RU" dirty="0" err="1"/>
              <a:t>держави</a:t>
            </a:r>
            <a:r>
              <a:rPr lang="ru-RU" dirty="0"/>
              <a:t>.</a:t>
            </a:r>
          </a:p>
          <a:p>
            <a:endParaRPr lang="uk-UA" dirty="0"/>
          </a:p>
        </p:txBody>
      </p:sp>
    </p:spTree>
    <p:extLst>
      <p:ext uri="{BB962C8B-B14F-4D97-AF65-F5344CB8AC3E}">
        <p14:creationId xmlns:p14="http://schemas.microsoft.com/office/powerpoint/2010/main" val="2589109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25B43AD-8399-4DF1-94F6-A8FFB6081ACC}"/>
              </a:ext>
            </a:extLst>
          </p:cNvPr>
          <p:cNvSpPr>
            <a:spLocks noGrp="1"/>
          </p:cNvSpPr>
          <p:nvPr>
            <p:ph idx="1"/>
          </p:nvPr>
        </p:nvSpPr>
        <p:spPr>
          <a:xfrm>
            <a:off x="628650" y="646546"/>
            <a:ext cx="7886700" cy="5530418"/>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uk-UA" dirty="0"/>
              <a:t>Міжнародний кримінальний суд не може прийняти справу до свого провадження у тих випадках, коли</a:t>
            </a:r>
            <a:r>
              <a:rPr lang="ru-RU" dirty="0"/>
              <a:t>:</a:t>
            </a:r>
          </a:p>
          <a:p>
            <a:pPr>
              <a:buFont typeface="Wingdings" panose="05000000000000000000" pitchFamily="2" charset="2"/>
              <a:buChar char="q"/>
            </a:pPr>
            <a:r>
              <a:rPr lang="en-US" dirty="0"/>
              <a:t> </a:t>
            </a:r>
            <a:r>
              <a:rPr lang="uk-UA" dirty="0"/>
              <a:t>ця справа розслідується або стосовно неї порушено кримінальне переслідування державою, котра має щодо її юрисдикції, за винятком випадків, коли ця держава не бажає або не здатна вести розслідування або порушити кримінальне переслідування належним </a:t>
            </a:r>
            <a:r>
              <a:rPr lang="ru-RU" dirty="0"/>
              <a:t>чином;</a:t>
            </a:r>
          </a:p>
          <a:p>
            <a:pPr>
              <a:buFont typeface="Wingdings" panose="05000000000000000000" pitchFamily="2" charset="2"/>
              <a:buChar char="q"/>
            </a:pPr>
            <a:r>
              <a:rPr lang="uk-UA" dirty="0"/>
              <a:t>справа розслідувана державою, яка має юрисдикцію щодо неї, і ця держава вирішила не порушувати стосовно особи, якої це стосується, кримінального переслідування, за винятком випадків, коли це рішення стало результатом небажання або нездатності держави порушити кримінальне переслідування належним </a:t>
            </a:r>
            <a:r>
              <a:rPr lang="ru-RU" dirty="0"/>
              <a:t>чином (ст. 17)</a:t>
            </a:r>
          </a:p>
          <a:p>
            <a:endParaRPr lang="uk-UA" dirty="0"/>
          </a:p>
        </p:txBody>
      </p:sp>
    </p:spTree>
    <p:extLst>
      <p:ext uri="{BB962C8B-B14F-4D97-AF65-F5344CB8AC3E}">
        <p14:creationId xmlns:p14="http://schemas.microsoft.com/office/powerpoint/2010/main" val="2342692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Прямоугольник 28">
            <a:extLst>
              <a:ext uri="{FF2B5EF4-FFF2-40B4-BE49-F238E27FC236}">
                <a16:creationId xmlns:a16="http://schemas.microsoft.com/office/drawing/2014/main" id="{66E8BABD-26EF-4EEA-A9DE-072FB0D49711}"/>
              </a:ext>
            </a:extLst>
          </p:cNvPr>
          <p:cNvSpPr/>
          <p:nvPr/>
        </p:nvSpPr>
        <p:spPr>
          <a:xfrm>
            <a:off x="900545" y="637524"/>
            <a:ext cx="7393709" cy="369332"/>
          </a:xfrm>
          <a:prstGeom prst="rect">
            <a:avLst/>
          </a:prstGeom>
        </p:spPr>
        <p:txBody>
          <a:bodyPr wrap="square">
            <a:spAutoFit/>
          </a:bodyPr>
          <a:lstStyle/>
          <a:p>
            <a:r>
              <a:rPr lang="ru-RU" b="1" dirty="0"/>
              <a:t>V. </a:t>
            </a:r>
            <a:r>
              <a:rPr lang="ru-RU" b="1" dirty="0" err="1"/>
              <a:t>Принципи</a:t>
            </a:r>
            <a:r>
              <a:rPr lang="ru-RU" b="1" dirty="0"/>
              <a:t> </a:t>
            </a:r>
            <a:r>
              <a:rPr lang="ru-RU" b="1" dirty="0" err="1"/>
              <a:t>міжнародного</a:t>
            </a:r>
            <a:r>
              <a:rPr lang="ru-RU" b="1" dirty="0"/>
              <a:t> </a:t>
            </a:r>
            <a:r>
              <a:rPr lang="ru-RU" b="1" dirty="0" err="1"/>
              <a:t>кримінального</a:t>
            </a:r>
            <a:r>
              <a:rPr lang="ru-RU" b="1" dirty="0"/>
              <a:t> права</a:t>
            </a:r>
            <a:endParaRPr lang="uk-UA" b="1" dirty="0"/>
          </a:p>
        </p:txBody>
      </p:sp>
      <p:sp>
        <p:nvSpPr>
          <p:cNvPr id="33" name="Блок-схема: альтернативный процесс 32">
            <a:extLst>
              <a:ext uri="{FF2B5EF4-FFF2-40B4-BE49-F238E27FC236}">
                <a16:creationId xmlns:a16="http://schemas.microsoft.com/office/drawing/2014/main" id="{8A148105-CB82-47A2-94D4-49F41CA29D73}"/>
              </a:ext>
            </a:extLst>
          </p:cNvPr>
          <p:cNvSpPr/>
          <p:nvPr/>
        </p:nvSpPr>
        <p:spPr>
          <a:xfrm>
            <a:off x="909779" y="1242429"/>
            <a:ext cx="7495312" cy="612648"/>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uk-UA" dirty="0"/>
              <a:t>1. Заборона агресивної війни</a:t>
            </a:r>
          </a:p>
        </p:txBody>
      </p:sp>
      <p:sp>
        <p:nvSpPr>
          <p:cNvPr id="35" name="Блок-схема: альтернативный процесс 34">
            <a:extLst>
              <a:ext uri="{FF2B5EF4-FFF2-40B4-BE49-F238E27FC236}">
                <a16:creationId xmlns:a16="http://schemas.microsoft.com/office/drawing/2014/main" id="{014B6AED-EC8D-4862-8B14-15DADCE33887}"/>
              </a:ext>
            </a:extLst>
          </p:cNvPr>
          <p:cNvSpPr/>
          <p:nvPr/>
        </p:nvSpPr>
        <p:spPr>
          <a:xfrm>
            <a:off x="909779" y="1925551"/>
            <a:ext cx="7495312" cy="612648"/>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ru-RU" dirty="0"/>
              <a:t>2. </a:t>
            </a:r>
            <a:r>
              <a:rPr lang="uk-UA" dirty="0"/>
              <a:t>Невідворотність покарання за вчинення будь-якого діяння, що розглядається міжнародним правом як злочинне</a:t>
            </a:r>
          </a:p>
        </p:txBody>
      </p:sp>
      <p:sp>
        <p:nvSpPr>
          <p:cNvPr id="36" name="Прямоугольник 35">
            <a:extLst>
              <a:ext uri="{FF2B5EF4-FFF2-40B4-BE49-F238E27FC236}">
                <a16:creationId xmlns:a16="http://schemas.microsoft.com/office/drawing/2014/main" id="{136837DC-1EC9-4671-97A9-6A3EA5C1FD15}"/>
              </a:ext>
            </a:extLst>
          </p:cNvPr>
          <p:cNvSpPr/>
          <p:nvPr/>
        </p:nvSpPr>
        <p:spPr>
          <a:xfrm>
            <a:off x="988290" y="2538199"/>
            <a:ext cx="7305964" cy="23090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uk-UA" dirty="0"/>
              <a:t>Особливість притягнення до відповідальності осіб, винних у вчиненні міжнародних злочинів, полягає в спеціальній юрисдикції міжнародних судів.</a:t>
            </a:r>
          </a:p>
          <a:p>
            <a:pPr algn="ctr"/>
            <a:r>
              <a:rPr lang="uk-UA" dirty="0"/>
              <a:t>Слід враховувати певну специфіку регламентування механізму правового регулювання в даній сфері: перелік таких злочинів не є вичерпним. Міжнародне співтовариство може розширити його. У такому випадку кожна держава повинна підкоритися такій вимозі незалежно від стану національного законодавства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591127"/>
            <a:ext cx="7886700" cy="1099562"/>
          </a:xfrm>
        </p:spPr>
        <p:txBody>
          <a:bodyPr>
            <a:normAutofit/>
          </a:bodyPr>
          <a:lstStyle/>
          <a:p>
            <a:r>
              <a:rPr lang="ru-RU" sz="2800" b="1" dirty="0"/>
              <a:t>I</a:t>
            </a:r>
            <a:r>
              <a:rPr lang="uk-UA" sz="2800" b="1" dirty="0"/>
              <a:t>.	Поняття міжнародного кримінального права, його система, предмет та методи</a:t>
            </a:r>
          </a:p>
        </p:txBody>
      </p:sp>
      <p:graphicFrame>
        <p:nvGraphicFramePr>
          <p:cNvPr id="4" name="Объект 3">
            <a:extLst>
              <a:ext uri="{FF2B5EF4-FFF2-40B4-BE49-F238E27FC236}">
                <a16:creationId xmlns:a16="http://schemas.microsoft.com/office/drawing/2014/main" id="{29A20F5B-D35E-42C4-86BA-CD9B7A690B7C}"/>
              </a:ext>
            </a:extLst>
          </p:cNvPr>
          <p:cNvGraphicFramePr>
            <a:graphicFrameLocks noGrp="1"/>
          </p:cNvGraphicFramePr>
          <p:nvPr>
            <p:ph idx="1"/>
            <p:extLst>
              <p:ext uri="{D42A27DB-BD31-4B8C-83A1-F6EECF244321}">
                <p14:modId xmlns:p14="http://schemas.microsoft.com/office/powerpoint/2010/main" val="27586199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C36568E5-82B4-4D3F-8C28-B0AD649628C7}"/>
              </a:ext>
            </a:extLst>
          </p:cNvPr>
          <p:cNvSpPr>
            <a:spLocks noGrp="1"/>
          </p:cNvSpPr>
          <p:nvPr>
            <p:ph idx="1"/>
          </p:nvPr>
        </p:nvSpPr>
        <p:spPr>
          <a:xfrm>
            <a:off x="628650" y="600075"/>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normAutofit lnSpcReduction="10000"/>
          </a:bodyPr>
          <a:lstStyle/>
          <a:p>
            <a:pPr marL="0" indent="0" algn="ctr">
              <a:buNone/>
            </a:pPr>
            <a:r>
              <a:rPr lang="uk-UA" sz="1600" dirty="0"/>
              <a:t>3. Якщо держава не встановлює відповідальності за діяння, віднесені міжнародним правом до злочинів проти миру і людства, це не є підставою звільнення винної особи від міжнародної кримінальної відповідальності</a:t>
            </a:r>
          </a:p>
        </p:txBody>
      </p:sp>
      <p:sp>
        <p:nvSpPr>
          <p:cNvPr id="5" name="Объект 3">
            <a:extLst>
              <a:ext uri="{FF2B5EF4-FFF2-40B4-BE49-F238E27FC236}">
                <a16:creationId xmlns:a16="http://schemas.microsoft.com/office/drawing/2014/main" id="{2B2D923B-10E9-4985-8D76-2C94981C9C2A}"/>
              </a:ext>
            </a:extLst>
          </p:cNvPr>
          <p:cNvSpPr txBox="1">
            <a:spLocks/>
          </p:cNvSpPr>
          <p:nvPr/>
        </p:nvSpPr>
        <p:spPr>
          <a:xfrm>
            <a:off x="628650" y="1528330"/>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uk-UA" sz="1600" dirty="0"/>
              <a:t>4. Принцип універсальної юрисдикції</a:t>
            </a:r>
          </a:p>
        </p:txBody>
      </p:sp>
      <p:sp>
        <p:nvSpPr>
          <p:cNvPr id="6" name="Прямоугольник 5">
            <a:extLst>
              <a:ext uri="{FF2B5EF4-FFF2-40B4-BE49-F238E27FC236}">
                <a16:creationId xmlns:a16="http://schemas.microsoft.com/office/drawing/2014/main" id="{79A593ED-2988-4202-B227-31CDEDEC51B9}"/>
              </a:ext>
            </a:extLst>
          </p:cNvPr>
          <p:cNvSpPr/>
          <p:nvPr/>
        </p:nvSpPr>
        <p:spPr>
          <a:xfrm>
            <a:off x="720437" y="2295237"/>
            <a:ext cx="7684654"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поширення кримінальної юрисдикції держави на діяння, визнані злочинними міжнародним правом, незалежно від громадянства (підданства) осіб, які їх скоїли, та місця вчинення.</a:t>
            </a:r>
          </a:p>
        </p:txBody>
      </p:sp>
      <p:sp>
        <p:nvSpPr>
          <p:cNvPr id="7" name="Объект 3">
            <a:extLst>
              <a:ext uri="{FF2B5EF4-FFF2-40B4-BE49-F238E27FC236}">
                <a16:creationId xmlns:a16="http://schemas.microsoft.com/office/drawing/2014/main" id="{5AF14975-89B6-4948-91BF-606EE47C8DC3}"/>
              </a:ext>
            </a:extLst>
          </p:cNvPr>
          <p:cNvSpPr txBox="1">
            <a:spLocks/>
          </p:cNvSpPr>
          <p:nvPr/>
        </p:nvSpPr>
        <p:spPr>
          <a:xfrm>
            <a:off x="628650" y="3429000"/>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uk-UA" sz="1600" dirty="0"/>
              <a:t>5. Принцип відсутності зворотної сили (</a:t>
            </a:r>
            <a:r>
              <a:rPr lang="en-US" sz="1600" dirty="0" err="1"/>
              <a:t>ratione</a:t>
            </a:r>
            <a:r>
              <a:rPr lang="en-US" sz="1600" dirty="0"/>
              <a:t> personae) </a:t>
            </a:r>
            <a:endParaRPr lang="uk-UA" sz="1600" dirty="0"/>
          </a:p>
        </p:txBody>
      </p:sp>
      <p:sp>
        <p:nvSpPr>
          <p:cNvPr id="8" name="Прямоугольник 7">
            <a:extLst>
              <a:ext uri="{FF2B5EF4-FFF2-40B4-BE49-F238E27FC236}">
                <a16:creationId xmlns:a16="http://schemas.microsoft.com/office/drawing/2014/main" id="{5FB66EF4-0E9E-499B-91F0-9786061862E5}"/>
              </a:ext>
            </a:extLst>
          </p:cNvPr>
          <p:cNvSpPr/>
          <p:nvPr/>
        </p:nvSpPr>
        <p:spPr>
          <a:xfrm>
            <a:off x="725055" y="4195907"/>
            <a:ext cx="7693889"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342900" indent="-342900">
              <a:buAutoNum type="arabicParenR"/>
            </a:pPr>
            <a:r>
              <a:rPr lang="ru-RU" sz="1600" dirty="0" err="1"/>
              <a:t>відповідно</a:t>
            </a:r>
            <a:r>
              <a:rPr lang="ru-RU" sz="1600" dirty="0"/>
              <a:t> до п. 1 ст. 24 </a:t>
            </a:r>
            <a:r>
              <a:rPr lang="ru-RU" sz="1600" dirty="0" err="1"/>
              <a:t>Римського</a:t>
            </a:r>
            <a:r>
              <a:rPr lang="ru-RU" sz="1600" dirty="0"/>
              <a:t> статуту особа не </a:t>
            </a:r>
            <a:r>
              <a:rPr lang="ru-RU" sz="1600" dirty="0" err="1"/>
              <a:t>підлягає</a:t>
            </a:r>
            <a:r>
              <a:rPr lang="ru-RU" sz="1600" dirty="0"/>
              <a:t> </a:t>
            </a:r>
            <a:r>
              <a:rPr lang="ru-RU" sz="1600" dirty="0" err="1"/>
              <a:t>кримінальній</a:t>
            </a:r>
            <a:r>
              <a:rPr lang="ru-RU" sz="1600" dirty="0"/>
              <a:t> </a:t>
            </a:r>
            <a:r>
              <a:rPr lang="ru-RU" sz="1600" dirty="0" err="1"/>
              <a:t>відповідальності</a:t>
            </a:r>
            <a:r>
              <a:rPr lang="ru-RU" sz="1600" dirty="0"/>
              <a:t> за </a:t>
            </a:r>
            <a:r>
              <a:rPr lang="ru-RU" sz="1600" dirty="0" err="1"/>
              <a:t>діяння</a:t>
            </a:r>
            <a:r>
              <a:rPr lang="ru-RU" sz="1600" dirty="0"/>
              <a:t>, </a:t>
            </a:r>
            <a:r>
              <a:rPr lang="ru-RU" sz="1600" dirty="0" err="1"/>
              <a:t>скоєне</a:t>
            </a:r>
            <a:r>
              <a:rPr lang="ru-RU" sz="1600" dirty="0"/>
              <a:t> до </a:t>
            </a:r>
            <a:r>
              <a:rPr lang="ru-RU" sz="1600" dirty="0" err="1"/>
              <a:t>набуття</a:t>
            </a:r>
            <a:r>
              <a:rPr lang="ru-RU" sz="1600" dirty="0"/>
              <a:t> </a:t>
            </a:r>
            <a:r>
              <a:rPr lang="ru-RU" sz="1600" dirty="0" err="1"/>
              <a:t>чинності</a:t>
            </a:r>
            <a:r>
              <a:rPr lang="ru-RU" sz="1600" dirty="0"/>
              <a:t> </a:t>
            </a:r>
            <a:r>
              <a:rPr lang="ru-RU" sz="1600" dirty="0" err="1"/>
              <a:t>цього</a:t>
            </a:r>
            <a:r>
              <a:rPr lang="ru-RU" sz="1600" dirty="0"/>
              <a:t> Статуту</a:t>
            </a:r>
          </a:p>
          <a:p>
            <a:pPr marL="342900" indent="-342900">
              <a:buAutoNum type="arabicParenR"/>
            </a:pPr>
            <a:r>
              <a:rPr lang="ru-RU" sz="1600" dirty="0"/>
              <a:t>у </a:t>
            </a:r>
            <a:r>
              <a:rPr lang="ru-RU" sz="1600" dirty="0" err="1"/>
              <a:t>разі</a:t>
            </a:r>
            <a:r>
              <a:rPr lang="ru-RU" sz="1600" dirty="0"/>
              <a:t> </a:t>
            </a:r>
            <a:r>
              <a:rPr lang="ru-RU" sz="1600" dirty="0" err="1"/>
              <a:t>внесення</a:t>
            </a:r>
            <a:r>
              <a:rPr lang="ru-RU" sz="1600" dirty="0"/>
              <a:t> </a:t>
            </a:r>
            <a:r>
              <a:rPr lang="ru-RU" sz="1600" dirty="0" err="1"/>
              <a:t>зміни</a:t>
            </a:r>
            <a:r>
              <a:rPr lang="ru-RU" sz="1600" dirty="0"/>
              <a:t> до закону, </a:t>
            </a:r>
            <a:r>
              <a:rPr lang="ru-RU" sz="1600" dirty="0" err="1"/>
              <a:t>який</a:t>
            </a:r>
            <a:r>
              <a:rPr lang="ru-RU" sz="1600" dirty="0"/>
              <a:t> </a:t>
            </a:r>
            <a:r>
              <a:rPr lang="ru-RU" sz="1600" dirty="0" err="1"/>
              <a:t>можна</a:t>
            </a:r>
            <a:r>
              <a:rPr lang="ru-RU" sz="1600" dirty="0"/>
              <a:t> </a:t>
            </a:r>
            <a:r>
              <a:rPr lang="ru-RU" sz="1600" dirty="0" err="1"/>
              <a:t>застосовувати</a:t>
            </a:r>
            <a:r>
              <a:rPr lang="ru-RU" sz="1600" dirty="0"/>
              <a:t> до </a:t>
            </a:r>
            <a:r>
              <a:rPr lang="ru-RU" sz="1600" dirty="0" err="1"/>
              <a:t>певної</a:t>
            </a:r>
            <a:r>
              <a:rPr lang="ru-RU" sz="1600" dirty="0"/>
              <a:t> </a:t>
            </a:r>
            <a:r>
              <a:rPr lang="ru-RU" sz="1600" dirty="0" err="1"/>
              <a:t>справи</a:t>
            </a:r>
            <a:r>
              <a:rPr lang="ru-RU" sz="1600" dirty="0"/>
              <a:t> до </a:t>
            </a:r>
            <a:r>
              <a:rPr lang="ru-RU" sz="1600" dirty="0" err="1"/>
              <a:t>винесення</a:t>
            </a:r>
            <a:r>
              <a:rPr lang="ru-RU" sz="1600" dirty="0"/>
              <a:t> остаточного </a:t>
            </a:r>
            <a:r>
              <a:rPr lang="ru-RU" sz="1600" dirty="0" err="1"/>
              <a:t>рішення</a:t>
            </a:r>
            <a:r>
              <a:rPr lang="ru-RU" sz="1600" dirty="0"/>
              <a:t> </a:t>
            </a:r>
            <a:r>
              <a:rPr lang="ru-RU" sz="1600" dirty="0" err="1"/>
              <a:t>або</a:t>
            </a:r>
            <a:r>
              <a:rPr lang="ru-RU" sz="1600" dirty="0"/>
              <a:t> постанови, </a:t>
            </a:r>
            <a:r>
              <a:rPr lang="ru-RU" sz="1600" dirty="0" err="1"/>
              <a:t>застосовується</a:t>
            </a:r>
            <a:r>
              <a:rPr lang="ru-RU" sz="1600" dirty="0"/>
              <a:t> закон, </a:t>
            </a:r>
            <a:r>
              <a:rPr lang="ru-RU" sz="1600" dirty="0" err="1"/>
              <a:t>сприятливіший</a:t>
            </a:r>
            <a:r>
              <a:rPr lang="ru-RU" sz="1600" dirty="0"/>
              <a:t> для особи, яка </a:t>
            </a:r>
            <a:r>
              <a:rPr lang="ru-RU" sz="1600" dirty="0" err="1"/>
              <a:t>перебуває</a:t>
            </a:r>
            <a:r>
              <a:rPr lang="ru-RU" sz="1600" dirty="0"/>
              <a:t> </a:t>
            </a:r>
            <a:r>
              <a:rPr lang="ru-RU" sz="1600" dirty="0" err="1"/>
              <a:t>під</a:t>
            </a:r>
            <a:r>
              <a:rPr lang="ru-RU" sz="1600" dirty="0"/>
              <a:t> </a:t>
            </a:r>
            <a:r>
              <a:rPr lang="ru-RU" sz="1600" dirty="0" err="1"/>
              <a:t>слідством</a:t>
            </a:r>
            <a:r>
              <a:rPr lang="ru-RU" sz="1600" dirty="0"/>
              <a:t>, </a:t>
            </a:r>
            <a:r>
              <a:rPr lang="ru-RU" sz="1600" dirty="0" err="1"/>
              <a:t>щодо</a:t>
            </a:r>
            <a:r>
              <a:rPr lang="ru-RU" sz="1600" dirty="0"/>
              <a:t> </a:t>
            </a:r>
            <a:r>
              <a:rPr lang="ru-RU" sz="1600" dirty="0" err="1"/>
              <a:t>якої</a:t>
            </a:r>
            <a:r>
              <a:rPr lang="ru-RU" sz="1600" dirty="0"/>
              <a:t> </a:t>
            </a:r>
            <a:r>
              <a:rPr lang="ru-RU" sz="1600" dirty="0" err="1"/>
              <a:t>ведеться</a:t>
            </a:r>
            <a:r>
              <a:rPr lang="ru-RU" sz="1600" dirty="0"/>
              <a:t> </a:t>
            </a:r>
            <a:r>
              <a:rPr lang="ru-RU" sz="1600" dirty="0" err="1"/>
              <a:t>судовий</a:t>
            </a:r>
            <a:r>
              <a:rPr lang="ru-RU" sz="1600" dirty="0"/>
              <a:t> </a:t>
            </a:r>
            <a:r>
              <a:rPr lang="ru-RU" sz="1600" dirty="0" err="1"/>
              <a:t>розгляд</a:t>
            </a:r>
            <a:r>
              <a:rPr lang="ru-RU" sz="1600" dirty="0"/>
              <a:t> </a:t>
            </a:r>
            <a:r>
              <a:rPr lang="ru-RU" sz="1600" dirty="0" err="1"/>
              <a:t>або</a:t>
            </a:r>
            <a:r>
              <a:rPr lang="ru-RU" sz="1600" dirty="0"/>
              <a:t> яку </a:t>
            </a:r>
            <a:r>
              <a:rPr lang="ru-RU" sz="1600" dirty="0" err="1"/>
              <a:t>визнано</a:t>
            </a:r>
            <a:r>
              <a:rPr lang="ru-RU" sz="1600" dirty="0"/>
              <a:t> винною (п. 2 ст. 24 </a:t>
            </a:r>
            <a:r>
              <a:rPr lang="ru-RU" sz="1600" dirty="0" err="1"/>
              <a:t>Римського</a:t>
            </a:r>
            <a:r>
              <a:rPr lang="ru-RU" sz="1600" dirty="0"/>
              <a:t> статуту).</a:t>
            </a:r>
            <a:endParaRPr lang="uk-UA" sz="1600" dirty="0"/>
          </a:p>
        </p:txBody>
      </p:sp>
    </p:spTree>
    <p:extLst>
      <p:ext uri="{BB962C8B-B14F-4D97-AF65-F5344CB8AC3E}">
        <p14:creationId xmlns:p14="http://schemas.microsoft.com/office/powerpoint/2010/main" val="1854088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a:extLst>
              <a:ext uri="{FF2B5EF4-FFF2-40B4-BE49-F238E27FC236}">
                <a16:creationId xmlns:a16="http://schemas.microsoft.com/office/drawing/2014/main" id="{2B2D923B-10E9-4985-8D76-2C94981C9C2A}"/>
              </a:ext>
            </a:extLst>
          </p:cNvPr>
          <p:cNvSpPr txBox="1">
            <a:spLocks/>
          </p:cNvSpPr>
          <p:nvPr/>
        </p:nvSpPr>
        <p:spPr>
          <a:xfrm>
            <a:off x="720437" y="576984"/>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uk-UA" sz="1600" dirty="0"/>
              <a:t>6.Принцип незастосування строків давності до військових злочинів та злочинів проти людяності (або невідворотності покарання осіб, які скоїли міжнародні злочини).</a:t>
            </a:r>
          </a:p>
        </p:txBody>
      </p:sp>
      <p:sp>
        <p:nvSpPr>
          <p:cNvPr id="6" name="Прямоугольник 5">
            <a:extLst>
              <a:ext uri="{FF2B5EF4-FFF2-40B4-BE49-F238E27FC236}">
                <a16:creationId xmlns:a16="http://schemas.microsoft.com/office/drawing/2014/main" id="{79A593ED-2988-4202-B227-31CDEDEC51B9}"/>
              </a:ext>
            </a:extLst>
          </p:cNvPr>
          <p:cNvSpPr/>
          <p:nvPr/>
        </p:nvSpPr>
        <p:spPr>
          <a:xfrm>
            <a:off x="821460" y="1343891"/>
            <a:ext cx="7684654" cy="477053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Цей принцип вперше був зафіксований у Конвенції про незастосування строку давності до військових злочинів і злочинів проти людства (1968). Відповідно до ст. 1 цієї Конвенції жодні терміни давності не застосовуються до таких злочинів, незалежно від часу їх вчинення, як: </a:t>
            </a:r>
          </a:p>
          <a:p>
            <a:r>
              <a:rPr lang="uk-UA" sz="1600" dirty="0"/>
              <a:t>а) військові злочини, як вони визначені в Статуті Міжнародного Нюрнберзького військового трибуналу від 8 серпня 1945 р. та підтверджені резолюціями Генеральної Асамблеї ООН № 3 (</a:t>
            </a:r>
            <a:r>
              <a:rPr lang="en-US" sz="1600" dirty="0"/>
              <a:t>I) </a:t>
            </a:r>
            <a:r>
              <a:rPr lang="uk-UA" sz="1600" dirty="0"/>
              <a:t>від 13 лютого 1946 р. і № 95 (</a:t>
            </a:r>
            <a:r>
              <a:rPr lang="en-US" sz="1600" dirty="0"/>
              <a:t>I) </a:t>
            </a:r>
            <a:r>
              <a:rPr lang="uk-UA" sz="1600" dirty="0"/>
              <a:t>від 11 грудня 1946 р., а також серйозні порушення, вказані в Женевських конвенціях про захист жертв війни від 12 серпня 1949 р.; </a:t>
            </a:r>
          </a:p>
          <a:p>
            <a:r>
              <a:rPr lang="uk-UA" sz="1600" dirty="0"/>
              <a:t>б) злочини проти людства, як вони визначені в Статуті Міжнародного Нюрнберзького військового трибуналу від 8 серпня 1945 р. і підтверджені згаданими вище резолюціями ООН № 3 (</a:t>
            </a:r>
            <a:r>
              <a:rPr lang="en-US" sz="1600" dirty="0"/>
              <a:t>I) </a:t>
            </a:r>
            <a:r>
              <a:rPr lang="uk-UA" sz="1600" dirty="0"/>
              <a:t>і 95 (</a:t>
            </a:r>
            <a:r>
              <a:rPr lang="en-US" sz="1600" dirty="0"/>
              <a:t>I), </a:t>
            </a:r>
            <a:r>
              <a:rPr lang="uk-UA" sz="1600" dirty="0"/>
              <a:t>вигнання в результаті збройного нападу або окупації і нелюдські дії, що є наслідком політики апартеїду, а також злочин геноциду, який визначено в Конвенції про запобігання злочину геноциду та покарання за нього (1948), навіть якщо ці дії не є порушенням внутрішнього законодавства тієї країни, в якій вони були вчинені. </a:t>
            </a:r>
          </a:p>
          <a:p>
            <a:r>
              <a:rPr lang="uk-UA" sz="1600" dirty="0"/>
              <a:t>Цей принцип розвинуто і в ст. 29 Римського статуту Міжнародного кримінального суду, в якій вказано, що стосовно злочинів, що підпадають під юрисдикцію Суду, не встановлюється ніякого терміну давності.</a:t>
            </a:r>
          </a:p>
        </p:txBody>
      </p:sp>
    </p:spTree>
    <p:extLst>
      <p:ext uri="{BB962C8B-B14F-4D97-AF65-F5344CB8AC3E}">
        <p14:creationId xmlns:p14="http://schemas.microsoft.com/office/powerpoint/2010/main" val="4172529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a:extLst>
              <a:ext uri="{FF2B5EF4-FFF2-40B4-BE49-F238E27FC236}">
                <a16:creationId xmlns:a16="http://schemas.microsoft.com/office/drawing/2014/main" id="{2B2D923B-10E9-4985-8D76-2C94981C9C2A}"/>
              </a:ext>
            </a:extLst>
          </p:cNvPr>
          <p:cNvSpPr txBox="1">
            <a:spLocks/>
          </p:cNvSpPr>
          <p:nvPr/>
        </p:nvSpPr>
        <p:spPr>
          <a:xfrm>
            <a:off x="720437" y="576984"/>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7.Принцип </a:t>
            </a:r>
            <a:r>
              <a:rPr lang="ru-RU" sz="1600" dirty="0" err="1"/>
              <a:t>відповідальності</a:t>
            </a:r>
            <a:r>
              <a:rPr lang="ru-RU" sz="1600" dirty="0"/>
              <a:t> особи за </a:t>
            </a:r>
            <a:r>
              <a:rPr lang="ru-RU" sz="1600" dirty="0" err="1"/>
              <a:t>виконання</a:t>
            </a:r>
            <a:r>
              <a:rPr lang="ru-RU" sz="1600" dirty="0"/>
              <a:t> нею </a:t>
            </a:r>
            <a:r>
              <a:rPr lang="ru-RU" sz="1600" dirty="0" err="1"/>
              <a:t>злочинного</a:t>
            </a:r>
            <a:r>
              <a:rPr lang="ru-RU" sz="1600" dirty="0"/>
              <a:t> наказу </a:t>
            </a:r>
            <a:r>
              <a:rPr lang="ru-RU" sz="1600" dirty="0" err="1"/>
              <a:t>свого</a:t>
            </a:r>
            <a:r>
              <a:rPr lang="ru-RU" sz="1600" dirty="0"/>
              <a:t> уряду </a:t>
            </a:r>
            <a:r>
              <a:rPr lang="ru-RU" sz="1600" dirty="0" err="1"/>
              <a:t>або</a:t>
            </a:r>
            <a:r>
              <a:rPr lang="ru-RU" sz="1600" dirty="0"/>
              <a:t> </a:t>
            </a:r>
            <a:r>
              <a:rPr lang="ru-RU" sz="1600" dirty="0" err="1"/>
              <a:t>керівника</a:t>
            </a:r>
            <a:r>
              <a:rPr lang="ru-RU" sz="1600" dirty="0"/>
              <a:t>, </a:t>
            </a:r>
            <a:r>
              <a:rPr lang="ru-RU" sz="1600" dirty="0" err="1"/>
              <a:t>якщо</a:t>
            </a:r>
            <a:r>
              <a:rPr lang="ru-RU" sz="1600" dirty="0"/>
              <a:t> </a:t>
            </a:r>
            <a:r>
              <a:rPr lang="ru-RU" sz="1600" dirty="0" err="1"/>
              <a:t>свідомий</a:t>
            </a:r>
            <a:r>
              <a:rPr lang="ru-RU" sz="1600" dirty="0"/>
              <a:t> </a:t>
            </a:r>
            <a:r>
              <a:rPr lang="ru-RU" sz="1600" dirty="0" err="1"/>
              <a:t>вибір</a:t>
            </a:r>
            <a:r>
              <a:rPr lang="ru-RU" sz="1600" dirty="0"/>
              <a:t> </a:t>
            </a:r>
            <a:r>
              <a:rPr lang="ru-RU" sz="1600" dirty="0" err="1"/>
              <a:t>фактично</a:t>
            </a:r>
            <a:r>
              <a:rPr lang="ru-RU" sz="1600" dirty="0"/>
              <a:t> </a:t>
            </a:r>
            <a:r>
              <a:rPr lang="ru-RU" sz="1600" dirty="0" err="1"/>
              <a:t>був</a:t>
            </a:r>
            <a:r>
              <a:rPr lang="ru-RU" sz="1600" dirty="0"/>
              <a:t> </a:t>
            </a:r>
            <a:r>
              <a:rPr lang="ru-RU" sz="1600" dirty="0" err="1"/>
              <a:t>можливий</a:t>
            </a:r>
            <a:endParaRPr lang="uk-UA" sz="1600" dirty="0"/>
          </a:p>
        </p:txBody>
      </p:sp>
      <p:sp>
        <p:nvSpPr>
          <p:cNvPr id="6" name="Прямоугольник 5">
            <a:extLst>
              <a:ext uri="{FF2B5EF4-FFF2-40B4-BE49-F238E27FC236}">
                <a16:creationId xmlns:a16="http://schemas.microsoft.com/office/drawing/2014/main" id="{79A593ED-2988-4202-B227-31CDEDEC51B9}"/>
              </a:ext>
            </a:extLst>
          </p:cNvPr>
          <p:cNvSpPr/>
          <p:nvPr/>
        </p:nvSpPr>
        <p:spPr>
          <a:xfrm>
            <a:off x="821460" y="1343891"/>
            <a:ext cx="7684654" cy="329320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ru-RU" sz="1600"/>
              <a:t>у міжнародному праві вперше сформульовано у ст. 8 Статуту Нюрнберзького трибуналу й надалі розвинуто у п. 3 ст. 2 Конвенції проти катувань та інших жорстоких, нелюдських або таких, що принижують гідність, видів поводження і покарання (1984), у п. 4 ст. 7 Статуту Міжнародного трибуналу по колишній Югославії і п. 4 ст. 6 Статуту Міжнародного трибуналу по Руанді, а також у ст. 33 Римського статуту Міжнародного кримінального суду. У п. 1 ст. 33 Римського статуту його сформульовано так: «Той факт, що злочин, що підпадає під юрисдикцію суду, було скоєно особою за наказом уряду або начальника, чи то військового, чи цивільного, не звільняє цю особу від кримінальної відповідальності, за винятком випадків, коли: a) ця особа юридично зобов’язана виконувати накази конкретного уряду і начальника; b) ця особа не знала, що наказ був незаконним; і c) наказ не був явно незаконним». Зміст ознаки «явна незаконність» наказу було доповнено в п. 2 цієї статті вказівкою на те, що «накази про вчинення злочину геноциду або злочинів проти людяності є явно незаконними».</a:t>
            </a:r>
            <a:endParaRPr lang="uk-UA" sz="1600" dirty="0"/>
          </a:p>
        </p:txBody>
      </p:sp>
      <p:sp>
        <p:nvSpPr>
          <p:cNvPr id="4" name="Объект 3">
            <a:extLst>
              <a:ext uri="{FF2B5EF4-FFF2-40B4-BE49-F238E27FC236}">
                <a16:creationId xmlns:a16="http://schemas.microsoft.com/office/drawing/2014/main" id="{D2239CB3-1E1D-4A80-BF5B-4509E93769FD}"/>
              </a:ext>
            </a:extLst>
          </p:cNvPr>
          <p:cNvSpPr txBox="1">
            <a:spLocks/>
          </p:cNvSpPr>
          <p:nvPr/>
        </p:nvSpPr>
        <p:spPr>
          <a:xfrm>
            <a:off x="720437" y="4637100"/>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8. Принцип </a:t>
            </a:r>
            <a:r>
              <a:rPr lang="uk-UA" sz="1600" dirty="0"/>
              <a:t>індивідуальної кримінальної відповідальності</a:t>
            </a:r>
          </a:p>
        </p:txBody>
      </p:sp>
      <p:sp>
        <p:nvSpPr>
          <p:cNvPr id="2" name="Прямоугольник 1">
            <a:extLst>
              <a:ext uri="{FF2B5EF4-FFF2-40B4-BE49-F238E27FC236}">
                <a16:creationId xmlns:a16="http://schemas.microsoft.com/office/drawing/2014/main" id="{8922C7FA-E01E-467C-BA93-53DBE9A9CB7E}"/>
              </a:ext>
            </a:extLst>
          </p:cNvPr>
          <p:cNvSpPr/>
          <p:nvPr/>
        </p:nvSpPr>
        <p:spPr>
          <a:xfrm>
            <a:off x="821460" y="5404007"/>
            <a:ext cx="7684654"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У п. 2 ст. 25 Римського статуту МКС його сформульовано так: «Особа, яка скоїла злочин, що підпадає під юрисдикцію Суду, несе індивідуальну відповідальність і підлягає покаранню відповідно до цього Статуту».</a:t>
            </a:r>
          </a:p>
        </p:txBody>
      </p:sp>
    </p:spTree>
    <p:extLst>
      <p:ext uri="{BB962C8B-B14F-4D97-AF65-F5344CB8AC3E}">
        <p14:creationId xmlns:p14="http://schemas.microsoft.com/office/powerpoint/2010/main" val="3457551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a:extLst>
              <a:ext uri="{FF2B5EF4-FFF2-40B4-BE49-F238E27FC236}">
                <a16:creationId xmlns:a16="http://schemas.microsoft.com/office/drawing/2014/main" id="{2B2D923B-10E9-4985-8D76-2C94981C9C2A}"/>
              </a:ext>
            </a:extLst>
          </p:cNvPr>
          <p:cNvSpPr txBox="1">
            <a:spLocks/>
          </p:cNvSpPr>
          <p:nvPr/>
        </p:nvSpPr>
        <p:spPr>
          <a:xfrm>
            <a:off x="720437" y="576984"/>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9. Принцип </a:t>
            </a:r>
            <a:r>
              <a:rPr lang="ru-RU" sz="1600" dirty="0" err="1"/>
              <a:t>відповідальності</a:t>
            </a:r>
            <a:r>
              <a:rPr lang="ru-RU" sz="1600" dirty="0"/>
              <a:t> </a:t>
            </a:r>
            <a:r>
              <a:rPr lang="ru-RU" sz="1600" dirty="0" err="1"/>
              <a:t>керівника</a:t>
            </a:r>
            <a:r>
              <a:rPr lang="ru-RU" sz="1600" dirty="0"/>
              <a:t> за </a:t>
            </a:r>
            <a:r>
              <a:rPr lang="ru-RU" sz="1600" dirty="0" err="1"/>
              <a:t>невжиття</a:t>
            </a:r>
            <a:r>
              <a:rPr lang="ru-RU" sz="1600" dirty="0"/>
              <a:t> </a:t>
            </a:r>
            <a:r>
              <a:rPr lang="ru-RU" sz="1600" dirty="0" err="1"/>
              <a:t>заходів</a:t>
            </a:r>
            <a:endParaRPr lang="uk-UA" sz="1600" dirty="0"/>
          </a:p>
        </p:txBody>
      </p:sp>
      <p:sp>
        <p:nvSpPr>
          <p:cNvPr id="6" name="Прямоугольник 5">
            <a:extLst>
              <a:ext uri="{FF2B5EF4-FFF2-40B4-BE49-F238E27FC236}">
                <a16:creationId xmlns:a16="http://schemas.microsoft.com/office/drawing/2014/main" id="{79A593ED-2988-4202-B227-31CDEDEC51B9}"/>
              </a:ext>
            </a:extLst>
          </p:cNvPr>
          <p:cNvSpPr/>
          <p:nvPr/>
        </p:nvSpPr>
        <p:spPr>
          <a:xfrm>
            <a:off x="821460" y="1343891"/>
            <a:ext cx="7684654" cy="255454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ru-RU" sz="1600" dirty="0"/>
              <a:t>п. 2 ст. 86 </a:t>
            </a:r>
            <a:r>
              <a:rPr lang="uk-UA" sz="1600" dirty="0"/>
              <a:t>Додаткового</a:t>
            </a:r>
            <a:r>
              <a:rPr lang="ru-RU" sz="1600" dirty="0"/>
              <a:t> протоколу </a:t>
            </a:r>
            <a:r>
              <a:rPr lang="en-US" sz="1600" dirty="0"/>
              <a:t>I </a:t>
            </a:r>
            <a:r>
              <a:rPr lang="ru-RU" sz="1600" dirty="0"/>
              <a:t>до </a:t>
            </a:r>
            <a:r>
              <a:rPr lang="uk-UA" sz="1600" dirty="0"/>
              <a:t>Женевських конвенцій про захист жертв війни (1949): «Той факт, що порушення Конвенцій і цього </a:t>
            </a:r>
            <a:r>
              <a:rPr lang="ru-RU" sz="1600" dirty="0"/>
              <a:t>Протоколу </a:t>
            </a:r>
            <a:r>
              <a:rPr lang="uk-UA" sz="1600" dirty="0"/>
              <a:t>було скоєно підлеглою особою, не звільняє його керівника від кримінальної або дисциплінарної відповідальності в залежності від випадку, якщо в</a:t>
            </a:r>
            <a:r>
              <a:rPr lang="ru-RU" sz="1600" dirty="0"/>
              <a:t>они знали </a:t>
            </a:r>
            <a:r>
              <a:rPr lang="uk-UA" sz="1600" dirty="0"/>
              <a:t>або мали в своєму розпорядженні інформацію, яка повинна була б дати їм можливість прийти до висновку в обстановці, що існувала на той час, що підлегла особа вчиняє або має намір вчинити подібне порушення, і якщо вони не вжили всіх </a:t>
            </a:r>
            <a:r>
              <a:rPr lang="ru-RU" sz="1600" dirty="0"/>
              <a:t>практично </a:t>
            </a:r>
            <a:r>
              <a:rPr lang="uk-UA" sz="1600" dirty="0"/>
              <a:t>можливих заходів в межах своїх повноважень для запобігання або припинення цього порушення”. Подальший розвиток принцип відповідальності начальника за невжиття заходів отримав у ст. 28 Римського статуту Міжнародного кримінального суду</a:t>
            </a:r>
            <a:r>
              <a:rPr lang="ru-RU" sz="1600" dirty="0"/>
              <a:t>.</a:t>
            </a:r>
            <a:endParaRPr lang="uk-UA" sz="1600" dirty="0"/>
          </a:p>
        </p:txBody>
      </p:sp>
      <p:sp>
        <p:nvSpPr>
          <p:cNvPr id="4" name="Объект 3">
            <a:extLst>
              <a:ext uri="{FF2B5EF4-FFF2-40B4-BE49-F238E27FC236}">
                <a16:creationId xmlns:a16="http://schemas.microsoft.com/office/drawing/2014/main" id="{D2239CB3-1E1D-4A80-BF5B-4509E93769FD}"/>
              </a:ext>
            </a:extLst>
          </p:cNvPr>
          <p:cNvSpPr txBox="1">
            <a:spLocks/>
          </p:cNvSpPr>
          <p:nvPr/>
        </p:nvSpPr>
        <p:spPr>
          <a:xfrm>
            <a:off x="720437" y="3898436"/>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uk-UA" sz="1600" dirty="0"/>
              <a:t>10. Принцип «</a:t>
            </a:r>
            <a:r>
              <a:rPr lang="en-US" sz="1600" dirty="0" err="1"/>
              <a:t>nullum</a:t>
            </a:r>
            <a:r>
              <a:rPr lang="en-US" sz="1600" dirty="0"/>
              <a:t> </a:t>
            </a:r>
            <a:r>
              <a:rPr lang="en-US" sz="1600" dirty="0" err="1"/>
              <a:t>crimen</a:t>
            </a:r>
            <a:r>
              <a:rPr lang="en-US" sz="1600" dirty="0"/>
              <a:t> sine </a:t>
            </a:r>
            <a:r>
              <a:rPr lang="en-US" sz="1600" dirty="0" err="1"/>
              <a:t>lege</a:t>
            </a:r>
            <a:r>
              <a:rPr lang="en-US" sz="1600" dirty="0"/>
              <a:t>»</a:t>
            </a:r>
            <a:endParaRPr lang="uk-UA" sz="1600" dirty="0"/>
          </a:p>
        </p:txBody>
      </p:sp>
      <p:sp>
        <p:nvSpPr>
          <p:cNvPr id="2" name="Прямоугольник 1">
            <a:extLst>
              <a:ext uri="{FF2B5EF4-FFF2-40B4-BE49-F238E27FC236}">
                <a16:creationId xmlns:a16="http://schemas.microsoft.com/office/drawing/2014/main" id="{8922C7FA-E01E-467C-BA93-53DBE9A9CB7E}"/>
              </a:ext>
            </a:extLst>
          </p:cNvPr>
          <p:cNvSpPr/>
          <p:nvPr/>
        </p:nvSpPr>
        <p:spPr>
          <a:xfrm>
            <a:off x="821460" y="4665343"/>
            <a:ext cx="7684654"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ст. 22 Римського статуту. Особа не підлягає кримінальній відповідальності за цим Статутом, якщо тільки відповідне діяння в момент його вчинення не становить злочину, що підпадає під юрисдикцію суду</a:t>
            </a:r>
          </a:p>
        </p:txBody>
      </p:sp>
    </p:spTree>
    <p:extLst>
      <p:ext uri="{BB962C8B-B14F-4D97-AF65-F5344CB8AC3E}">
        <p14:creationId xmlns:p14="http://schemas.microsoft.com/office/powerpoint/2010/main" val="766817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a:extLst>
              <a:ext uri="{FF2B5EF4-FFF2-40B4-BE49-F238E27FC236}">
                <a16:creationId xmlns:a16="http://schemas.microsoft.com/office/drawing/2014/main" id="{2B2D923B-10E9-4985-8D76-2C94981C9C2A}"/>
              </a:ext>
            </a:extLst>
          </p:cNvPr>
          <p:cNvSpPr txBox="1">
            <a:spLocks/>
          </p:cNvSpPr>
          <p:nvPr/>
        </p:nvSpPr>
        <p:spPr>
          <a:xfrm>
            <a:off x="720437" y="594753"/>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uk-UA" sz="1600" dirty="0"/>
              <a:t>11. Принцип «</a:t>
            </a:r>
            <a:r>
              <a:rPr lang="en-US" sz="1600" dirty="0" err="1"/>
              <a:t>nulla</a:t>
            </a:r>
            <a:r>
              <a:rPr lang="en-US" sz="1600" dirty="0"/>
              <a:t> </a:t>
            </a:r>
            <a:r>
              <a:rPr lang="en-US" sz="1600" dirty="0" err="1"/>
              <a:t>poena</a:t>
            </a:r>
            <a:r>
              <a:rPr lang="en-US" sz="1600" dirty="0"/>
              <a:t> sine </a:t>
            </a:r>
            <a:r>
              <a:rPr lang="en-US" sz="1600" dirty="0" err="1"/>
              <a:t>lege</a:t>
            </a:r>
            <a:r>
              <a:rPr lang="en-US" sz="1600" dirty="0"/>
              <a:t>»</a:t>
            </a:r>
            <a:endParaRPr lang="uk-UA" sz="1600" dirty="0"/>
          </a:p>
        </p:txBody>
      </p:sp>
      <p:sp>
        <p:nvSpPr>
          <p:cNvPr id="6" name="Прямоугольник 5">
            <a:extLst>
              <a:ext uri="{FF2B5EF4-FFF2-40B4-BE49-F238E27FC236}">
                <a16:creationId xmlns:a16="http://schemas.microsoft.com/office/drawing/2014/main" id="{79A593ED-2988-4202-B227-31CDEDEC51B9}"/>
              </a:ext>
            </a:extLst>
          </p:cNvPr>
          <p:cNvSpPr/>
          <p:nvPr/>
        </p:nvSpPr>
        <p:spPr>
          <a:xfrm>
            <a:off x="821460" y="1343891"/>
            <a:ext cx="7684654"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визначає загальні засади призначення покарання. Згідно із цим принципом особа, визнана судом винною, може бути покарана тільки відповідно до положень Статуту Міжнародного кримінального суду (ст. 23 Римського статуту).</a:t>
            </a:r>
          </a:p>
        </p:txBody>
      </p:sp>
      <p:sp>
        <p:nvSpPr>
          <p:cNvPr id="4" name="Объект 3">
            <a:extLst>
              <a:ext uri="{FF2B5EF4-FFF2-40B4-BE49-F238E27FC236}">
                <a16:creationId xmlns:a16="http://schemas.microsoft.com/office/drawing/2014/main" id="{D2239CB3-1E1D-4A80-BF5B-4509E93769FD}"/>
              </a:ext>
            </a:extLst>
          </p:cNvPr>
          <p:cNvSpPr txBox="1">
            <a:spLocks/>
          </p:cNvSpPr>
          <p:nvPr/>
        </p:nvSpPr>
        <p:spPr>
          <a:xfrm>
            <a:off x="720437" y="2174888"/>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12. Принцип </a:t>
            </a:r>
            <a:r>
              <a:rPr lang="uk-UA" sz="1600" dirty="0"/>
              <a:t>неприпустимості посягання на посадове становище </a:t>
            </a:r>
          </a:p>
        </p:txBody>
      </p:sp>
      <p:sp>
        <p:nvSpPr>
          <p:cNvPr id="2" name="Прямоугольник 1">
            <a:extLst>
              <a:ext uri="{FF2B5EF4-FFF2-40B4-BE49-F238E27FC236}">
                <a16:creationId xmlns:a16="http://schemas.microsoft.com/office/drawing/2014/main" id="{8922C7FA-E01E-467C-BA93-53DBE9A9CB7E}"/>
              </a:ext>
            </a:extLst>
          </p:cNvPr>
          <p:cNvSpPr/>
          <p:nvPr/>
        </p:nvSpPr>
        <p:spPr>
          <a:xfrm>
            <a:off x="821460" y="2941795"/>
            <a:ext cx="7684654" cy="280076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ст. 27 Римського статуту. Згідно із цим принципом Римський статут застосовують однаково до всіх осіб, попри їхнє посадове становище. Далі в п. 1 ст. 27 конкретизовано суб’єкти, які не звільняються в разі скоєння злочину від кримінальної відповідальності згідно з Римським статутом, а їхнє посадове становище саме собою не є підставою для пом’якшення вироку: глава держави або уряду, члени уряду або парламенту, обрані представники або посадові особи уряду. Поряд із ознакою «посадового становища» до змісту принципу </a:t>
            </a:r>
            <a:r>
              <a:rPr lang="uk-UA" sz="1600" dirty="0" err="1"/>
              <a:t>внесено</a:t>
            </a:r>
            <a:r>
              <a:rPr lang="uk-UA" sz="1600" dirty="0"/>
              <a:t> і вказівку на те, що «імунітети або спеціальні процесуальні норми, які можуть бути пов’язані з посадовим становищем, чи то згідно з національними законами або за міжнародним правом, не повинні перешкоджати здійсненню Судом його юрисдикції щодо такої особи» (п. 2 ст. 27 Римського статуту).</a:t>
            </a:r>
          </a:p>
        </p:txBody>
      </p:sp>
    </p:spTree>
    <p:extLst>
      <p:ext uri="{BB962C8B-B14F-4D97-AF65-F5344CB8AC3E}">
        <p14:creationId xmlns:p14="http://schemas.microsoft.com/office/powerpoint/2010/main" val="2982673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a:extLst>
              <a:ext uri="{FF2B5EF4-FFF2-40B4-BE49-F238E27FC236}">
                <a16:creationId xmlns:a16="http://schemas.microsoft.com/office/drawing/2014/main" id="{2B2D923B-10E9-4985-8D76-2C94981C9C2A}"/>
              </a:ext>
            </a:extLst>
          </p:cNvPr>
          <p:cNvSpPr txBox="1">
            <a:spLocks/>
          </p:cNvSpPr>
          <p:nvPr/>
        </p:nvSpPr>
        <p:spPr>
          <a:xfrm>
            <a:off x="720437" y="594753"/>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uk-UA" sz="1600" dirty="0"/>
              <a:t>13. Принцип законності </a:t>
            </a:r>
          </a:p>
        </p:txBody>
      </p:sp>
      <p:sp>
        <p:nvSpPr>
          <p:cNvPr id="6" name="Прямоугольник 5">
            <a:extLst>
              <a:ext uri="{FF2B5EF4-FFF2-40B4-BE49-F238E27FC236}">
                <a16:creationId xmlns:a16="http://schemas.microsoft.com/office/drawing/2014/main" id="{79A593ED-2988-4202-B227-31CDEDEC51B9}"/>
              </a:ext>
            </a:extLst>
          </p:cNvPr>
          <p:cNvSpPr/>
          <p:nvPr/>
        </p:nvSpPr>
        <p:spPr>
          <a:xfrm>
            <a:off x="821460" y="1343891"/>
            <a:ext cx="7684654" cy="10772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кримінальне переслідування і віддання під суд здійснюють відповідно до норм міжнародного права. Цей принцип закріплено у Міжнародному пакті про громадянські і політичні права (1966), Женевських конвенціях (1949) і Додаткових протоколах до них (1977), а також в низці інших міжнародних договорів</a:t>
            </a:r>
          </a:p>
        </p:txBody>
      </p:sp>
      <p:sp>
        <p:nvSpPr>
          <p:cNvPr id="4" name="Объект 3">
            <a:extLst>
              <a:ext uri="{FF2B5EF4-FFF2-40B4-BE49-F238E27FC236}">
                <a16:creationId xmlns:a16="http://schemas.microsoft.com/office/drawing/2014/main" id="{D2239CB3-1E1D-4A80-BF5B-4509E93769FD}"/>
              </a:ext>
            </a:extLst>
          </p:cNvPr>
          <p:cNvSpPr txBox="1">
            <a:spLocks/>
          </p:cNvSpPr>
          <p:nvPr/>
        </p:nvSpPr>
        <p:spPr>
          <a:xfrm>
            <a:off x="720437" y="2421109"/>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14.Принцип </a:t>
            </a:r>
            <a:r>
              <a:rPr lang="ru-RU" sz="1600" dirty="0" err="1"/>
              <a:t>гуманності</a:t>
            </a:r>
            <a:endParaRPr lang="uk-UA" sz="1600" dirty="0"/>
          </a:p>
        </p:txBody>
      </p:sp>
      <p:sp>
        <p:nvSpPr>
          <p:cNvPr id="2" name="Прямоугольник 1">
            <a:extLst>
              <a:ext uri="{FF2B5EF4-FFF2-40B4-BE49-F238E27FC236}">
                <a16:creationId xmlns:a16="http://schemas.microsoft.com/office/drawing/2014/main" id="{8922C7FA-E01E-467C-BA93-53DBE9A9CB7E}"/>
              </a:ext>
            </a:extLst>
          </p:cNvPr>
          <p:cNvSpPr/>
          <p:nvPr/>
        </p:nvSpPr>
        <p:spPr>
          <a:xfrm>
            <a:off x="821460" y="3188016"/>
            <a:ext cx="7684654" cy="5847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ru-RU" sz="1600" dirty="0" err="1"/>
              <a:t>незалежно</a:t>
            </a:r>
            <a:r>
              <a:rPr lang="ru-RU" sz="1600" dirty="0"/>
              <a:t> </a:t>
            </a:r>
            <a:r>
              <a:rPr lang="ru-RU" sz="1600" dirty="0" err="1"/>
              <a:t>від</a:t>
            </a:r>
            <a:r>
              <a:rPr lang="ru-RU" sz="1600" dirty="0"/>
              <a:t> характеру і </a:t>
            </a:r>
            <a:r>
              <a:rPr lang="ru-RU" sz="1600" dirty="0" err="1"/>
              <a:t>тяжкості</a:t>
            </a:r>
            <a:r>
              <a:rPr lang="ru-RU" sz="1600" dirty="0"/>
              <a:t> </a:t>
            </a:r>
            <a:r>
              <a:rPr lang="ru-RU" sz="1600" dirty="0" err="1"/>
              <a:t>скоєння</a:t>
            </a:r>
            <a:r>
              <a:rPr lang="ru-RU" sz="1600" dirty="0"/>
              <a:t> </a:t>
            </a:r>
            <a:r>
              <a:rPr lang="ru-RU" sz="1600" dirty="0" err="1"/>
              <a:t>злочинів</a:t>
            </a:r>
            <a:r>
              <a:rPr lang="ru-RU" sz="1600" dirty="0"/>
              <a:t>, до </a:t>
            </a:r>
            <a:r>
              <a:rPr lang="ru-RU" sz="1600" dirty="0" err="1"/>
              <a:t>обвинувачених</a:t>
            </a:r>
            <a:r>
              <a:rPr lang="ru-RU" sz="1600" dirty="0"/>
              <a:t> </a:t>
            </a:r>
            <a:r>
              <a:rPr lang="ru-RU" sz="1600" dirty="0" err="1"/>
              <a:t>осіб</a:t>
            </a:r>
            <a:r>
              <a:rPr lang="ru-RU" sz="1600" dirty="0"/>
              <a:t> </a:t>
            </a:r>
            <a:r>
              <a:rPr lang="ru-RU" sz="1600" dirty="0" err="1"/>
              <a:t>має</a:t>
            </a:r>
            <a:r>
              <a:rPr lang="ru-RU" sz="1600" dirty="0"/>
              <a:t> бути </a:t>
            </a:r>
            <a:r>
              <a:rPr lang="ru-RU" sz="1600" dirty="0" err="1"/>
              <a:t>гуманне</a:t>
            </a:r>
            <a:r>
              <a:rPr lang="ru-RU" sz="1600" dirty="0"/>
              <a:t> </a:t>
            </a:r>
            <a:r>
              <a:rPr lang="ru-RU" sz="1600" dirty="0" err="1"/>
              <a:t>ставлення</a:t>
            </a:r>
            <a:r>
              <a:rPr lang="ru-RU" sz="1600" dirty="0"/>
              <a:t>.</a:t>
            </a:r>
            <a:endParaRPr lang="uk-UA" sz="1600" dirty="0"/>
          </a:p>
        </p:txBody>
      </p:sp>
      <p:sp>
        <p:nvSpPr>
          <p:cNvPr id="7" name="Объект 3">
            <a:extLst>
              <a:ext uri="{FF2B5EF4-FFF2-40B4-BE49-F238E27FC236}">
                <a16:creationId xmlns:a16="http://schemas.microsoft.com/office/drawing/2014/main" id="{87E7F038-9E31-4ADE-8506-01ACCFC36A84}"/>
              </a:ext>
            </a:extLst>
          </p:cNvPr>
          <p:cNvSpPr txBox="1">
            <a:spLocks/>
          </p:cNvSpPr>
          <p:nvPr/>
        </p:nvSpPr>
        <p:spPr>
          <a:xfrm>
            <a:off x="720437" y="3772791"/>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15. </a:t>
            </a:r>
            <a:r>
              <a:rPr lang="ru-RU" sz="1600" dirty="0" err="1"/>
              <a:t>Здійснення</a:t>
            </a:r>
            <a:r>
              <a:rPr lang="ru-RU" sz="1600" dirty="0"/>
              <a:t> </a:t>
            </a:r>
            <a:r>
              <a:rPr lang="ru-RU" sz="1600" dirty="0" err="1"/>
              <a:t>правосуддя</a:t>
            </a:r>
            <a:r>
              <a:rPr lang="ru-RU" sz="1600" dirty="0"/>
              <a:t> </a:t>
            </a:r>
            <a:r>
              <a:rPr lang="ru-RU" sz="1600" dirty="0" err="1"/>
              <a:t>тільки</a:t>
            </a:r>
            <a:r>
              <a:rPr lang="ru-RU" sz="1600" dirty="0"/>
              <a:t> судом</a:t>
            </a:r>
            <a:endParaRPr lang="uk-UA" sz="1600" dirty="0"/>
          </a:p>
        </p:txBody>
      </p:sp>
      <p:sp>
        <p:nvSpPr>
          <p:cNvPr id="3" name="Прямоугольник 2">
            <a:extLst>
              <a:ext uri="{FF2B5EF4-FFF2-40B4-BE49-F238E27FC236}">
                <a16:creationId xmlns:a16="http://schemas.microsoft.com/office/drawing/2014/main" id="{E2718180-8008-4F58-A3AE-BE9F5E482B00}"/>
              </a:ext>
            </a:extLst>
          </p:cNvPr>
          <p:cNvSpPr/>
          <p:nvPr/>
        </p:nvSpPr>
        <p:spPr>
          <a:xfrm>
            <a:off x="821460" y="4539698"/>
            <a:ext cx="7684653" cy="132343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особливе становище суду, який є єдиним органом, що виконує функцію правосуддя. Жоден інший орган не наділений такою функцією, яка одночасно є формою матеріалізації судової влади. Формулюючи такий принцип, законодавство виходить з перевіреного досвідом найрозумнішого, найраціональнішого, найдоцільнішого розподілу функцій між різними органами міжнародної кримінальної юстиції.</a:t>
            </a:r>
          </a:p>
        </p:txBody>
      </p:sp>
    </p:spTree>
    <p:extLst>
      <p:ext uri="{BB962C8B-B14F-4D97-AF65-F5344CB8AC3E}">
        <p14:creationId xmlns:p14="http://schemas.microsoft.com/office/powerpoint/2010/main" val="6677358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a:extLst>
              <a:ext uri="{FF2B5EF4-FFF2-40B4-BE49-F238E27FC236}">
                <a16:creationId xmlns:a16="http://schemas.microsoft.com/office/drawing/2014/main" id="{2B2D923B-10E9-4985-8D76-2C94981C9C2A}"/>
              </a:ext>
            </a:extLst>
          </p:cNvPr>
          <p:cNvSpPr txBox="1">
            <a:spLocks/>
          </p:cNvSpPr>
          <p:nvPr/>
        </p:nvSpPr>
        <p:spPr>
          <a:xfrm>
            <a:off x="720437" y="576984"/>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uk-UA" sz="1600" dirty="0"/>
              <a:t>16.Презумпцію невинуватості</a:t>
            </a:r>
          </a:p>
        </p:txBody>
      </p:sp>
      <p:sp>
        <p:nvSpPr>
          <p:cNvPr id="6" name="Прямоугольник 5">
            <a:extLst>
              <a:ext uri="{FF2B5EF4-FFF2-40B4-BE49-F238E27FC236}">
                <a16:creationId xmlns:a16="http://schemas.microsoft.com/office/drawing/2014/main" id="{79A593ED-2988-4202-B227-31CDEDEC51B9}"/>
              </a:ext>
            </a:extLst>
          </p:cNvPr>
          <p:cNvSpPr/>
          <p:nvPr/>
        </p:nvSpPr>
        <p:spPr>
          <a:xfrm>
            <a:off x="821460" y="1343891"/>
            <a:ext cx="7684654" cy="132343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ru-RU" sz="1600" dirty="0"/>
              <a:t>«</a:t>
            </a:r>
            <a:r>
              <a:rPr lang="ru-RU" sz="1600" dirty="0" err="1"/>
              <a:t>суб’єкт</a:t>
            </a:r>
            <a:r>
              <a:rPr lang="ru-RU" sz="1600" dirty="0"/>
              <a:t> </a:t>
            </a:r>
            <a:r>
              <a:rPr lang="ru-RU" sz="1600" dirty="0" err="1"/>
              <a:t>міжнародного</a:t>
            </a:r>
            <a:r>
              <a:rPr lang="ru-RU" sz="1600" dirty="0"/>
              <a:t> права (держава, </a:t>
            </a:r>
            <a:r>
              <a:rPr lang="ru-RU" sz="1600" dirty="0" err="1"/>
              <a:t>особистість</a:t>
            </a:r>
            <a:r>
              <a:rPr lang="ru-RU" sz="1600" dirty="0"/>
              <a:t>, </a:t>
            </a:r>
            <a:r>
              <a:rPr lang="ru-RU" sz="1600" dirty="0" err="1"/>
              <a:t>організація</a:t>
            </a:r>
            <a:r>
              <a:rPr lang="ru-RU" sz="1600" dirty="0"/>
              <a:t>) </a:t>
            </a:r>
            <a:r>
              <a:rPr lang="ru-RU" sz="1600" dirty="0" err="1"/>
              <a:t>вважається</a:t>
            </a:r>
            <a:r>
              <a:rPr lang="ru-RU" sz="1600" dirty="0"/>
              <a:t> </a:t>
            </a:r>
            <a:r>
              <a:rPr lang="ru-RU" sz="1600" dirty="0" err="1"/>
              <a:t>невинуватою</a:t>
            </a:r>
            <a:r>
              <a:rPr lang="ru-RU" sz="1600" dirty="0"/>
              <a:t> у </a:t>
            </a:r>
            <a:r>
              <a:rPr lang="ru-RU" sz="1600" dirty="0" err="1"/>
              <a:t>вчиненні</a:t>
            </a:r>
            <a:r>
              <a:rPr lang="ru-RU" sz="1600" dirty="0"/>
              <a:t> </a:t>
            </a:r>
            <a:r>
              <a:rPr lang="ru-RU" sz="1600" dirty="0" err="1"/>
              <a:t>злочину</a:t>
            </a:r>
            <a:r>
              <a:rPr lang="ru-RU" sz="1600" dirty="0"/>
              <a:t>, доки </a:t>
            </a:r>
            <a:r>
              <a:rPr lang="ru-RU" sz="1600" dirty="0" err="1"/>
              <a:t>її</a:t>
            </a:r>
            <a:r>
              <a:rPr lang="ru-RU" sz="1600" dirty="0"/>
              <a:t> вина не буде </a:t>
            </a:r>
            <a:r>
              <a:rPr lang="ru-RU" sz="1600" dirty="0" err="1"/>
              <a:t>визнана</a:t>
            </a:r>
            <a:r>
              <a:rPr lang="ru-RU" sz="1600" dirty="0"/>
              <a:t> вироком суду, </a:t>
            </a:r>
            <a:r>
              <a:rPr lang="ru-RU" sz="1600" dirty="0" err="1"/>
              <a:t>що</a:t>
            </a:r>
            <a:r>
              <a:rPr lang="ru-RU" sz="1600" dirty="0"/>
              <a:t> </a:t>
            </a:r>
            <a:r>
              <a:rPr lang="ru-RU" sz="1600" dirty="0" err="1"/>
              <a:t>набув</a:t>
            </a:r>
            <a:r>
              <a:rPr lang="ru-RU" sz="1600" dirty="0"/>
              <a:t> </a:t>
            </a:r>
            <a:r>
              <a:rPr lang="ru-RU" sz="1600" dirty="0" err="1"/>
              <a:t>законної</a:t>
            </a:r>
            <a:r>
              <a:rPr lang="ru-RU" sz="1600" dirty="0"/>
              <a:t> </a:t>
            </a:r>
            <a:r>
              <a:rPr lang="ru-RU" sz="1600" dirty="0" err="1"/>
              <a:t>сили</a:t>
            </a:r>
            <a:r>
              <a:rPr lang="ru-RU" sz="1600" dirty="0"/>
              <a:t>». В основу </a:t>
            </a:r>
            <a:r>
              <a:rPr lang="ru-RU" sz="1600" dirty="0" err="1"/>
              <a:t>презумпції</a:t>
            </a:r>
            <a:r>
              <a:rPr lang="ru-RU" sz="1600" dirty="0"/>
              <a:t> </a:t>
            </a:r>
            <a:r>
              <a:rPr lang="ru-RU" sz="1600" dirty="0" err="1"/>
              <a:t>невинуватості</a:t>
            </a:r>
            <a:r>
              <a:rPr lang="ru-RU" sz="1600" dirty="0"/>
              <a:t> </a:t>
            </a:r>
            <a:r>
              <a:rPr lang="ru-RU" sz="1600" dirty="0" err="1"/>
              <a:t>покладено</a:t>
            </a:r>
            <a:r>
              <a:rPr lang="ru-RU" sz="1600" dirty="0"/>
              <a:t> </a:t>
            </a:r>
            <a:r>
              <a:rPr lang="ru-RU" sz="1600" dirty="0" err="1"/>
              <a:t>ідею</a:t>
            </a:r>
            <a:r>
              <a:rPr lang="ru-RU" sz="1600" dirty="0"/>
              <a:t> про те, </a:t>
            </a:r>
            <a:r>
              <a:rPr lang="ru-RU" sz="1600" dirty="0" err="1"/>
              <a:t>що</a:t>
            </a:r>
            <a:r>
              <a:rPr lang="ru-RU" sz="1600" dirty="0"/>
              <a:t> </a:t>
            </a:r>
            <a:r>
              <a:rPr lang="ru-RU" sz="1600" dirty="0" err="1"/>
              <a:t>ще</a:t>
            </a:r>
            <a:r>
              <a:rPr lang="ru-RU" sz="1600" dirty="0"/>
              <a:t> не доведено. </a:t>
            </a:r>
            <a:r>
              <a:rPr lang="ru-RU" sz="1600" dirty="0" err="1"/>
              <a:t>Презумпція</a:t>
            </a:r>
            <a:r>
              <a:rPr lang="ru-RU" sz="1600" dirty="0"/>
              <a:t> </a:t>
            </a:r>
            <a:r>
              <a:rPr lang="ru-RU" sz="1600" dirty="0" err="1"/>
              <a:t>невинуватості</a:t>
            </a:r>
            <a:r>
              <a:rPr lang="ru-RU" sz="1600" dirty="0"/>
              <a:t> – </a:t>
            </a:r>
            <a:r>
              <a:rPr lang="ru-RU" sz="1600" dirty="0" err="1"/>
              <a:t>це</a:t>
            </a:r>
            <a:r>
              <a:rPr lang="ru-RU" sz="1600" dirty="0"/>
              <a:t> принцип, </a:t>
            </a:r>
            <a:r>
              <a:rPr lang="ru-RU" sz="1600" dirty="0" err="1"/>
              <a:t>що</a:t>
            </a:r>
            <a:r>
              <a:rPr lang="ru-RU" sz="1600" dirty="0"/>
              <a:t> </a:t>
            </a:r>
            <a:r>
              <a:rPr lang="ru-RU" sz="1600" dirty="0" err="1"/>
              <a:t>виражає</a:t>
            </a:r>
            <a:r>
              <a:rPr lang="ru-RU" sz="1600" dirty="0"/>
              <a:t> демократизм, </a:t>
            </a:r>
            <a:r>
              <a:rPr lang="ru-RU" sz="1600" dirty="0" err="1"/>
              <a:t>гуманізм</a:t>
            </a:r>
            <a:r>
              <a:rPr lang="ru-RU" sz="1600" dirty="0"/>
              <a:t> і </a:t>
            </a:r>
            <a:r>
              <a:rPr lang="ru-RU" sz="1600" dirty="0" err="1"/>
              <a:t>законність</a:t>
            </a:r>
            <a:r>
              <a:rPr lang="ru-RU" sz="1600" dirty="0"/>
              <a:t> у </a:t>
            </a:r>
            <a:r>
              <a:rPr lang="ru-RU" sz="1600" dirty="0" err="1"/>
              <a:t>міжнародному</a:t>
            </a:r>
            <a:r>
              <a:rPr lang="ru-RU" sz="1600" dirty="0"/>
              <a:t> </a:t>
            </a:r>
            <a:r>
              <a:rPr lang="ru-RU" sz="1600" dirty="0" err="1"/>
              <a:t>кримінальному</a:t>
            </a:r>
            <a:r>
              <a:rPr lang="ru-RU" sz="1600" dirty="0"/>
              <a:t> </a:t>
            </a:r>
            <a:r>
              <a:rPr lang="ru-RU" sz="1600" dirty="0" err="1"/>
              <a:t>процесі</a:t>
            </a:r>
            <a:endParaRPr lang="uk-UA" sz="1600" dirty="0"/>
          </a:p>
        </p:txBody>
      </p:sp>
      <p:sp>
        <p:nvSpPr>
          <p:cNvPr id="4" name="Объект 3">
            <a:extLst>
              <a:ext uri="{FF2B5EF4-FFF2-40B4-BE49-F238E27FC236}">
                <a16:creationId xmlns:a16="http://schemas.microsoft.com/office/drawing/2014/main" id="{D2239CB3-1E1D-4A80-BF5B-4509E93769FD}"/>
              </a:ext>
            </a:extLst>
          </p:cNvPr>
          <p:cNvSpPr txBox="1">
            <a:spLocks/>
          </p:cNvSpPr>
          <p:nvPr/>
        </p:nvSpPr>
        <p:spPr>
          <a:xfrm>
            <a:off x="720437" y="2713496"/>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17.Принцип </a:t>
            </a:r>
            <a:r>
              <a:rPr lang="ru-RU" sz="1600" dirty="0" err="1"/>
              <a:t>рівності</a:t>
            </a:r>
            <a:r>
              <a:rPr lang="ru-RU" sz="1600" dirty="0"/>
              <a:t> людей перед судом </a:t>
            </a:r>
            <a:endParaRPr lang="uk-UA" sz="1600" dirty="0"/>
          </a:p>
        </p:txBody>
      </p:sp>
      <p:sp>
        <p:nvSpPr>
          <p:cNvPr id="2" name="Прямоугольник 1">
            <a:extLst>
              <a:ext uri="{FF2B5EF4-FFF2-40B4-BE49-F238E27FC236}">
                <a16:creationId xmlns:a16="http://schemas.microsoft.com/office/drawing/2014/main" id="{8922C7FA-E01E-467C-BA93-53DBE9A9CB7E}"/>
              </a:ext>
            </a:extLst>
          </p:cNvPr>
          <p:cNvSpPr/>
          <p:nvPr/>
        </p:nvSpPr>
        <p:spPr>
          <a:xfrm>
            <a:off x="821460" y="3490854"/>
            <a:ext cx="7684654" cy="181588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a:t>який би суд не розглядав кримінальну справу, це здійснюватиметься в однаковому процесуальному порядку з дотриманням одних і тих самих гарантій для кожного, а до підсудного застосовуватиметься один і той самий матеріальний закон. Передбачені законом винятки із загальних правил щодо осіб, які мають імунітет від кримінального переслідування, є додатковою гарантією убезпечення від свавілля й порушення законності стосовно осіб, наділених особливими повноваженнями, осіб, які мають дипломатичний імунітет</a:t>
            </a:r>
            <a:endParaRPr lang="uk-UA" sz="1600" dirty="0"/>
          </a:p>
        </p:txBody>
      </p:sp>
    </p:spTree>
    <p:extLst>
      <p:ext uri="{BB962C8B-B14F-4D97-AF65-F5344CB8AC3E}">
        <p14:creationId xmlns:p14="http://schemas.microsoft.com/office/powerpoint/2010/main" val="13947568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a:extLst>
              <a:ext uri="{FF2B5EF4-FFF2-40B4-BE49-F238E27FC236}">
                <a16:creationId xmlns:a16="http://schemas.microsoft.com/office/drawing/2014/main" id="{2B2D923B-10E9-4985-8D76-2C94981C9C2A}"/>
              </a:ext>
            </a:extLst>
          </p:cNvPr>
          <p:cNvSpPr txBox="1">
            <a:spLocks/>
          </p:cNvSpPr>
          <p:nvPr/>
        </p:nvSpPr>
        <p:spPr>
          <a:xfrm>
            <a:off x="720437" y="576984"/>
            <a:ext cx="7886700" cy="76690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18.Принцип </a:t>
            </a:r>
            <a:r>
              <a:rPr lang="ru-RU" sz="1600" dirty="0" err="1"/>
              <a:t>гласності</a:t>
            </a:r>
            <a:r>
              <a:rPr lang="ru-RU" sz="1600" dirty="0"/>
              <a:t> судового </a:t>
            </a:r>
            <a:r>
              <a:rPr lang="ru-RU" sz="1600" dirty="0" err="1"/>
              <a:t>розгляду</a:t>
            </a:r>
            <a:endParaRPr lang="uk-UA" sz="1600" dirty="0"/>
          </a:p>
        </p:txBody>
      </p:sp>
      <p:sp>
        <p:nvSpPr>
          <p:cNvPr id="6" name="Прямоугольник 5">
            <a:extLst>
              <a:ext uri="{FF2B5EF4-FFF2-40B4-BE49-F238E27FC236}">
                <a16:creationId xmlns:a16="http://schemas.microsoft.com/office/drawing/2014/main" id="{79A593ED-2988-4202-B227-31CDEDEC51B9}"/>
              </a:ext>
            </a:extLst>
          </p:cNvPr>
          <p:cNvSpPr/>
          <p:nvPr/>
        </p:nvSpPr>
        <p:spPr>
          <a:xfrm>
            <a:off x="821460" y="1343891"/>
            <a:ext cx="7684654" cy="255454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ru-RU" sz="1600" dirty="0" err="1"/>
              <a:t>розгляд</a:t>
            </a:r>
            <a:r>
              <a:rPr lang="ru-RU" sz="1600" dirty="0"/>
              <a:t> </a:t>
            </a:r>
            <a:r>
              <a:rPr lang="ru-RU" sz="1600" dirty="0" err="1"/>
              <a:t>кримінальних</a:t>
            </a:r>
            <a:r>
              <a:rPr lang="ru-RU" sz="1600" dirty="0"/>
              <a:t> справ у </a:t>
            </a:r>
            <a:r>
              <a:rPr lang="ru-RU" sz="1600" dirty="0" err="1"/>
              <a:t>всіх</a:t>
            </a:r>
            <a:r>
              <a:rPr lang="ru-RU" sz="1600" dirty="0"/>
              <a:t> судах і </a:t>
            </a:r>
            <a:r>
              <a:rPr lang="ru-RU" sz="1600" dirty="0" err="1"/>
              <a:t>судових</a:t>
            </a:r>
            <a:r>
              <a:rPr lang="ru-RU" sz="1600" dirty="0"/>
              <a:t> </a:t>
            </a:r>
            <a:r>
              <a:rPr lang="ru-RU" sz="1600" dirty="0" err="1"/>
              <a:t>інстанціях</a:t>
            </a:r>
            <a:r>
              <a:rPr lang="ru-RU" sz="1600" dirty="0"/>
              <a:t> </a:t>
            </a:r>
            <a:r>
              <a:rPr lang="ru-RU" sz="1600" dirty="0" err="1"/>
              <a:t>відбувається</a:t>
            </a:r>
            <a:r>
              <a:rPr lang="ru-RU" sz="1600" dirty="0"/>
              <a:t> </a:t>
            </a:r>
            <a:r>
              <a:rPr lang="ru-RU" sz="1600" dirty="0" err="1"/>
              <a:t>відкрито</a:t>
            </a:r>
            <a:r>
              <a:rPr lang="ru-RU" sz="1600" dirty="0"/>
              <a:t>. </a:t>
            </a:r>
            <a:r>
              <a:rPr lang="ru-RU" sz="1600" dirty="0" err="1"/>
              <a:t>Гласність</a:t>
            </a:r>
            <a:r>
              <a:rPr lang="ru-RU" sz="1600" dirty="0"/>
              <a:t> </a:t>
            </a:r>
            <a:r>
              <a:rPr lang="ru-RU" sz="1600" dirty="0" err="1"/>
              <a:t>сприяє</a:t>
            </a:r>
            <a:r>
              <a:rPr lang="ru-RU" sz="1600" dirty="0"/>
              <a:t> </a:t>
            </a:r>
            <a:r>
              <a:rPr lang="ru-RU" sz="1600" dirty="0" err="1"/>
              <a:t>вирішенню</a:t>
            </a:r>
            <a:r>
              <a:rPr lang="ru-RU" sz="1600" dirty="0"/>
              <a:t> </a:t>
            </a:r>
            <a:r>
              <a:rPr lang="ru-RU" sz="1600" dirty="0" err="1"/>
              <a:t>завдань</a:t>
            </a:r>
            <a:r>
              <a:rPr lang="ru-RU" sz="1600" dirty="0"/>
              <a:t> </a:t>
            </a:r>
            <a:r>
              <a:rPr lang="ru-RU" sz="1600" dirty="0" err="1"/>
              <a:t>міжнародного</a:t>
            </a:r>
            <a:r>
              <a:rPr lang="ru-RU" sz="1600" dirty="0"/>
              <a:t> </a:t>
            </a:r>
            <a:r>
              <a:rPr lang="ru-RU" sz="1600" dirty="0" err="1"/>
              <a:t>кримінального</a:t>
            </a:r>
            <a:r>
              <a:rPr lang="ru-RU" sz="1600" dirty="0"/>
              <a:t> </a:t>
            </a:r>
            <a:r>
              <a:rPr lang="ru-RU" sz="1600" dirty="0" err="1"/>
              <a:t>судочинства</a:t>
            </a:r>
            <a:r>
              <a:rPr lang="ru-RU" sz="1600" dirty="0"/>
              <a:t>, </a:t>
            </a:r>
            <a:r>
              <a:rPr lang="ru-RU" sz="1600" dirty="0" err="1"/>
              <a:t>створює</a:t>
            </a:r>
            <a:r>
              <a:rPr lang="ru-RU" sz="1600" dirty="0"/>
              <a:t> </a:t>
            </a:r>
            <a:r>
              <a:rPr lang="ru-RU" sz="1600" dirty="0" err="1"/>
              <a:t>додаткові</a:t>
            </a:r>
            <a:r>
              <a:rPr lang="ru-RU" sz="1600" dirty="0"/>
              <a:t> </a:t>
            </a:r>
            <a:r>
              <a:rPr lang="ru-RU" sz="1600" dirty="0" err="1"/>
              <a:t>гарантії</a:t>
            </a:r>
            <a:r>
              <a:rPr lang="ru-RU" sz="1600" dirty="0"/>
              <a:t> </a:t>
            </a:r>
            <a:r>
              <a:rPr lang="ru-RU" sz="1600" dirty="0" err="1"/>
              <a:t>встановлення</a:t>
            </a:r>
            <a:r>
              <a:rPr lang="ru-RU" sz="1600" dirty="0"/>
              <a:t> </a:t>
            </a:r>
            <a:r>
              <a:rPr lang="ru-RU" sz="1600" dirty="0" err="1"/>
              <a:t>істини</a:t>
            </a:r>
            <a:r>
              <a:rPr lang="ru-RU" sz="1600" dirty="0"/>
              <a:t> у </a:t>
            </a:r>
            <a:r>
              <a:rPr lang="ru-RU" sz="1600" dirty="0" err="1"/>
              <a:t>справі</a:t>
            </a:r>
            <a:r>
              <a:rPr lang="ru-RU" sz="1600" dirty="0"/>
              <a:t>. </a:t>
            </a:r>
            <a:r>
              <a:rPr lang="ru-RU" sz="1600" dirty="0" err="1"/>
              <a:t>Такий</a:t>
            </a:r>
            <a:r>
              <a:rPr lang="ru-RU" sz="1600" dirty="0"/>
              <a:t> процесс </a:t>
            </a:r>
            <a:r>
              <a:rPr lang="ru-RU" sz="1600" dirty="0" err="1"/>
              <a:t>мобілізує</a:t>
            </a:r>
            <a:r>
              <a:rPr lang="ru-RU" sz="1600" dirty="0"/>
              <a:t> </a:t>
            </a:r>
            <a:r>
              <a:rPr lang="ru-RU" sz="1600" dirty="0" err="1"/>
              <a:t>світове</a:t>
            </a:r>
            <a:r>
              <a:rPr lang="ru-RU" sz="1600" dirty="0"/>
              <a:t> </a:t>
            </a:r>
            <a:r>
              <a:rPr lang="ru-RU" sz="1600" dirty="0" err="1"/>
              <a:t>співтовариство</a:t>
            </a:r>
            <a:r>
              <a:rPr lang="ru-RU" sz="1600" dirty="0"/>
              <a:t> на </a:t>
            </a:r>
            <a:r>
              <a:rPr lang="ru-RU" sz="1600" dirty="0" err="1"/>
              <a:t>усунення</a:t>
            </a:r>
            <a:r>
              <a:rPr lang="ru-RU" sz="1600" dirty="0"/>
              <a:t> причин та умов, </a:t>
            </a:r>
            <a:r>
              <a:rPr lang="ru-RU" sz="1600" dirty="0" err="1"/>
              <a:t>що</a:t>
            </a:r>
            <a:r>
              <a:rPr lang="ru-RU" sz="1600" dirty="0"/>
              <a:t> </a:t>
            </a:r>
            <a:r>
              <a:rPr lang="ru-RU" sz="1600" dirty="0" err="1"/>
              <a:t>сприяють</a:t>
            </a:r>
            <a:r>
              <a:rPr lang="ru-RU" sz="1600" dirty="0"/>
              <a:t> </a:t>
            </a:r>
            <a:r>
              <a:rPr lang="ru-RU" sz="1600" dirty="0" err="1"/>
              <a:t>скоєнню</a:t>
            </a:r>
            <a:r>
              <a:rPr lang="ru-RU" sz="1600" dirty="0"/>
              <a:t> </a:t>
            </a:r>
            <a:r>
              <a:rPr lang="ru-RU" sz="1600" dirty="0" err="1"/>
              <a:t>злочинів</a:t>
            </a:r>
            <a:r>
              <a:rPr lang="ru-RU" sz="1600" dirty="0"/>
              <a:t>, </a:t>
            </a:r>
            <a:r>
              <a:rPr lang="ru-RU" sz="1600" dirty="0" err="1"/>
              <a:t>сприяє</a:t>
            </a:r>
            <a:r>
              <a:rPr lang="ru-RU" sz="1600" dirty="0"/>
              <a:t> </a:t>
            </a:r>
            <a:r>
              <a:rPr lang="ru-RU" sz="1600" dirty="0" err="1"/>
              <a:t>посиленню</a:t>
            </a:r>
            <a:r>
              <a:rPr lang="ru-RU" sz="1600" dirty="0"/>
              <a:t> контролю з боку </a:t>
            </a:r>
            <a:r>
              <a:rPr lang="ru-RU" sz="1600" dirty="0" err="1"/>
              <a:t>суб’єктів</a:t>
            </a:r>
            <a:r>
              <a:rPr lang="ru-RU" sz="1600" dirty="0"/>
              <a:t> </a:t>
            </a:r>
            <a:r>
              <a:rPr lang="ru-RU" sz="1600" dirty="0" err="1"/>
              <a:t>міжнародного</a:t>
            </a:r>
            <a:r>
              <a:rPr lang="ru-RU" sz="1600" dirty="0"/>
              <a:t> права за </a:t>
            </a:r>
            <a:r>
              <a:rPr lang="ru-RU" sz="1600" dirty="0" err="1"/>
              <a:t>дотриманням</a:t>
            </a:r>
            <a:r>
              <a:rPr lang="ru-RU" sz="1600" dirty="0"/>
              <a:t> прав і </a:t>
            </a:r>
            <a:r>
              <a:rPr lang="ru-RU" sz="1600" dirty="0" err="1"/>
              <a:t>законних</a:t>
            </a:r>
            <a:r>
              <a:rPr lang="ru-RU" sz="1600" dirty="0"/>
              <a:t> </a:t>
            </a:r>
            <a:r>
              <a:rPr lang="ru-RU" sz="1600" dirty="0" err="1"/>
              <a:t>інтересів</a:t>
            </a:r>
            <a:r>
              <a:rPr lang="ru-RU" sz="1600" dirty="0"/>
              <a:t> </a:t>
            </a:r>
            <a:r>
              <a:rPr lang="ru-RU" sz="1600" dirty="0" err="1"/>
              <a:t>держави</a:t>
            </a:r>
            <a:r>
              <a:rPr lang="ru-RU" sz="1600" dirty="0"/>
              <a:t> та </a:t>
            </a:r>
            <a:r>
              <a:rPr lang="ru-RU" sz="1600" dirty="0" err="1"/>
              <a:t>особистості</a:t>
            </a:r>
            <a:r>
              <a:rPr lang="ru-RU" sz="1600" dirty="0"/>
              <a:t> в </a:t>
            </a:r>
            <a:r>
              <a:rPr lang="ru-RU" sz="1600" dirty="0" err="1"/>
              <a:t>кримінальному</a:t>
            </a:r>
            <a:r>
              <a:rPr lang="ru-RU" sz="1600" dirty="0"/>
              <a:t> </a:t>
            </a:r>
            <a:r>
              <a:rPr lang="ru-RU" sz="1600" dirty="0" err="1"/>
              <a:t>процесі</a:t>
            </a:r>
            <a:r>
              <a:rPr lang="ru-RU" sz="1600" dirty="0"/>
              <a:t>. Велике </a:t>
            </a:r>
            <a:r>
              <a:rPr lang="ru-RU" sz="1600" dirty="0" err="1"/>
              <a:t>значення</a:t>
            </a:r>
            <a:r>
              <a:rPr lang="ru-RU" sz="1600" dirty="0"/>
              <a:t> </a:t>
            </a:r>
            <a:r>
              <a:rPr lang="ru-RU" sz="1600" dirty="0" err="1"/>
              <a:t>гласність</a:t>
            </a:r>
            <a:r>
              <a:rPr lang="ru-RU" sz="1600" dirty="0"/>
              <a:t> </a:t>
            </a:r>
            <a:r>
              <a:rPr lang="ru-RU" sz="1600" dirty="0" err="1"/>
              <a:t>має</a:t>
            </a:r>
            <a:r>
              <a:rPr lang="ru-RU" sz="1600" dirty="0"/>
              <a:t> для </a:t>
            </a:r>
            <a:r>
              <a:rPr lang="ru-RU" sz="1600" dirty="0" err="1"/>
              <a:t>забезпечення</a:t>
            </a:r>
            <a:r>
              <a:rPr lang="ru-RU" sz="1600" dirty="0"/>
              <a:t> </a:t>
            </a:r>
            <a:r>
              <a:rPr lang="ru-RU" sz="1600" dirty="0" err="1"/>
              <a:t>незалежності</a:t>
            </a:r>
            <a:r>
              <a:rPr lang="ru-RU" sz="1600" dirty="0"/>
              <a:t> </a:t>
            </a:r>
            <a:r>
              <a:rPr lang="ru-RU" sz="1600" dirty="0" err="1"/>
              <a:t>суддів</a:t>
            </a:r>
            <a:r>
              <a:rPr lang="ru-RU" sz="1600" dirty="0"/>
              <a:t> і </a:t>
            </a:r>
            <a:r>
              <a:rPr lang="ru-RU" sz="1600" dirty="0" err="1"/>
              <a:t>підпорядкування</a:t>
            </a:r>
            <a:r>
              <a:rPr lang="ru-RU" sz="1600" dirty="0"/>
              <a:t> </a:t>
            </a:r>
            <a:r>
              <a:rPr lang="ru-RU" sz="1600" dirty="0" err="1"/>
              <a:t>їх</a:t>
            </a:r>
            <a:r>
              <a:rPr lang="ru-RU" sz="1600" dirty="0"/>
              <a:t> </a:t>
            </a:r>
            <a:r>
              <a:rPr lang="ru-RU" sz="1600" dirty="0" err="1"/>
              <a:t>тільки</a:t>
            </a:r>
            <a:r>
              <a:rPr lang="ru-RU" sz="1600" dirty="0"/>
              <a:t> закону, права </a:t>
            </a:r>
            <a:r>
              <a:rPr lang="ru-RU" sz="1600" dirty="0" err="1"/>
              <a:t>обвинуваченого</a:t>
            </a:r>
            <a:r>
              <a:rPr lang="ru-RU" sz="1600" dirty="0"/>
              <a:t> на </a:t>
            </a:r>
            <a:r>
              <a:rPr lang="ru-RU" sz="1600" dirty="0" err="1"/>
              <a:t>захист</a:t>
            </a:r>
            <a:r>
              <a:rPr lang="ru-RU" sz="1600" dirty="0"/>
              <a:t>. </a:t>
            </a:r>
            <a:r>
              <a:rPr lang="ru-RU" sz="1600" dirty="0" err="1"/>
              <a:t>Гласність</a:t>
            </a:r>
            <a:r>
              <a:rPr lang="ru-RU" sz="1600" dirty="0"/>
              <a:t> </a:t>
            </a:r>
            <a:r>
              <a:rPr lang="ru-RU" sz="1600" dirty="0" err="1"/>
              <a:t>підвищує</a:t>
            </a:r>
            <a:r>
              <a:rPr lang="ru-RU" sz="1600" dirty="0"/>
              <a:t> </a:t>
            </a:r>
            <a:r>
              <a:rPr lang="ru-RU" sz="1600" dirty="0" err="1"/>
              <a:t>почуття</a:t>
            </a:r>
            <a:r>
              <a:rPr lang="ru-RU" sz="1600" dirty="0"/>
              <a:t> </a:t>
            </a:r>
            <a:r>
              <a:rPr lang="ru-RU" sz="1600" dirty="0" err="1"/>
              <a:t>відповідальності</a:t>
            </a:r>
            <a:r>
              <a:rPr lang="ru-RU" sz="1600" dirty="0"/>
              <a:t> </a:t>
            </a:r>
            <a:r>
              <a:rPr lang="ru-RU" sz="1600" dirty="0" err="1"/>
              <a:t>суддів</a:t>
            </a:r>
            <a:r>
              <a:rPr lang="ru-RU" sz="1600" dirty="0"/>
              <a:t>. Вона є формою </a:t>
            </a:r>
            <a:r>
              <a:rPr lang="ru-RU" sz="1600" dirty="0" err="1"/>
              <a:t>міжнародного</a:t>
            </a:r>
            <a:r>
              <a:rPr lang="ru-RU" sz="1600" dirty="0"/>
              <a:t> контролю в судовому </a:t>
            </a:r>
            <a:r>
              <a:rPr lang="ru-RU" sz="1600" dirty="0" err="1"/>
              <a:t>розгляді</a:t>
            </a:r>
            <a:r>
              <a:rPr lang="ru-RU" sz="1600" dirty="0"/>
              <a:t> за </a:t>
            </a:r>
            <a:r>
              <a:rPr lang="ru-RU" sz="1600" dirty="0" err="1"/>
              <a:t>діями</a:t>
            </a:r>
            <a:r>
              <a:rPr lang="ru-RU" sz="1600" dirty="0"/>
              <a:t> </a:t>
            </a:r>
            <a:r>
              <a:rPr lang="ru-RU" sz="1600" dirty="0" err="1"/>
              <a:t>органів</a:t>
            </a:r>
            <a:r>
              <a:rPr lang="ru-RU" sz="1600" dirty="0"/>
              <a:t> </a:t>
            </a:r>
            <a:r>
              <a:rPr lang="ru-RU" sz="1600" dirty="0" err="1"/>
              <a:t>міжнародного</a:t>
            </a:r>
            <a:r>
              <a:rPr lang="ru-RU" sz="1600" dirty="0"/>
              <a:t> й </a:t>
            </a:r>
            <a:r>
              <a:rPr lang="ru-RU" sz="1600" dirty="0" err="1"/>
              <a:t>національного</a:t>
            </a:r>
            <a:r>
              <a:rPr lang="ru-RU" sz="1600" dirty="0"/>
              <a:t> </a:t>
            </a:r>
            <a:r>
              <a:rPr lang="ru-RU" sz="1600" dirty="0" err="1"/>
              <a:t>кримінального</a:t>
            </a:r>
            <a:r>
              <a:rPr lang="ru-RU" sz="1600" dirty="0"/>
              <a:t> </a:t>
            </a:r>
            <a:r>
              <a:rPr lang="ru-RU" sz="1600" dirty="0" err="1"/>
              <a:t>судочинства</a:t>
            </a:r>
            <a:endParaRPr lang="uk-UA" sz="1600" dirty="0"/>
          </a:p>
        </p:txBody>
      </p:sp>
    </p:spTree>
    <p:extLst>
      <p:ext uri="{BB962C8B-B14F-4D97-AF65-F5344CB8AC3E}">
        <p14:creationId xmlns:p14="http://schemas.microsoft.com/office/powerpoint/2010/main" val="1555207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EF3B8A25-76D1-4EE5-8961-3C422EE3BA0B}"/>
              </a:ext>
            </a:extLst>
          </p:cNvPr>
          <p:cNvSpPr txBox="1">
            <a:spLocks noGrp="1"/>
          </p:cNvSpPr>
          <p:nvPr>
            <p:ph idx="1"/>
          </p:nvPr>
        </p:nvSpPr>
        <p:spPr>
          <a:xfrm>
            <a:off x="628650" y="489527"/>
            <a:ext cx="7886700" cy="498764"/>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19.Принципи </a:t>
            </a:r>
            <a:r>
              <a:rPr lang="ru-RU" sz="1600" dirty="0" err="1"/>
              <a:t>поваги</a:t>
            </a:r>
            <a:r>
              <a:rPr lang="ru-RU" sz="1600" dirty="0"/>
              <a:t> права на </a:t>
            </a:r>
            <a:r>
              <a:rPr lang="ru-RU" sz="1600" dirty="0" err="1"/>
              <a:t>захист</a:t>
            </a:r>
            <a:r>
              <a:rPr lang="ru-RU" sz="1600" dirty="0"/>
              <a:t> та права на </a:t>
            </a:r>
            <a:r>
              <a:rPr lang="ru-RU" sz="1600" dirty="0" err="1"/>
              <a:t>справедливий</a:t>
            </a:r>
            <a:r>
              <a:rPr lang="ru-RU" sz="1600" dirty="0"/>
              <a:t> </a:t>
            </a:r>
            <a:r>
              <a:rPr lang="ru-RU" sz="1600" dirty="0" err="1"/>
              <a:t>розгляд</a:t>
            </a:r>
            <a:r>
              <a:rPr lang="ru-RU" sz="1600" dirty="0"/>
              <a:t> </a:t>
            </a:r>
            <a:r>
              <a:rPr lang="ru-RU" sz="1600" dirty="0" err="1"/>
              <a:t>справи</a:t>
            </a:r>
            <a:endParaRPr lang="uk-UA" sz="1600" dirty="0"/>
          </a:p>
        </p:txBody>
      </p:sp>
      <p:sp>
        <p:nvSpPr>
          <p:cNvPr id="5" name="Прямоугольник 4">
            <a:extLst>
              <a:ext uri="{FF2B5EF4-FFF2-40B4-BE49-F238E27FC236}">
                <a16:creationId xmlns:a16="http://schemas.microsoft.com/office/drawing/2014/main" id="{B00CD71C-197E-4191-BFFD-54A6503BBF55}"/>
              </a:ext>
            </a:extLst>
          </p:cNvPr>
          <p:cNvSpPr/>
          <p:nvPr/>
        </p:nvSpPr>
        <p:spPr>
          <a:xfrm>
            <a:off x="679162" y="988291"/>
            <a:ext cx="7785676" cy="255454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Ці принципи сприяють забезпеченню принципу верховенства права та підвищенню ролі адвоката як необхідного учасника справедливого здійснення правосуддя, сприяють визнанню спільної зацікавленості в належному і сталому розвитку адвокатури як інституту громадянського суспільства й необхідного елементу демократичної правової держави. Також вони проголошують своєю метою забезпечення міцних гарантій поваги до здійснення правосуддя, підкреслюючи необхідність реалізації визнаних світовою юридичною спільнотою міжнародних стандартів і правил адвокатської професії адвокатськими асоціаціями і товариствами юристів, судами, правоохоронними органами, органами державної влади та міжнародними організаціями.</a:t>
            </a:r>
          </a:p>
        </p:txBody>
      </p:sp>
      <p:sp>
        <p:nvSpPr>
          <p:cNvPr id="6" name="Объект 3">
            <a:extLst>
              <a:ext uri="{FF2B5EF4-FFF2-40B4-BE49-F238E27FC236}">
                <a16:creationId xmlns:a16="http://schemas.microsoft.com/office/drawing/2014/main" id="{652A5F0C-4FE6-4F8A-9760-37D4BC34C342}"/>
              </a:ext>
            </a:extLst>
          </p:cNvPr>
          <p:cNvSpPr txBox="1">
            <a:spLocks/>
          </p:cNvSpPr>
          <p:nvPr/>
        </p:nvSpPr>
        <p:spPr>
          <a:xfrm>
            <a:off x="628650" y="3542836"/>
            <a:ext cx="7886700" cy="498764"/>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ru-RU" sz="1600" dirty="0"/>
              <a:t>20. Принцип </a:t>
            </a:r>
            <a:r>
              <a:rPr lang="ru-RU" sz="1600" dirty="0" err="1"/>
              <a:t>міжнародного</a:t>
            </a:r>
            <a:r>
              <a:rPr lang="ru-RU" sz="1600" dirty="0"/>
              <a:t> </a:t>
            </a:r>
            <a:r>
              <a:rPr lang="ru-RU" sz="1600" dirty="0" err="1"/>
              <a:t>співробітництва</a:t>
            </a:r>
            <a:r>
              <a:rPr lang="ru-RU" sz="1600" dirty="0"/>
              <a:t> держав у </a:t>
            </a:r>
            <a:r>
              <a:rPr lang="ru-RU" sz="1600" dirty="0" err="1"/>
              <a:t>сфері</a:t>
            </a:r>
            <a:r>
              <a:rPr lang="ru-RU" sz="1600" dirty="0"/>
              <a:t> </a:t>
            </a:r>
            <a:r>
              <a:rPr lang="ru-RU" sz="1600" dirty="0" err="1"/>
              <a:t>кримінального</a:t>
            </a:r>
            <a:r>
              <a:rPr lang="ru-RU" sz="1600" dirty="0"/>
              <a:t> </a:t>
            </a:r>
            <a:r>
              <a:rPr lang="ru-RU" sz="1600" dirty="0" err="1"/>
              <a:t>процесу</a:t>
            </a:r>
            <a:endParaRPr lang="uk-UA" sz="1600" dirty="0"/>
          </a:p>
        </p:txBody>
      </p:sp>
      <p:sp>
        <p:nvSpPr>
          <p:cNvPr id="7" name="Прямоугольник 6">
            <a:extLst>
              <a:ext uri="{FF2B5EF4-FFF2-40B4-BE49-F238E27FC236}">
                <a16:creationId xmlns:a16="http://schemas.microsoft.com/office/drawing/2014/main" id="{FAE613C3-9DA7-4ECF-9062-0B14DC273508}"/>
              </a:ext>
            </a:extLst>
          </p:cNvPr>
          <p:cNvSpPr/>
          <p:nvPr/>
        </p:nvSpPr>
        <p:spPr>
          <a:xfrm>
            <a:off x="679162" y="4041600"/>
            <a:ext cx="7785676"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uk-UA" sz="1600" dirty="0"/>
              <a:t>Спеціальною резолюцією Генеральної Асамблеї ООН від 3 грудня 1973 р. № 3074 (</a:t>
            </a:r>
            <a:r>
              <a:rPr lang="en-US" sz="1600" dirty="0"/>
              <a:t>XXVIII) </a:t>
            </a:r>
            <a:r>
              <a:rPr lang="uk-UA" sz="1600" dirty="0"/>
              <a:t>прийнято Принципи міжнародного співробітництва щодо виявлення, арешту, видачі і покарання осіб, винних у військових злочинах і злочинах проти людства</a:t>
            </a:r>
          </a:p>
        </p:txBody>
      </p:sp>
    </p:spTree>
    <p:extLst>
      <p:ext uri="{BB962C8B-B14F-4D97-AF65-F5344CB8AC3E}">
        <p14:creationId xmlns:p14="http://schemas.microsoft.com/office/powerpoint/2010/main" val="2519003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28650" y="829733"/>
            <a:ext cx="7886700" cy="5347230"/>
          </a:xfrm>
        </p:spPr>
        <p:txBody>
          <a:bodyPr>
            <a:normAutofit lnSpcReduction="10000"/>
          </a:bodyPr>
          <a:lstStyle/>
          <a:p>
            <a:endParaRPr lang="uk-UA" dirty="0"/>
          </a:p>
          <a:p>
            <a:endParaRPr lang="uk-UA" dirty="0"/>
          </a:p>
          <a:p>
            <a:endParaRPr lang="uk-UA" dirty="0"/>
          </a:p>
          <a:p>
            <a:pPr>
              <a:buNone/>
            </a:pPr>
            <a:r>
              <a:rPr lang="uk-UA" sz="4000" b="1" dirty="0">
                <a:effectLst>
                  <a:outerShdw blurRad="38100" dist="38100" dir="2700000" algn="tl">
                    <a:srgbClr val="000000">
                      <a:alpha val="43137"/>
                    </a:srgbClr>
                  </a:outerShdw>
                </a:effectLst>
              </a:rPr>
              <a:t>Дякую за увагу</a:t>
            </a:r>
          </a:p>
          <a:p>
            <a:pPr>
              <a:buNone/>
            </a:pPr>
            <a:endParaRPr lang="uk-UA" sz="4000" b="1" dirty="0">
              <a:effectLst>
                <a:outerShdw blurRad="38100" dist="38100" dir="2700000" algn="tl">
                  <a:srgbClr val="000000">
                    <a:alpha val="43137"/>
                  </a:srgbClr>
                </a:outerShdw>
              </a:effectLst>
            </a:endParaRPr>
          </a:p>
          <a:p>
            <a:pPr marL="3944938" indent="0">
              <a:buNone/>
            </a:pPr>
            <a:r>
              <a:rPr lang="uk-UA" sz="2400" b="1" dirty="0">
                <a:effectLst>
                  <a:outerShdw blurRad="38100" dist="38100" dir="2700000" algn="tl">
                    <a:srgbClr val="000000">
                      <a:alpha val="43137"/>
                    </a:srgbClr>
                  </a:outerShdw>
                </a:effectLst>
              </a:rPr>
              <a:t>Лектор</a:t>
            </a:r>
            <a:r>
              <a:rPr lang="ru-RU" sz="2400" b="1" dirty="0" err="1">
                <a:effectLst>
                  <a:outerShdw blurRad="38100" dist="38100" dir="2700000" algn="tl">
                    <a:srgbClr val="000000">
                      <a:alpha val="43137"/>
                    </a:srgbClr>
                  </a:outerShdw>
                </a:effectLst>
              </a:rPr>
              <a:t>ка</a:t>
            </a:r>
            <a:r>
              <a:rPr lang="uk-UA" sz="2400" b="1" dirty="0">
                <a:effectLst>
                  <a:outerShdw blurRad="38100" dist="38100" dir="2700000" algn="tl">
                    <a:srgbClr val="000000">
                      <a:alpha val="43137"/>
                    </a:srgbClr>
                  </a:outerShdw>
                </a:effectLst>
              </a:rPr>
              <a:t>:</a:t>
            </a:r>
          </a:p>
          <a:p>
            <a:pPr marL="3944938" indent="0">
              <a:buNone/>
            </a:pPr>
            <a:r>
              <a:rPr lang="uk-UA" sz="2400" b="1" dirty="0">
                <a:effectLst>
                  <a:outerShdw blurRad="38100" dist="38100" dir="2700000" algn="tl">
                    <a:srgbClr val="000000">
                      <a:alpha val="43137"/>
                    </a:srgbClr>
                  </a:outerShdw>
                </a:effectLst>
              </a:rPr>
              <a:t>Плутицька Катерина Миколаївна,</a:t>
            </a:r>
          </a:p>
          <a:p>
            <a:pPr marL="3944938" indent="0">
              <a:buNone/>
            </a:pPr>
            <a:r>
              <a:rPr lang="uk-UA" sz="2400" b="1" dirty="0" err="1">
                <a:effectLst>
                  <a:outerShdw blurRad="38100" dist="38100" dir="2700000" algn="tl">
                    <a:srgbClr val="000000">
                      <a:alpha val="43137"/>
                    </a:srgbClr>
                  </a:outerShdw>
                </a:effectLst>
              </a:rPr>
              <a:t>К.ю.н</a:t>
            </a:r>
            <a:r>
              <a:rPr lang="uk-UA" sz="2400" b="1" dirty="0">
                <a:effectLst>
                  <a:outerShdw blurRad="38100" dist="38100" dir="2700000" algn="tl">
                    <a:srgbClr val="000000">
                      <a:alpha val="43137"/>
                    </a:srgbClr>
                  </a:outerShdw>
                </a:effectLst>
              </a:rPr>
              <a:t>., доцент, </a:t>
            </a:r>
            <a:r>
              <a:rPr lang="uk-UA" sz="2400" b="1">
                <a:effectLst>
                  <a:outerShdw blurRad="38100" dist="38100" dir="2700000" algn="tl">
                    <a:srgbClr val="000000">
                      <a:alpha val="43137"/>
                    </a:srgbClr>
                  </a:outerShdw>
                </a:effectLst>
              </a:rPr>
              <a:t>доцентка </a:t>
            </a:r>
            <a:r>
              <a:rPr lang="uk-UA" sz="2400" b="1" dirty="0">
                <a:effectLst>
                  <a:outerShdw blurRad="38100" dist="38100" dir="2700000" algn="tl">
                    <a:srgbClr val="000000">
                      <a:alpha val="43137"/>
                    </a:srgbClr>
                  </a:outerShdw>
                </a:effectLst>
              </a:rPr>
              <a:t>кафедри кримінального права та </a:t>
            </a:r>
            <a:r>
              <a:rPr lang="uk-UA" sz="2400" b="1" dirty="0" err="1">
                <a:effectLst>
                  <a:outerShdw blurRad="38100" dist="38100" dir="2700000" algn="tl">
                    <a:srgbClr val="000000">
                      <a:alpha val="43137"/>
                    </a:srgbClr>
                  </a:outerShdw>
                </a:effectLst>
              </a:rPr>
              <a:t>правсуддя</a:t>
            </a:r>
            <a:endParaRPr lang="uk-UA" sz="2400" b="1" dirty="0">
              <a:effectLst>
                <a:outerShdw blurRad="38100" dist="38100" dir="2700000" algn="tl">
                  <a:srgbClr val="000000">
                    <a:alpha val="43137"/>
                  </a:srgbClr>
                </a:outerShdw>
              </a:effectLst>
            </a:endParaRPr>
          </a:p>
          <a:p>
            <a:pPr marL="3944938" indent="0">
              <a:buNone/>
            </a:pPr>
            <a:r>
              <a:rPr lang="en-US" sz="2400" b="1" dirty="0">
                <a:effectLst>
                  <a:outerShdw blurRad="38100" dist="38100" dir="2700000" algn="tl">
                    <a:srgbClr val="000000">
                      <a:alpha val="43137"/>
                    </a:srgbClr>
                  </a:outerShdw>
                </a:effectLst>
              </a:rPr>
              <a:t>E-mail: plutio@i.ua</a:t>
            </a:r>
            <a:endParaRPr lang="uk-UA" sz="2400" b="1" dirty="0">
              <a:effectLst>
                <a:outerShdw blurRad="38100" dist="38100" dir="2700000" algn="tl">
                  <a:srgbClr val="000000">
                    <a:alpha val="43137"/>
                  </a:srgbClr>
                </a:outerShdw>
              </a:effectLst>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31E8BA5C-700A-43EA-B557-CE72263A67B4}"/>
              </a:ext>
            </a:extLst>
          </p:cNvPr>
          <p:cNvGraphicFramePr>
            <a:graphicFrameLocks noGrp="1"/>
          </p:cNvGraphicFramePr>
          <p:nvPr>
            <p:ph idx="1"/>
            <p:extLst>
              <p:ext uri="{D42A27DB-BD31-4B8C-83A1-F6EECF244321}">
                <p14:modId xmlns:p14="http://schemas.microsoft.com/office/powerpoint/2010/main" val="2257712808"/>
              </p:ext>
            </p:extLst>
          </p:nvPr>
        </p:nvGraphicFramePr>
        <p:xfrm>
          <a:off x="628650" y="735733"/>
          <a:ext cx="7886700" cy="1721139"/>
        </p:xfrm>
        <a:graphic>
          <a:graphicData uri="http://schemas.openxmlformats.org/drawingml/2006/table">
            <a:tbl>
              <a:tblPr firstRow="1" bandRow="1">
                <a:tableStyleId>{7DF18680-E054-41AD-8BC1-D1AEF772440D}</a:tableStyleId>
              </a:tblPr>
              <a:tblGrid>
                <a:gridCol w="941532">
                  <a:extLst>
                    <a:ext uri="{9D8B030D-6E8A-4147-A177-3AD203B41FA5}">
                      <a16:colId xmlns:a16="http://schemas.microsoft.com/office/drawing/2014/main" val="607670221"/>
                    </a:ext>
                  </a:extLst>
                </a:gridCol>
                <a:gridCol w="6945168">
                  <a:extLst>
                    <a:ext uri="{9D8B030D-6E8A-4147-A177-3AD203B41FA5}">
                      <a16:colId xmlns:a16="http://schemas.microsoft.com/office/drawing/2014/main" val="4224846218"/>
                    </a:ext>
                  </a:extLst>
                </a:gridCol>
              </a:tblGrid>
              <a:tr h="1721139">
                <a:tc>
                  <a:txBody>
                    <a:bodyPr/>
                    <a:lstStyle/>
                    <a:p>
                      <a:r>
                        <a:rPr lang="ru-RU" dirty="0"/>
                        <a:t>1648 р</a:t>
                      </a:r>
                    </a:p>
                  </a:txBody>
                  <a:tcPr/>
                </a:tc>
                <a:tc>
                  <a:txBody>
                    <a:bodyPr/>
                    <a:lstStyle/>
                    <a:p>
                      <a:r>
                        <a:rPr lang="uk-UA" noProof="0" dirty="0">
                          <a:solidFill>
                            <a:schemeClr val="tx1"/>
                          </a:solidFill>
                        </a:rPr>
                        <a:t>створення </a:t>
                      </a:r>
                      <a:r>
                        <a:rPr lang="uk-UA" noProof="0" dirty="0" err="1">
                          <a:solidFill>
                            <a:schemeClr val="tx1"/>
                          </a:solidFill>
                        </a:rPr>
                        <a:t>Вестфальської</a:t>
                      </a:r>
                      <a:r>
                        <a:rPr lang="uk-UA" noProof="0" dirty="0">
                          <a:solidFill>
                            <a:schemeClr val="tx1"/>
                          </a:solidFill>
                        </a:rPr>
                        <a:t> системи міжнародного права домінуючого значення у міжнародних відносинах набуває принцип суверенної рівності держав та пов’язаний з цим принцип невтручання</a:t>
                      </a:r>
                    </a:p>
                  </a:txBody>
                  <a:tcPr/>
                </a:tc>
                <a:extLst>
                  <a:ext uri="{0D108BD9-81ED-4DB2-BD59-A6C34878D82A}">
                    <a16:rowId xmlns:a16="http://schemas.microsoft.com/office/drawing/2014/main" val="758227448"/>
                  </a:ext>
                </a:extLst>
              </a:tr>
            </a:tbl>
          </a:graphicData>
        </a:graphic>
      </p:graphicFrame>
      <p:sp>
        <p:nvSpPr>
          <p:cNvPr id="6" name="Стрелка: вниз 5">
            <a:extLst>
              <a:ext uri="{FF2B5EF4-FFF2-40B4-BE49-F238E27FC236}">
                <a16:creationId xmlns:a16="http://schemas.microsoft.com/office/drawing/2014/main" id="{2E348FC3-C211-4760-8BD2-C10063DA30E2}"/>
              </a:ext>
            </a:extLst>
          </p:cNvPr>
          <p:cNvSpPr/>
          <p:nvPr/>
        </p:nvSpPr>
        <p:spPr>
          <a:xfrm>
            <a:off x="4003963" y="2456872"/>
            <a:ext cx="1136073" cy="9074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a:extLst>
              <a:ext uri="{FF2B5EF4-FFF2-40B4-BE49-F238E27FC236}">
                <a16:creationId xmlns:a16="http://schemas.microsoft.com/office/drawing/2014/main" id="{F55545BA-5138-481B-8298-BD6DAA7416C4}"/>
              </a:ext>
            </a:extLst>
          </p:cNvPr>
          <p:cNvSpPr/>
          <p:nvPr/>
        </p:nvSpPr>
        <p:spPr>
          <a:xfrm>
            <a:off x="628649" y="3364344"/>
            <a:ext cx="7886700"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indent="442913" algn="just"/>
            <a:r>
              <a:rPr lang="uk-UA" dirty="0"/>
              <a:t>всі суверенні держави не мають вищих повноважень</a:t>
            </a:r>
          </a:p>
          <a:p>
            <a:pPr indent="442913" algn="just"/>
            <a:r>
              <a:rPr lang="uk-UA" dirty="0"/>
              <a:t>наголошується на мережі взаємних зобов’язань, що орієнтувалися виключно на міждержавні відносини</a:t>
            </a:r>
          </a:p>
          <a:p>
            <a:pPr indent="442913" algn="just"/>
            <a:r>
              <a:rPr lang="uk-UA" dirty="0"/>
              <a:t>норми створені в рамках цієї системи, традиційно вважають суб’єктами міжнародно-правових відносин/відповідальності тільки державу. </a:t>
            </a:r>
          </a:p>
          <a:p>
            <a:pPr indent="442913" algn="just"/>
            <a:r>
              <a:rPr lang="uk-UA" dirty="0"/>
              <a:t>Індивід (особа) може бути пов’язана з міжнародним правом тільки опосередковано, якщо взагалі можна було говорити про особу, як суб’єкта міжнародного права того часу, а відповідальність може особа нести тільки за національним законодавством</a:t>
            </a:r>
          </a:p>
        </p:txBody>
      </p:sp>
    </p:spTree>
    <p:extLst>
      <p:ext uri="{BB962C8B-B14F-4D97-AF65-F5344CB8AC3E}">
        <p14:creationId xmlns:p14="http://schemas.microsoft.com/office/powerpoint/2010/main" val="1153308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0BD3E81B-3110-4DFD-98E0-A3E09B640F69}"/>
              </a:ext>
            </a:extLst>
          </p:cNvPr>
          <p:cNvSpPr/>
          <p:nvPr/>
        </p:nvSpPr>
        <p:spPr>
          <a:xfrm>
            <a:off x="863600" y="681037"/>
            <a:ext cx="7416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Основною причиною виникнення і розвитку міжнародного кримінального права </a:t>
            </a:r>
            <a:r>
              <a:rPr lang="uk-UA" b="1" i="1" dirty="0">
                <a:effectLst>
                  <a:outerShdw blurRad="38100" dist="38100" dir="2700000" algn="tl">
                    <a:srgbClr val="000000">
                      <a:alpha val="43137"/>
                    </a:srgbClr>
                  </a:outerShdw>
                </a:effectLst>
              </a:rPr>
              <a:t>є інтернаціоналізація злочинності</a:t>
            </a:r>
          </a:p>
        </p:txBody>
      </p:sp>
      <p:sp>
        <p:nvSpPr>
          <p:cNvPr id="5" name="Прямоугольник 4">
            <a:extLst>
              <a:ext uri="{FF2B5EF4-FFF2-40B4-BE49-F238E27FC236}">
                <a16:creationId xmlns:a16="http://schemas.microsoft.com/office/drawing/2014/main" id="{0FCD2944-8168-44C0-8CF8-23C0593F04DF}"/>
              </a:ext>
            </a:extLst>
          </p:cNvPr>
          <p:cNvSpPr/>
          <p:nvPr/>
        </p:nvSpPr>
        <p:spPr>
          <a:xfrm>
            <a:off x="863600" y="2807855"/>
            <a:ext cx="3708400" cy="30202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i="1" dirty="0">
                <a:solidFill>
                  <a:schemeClr val="tx1"/>
                </a:solidFill>
              </a:rPr>
              <a:t>Функціональний аспект </a:t>
            </a:r>
            <a:r>
              <a:rPr lang="uk-UA" dirty="0"/>
              <a:t>інтернаціоналізації злочинності полягає у інтернаціоналізації суспільної небезпеки найбільш тяжких злочинів, що становлять загрозу для декількох держав або порушують нормальні міжнародні відносини</a:t>
            </a:r>
          </a:p>
        </p:txBody>
      </p:sp>
      <p:sp>
        <p:nvSpPr>
          <p:cNvPr id="6" name="Объект 5">
            <a:extLst>
              <a:ext uri="{FF2B5EF4-FFF2-40B4-BE49-F238E27FC236}">
                <a16:creationId xmlns:a16="http://schemas.microsoft.com/office/drawing/2014/main" id="{C82249DA-60F7-474F-BB5E-E77445FF7176}"/>
              </a:ext>
            </a:extLst>
          </p:cNvPr>
          <p:cNvSpPr>
            <a:spLocks noGrp="1"/>
          </p:cNvSpPr>
          <p:nvPr>
            <p:ph idx="1"/>
          </p:nvPr>
        </p:nvSpPr>
        <p:spPr>
          <a:xfrm>
            <a:off x="4806950" y="2807855"/>
            <a:ext cx="3708400" cy="30202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uk-UA" sz="2000" b="1" i="1" dirty="0">
                <a:solidFill>
                  <a:schemeClr val="tx1"/>
                </a:solidFill>
              </a:rPr>
              <a:t>Технологічний аспект </a:t>
            </a:r>
            <a:r>
              <a:rPr lang="uk-UA" sz="2000" dirty="0"/>
              <a:t>полягає у розвитку міжнародно-організованої злочинності, транскордонне переміщення злочинців, предметів та знарядь вчинення злочинів.</a:t>
            </a:r>
          </a:p>
        </p:txBody>
      </p:sp>
      <p:sp>
        <p:nvSpPr>
          <p:cNvPr id="7" name="Стрелка: вниз 6">
            <a:extLst>
              <a:ext uri="{FF2B5EF4-FFF2-40B4-BE49-F238E27FC236}">
                <a16:creationId xmlns:a16="http://schemas.microsoft.com/office/drawing/2014/main" id="{1844B63D-D82A-48B0-8976-19B46D7D2065}"/>
              </a:ext>
            </a:extLst>
          </p:cNvPr>
          <p:cNvSpPr/>
          <p:nvPr/>
        </p:nvSpPr>
        <p:spPr>
          <a:xfrm>
            <a:off x="2334768" y="171244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a:extLst>
              <a:ext uri="{FF2B5EF4-FFF2-40B4-BE49-F238E27FC236}">
                <a16:creationId xmlns:a16="http://schemas.microsoft.com/office/drawing/2014/main" id="{DA7D5415-629B-4A9F-836C-7BCC5356E928}"/>
              </a:ext>
            </a:extLst>
          </p:cNvPr>
          <p:cNvSpPr/>
          <p:nvPr/>
        </p:nvSpPr>
        <p:spPr>
          <a:xfrm>
            <a:off x="6418834" y="171244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36709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729B584C-6F5E-4428-90A8-0BB71615DFCC}"/>
              </a:ext>
            </a:extLst>
          </p:cNvPr>
          <p:cNvGraphicFramePr>
            <a:graphicFrameLocks noGrp="1"/>
          </p:cNvGraphicFramePr>
          <p:nvPr>
            <p:ph idx="1"/>
            <p:extLst>
              <p:ext uri="{D42A27DB-BD31-4B8C-83A1-F6EECF244321}">
                <p14:modId xmlns:p14="http://schemas.microsoft.com/office/powerpoint/2010/main" val="2455416915"/>
              </p:ext>
            </p:extLst>
          </p:nvPr>
        </p:nvGraphicFramePr>
        <p:xfrm>
          <a:off x="628650" y="1650134"/>
          <a:ext cx="7886700" cy="3312968"/>
        </p:xfrm>
        <a:graphic>
          <a:graphicData uri="http://schemas.openxmlformats.org/drawingml/2006/table">
            <a:tbl>
              <a:tblPr firstRow="1" bandRow="1">
                <a:tableStyleId>{5C22544A-7EE6-4342-B048-85BDC9FD1C3A}</a:tableStyleId>
              </a:tblPr>
              <a:tblGrid>
                <a:gridCol w="1578841">
                  <a:extLst>
                    <a:ext uri="{9D8B030D-6E8A-4147-A177-3AD203B41FA5}">
                      <a16:colId xmlns:a16="http://schemas.microsoft.com/office/drawing/2014/main" val="2296288280"/>
                    </a:ext>
                  </a:extLst>
                </a:gridCol>
                <a:gridCol w="6307859">
                  <a:extLst>
                    <a:ext uri="{9D8B030D-6E8A-4147-A177-3AD203B41FA5}">
                      <a16:colId xmlns:a16="http://schemas.microsoft.com/office/drawing/2014/main" val="1418200115"/>
                    </a:ext>
                  </a:extLst>
                </a:gridCol>
              </a:tblGrid>
              <a:tr h="1656484">
                <a:tc>
                  <a:txBody>
                    <a:bodyPr/>
                    <a:lstStyle/>
                    <a:p>
                      <a:r>
                        <a:rPr lang="uk-UA" dirty="0">
                          <a:solidFill>
                            <a:schemeClr val="tx1"/>
                          </a:solidFill>
                        </a:rPr>
                        <a:t>Кінець</a:t>
                      </a:r>
                      <a:r>
                        <a:rPr lang="en-US" dirty="0">
                          <a:solidFill>
                            <a:schemeClr val="tx1"/>
                          </a:solidFill>
                        </a:rPr>
                        <a:t> XIX </a:t>
                      </a:r>
                      <a:r>
                        <a:rPr lang="uk-UA" dirty="0">
                          <a:solidFill>
                            <a:schemeClr val="tx1"/>
                          </a:solidFill>
                        </a:rPr>
                        <a:t>ст.</a:t>
                      </a:r>
                      <a:endParaRPr lang="ru-RU" dirty="0">
                        <a:solidFill>
                          <a:schemeClr val="tx1"/>
                        </a:solidFill>
                      </a:endParaRPr>
                    </a:p>
                  </a:txBody>
                  <a:tcPr/>
                </a:tc>
                <a:tc>
                  <a:txBody>
                    <a:bodyPr/>
                    <a:lstStyle/>
                    <a:p>
                      <a:r>
                        <a:rPr lang="uk-UA" noProof="0" dirty="0">
                          <a:solidFill>
                            <a:schemeClr val="tx1"/>
                          </a:solidFill>
                        </a:rPr>
                        <a:t>з’являється термін «міжнародне кримінальне право» для позначення норм, які регулювали надання державами взаємодопомоги при здійсненні ними національної кримінальної юрисдикції. </a:t>
                      </a:r>
                    </a:p>
                  </a:txBody>
                  <a:tcPr/>
                </a:tc>
                <a:extLst>
                  <a:ext uri="{0D108BD9-81ED-4DB2-BD59-A6C34878D82A}">
                    <a16:rowId xmlns:a16="http://schemas.microsoft.com/office/drawing/2014/main" val="677457893"/>
                  </a:ext>
                </a:extLst>
              </a:tr>
              <a:tr h="1656484">
                <a:tc>
                  <a:txBody>
                    <a:bodyPr/>
                    <a:lstStyle/>
                    <a:p>
                      <a:r>
                        <a:rPr lang="ru-RU" dirty="0">
                          <a:solidFill>
                            <a:schemeClr val="tx1"/>
                          </a:solidFill>
                        </a:rPr>
                        <a:t>1832 р</a:t>
                      </a:r>
                    </a:p>
                  </a:txBody>
                  <a:tcPr/>
                </a:tc>
                <a:tc>
                  <a:txBody>
                    <a:bodyPr/>
                    <a:lstStyle/>
                    <a:p>
                      <a:r>
                        <a:rPr lang="uk-UA" noProof="0" dirty="0">
                          <a:solidFill>
                            <a:schemeClr val="tx1"/>
                          </a:solidFill>
                        </a:rPr>
                        <a:t>німецький</a:t>
                      </a:r>
                      <a:r>
                        <a:rPr lang="ru-RU" dirty="0">
                          <a:solidFill>
                            <a:schemeClr val="tx1"/>
                          </a:solidFill>
                        </a:rPr>
                        <a:t> юрист, Л. фон Бар одним із перших </a:t>
                      </a:r>
                      <a:r>
                        <a:rPr lang="uk-UA" noProof="0" dirty="0">
                          <a:solidFill>
                            <a:schemeClr val="tx1"/>
                          </a:solidFill>
                        </a:rPr>
                        <a:t>виокремив </a:t>
                      </a:r>
                      <a:r>
                        <a:rPr lang="ru-RU" dirty="0">
                          <a:solidFill>
                            <a:schemeClr val="tx1"/>
                          </a:solidFill>
                        </a:rPr>
                        <a:t>«</a:t>
                      </a:r>
                      <a:r>
                        <a:rPr lang="en-US" dirty="0">
                          <a:solidFill>
                            <a:schemeClr val="tx1"/>
                          </a:solidFill>
                        </a:rPr>
                        <a:t>international criminal law» </a:t>
                      </a:r>
                      <a:r>
                        <a:rPr lang="uk-UA" noProof="0" dirty="0">
                          <a:solidFill>
                            <a:schemeClr val="tx1"/>
                          </a:solidFill>
                        </a:rPr>
                        <a:t>від міжнародного приватного права обґрунтовуючи свою позицію тим, що міжнародне приватне право є частиною міжнародного публічного права, як і міжнародне кримінальне право. </a:t>
                      </a:r>
                    </a:p>
                  </a:txBody>
                  <a:tcPr/>
                </a:tc>
                <a:extLst>
                  <a:ext uri="{0D108BD9-81ED-4DB2-BD59-A6C34878D82A}">
                    <a16:rowId xmlns:a16="http://schemas.microsoft.com/office/drawing/2014/main" val="3702765798"/>
                  </a:ext>
                </a:extLst>
              </a:tr>
            </a:tbl>
          </a:graphicData>
        </a:graphic>
      </p:graphicFrame>
    </p:spTree>
    <p:extLst>
      <p:ext uri="{BB962C8B-B14F-4D97-AF65-F5344CB8AC3E}">
        <p14:creationId xmlns:p14="http://schemas.microsoft.com/office/powerpoint/2010/main" val="2241504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36B729C-8CE3-4FDE-A5C1-8E5E29EF0072}"/>
              </a:ext>
            </a:extLst>
          </p:cNvPr>
          <p:cNvSpPr>
            <a:spLocks noGrp="1"/>
          </p:cNvSpPr>
          <p:nvPr>
            <p:ph idx="1"/>
          </p:nvPr>
        </p:nvSpPr>
        <p:spPr>
          <a:xfrm>
            <a:off x="628650" y="775855"/>
            <a:ext cx="7886700" cy="5401108"/>
          </a:xfrm>
        </p:spPr>
        <p:style>
          <a:lnRef idx="1">
            <a:schemeClr val="accent1"/>
          </a:lnRef>
          <a:fillRef idx="2">
            <a:schemeClr val="accent1"/>
          </a:fillRef>
          <a:effectRef idx="1">
            <a:schemeClr val="accent1"/>
          </a:effectRef>
          <a:fontRef idx="minor">
            <a:schemeClr val="dk1"/>
          </a:fontRef>
        </p:style>
        <p:txBody>
          <a:bodyPr/>
          <a:lstStyle/>
          <a:p>
            <a:r>
              <a:rPr lang="uk-UA" dirty="0"/>
              <a:t>Протягом ХІХ століття концепція міжнародного кримінального права включала в себе </a:t>
            </a:r>
            <a:r>
              <a:rPr lang="uk-UA" i="1" dirty="0"/>
              <a:t>питання національної кримінальної юрисдикції та надання правової допомоги у кримінальних справах.</a:t>
            </a:r>
          </a:p>
          <a:p>
            <a:r>
              <a:rPr lang="uk-UA" dirty="0"/>
              <a:t>Після другої світової війни у зв’язку з </a:t>
            </a:r>
            <a:r>
              <a:rPr lang="uk-UA" i="1" dirty="0"/>
              <a:t>притягненням до міжнародної відповідальності осіб, що вчинили військові злочини, злочини проти миру та людства,</a:t>
            </a:r>
            <a:r>
              <a:rPr lang="uk-UA" dirty="0"/>
              <a:t> поняття “міжнародне кримінальне право” почало використовуватися і щодо подібних відносин.</a:t>
            </a:r>
          </a:p>
          <a:p>
            <a:endParaRPr lang="ru-RU" dirty="0"/>
          </a:p>
        </p:txBody>
      </p:sp>
    </p:spTree>
    <p:extLst>
      <p:ext uri="{BB962C8B-B14F-4D97-AF65-F5344CB8AC3E}">
        <p14:creationId xmlns:p14="http://schemas.microsoft.com/office/powerpoint/2010/main" val="2789111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246A590-7848-44E3-8038-95EC8A4E52DB}"/>
              </a:ext>
            </a:extLst>
          </p:cNvPr>
          <p:cNvSpPr>
            <a:spLocks noGrp="1"/>
          </p:cNvSpPr>
          <p:nvPr>
            <p:ph idx="1"/>
          </p:nvPr>
        </p:nvSpPr>
        <p:spPr>
          <a:xfrm>
            <a:off x="628650" y="646546"/>
            <a:ext cx="7886700" cy="2560782"/>
          </a:xfrm>
        </p:spPr>
        <p:style>
          <a:lnRef idx="1">
            <a:schemeClr val="accent3"/>
          </a:lnRef>
          <a:fillRef idx="2">
            <a:schemeClr val="accent3"/>
          </a:fillRef>
          <a:effectRef idx="1">
            <a:schemeClr val="accent3"/>
          </a:effectRef>
          <a:fontRef idx="minor">
            <a:schemeClr val="dk1"/>
          </a:fontRef>
        </p:style>
        <p:txBody>
          <a:bodyPr/>
          <a:lstStyle/>
          <a:p>
            <a:pPr algn="just"/>
            <a:r>
              <a:rPr lang="uk-UA" b="1" dirty="0">
                <a:effectLst>
                  <a:outerShdw blurRad="38100" dist="38100" dir="2700000" algn="tl">
                    <a:srgbClr val="000000">
                      <a:alpha val="43137"/>
                    </a:srgbClr>
                  </a:outerShdw>
                </a:effectLst>
              </a:rPr>
              <a:t>Міжнародне кримінальне право </a:t>
            </a:r>
            <a:r>
              <a:rPr lang="uk-UA" dirty="0"/>
              <a:t>– це галузь міжнародного публічного права, яка складається з принципів і норм, що регулюють співробітництво держав у боротьбі з міжнародними злочинами та злочинами, що мають міжнародний характер.</a:t>
            </a:r>
          </a:p>
        </p:txBody>
      </p:sp>
    </p:spTree>
    <p:extLst>
      <p:ext uri="{BB962C8B-B14F-4D97-AF65-F5344CB8AC3E}">
        <p14:creationId xmlns:p14="http://schemas.microsoft.com/office/powerpoint/2010/main" val="3435903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a:extLst>
              <a:ext uri="{FF2B5EF4-FFF2-40B4-BE49-F238E27FC236}">
                <a16:creationId xmlns:a16="http://schemas.microsoft.com/office/drawing/2014/main" id="{C4E64033-30ED-44F9-BFC9-8D5299C58AB5}"/>
              </a:ext>
            </a:extLst>
          </p:cNvPr>
          <p:cNvGraphicFramePr>
            <a:graphicFrameLocks noGrp="1"/>
          </p:cNvGraphicFramePr>
          <p:nvPr>
            <p:ph idx="1"/>
            <p:extLst>
              <p:ext uri="{D42A27DB-BD31-4B8C-83A1-F6EECF244321}">
                <p14:modId xmlns:p14="http://schemas.microsoft.com/office/powerpoint/2010/main" val="1776407989"/>
              </p:ext>
            </p:extLst>
          </p:nvPr>
        </p:nvGraphicFramePr>
        <p:xfrm>
          <a:off x="628650" y="646545"/>
          <a:ext cx="7886700" cy="5530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18820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458</TotalTime>
  <Words>3629</Words>
  <Application>Microsoft Office PowerPoint</Application>
  <PresentationFormat>Экран (4:3)</PresentationFormat>
  <Paragraphs>197</Paragraphs>
  <Slides>39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39</vt:i4>
      </vt:variant>
    </vt:vector>
  </HeadingPairs>
  <TitlesOfParts>
    <vt:vector size="44" baseType="lpstr">
      <vt:lpstr>Arial</vt:lpstr>
      <vt:lpstr>Calibri</vt:lpstr>
      <vt:lpstr>Calibri Light</vt:lpstr>
      <vt:lpstr>Wingdings</vt:lpstr>
      <vt:lpstr>Office Theme</vt:lpstr>
      <vt:lpstr>Поняття, предмет, система та джерела міжнародного кримінального права</vt:lpstr>
      <vt:lpstr>План</vt:lpstr>
      <vt:lpstr>I. Поняття міжнародного кримінального права, його система, предмет та методи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III. Дія норм міжнародного кримінального права у часі</vt:lpstr>
      <vt:lpstr>Презентация PowerPoint</vt:lpstr>
      <vt:lpstr>Презентация PowerPoint</vt:lpstr>
      <vt:lpstr>IV. Юрисдикція у міжнародному кримінальному праві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Пользователь</cp:lastModifiedBy>
  <cp:revision>56</cp:revision>
  <dcterms:created xsi:type="dcterms:W3CDTF">2018-09-04T12:10:47Z</dcterms:created>
  <dcterms:modified xsi:type="dcterms:W3CDTF">2023-09-05T12:32:43Z</dcterms:modified>
</cp:coreProperties>
</file>