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36" r:id="rId4"/>
    <p:sldId id="335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8" r:id="rId22"/>
    <p:sldId id="274" r:id="rId23"/>
    <p:sldId id="278" r:id="rId24"/>
    <p:sldId id="279" r:id="rId25"/>
    <p:sldId id="280" r:id="rId26"/>
    <p:sldId id="281" r:id="rId27"/>
    <p:sldId id="276" r:id="rId28"/>
    <p:sldId id="282" r:id="rId29"/>
    <p:sldId id="289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../../2%20&#1082;&#1085;&#1080;&#1075;&#1072;/&#1076;&#1078;&#1077;&#1088;&#1077;&#1083;&#1072;/1863%20&#1042;&#1040;&#1051;&#1059;&#1028;&#1042;%20&#1062;&#1048;&#1056;&#1050;&#1059;&#1051;&#1071;&#1056;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2%20&#1082;&#1085;&#1080;&#1075;&#1072;/&#1110;&#1084;&#1077;&#1085;&#1072;/&#1044;&#1088;&#1072;&#1075;&#1086;&#1084;&#1072;&#1085;&#1086;&#1074;%20&#1052;&#1080;&#1093;&#1072;&#1081;&#1083;&#1086;%20&#1055;&#1077;&#1090;&#1088;&#1086;.doc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2%20&#1082;&#1085;&#1080;&#1075;&#1072;/&#1076;&#1078;&#1077;&#1088;&#1077;&#1083;&#1072;/1863%20&#1042;&#1040;&#1051;&#1059;&#1028;&#1042;%20&#1062;&#1048;&#1056;&#1050;&#1059;&#1051;&#1071;&#1056;.doc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2%20&#1082;&#1085;&#1080;&#1075;&#1072;/&#1110;&#1089;&#1090;&#1086;&#1088;&#1110;&#1103;%20&#1091;&#1082;&#1088;&#1072;&#1111;&#1085;&#1080;%20&#1079;&#1072;&#1075;&#1072;&#1083;&#1100;&#1085;&#1080;&#1081;%20&#1090;&#1077;&#1082;&#1089;&#1090;%20-%20&#1047;&#1053;&#1054;/9%2032%20&#1085;&#1072;&#1094;&#1110;&#1086;&#1085;&#1072;&#1083;&#1100;&#1085;&#1080;&#1081;%20&#1088;&#1091;&#1093;%2070-90.doc" TargetMode="Externa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2%20&#1082;&#1085;&#1080;&#1075;&#1072;/&#1076;&#1078;&#1077;&#1088;&#1077;&#1083;&#1072;/1861%20&#1084;&#1072;&#1085;&#1110;&#1092;&#1077;&#1089;&#1090;.doc" TargetMode="External"/><Relationship Id="rId5" Type="http://schemas.openxmlformats.org/officeDocument/2006/relationships/hyperlink" Target="../../2%20&#1082;&#1085;&#1080;&#1075;&#1072;/&#1076;&#1078;&#1077;&#1088;&#1077;&#1083;&#1072;/1861%20&#1087;&#1086;&#1083;&#1086;&#1078;&#1077;&#1085;&#1085;&#1103;%20&#1087;&#1088;&#1086;%20&#1089;&#1077;&#1083;&#1103;&#1085;.doc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060848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15.Українські землі у складі Російської імперії в другій половині </a:t>
            </a:r>
            <a:r>
              <a:rPr lang="en-GB" sz="4000" b="1" dirty="0"/>
              <a:t>XIX </a:t>
            </a:r>
            <a:r>
              <a:rPr lang="uk-UA" sz="4000" b="1" dirty="0"/>
              <a:t>ст.</a:t>
            </a:r>
          </a:p>
        </p:txBody>
      </p:sp>
    </p:spTree>
    <p:extLst>
      <p:ext uri="{BB962C8B-B14F-4D97-AF65-F5344CB8AC3E}">
        <p14:creationId xmlns:p14="http://schemas.microsoft.com/office/powerpoint/2010/main" val="393828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124744"/>
            <a:ext cx="435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що включав такі промислові центри загальноімперського значення:</a:t>
            </a:r>
          </a:p>
          <a:p>
            <a:r>
              <a:rPr lang="uk-UA" dirty="0"/>
              <a:t>1. Донецький вугільно-металургійний,</a:t>
            </a:r>
          </a:p>
          <a:p>
            <a:r>
              <a:rPr lang="uk-UA" dirty="0"/>
              <a:t>2. Криворізький залізорудний;</a:t>
            </a:r>
          </a:p>
          <a:p>
            <a:r>
              <a:rPr lang="uk-UA" dirty="0"/>
              <a:t>3. Нікопольський марганцевий.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674"/>
            <a:ext cx="4680520" cy="3177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4" y="3332601"/>
            <a:ext cx="8890136" cy="3525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389839"/>
            <a:ext cx="4355976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60 – 90 ті рр. – формування українського індустріального району,</a:t>
            </a:r>
          </a:p>
        </p:txBody>
      </p:sp>
    </p:spTree>
    <p:extLst>
      <p:ext uri="{BB962C8B-B14F-4D97-AF65-F5344CB8AC3E}">
        <p14:creationId xmlns:p14="http://schemas.microsoft.com/office/powerpoint/2010/main" val="410665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963" y="116632"/>
            <a:ext cx="79208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1863 - спорудження першої залізничної лінії від Балти до Одеси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" y="514331"/>
            <a:ext cx="5917297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10" y="3297353"/>
            <a:ext cx="4316735" cy="356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68771"/>
            <a:ext cx="5266282" cy="24729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082" y="393987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Цукробурякове виробництво </a:t>
            </a:r>
            <a:r>
              <a:rPr lang="uk-UA" dirty="0" err="1"/>
              <a:t>розвинулось</a:t>
            </a:r>
            <a:r>
              <a:rPr lang="uk-UA" dirty="0"/>
              <a:t> на Правобережжі.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9" y="4293096"/>
            <a:ext cx="5281894" cy="2376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2693" y="5085184"/>
            <a:ext cx="3641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«Цукровими королями» стали Бобринські, Бродські, Браницькі, Потоцькі, Терещенки, Харитоненки.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881756" y="60077"/>
            <a:ext cx="5400601" cy="1549352"/>
          </a:xfrm>
          <a:prstGeom prst="rightArrow">
            <a:avLst>
              <a:gd name="adj1" fmla="val 69038"/>
              <a:gd name="adj2" fmla="val 69038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ysClr val="windowText" lastClr="000000"/>
                </a:solidFill>
              </a:rPr>
              <a:t>З 1861 року швидкими темпами розвиваються:</a:t>
            </a:r>
          </a:p>
          <a:p>
            <a:pPr marL="342900" indent="-342900">
              <a:buAutoNum type="arabicPeriod"/>
            </a:pPr>
            <a:r>
              <a:rPr lang="uk-UA" b="1" dirty="0">
                <a:solidFill>
                  <a:sysClr val="windowText" lastClr="000000"/>
                </a:solidFill>
              </a:rPr>
              <a:t>Ринкові відносини</a:t>
            </a:r>
          </a:p>
          <a:p>
            <a:pPr marL="342900" indent="-342900">
              <a:buAutoNum type="arabicPeriod"/>
            </a:pPr>
            <a:r>
              <a:rPr lang="uk-UA" b="1" dirty="0">
                <a:solidFill>
                  <a:sysClr val="windowText" lastClr="000000"/>
                </a:solidFill>
              </a:rPr>
              <a:t>Товарно – грошові відносини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4170" y="332656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1861 р.</a:t>
            </a:r>
          </a:p>
        </p:txBody>
      </p:sp>
    </p:spTree>
    <p:extLst>
      <p:ext uri="{BB962C8B-B14F-4D97-AF65-F5344CB8AC3E}">
        <p14:creationId xmlns:p14="http://schemas.microsoft.com/office/powerpoint/2010/main" val="68695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Спеціалізація сільськогосподарських регіонів.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8" y="692696"/>
            <a:ext cx="843431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Соціальне розшарування селянства</a:t>
            </a:r>
          </a:p>
          <a:p>
            <a:r>
              <a:rPr lang="uk-UA" b="1" dirty="0"/>
              <a:t>В селі  з'являються нові соціальні стани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/>
          <a:stretch/>
        </p:blipFill>
        <p:spPr>
          <a:xfrm>
            <a:off x="51132" y="887131"/>
            <a:ext cx="9014576" cy="2109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5"/>
          <a:stretch/>
        </p:blipFill>
        <p:spPr>
          <a:xfrm>
            <a:off x="539552" y="3140968"/>
            <a:ext cx="2114366" cy="2610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9492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Радянська карикатура на куркулів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40968"/>
            <a:ext cx="2118680" cy="2618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7424" y="58029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Бідняк</a:t>
            </a:r>
          </a:p>
        </p:txBody>
      </p:sp>
    </p:spTree>
    <p:extLst>
      <p:ext uri="{BB962C8B-B14F-4D97-AF65-F5344CB8AC3E}">
        <p14:creationId xmlns:p14="http://schemas.microsoft.com/office/powerpoint/2010/main" val="264809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251062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uk-UA" b="1" dirty="0"/>
              <a:t>«ХЛОПОМАНСТВО»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4145" y="485964"/>
            <a:ext cx="6985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Цей рух очолив студент Київського університету В. Антонович.</a:t>
            </a:r>
          </a:p>
          <a:p>
            <a:r>
              <a:rPr lang="uk-UA" dirty="0"/>
              <a:t>Вони:</a:t>
            </a:r>
          </a:p>
          <a:p>
            <a:r>
              <a:rPr lang="uk-UA" dirty="0"/>
              <a:t>- заперечували польські твердження, що Правобережжя - це частина Польщі,</a:t>
            </a:r>
          </a:p>
          <a:p>
            <a:r>
              <a:rPr lang="uk-UA" dirty="0"/>
              <a:t>- що український народ - відгалуження народу польського, а його мова - діалект польської мови.</a:t>
            </a:r>
          </a:p>
          <a:p>
            <a:r>
              <a:rPr lang="uk-UA" dirty="0"/>
              <a:t>Поляки назвали ту групу «хлопоманами» (хлоп - зневажлива назва простої людини).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5576" y="2916071"/>
            <a:ext cx="621526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1859 - у Петербурзі виникла перша українська громада.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4282" y="3427531"/>
            <a:ext cx="874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Її засновниками були В. </a:t>
            </a:r>
            <a:r>
              <a:rPr lang="uk-UA" dirty="0" err="1"/>
              <a:t>Білозерський</a:t>
            </a:r>
            <a:r>
              <a:rPr lang="uk-UA" dirty="0"/>
              <a:t>, М. Костомаров, Т. Шевченко.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149080"/>
            <a:ext cx="4305300" cy="2352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6758" cy="23488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4282" y="2349317"/>
            <a:ext cx="1891040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sz="1200" b="1" dirty="0"/>
              <a:t>Антонович Володимир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" y="4372917"/>
            <a:ext cx="1428750" cy="190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7" y="4311499"/>
            <a:ext cx="1536264" cy="1966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17634"/>
          <a:stretch/>
        </p:blipFill>
        <p:spPr>
          <a:xfrm>
            <a:off x="2980968" y="4342208"/>
            <a:ext cx="1857732" cy="1905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631" y="6317089"/>
            <a:ext cx="1303562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uk-UA" sz="1200" b="1" dirty="0"/>
              <a:t>В. </a:t>
            </a:r>
            <a:r>
              <a:rPr lang="uk-UA" sz="1200" b="1" dirty="0" err="1"/>
              <a:t>Білозерський</a:t>
            </a:r>
            <a:endParaRPr lang="uk-UA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1366" y="6314083"/>
            <a:ext cx="1404511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М. Костомаров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13114" y="6290612"/>
            <a:ext cx="1825586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Т. 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318690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927" y="71761"/>
            <a:ext cx="674072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1860 - створення української громади в Києві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40" y="4509120"/>
            <a:ext cx="2773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1859 – у Києві заснована перша в Російській імперії недільна школа.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80" y="2562225"/>
            <a:ext cx="6248400" cy="42957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7" y="533723"/>
            <a:ext cx="6740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Очолив громадівців В. Антонович. </a:t>
            </a:r>
          </a:p>
          <a:p>
            <a:endParaRPr lang="uk-UA" dirty="0"/>
          </a:p>
          <a:p>
            <a:r>
              <a:rPr lang="uk-UA" dirty="0"/>
              <a:t>програмні положення громадівців:</a:t>
            </a:r>
          </a:p>
          <a:p>
            <a:r>
              <a:rPr lang="uk-UA" dirty="0"/>
              <a:t>1. український народ є окремою нацією;</a:t>
            </a:r>
          </a:p>
          <a:p>
            <a:r>
              <a:rPr lang="uk-UA" dirty="0"/>
              <a:t>2. до всіх братів - слов’ян українець повинен ставитися </a:t>
            </a:r>
            <a:r>
              <a:rPr lang="uk-UA" dirty="0" err="1"/>
              <a:t>дружньо</a:t>
            </a:r>
            <a:r>
              <a:rPr lang="uk-UA" dirty="0"/>
              <a:t> й допомагати їм у боротьбі з гнобителями.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" y="71760"/>
            <a:ext cx="2168313" cy="30167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424" y="3072355"/>
            <a:ext cx="216831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В. Антонович</a:t>
            </a:r>
          </a:p>
          <a:p>
            <a:pPr algn="ctr"/>
            <a:r>
              <a:rPr lang="uk-UA" sz="1200" b="1" dirty="0" err="1"/>
              <a:t>Худ</a:t>
            </a:r>
            <a:r>
              <a:rPr lang="uk-UA" sz="1200" b="1" dirty="0"/>
              <a:t>. І. </a:t>
            </a:r>
            <a:r>
              <a:rPr lang="uk-UA" sz="1200" b="1" dirty="0" err="1"/>
              <a:t>Труш</a:t>
            </a:r>
            <a:endParaRPr lang="uk-UA" sz="1200" b="1" dirty="0"/>
          </a:p>
        </p:txBody>
      </p:sp>
    </p:spTree>
    <p:extLst>
      <p:ext uri="{BB962C8B-B14F-4D97-AF65-F5344CB8AC3E}">
        <p14:creationId xmlns:p14="http://schemas.microsoft.com/office/powerpoint/2010/main" val="401392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3501008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Активізація культурно-просвітницького руху українських громад призвело до:</a:t>
            </a:r>
          </a:p>
          <a:p>
            <a:r>
              <a:rPr lang="uk-UA" dirty="0"/>
              <a:t>1. організованого цькування українського руху з боку офіційної преси,</a:t>
            </a:r>
          </a:p>
          <a:p>
            <a:r>
              <a:rPr lang="uk-UA" dirty="0"/>
              <a:t>2. арештам у Києві та Харкові,</a:t>
            </a:r>
          </a:p>
          <a:p>
            <a:r>
              <a:rPr lang="uk-UA" dirty="0"/>
              <a:t>3. закриття усіх недільних шкіл,</a:t>
            </a:r>
          </a:p>
          <a:p>
            <a:r>
              <a:rPr lang="uk-UA" dirty="0"/>
              <a:t>4. арешту українських інтелігентів, таких як П. Чубинського та О. </a:t>
            </a:r>
            <a:r>
              <a:rPr lang="uk-UA" dirty="0" err="1"/>
              <a:t>Кониського</a:t>
            </a:r>
            <a:r>
              <a:rPr lang="uk-UA" dirty="0"/>
              <a:t>.</a:t>
            </a:r>
          </a:p>
        </p:txBody>
      </p:sp>
      <p:sp>
        <p:nvSpPr>
          <p:cNvPr id="6" name="Вертикальный свиток 5">
            <a:hlinkClick r:id="rId2" action="ppaction://hlinkfile"/>
          </p:cNvPr>
          <p:cNvSpPr/>
          <p:nvPr/>
        </p:nvSpPr>
        <p:spPr>
          <a:xfrm>
            <a:off x="2096319" y="260390"/>
            <a:ext cx="6840760" cy="2006213"/>
          </a:xfrm>
          <a:prstGeom prst="verticalScroll">
            <a:avLst>
              <a:gd name="adj" fmla="val 7365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1863. 20.VІ. - ВАЛУЄВСЬКИЙ ЦИРКУЛЯР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Міністр внутрішніх справ Петро Валуєв видав таємний циркуляр в якому проголосив, що окремої «малоруської мови не було, немає й бути не може». Циркуляром призупинялося друкування українською мовою шкільних і релігійних видань.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" y="44103"/>
            <a:ext cx="2163890" cy="2704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846" y="2518133"/>
            <a:ext cx="2163890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П. Валуєв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" y="3217283"/>
            <a:ext cx="2072055" cy="28760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45" y="5949280"/>
            <a:ext cx="2037374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П. Чубинський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80" y="3217282"/>
            <a:ext cx="1761556" cy="29162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95736" y="5949280"/>
            <a:ext cx="1872208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/>
              <a:t>О. </a:t>
            </a:r>
            <a:r>
              <a:rPr lang="uk-UA" sz="1200" b="1" dirty="0" err="1"/>
              <a:t>Кониський</a:t>
            </a:r>
            <a:endParaRPr lang="uk-UA" sz="1200" b="1" dirty="0"/>
          </a:p>
        </p:txBody>
      </p:sp>
    </p:spTree>
    <p:extLst>
      <p:ext uri="{BB962C8B-B14F-4D97-AF65-F5344CB8AC3E}">
        <p14:creationId xmlns:p14="http://schemas.microsoft.com/office/powerpoint/2010/main" val="303463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97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ПОЧАТОК 70 - </a:t>
            </a:r>
            <a:r>
              <a:rPr lang="ru-RU" b="1" dirty="0" err="1"/>
              <a:t>рр</a:t>
            </a:r>
            <a:r>
              <a:rPr lang="ru-RU" b="1" dirty="0"/>
              <a:t>. - ВІДНОВЛЕННЯ ГРОМАДІВСЬКОГО РУХУ.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21" y="340515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1873 - діячи Старої Київської громади відкрили Південно-Західний відділ Російського географічного товариства.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356" y="3699979"/>
            <a:ext cx="875113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1873 – УТВОРЕННЯ ІСТОРИЧНОГО ТОВАРИСТВА НЕСТОРА ЛІТОПИСЦЯ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653136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Членами Товариства стали: історик В. Антонович, історик і публіцист Михайло Драгоманов, Павло Чубинський та багато інших.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4689" y="9868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ньому працювали громадівці – історики В. Антонович, М. Драгоманов, П. Чубинський, композитор М. Лисенко та ін.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71" y="1711139"/>
            <a:ext cx="1115197" cy="1410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28" y="1711139"/>
            <a:ext cx="953033" cy="1401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51" y="1711139"/>
            <a:ext cx="1036028" cy="14380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41" y="1705419"/>
            <a:ext cx="1109467" cy="1401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62527" y="3121158"/>
            <a:ext cx="1121241" cy="2616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b="1" dirty="0"/>
              <a:t>В. Антонович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6293" y="3148458"/>
            <a:ext cx="1165704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sz="1100" b="1" dirty="0"/>
              <a:t>М. Драгоманов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7422" y="3149146"/>
            <a:ext cx="1156086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sz="1100" b="1" dirty="0"/>
              <a:t>П. Чубинський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88352" y="3131338"/>
            <a:ext cx="934871" cy="2616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uk-UA" sz="1100" b="1" dirty="0"/>
              <a:t>М. Лисенко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3" y="4123103"/>
            <a:ext cx="4917539" cy="26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6275" y="548680"/>
            <a:ext cx="4473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Друкованим органом Київської громади в 1874-1875 рр. стала газета «</a:t>
            </a:r>
            <a:r>
              <a:rPr lang="uk-UA" dirty="0" err="1"/>
              <a:t>Киевский</a:t>
            </a:r>
            <a:r>
              <a:rPr lang="uk-UA" dirty="0"/>
              <a:t> телеграф».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20"/>
            <a:ext cx="4486275" cy="1695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4819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1876 - Емський указ про заборону ввозити та друкувати літературу українською мовою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9314"/>
            <a:ext cx="1914525" cy="251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791" y="5103914"/>
            <a:ext cx="7069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Наслідки:</a:t>
            </a:r>
          </a:p>
          <a:p>
            <a:r>
              <a:rPr lang="uk-UA" dirty="0"/>
              <a:t>1. закрито Південно-Західний відділ Російського географічного товариства;</a:t>
            </a:r>
          </a:p>
          <a:p>
            <a:r>
              <a:rPr lang="uk-UA" dirty="0"/>
              <a:t>2. Павла Чубинського звільнено з роботи;</a:t>
            </a:r>
          </a:p>
          <a:p>
            <a:r>
              <a:rPr lang="uk-UA" dirty="0"/>
              <a:t>3. заборонено видавати «Киевский телеграф»;</a:t>
            </a:r>
          </a:p>
          <a:p>
            <a:r>
              <a:rPr lang="uk-UA" dirty="0"/>
              <a:t>4. звільнено ряд професорів Київського університету.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25" y="4581128"/>
            <a:ext cx="1656879" cy="2276872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>
            <a:off x="2216194" y="2420889"/>
            <a:ext cx="6743695" cy="2160239"/>
          </a:xfrm>
          <a:prstGeom prst="verticalScroll">
            <a:avLst>
              <a:gd name="adj" fmla="val 7755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Олександр </a:t>
            </a:r>
            <a:r>
              <a:rPr lang="en-US" sz="1600" dirty="0">
                <a:solidFill>
                  <a:schemeClr val="tx1"/>
                </a:solidFill>
              </a:rPr>
              <a:t>II </a:t>
            </a:r>
            <a:r>
              <a:rPr lang="uk-UA" sz="1600" dirty="0">
                <a:solidFill>
                  <a:schemeClr val="tx1"/>
                </a:solidFill>
              </a:rPr>
              <a:t>у німецькому місті </a:t>
            </a:r>
            <a:r>
              <a:rPr lang="uk-UA" sz="1600" dirty="0" err="1">
                <a:solidFill>
                  <a:schemeClr val="tx1"/>
                </a:solidFill>
              </a:rPr>
              <a:t>Емс</a:t>
            </a:r>
            <a:r>
              <a:rPr lang="uk-UA" sz="1600" dirty="0">
                <a:solidFill>
                  <a:schemeClr val="tx1"/>
                </a:solidFill>
              </a:rPr>
              <a:t>, підписав закон.</a:t>
            </a:r>
          </a:p>
          <a:p>
            <a:r>
              <a:rPr lang="uk-UA" sz="1600" dirty="0">
                <a:solidFill>
                  <a:schemeClr val="tx1"/>
                </a:solidFill>
              </a:rPr>
              <a:t>«Емський указ» 1876 р.:</a:t>
            </a:r>
          </a:p>
          <a:p>
            <a:r>
              <a:rPr lang="uk-UA" sz="1600" dirty="0">
                <a:solidFill>
                  <a:schemeClr val="tx1"/>
                </a:solidFill>
              </a:rPr>
              <a:t>1. забороняв друкування українською мовою книжки.</a:t>
            </a:r>
          </a:p>
          <a:p>
            <a:r>
              <a:rPr lang="uk-UA" sz="1600" dirty="0">
                <a:solidFill>
                  <a:schemeClr val="tx1"/>
                </a:solidFill>
              </a:rPr>
              <a:t>2. ставити українські театральні вистави і влаштовувати концерти з українськими піснями.</a:t>
            </a:r>
          </a:p>
          <a:p>
            <a:r>
              <a:rPr lang="uk-UA" sz="1600" dirty="0">
                <a:solidFill>
                  <a:schemeClr val="tx1"/>
                </a:solidFill>
              </a:rPr>
              <a:t>3. заборонялося ввозити в межі імперії без спеціального дозволу будь-які книги та брошури, видані за кордоном українською мовою.</a:t>
            </a:r>
          </a:p>
          <a:p>
            <a:endParaRPr lang="uk-U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1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714" y="116632"/>
            <a:ext cx="3584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cap="all" dirty="0"/>
              <a:t>дати подій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366DAC97-507A-43C6-9F3A-EAF49D8AE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396825"/>
              </p:ext>
            </p:extLst>
          </p:nvPr>
        </p:nvGraphicFramePr>
        <p:xfrm>
          <a:off x="323528" y="824518"/>
          <a:ext cx="8640960" cy="562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208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Дата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Подія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47">
                <a:tc>
                  <a:txBody>
                    <a:bodyPr/>
                    <a:lstStyle/>
                    <a:p>
                      <a:r>
                        <a:rPr lang="uk-UA" sz="2000" dirty="0"/>
                        <a:t>19 лютого 1861 р.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Царський</a:t>
                      </a:r>
                      <a:r>
                        <a:rPr lang="uk-UA" sz="2000" baseline="0" dirty="0"/>
                        <a:t> маніфест про скасування кріпосного права в Російській імперії</a:t>
                      </a:r>
                      <a:endParaRPr lang="uk-UA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53">
                <a:tc>
                  <a:txBody>
                    <a:bodyPr/>
                    <a:lstStyle/>
                    <a:p>
                      <a:r>
                        <a:rPr lang="ru-RU" sz="2000" dirty="0"/>
                        <a:t>1861 р</a:t>
                      </a:r>
                      <a:endParaRPr lang="uk-UA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виникнення громад</a:t>
                      </a:r>
                      <a:endParaRPr lang="uk-UA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653">
                <a:tc>
                  <a:txBody>
                    <a:bodyPr/>
                    <a:lstStyle/>
                    <a:p>
                      <a:r>
                        <a:rPr lang="ru-RU" sz="2000" dirty="0"/>
                        <a:t>1861-1862 </a:t>
                      </a:r>
                      <a:r>
                        <a:rPr lang="ru-RU" sz="2000" dirty="0" err="1"/>
                        <a:t>pp</a:t>
                      </a:r>
                      <a:r>
                        <a:rPr lang="ru-RU" sz="2000" dirty="0"/>
                        <a:t>. </a:t>
                      </a:r>
                      <a:endParaRPr lang="uk-UA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журнал "Основа"</a:t>
                      </a:r>
                      <a:endParaRPr lang="uk-UA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653">
                <a:tc>
                  <a:txBody>
                    <a:bodyPr/>
                    <a:lstStyle/>
                    <a:p>
                      <a:r>
                        <a:rPr lang="uk-UA" sz="2000" dirty="0"/>
                        <a:t>1863 р.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Валуєвський циркуляр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653">
                <a:tc>
                  <a:txBody>
                    <a:bodyPr/>
                    <a:lstStyle/>
                    <a:p>
                      <a:r>
                        <a:rPr lang="uk-UA" sz="2000" dirty="0"/>
                        <a:t>1863-1864 рр.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Польське національно-визвольне повстання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2847">
                <a:tc>
                  <a:txBody>
                    <a:bodyPr/>
                    <a:lstStyle/>
                    <a:p>
                      <a:r>
                        <a:rPr lang="ru-RU" sz="2000" dirty="0"/>
                        <a:t>1873-1876 </a:t>
                      </a:r>
                      <a:r>
                        <a:rPr lang="ru-RU" sz="2000" dirty="0" err="1"/>
                        <a:t>pp</a:t>
                      </a:r>
                      <a:r>
                        <a:rPr lang="ru-RU" sz="2000" dirty="0"/>
                        <a:t>. </a:t>
                      </a:r>
                      <a:endParaRPr lang="uk-UA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Південно-Західне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відділення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Російського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географічного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товариства</a:t>
                      </a:r>
                      <a:endParaRPr lang="uk-UA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653">
                <a:tc>
                  <a:txBody>
                    <a:bodyPr/>
                    <a:lstStyle/>
                    <a:p>
                      <a:r>
                        <a:rPr lang="uk-UA" sz="2000" dirty="0"/>
                        <a:t>1876 р.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Емський указ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653">
                <a:tc>
                  <a:txBody>
                    <a:bodyPr/>
                    <a:lstStyle/>
                    <a:p>
                      <a:r>
                        <a:rPr lang="uk-UA" sz="2000" dirty="0"/>
                        <a:t>1891 р.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Створення</a:t>
                      </a:r>
                      <a:r>
                        <a:rPr lang="ru-RU" sz="2000" baseline="0" dirty="0"/>
                        <a:t> братства «</a:t>
                      </a:r>
                      <a:r>
                        <a:rPr lang="ru-RU" sz="2000" baseline="0" dirty="0" err="1"/>
                        <a:t>тарасівців</a:t>
                      </a:r>
                      <a:r>
                        <a:rPr lang="ru-RU" sz="2000" baseline="0" dirty="0"/>
                        <a:t>»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54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3542" y="44974"/>
            <a:ext cx="547340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«Громада» — український збірник, що видавався у Женеві Михайлом Драгомановим з 1878.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92" y="28699"/>
            <a:ext cx="1581150" cy="2686050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" y="25551"/>
            <a:ext cx="1571625" cy="2133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538559"/>
            <a:ext cx="68389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Поч</a:t>
            </a:r>
            <a:r>
              <a:rPr lang="ru-RU" b="1" dirty="0"/>
              <a:t>. 90-х – 93 р. ХІХ ст. - Братство </a:t>
            </a:r>
            <a:r>
              <a:rPr lang="ru-RU" b="1" dirty="0" err="1"/>
              <a:t>тарасівців</a:t>
            </a:r>
            <a:r>
              <a:rPr lang="ru-RU" b="1" dirty="0"/>
              <a:t> - перша </a:t>
            </a:r>
            <a:r>
              <a:rPr lang="ru-RU" b="1" dirty="0" err="1"/>
              <a:t>самостійницька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080" y="61635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Тарасівці виступали з ідеєю повної державної незалежності українців.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" y="4210071"/>
            <a:ext cx="4333875" cy="1971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3538559"/>
            <a:ext cx="2305050" cy="3314700"/>
          </a:xfrm>
          <a:prstGeom prst="rect">
            <a:avLst/>
          </a:prstGeom>
        </p:spPr>
      </p:pic>
      <p:pic>
        <p:nvPicPr>
          <p:cNvPr id="1026" name="Picture 2" descr="KyivskayaStar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55" y="826128"/>
            <a:ext cx="1621554" cy="265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3542" y="1822286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b="1" dirty="0"/>
              <a:t>З 1882 року </a:t>
            </a:r>
            <a:r>
              <a:rPr lang="ru-RU" b="1" dirty="0" err="1"/>
              <a:t>видається</a:t>
            </a:r>
            <a:r>
              <a:rPr lang="ru-RU" b="1" dirty="0"/>
              <a:t> </a:t>
            </a:r>
            <a:r>
              <a:rPr lang="ru-RU" b="1" dirty="0" err="1"/>
              <a:t>щомісячний</a:t>
            </a:r>
            <a:r>
              <a:rPr lang="ru-RU" b="1" dirty="0"/>
              <a:t> </a:t>
            </a:r>
            <a:r>
              <a:rPr lang="ru-RU" b="1" dirty="0" err="1"/>
              <a:t>історико-етнографічний</a:t>
            </a:r>
            <a:r>
              <a:rPr lang="ru-RU" b="1" dirty="0"/>
              <a:t> та </a:t>
            </a:r>
            <a:r>
              <a:rPr lang="ru-RU" b="1" dirty="0" err="1"/>
              <a:t>літературний</a:t>
            </a:r>
            <a:r>
              <a:rPr lang="ru-RU" b="1" dirty="0"/>
              <a:t> </a:t>
            </a:r>
            <a:r>
              <a:rPr lang="ru-RU" b="1" dirty="0" err="1"/>
              <a:t>часопис</a:t>
            </a:r>
            <a:r>
              <a:rPr lang="ru-RU" b="1" dirty="0"/>
              <a:t> «</a:t>
            </a:r>
            <a:r>
              <a:rPr lang="ru-RU" b="1" dirty="0" err="1"/>
              <a:t>Київська</a:t>
            </a:r>
            <a:r>
              <a:rPr lang="ru-RU" b="1" dirty="0"/>
              <a:t> старина».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6086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9778" y="404664"/>
            <a:ext cx="550810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70-80 - НАРОДНИЦЬКИЙ РУХ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1558" y="2348880"/>
            <a:ext cx="5521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1873 - Київ - діяльність об’єднання - «Київська комуна». Члени «Комуни» вели пропаганду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1558" y="3418802"/>
            <a:ext cx="2753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1874 - «</a:t>
            </a:r>
            <a:r>
              <a:rPr lang="ru-RU" b="1" dirty="0" err="1"/>
              <a:t>Ходіння</a:t>
            </a:r>
            <a:r>
              <a:rPr lang="ru-RU" b="1" dirty="0"/>
              <a:t> в народ»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9778" y="3994784"/>
            <a:ext cx="5744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1875 – 1877 - «Чигиринська змова»</a:t>
            </a:r>
            <a:r>
              <a:rPr lang="uk-UA" dirty="0"/>
              <a:t>– 30 народників України об’єдналися в гурток «південних бунтарів».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7439"/>
            <a:ext cx="3312368" cy="4398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5229200"/>
            <a:ext cx="5911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1881 – вбивство народовольцями Олександра ІІ.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95" y="4629150"/>
            <a:ext cx="1504950" cy="2228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35197" y="773996"/>
            <a:ext cx="5508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Народники вважали, що селянство готове (чи майже готове):</a:t>
            </a:r>
          </a:p>
          <a:p>
            <a:r>
              <a:rPr lang="uk-UA" dirty="0"/>
              <a:t>1. до повалення самодержавства;</a:t>
            </a:r>
          </a:p>
          <a:p>
            <a:r>
              <a:rPr lang="uk-UA" dirty="0"/>
              <a:t>2. до перебудови життя на соціалістичних засадах.</a:t>
            </a:r>
          </a:p>
          <a:p>
            <a:r>
              <a:rPr lang="uk-UA" dirty="0"/>
              <a:t>Засіб - всеросійська соціальна революція.</a:t>
            </a:r>
          </a:p>
        </p:txBody>
      </p:sp>
    </p:spTree>
    <p:extLst>
      <p:ext uri="{BB962C8B-B14F-4D97-AF65-F5344CB8AC3E}">
        <p14:creationId xmlns:p14="http://schemas.microsoft.com/office/powerpoint/2010/main" val="115723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4" y="404664"/>
            <a:ext cx="7955243" cy="5031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620688"/>
            <a:ext cx="5904656" cy="203132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uk-UA" b="1" dirty="0"/>
              <a:t>Національне відродження кримських татар очолив Ісмаїл-бей </a:t>
            </a:r>
            <a:r>
              <a:rPr lang="uk-UA" b="1" dirty="0" err="1"/>
              <a:t>Гаспрали</a:t>
            </a:r>
            <a:r>
              <a:rPr lang="uk-UA" b="1" dirty="0"/>
              <a:t> (</a:t>
            </a:r>
            <a:r>
              <a:rPr lang="uk-UA" b="1" dirty="0" err="1"/>
              <a:t>Гаспринський</a:t>
            </a:r>
            <a:r>
              <a:rPr lang="uk-UA" b="1" dirty="0"/>
              <a:t>).</a:t>
            </a:r>
          </a:p>
          <a:p>
            <a:endParaRPr lang="uk-UA" b="1" dirty="0"/>
          </a:p>
          <a:p>
            <a:r>
              <a:rPr lang="uk-UA" b="1" dirty="0"/>
              <a:t>Від 1877 р. І. </a:t>
            </a:r>
            <a:r>
              <a:rPr lang="uk-UA" b="1" dirty="0" err="1"/>
              <a:t>Гаспринський</a:t>
            </a:r>
            <a:r>
              <a:rPr lang="uk-UA" b="1" dirty="0"/>
              <a:t> став міським головою Бахчисарая. Там він заснував у 1883 р. двомовну </a:t>
            </a:r>
            <a:r>
              <a:rPr lang="uk-UA" b="1" dirty="0" err="1"/>
              <a:t>кримсько</a:t>
            </a:r>
            <a:r>
              <a:rPr lang="uk-UA" b="1" dirty="0"/>
              <a:t> </a:t>
            </a:r>
            <a:r>
              <a:rPr lang="uk-UA" b="1" dirty="0" err="1"/>
              <a:t>татарсько</a:t>
            </a:r>
            <a:r>
              <a:rPr lang="uk-UA" b="1" dirty="0"/>
              <a:t> - російську газету «Перекладач- </a:t>
            </a:r>
            <a:r>
              <a:rPr lang="uk-UA" b="1" dirty="0" err="1"/>
              <a:t>Терджиман</a:t>
            </a:r>
            <a:r>
              <a:rPr lang="uk-UA" b="1" dirty="0"/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570981" cy="3732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52013"/>
            <a:ext cx="2602692" cy="41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128" y="0"/>
            <a:ext cx="9153128" cy="14127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Царський маніфест про скасування кріпосного права в Російській імперії;</a:t>
            </a:r>
          </a:p>
        </p:txBody>
      </p:sp>
      <p:pic>
        <p:nvPicPr>
          <p:cNvPr id="2050" name="Picture 2" descr="ÐÐ»ÐµÐºÑÐ°Ð½Ð´Ñ II ÐÐ¸ÐºÐ¾Ð»Ð°Ð¹Ð¾Ð²Ð¸Ñ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84" y="2132856"/>
            <a:ext cx="3557468" cy="44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223040"/>
            <a:ext cx="9144000" cy="90981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лютого 1861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68484" y="6312401"/>
            <a:ext cx="3557468" cy="454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</a:t>
            </a:r>
          </a:p>
        </p:txBody>
      </p:sp>
    </p:spTree>
    <p:extLst>
      <p:ext uri="{BB962C8B-B14F-4D97-AF65-F5344CB8AC3E}">
        <p14:creationId xmlns:p14="http://schemas.microsoft.com/office/powerpoint/2010/main" val="30019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08"/>
            <a:ext cx="9144000" cy="882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Валуєвський циркуляр;</a:t>
            </a:r>
          </a:p>
        </p:txBody>
      </p:sp>
      <p:pic>
        <p:nvPicPr>
          <p:cNvPr id="3074" name="Picture 2" descr="валує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96851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764704"/>
            <a:ext cx="9139427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р. </a:t>
            </a:r>
          </a:p>
        </p:txBody>
      </p:sp>
      <p:sp>
        <p:nvSpPr>
          <p:cNvPr id="5" name="Вертикальный свиток 4">
            <a:hlinkClick r:id="rId3" action="ppaction://hlinkfile"/>
          </p:cNvPr>
          <p:cNvSpPr/>
          <p:nvPr/>
        </p:nvSpPr>
        <p:spPr>
          <a:xfrm>
            <a:off x="4139952" y="1844824"/>
            <a:ext cx="4824536" cy="2006213"/>
          </a:xfrm>
          <a:prstGeom prst="verticalScroll">
            <a:avLst>
              <a:gd name="adj" fmla="val 7365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Міністр внутрішніх справ Петро Валуєв видав таємний циркуляр в якому проголосив, що окремої «малоруської мови не було, немає й бути не може». Циркуляром призупинялося друкування українською мовою шкільних і релігійних видань.</a:t>
            </a:r>
          </a:p>
        </p:txBody>
      </p:sp>
    </p:spTree>
    <p:extLst>
      <p:ext uri="{BB962C8B-B14F-4D97-AF65-F5344CB8AC3E}">
        <p14:creationId xmlns:p14="http://schemas.microsoft.com/office/powerpoint/2010/main" val="20173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459214" cy="5460500"/>
          </a:xfrm>
          <a:prstGeom prst="rect">
            <a:avLst/>
          </a:prstGeom>
        </p:spPr>
      </p:pic>
      <p:pic>
        <p:nvPicPr>
          <p:cNvPr id="4098" name="Picture 2" descr="прощаніє євро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87236"/>
            <a:ext cx="5582503" cy="27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Польське національно-визвольне повстання;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196752"/>
            <a:ext cx="9122094" cy="12744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1863-1864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5527322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Сохачевський</a:t>
            </a:r>
            <a:r>
              <a:rPr lang="ru-RU" dirty="0"/>
              <a:t>. </a:t>
            </a:r>
            <a:r>
              <a:rPr lang="ru-RU" dirty="0" err="1"/>
              <a:t>Прощання</a:t>
            </a:r>
            <a:r>
              <a:rPr lang="ru-RU" dirty="0"/>
              <a:t> з </a:t>
            </a:r>
            <a:r>
              <a:rPr lang="ru-RU" dirty="0" err="1"/>
              <a:t>Європою</a:t>
            </a:r>
            <a:r>
              <a:rPr lang="ru-RU" dirty="0"/>
              <a:t>. 1890–1894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65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d/d1/Ems_Ukaz_plaque_in_Bad_Ems.JPG/800px-Ems_Ukaz_plaque_in_Bad_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" y="1547624"/>
            <a:ext cx="4825041" cy="51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08"/>
            <a:ext cx="9144000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Емський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02" y="3501008"/>
            <a:ext cx="5544616" cy="3214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4868" y="692696"/>
            <a:ext cx="9158868" cy="8640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1876 р.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65156" y="3516265"/>
            <a:ext cx="4416743" cy="3218535"/>
          </a:xfrm>
          <a:prstGeom prst="verticalScroll">
            <a:avLst>
              <a:gd name="adj" fmla="val 3173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solidFill>
                <a:schemeClr val="tx1"/>
              </a:solidFill>
            </a:endParaRP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Олександр </a:t>
            </a:r>
            <a:r>
              <a:rPr lang="en-US" sz="1600" dirty="0">
                <a:solidFill>
                  <a:schemeClr val="tx1"/>
                </a:solidFill>
              </a:rPr>
              <a:t>II </a:t>
            </a:r>
            <a:r>
              <a:rPr lang="uk-UA" sz="1600" dirty="0">
                <a:solidFill>
                  <a:schemeClr val="tx1"/>
                </a:solidFill>
              </a:rPr>
              <a:t>у німецькому місті </a:t>
            </a:r>
            <a:r>
              <a:rPr lang="uk-UA" sz="1600" dirty="0" err="1">
                <a:solidFill>
                  <a:schemeClr val="tx1"/>
                </a:solidFill>
              </a:rPr>
              <a:t>Емс</a:t>
            </a:r>
            <a:r>
              <a:rPr lang="uk-UA" sz="1600" dirty="0">
                <a:solidFill>
                  <a:schemeClr val="tx1"/>
                </a:solidFill>
              </a:rPr>
              <a:t>, підписав закон.</a:t>
            </a:r>
          </a:p>
          <a:p>
            <a:r>
              <a:rPr lang="uk-UA" sz="1600" dirty="0">
                <a:solidFill>
                  <a:schemeClr val="tx1"/>
                </a:solidFill>
              </a:rPr>
              <a:t>«Емський указ»:</a:t>
            </a:r>
          </a:p>
          <a:p>
            <a:r>
              <a:rPr lang="uk-UA" sz="1600" dirty="0">
                <a:solidFill>
                  <a:schemeClr val="tx1"/>
                </a:solidFill>
              </a:rPr>
              <a:t>1. забороняв друкування українською мовою книжки.</a:t>
            </a:r>
          </a:p>
          <a:p>
            <a:r>
              <a:rPr lang="uk-UA" sz="1600" dirty="0">
                <a:solidFill>
                  <a:schemeClr val="tx1"/>
                </a:solidFill>
              </a:rPr>
              <a:t>2. ставити українські театральні вистави і влаштовувати концерти з українськими піснями.</a:t>
            </a:r>
          </a:p>
          <a:p>
            <a:r>
              <a:rPr lang="uk-UA" sz="1600" dirty="0">
                <a:solidFill>
                  <a:schemeClr val="tx1"/>
                </a:solidFill>
              </a:rPr>
              <a:t>3. заборонялося ввозити в межі імперії без спеціального дозволу будь-які книги та брошури, видані за кордоном українською мовою.</a:t>
            </a:r>
          </a:p>
          <a:p>
            <a:endParaRPr lang="uk-U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348880"/>
            <a:ext cx="3565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cap="all" dirty="0"/>
              <a:t>персоналії</a:t>
            </a:r>
          </a:p>
        </p:txBody>
      </p:sp>
    </p:spTree>
    <p:extLst>
      <p:ext uri="{BB962C8B-B14F-4D97-AF65-F5344CB8AC3E}">
        <p14:creationId xmlns:p14="http://schemas.microsoft.com/office/powerpoint/2010/main" val="26935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нтонович, Владимир Бонифатьевич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3760"/>
            <a:ext cx="2771801" cy="33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нтонович володими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73"/>
            <a:ext cx="2555464" cy="33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Володимир Антон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29481"/>
            <a:ext cx="2935370" cy="37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антонович труш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4750"/>
            <a:ext cx="3024336" cy="48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0584" y="5741876"/>
            <a:ext cx="914400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археолог,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археограф;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статський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радник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наук,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 1878), член-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 (з 1901);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співорганізатор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старожитностей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0584" y="5741876"/>
            <a:ext cx="9194138" cy="11161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Антонович</a:t>
            </a:r>
          </a:p>
        </p:txBody>
      </p:sp>
    </p:spTree>
    <p:extLst>
      <p:ext uri="{BB962C8B-B14F-4D97-AF65-F5344CB8AC3E}">
        <p14:creationId xmlns:p14="http://schemas.microsoft.com/office/powerpoint/2010/main" val="26563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796"/>
            <a:ext cx="4594391" cy="5725319"/>
          </a:xfrm>
          <a:prstGeom prst="rect">
            <a:avLst/>
          </a:prstGeom>
        </p:spPr>
      </p:pic>
      <p:sp>
        <p:nvSpPr>
          <p:cNvPr id="3" name="AutoShape 2" descr="ÐÐ°ÑÑÐ¸Ð½ÐºÐ¸ Ð¿Ð¾ Ð·Ð°Ð¿ÑÐ¾ÑÑ ÐÐ»ÐµÐºÑÐ°Ð½Ð´ÑÐ° ÐÐ¾Ð½Ð¸ÑÑÐº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Ð»ÐµÐºÑÐ°Ð½Ð´ÑÐ° ÐÐ¾Ð½Ð¸ÑÑÐº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443"/>
            <a:ext cx="3147632" cy="4196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98" y="645558"/>
            <a:ext cx="2372002" cy="32670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735777"/>
            <a:ext cx="914400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Український перекладач, письменник, видавець, лексикограф, педагог, громадський діяч ліберального напряму. Автор слів пісні «Молитва за Україну», перекладу «Щоденника» Т. Г. Шевченка. Зазнав утисків внаслідок Валуєвського циркуляру та Емського указу.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741876"/>
            <a:ext cx="9144000" cy="11161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Кониський</a:t>
            </a:r>
            <a:endParaRPr lang="ru-RU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5977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Персоналії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Володимир Антонович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Олександр </a:t>
            </a:r>
            <a:r>
              <a:rPr lang="uk-UA" dirty="0" err="1"/>
              <a:t>Кониський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err="1"/>
              <a:t>Михайдо</a:t>
            </a:r>
            <a:r>
              <a:rPr lang="uk-UA" dirty="0"/>
              <a:t> Драгоманов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Павло Чубинський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Борис Грінченко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Ісмаїл </a:t>
            </a:r>
            <a:r>
              <a:rPr lang="uk-UA" dirty="0" err="1"/>
              <a:t>Гаспринський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3560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" y="-35602"/>
            <a:ext cx="3852227" cy="6223729"/>
          </a:xfrm>
          <a:prstGeom prst="rect">
            <a:avLst/>
          </a:prstGeom>
        </p:spPr>
      </p:pic>
      <p:pic>
        <p:nvPicPr>
          <p:cNvPr id="4" name="Picture 2" descr="драгоманов михайло 1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1" y="5349"/>
            <a:ext cx="2712804" cy="37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0585" y="5434997"/>
            <a:ext cx="9144000" cy="1423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південно-Західного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Старої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1875 р.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емігрував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в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Женеві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видавав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«Громада» (1878 р.).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Поширював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соціалізму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обіймав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Софійському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146" name="Picture 2" descr="Громада (збірник)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62" y="-33104"/>
            <a:ext cx="2542037" cy="41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5434996"/>
            <a:ext cx="9144000" cy="14230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Драгоманов</a:t>
            </a:r>
          </a:p>
        </p:txBody>
      </p:sp>
    </p:spTree>
    <p:extLst>
      <p:ext uri="{BB962C8B-B14F-4D97-AF65-F5344CB8AC3E}">
        <p14:creationId xmlns:p14="http://schemas.microsoft.com/office/powerpoint/2010/main" val="18668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гімн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5" y="0"/>
            <a:ext cx="4676257" cy="70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чубинський павло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91"/>
            <a:ext cx="4752528" cy="70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54" y="5860115"/>
            <a:ext cx="9144000" cy="11161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</a:t>
            </a:r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Чубинський</a:t>
            </a:r>
            <a:endParaRPr lang="ru-RU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836073"/>
            <a:ext cx="914400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словника, засновник організації «Братство Тарасівців».</a:t>
            </a:r>
            <a:endParaRPr lang="ru-RU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54" y="5860115"/>
            <a:ext cx="9144000" cy="11161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Грінченко</a:t>
            </a:r>
            <a:endParaRPr lang="ru-RU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Ð¾ÑÐ¸Ñ ÐÑÑÐ½ÑÐµÐ½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4598"/>
            <a:ext cx="4726229" cy="56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lovar Hrinchenka 19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40" y="692696"/>
            <a:ext cx="3940560" cy="28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6551"/>
            <a:ext cx="3048000" cy="4819650"/>
          </a:xfrm>
          <a:prstGeom prst="rect">
            <a:avLst/>
          </a:prstGeom>
        </p:spPr>
      </p:pic>
      <p:pic>
        <p:nvPicPr>
          <p:cNvPr id="1026" name="Picture 2" descr="гаспринський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379"/>
            <a:ext cx="4248472" cy="56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770077"/>
            <a:ext cx="9170640" cy="11161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Ісмаїл</a:t>
            </a:r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Гаспринський</a:t>
            </a:r>
            <a:endParaRPr lang="ru-RU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7355"/>
            <a:ext cx="3449960" cy="21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97" y="116632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ПОНЯТЬ І ТЕРМІНІВ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482798"/>
              </p:ext>
            </p:extLst>
          </p:nvPr>
        </p:nvGraphicFramePr>
        <p:xfrm>
          <a:off x="457200" y="1517721"/>
          <a:ext cx="8229600" cy="538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9839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«Київська</a:t>
                      </a:r>
                      <a:r>
                        <a:rPr lang="uk-UA" baseline="0" dirty="0">
                          <a:solidFill>
                            <a:schemeClr val="bg1"/>
                          </a:solidFill>
                        </a:rPr>
                        <a:t> козаччина</a:t>
                      </a:r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1855 – масові селянські виступи в Київській губернії за відновлення козацтва як суспільного стану і військового  формування. Приводом до них стало опублікування під час Кримської війни 1853–1856 маніфесту імператора Миколи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I, </a:t>
                      </a:r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що передбачав створення рухомого державного ополчення.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415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«земство»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виборні (від усіх станів) органи влади місцевого самоврядування, які були створені в ряді губерній Російської імперії відповідно до земської реформи 1864 р. і мали компетенцію (право) вирішувати господарські, культурні питання даної губернії або повіту. (Земства існували до 1917 р. і були ліквідовані органами радянської влади).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665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uk-UA" dirty="0" err="1">
                          <a:solidFill>
                            <a:schemeClr val="bg1"/>
                          </a:solidFill>
                        </a:rPr>
                        <a:t>громадівський</a:t>
                      </a:r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 рух»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solidFill>
                            <a:schemeClr val="bg1"/>
                          </a:solidFill>
                        </a:rPr>
                        <a:t>Діцяльність</a:t>
                      </a:r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 громад  - культурно-освітніх організацій, що мали на меті </a:t>
                      </a:r>
                      <a:r>
                        <a:rPr lang="uk-UA" b="1" dirty="0" err="1">
                          <a:solidFill>
                            <a:schemeClr val="bg1"/>
                          </a:solidFill>
                        </a:rPr>
                        <a:t>популярізацію</a:t>
                      </a:r>
                      <a:r>
                        <a:rPr lang="uk-UA" b="1" dirty="0">
                          <a:solidFill>
                            <a:schemeClr val="bg1"/>
                          </a:solidFill>
                        </a:rPr>
                        <a:t> національної ідеї через видання книжок, журналів, проведення вечорів, навчання в недільних школах. Перша громада виникла у Петербурзі у 1859 році.</a:t>
                      </a:r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6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2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1853-1856 - КРИМСЬКА ВІЙНА МІЖ РОСІЄЮ ТА ТУРЕЧЧИНОЮ.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412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Основні події розгорнулися на Кримському півострові де висадилися об’єднанні військові сили Англії та Франції.</a:t>
            </a:r>
          </a:p>
          <a:p>
            <a:r>
              <a:rPr lang="uk-UA" dirty="0"/>
              <a:t>Після 11-місячної облоги Севастополя та поразки, Росія змушена була підписати мир.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5" y="2964873"/>
            <a:ext cx="4680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1855 - «Київська козаччина».</a:t>
            </a:r>
            <a:r>
              <a:rPr lang="uk-UA" dirty="0"/>
              <a:t> Під час війни селяни Київської губернії самовільно записувалися до козацтва.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70365" y="4789899"/>
            <a:ext cx="4773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1856 - 1860  - «похід у Таврію за волею».</a:t>
            </a:r>
            <a:r>
              <a:rPr lang="uk-UA" dirty="0"/>
              <a:t> Серед селян поширювалися чутки, ніби у Криму серед степу під наметом сидить цар і роздає селянам волю.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" y="659228"/>
            <a:ext cx="4286250" cy="3228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" y="3922128"/>
            <a:ext cx="4331613" cy="29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77686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1861. 19.ІІ - </a:t>
            </a:r>
            <a:r>
              <a:rPr lang="ru-RU" b="1" dirty="0" err="1"/>
              <a:t>Олександр</a:t>
            </a:r>
            <a:r>
              <a:rPr lang="ru-RU" b="1" dirty="0"/>
              <a:t> II </a:t>
            </a:r>
            <a:r>
              <a:rPr lang="ru-RU" b="1" dirty="0" err="1"/>
              <a:t>підписав</a:t>
            </a:r>
            <a:r>
              <a:rPr lang="ru-RU" b="1" dirty="0"/>
              <a:t> «</a:t>
            </a:r>
            <a:r>
              <a:rPr lang="ru-RU" b="1" dirty="0" err="1"/>
              <a:t>Положення</a:t>
            </a:r>
            <a:r>
              <a:rPr lang="ru-RU" b="1" dirty="0"/>
              <a:t> про селян» і </a:t>
            </a:r>
            <a:r>
              <a:rPr lang="ru-RU" b="1" dirty="0" err="1"/>
              <a:t>Маніфест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673273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яких передбачалося особисте звільнення селян;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132856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Але, селяни:</a:t>
            </a:r>
          </a:p>
          <a:p>
            <a:r>
              <a:rPr lang="uk-UA" dirty="0"/>
              <a:t>1. залишалися «нижчим станом»;</a:t>
            </a:r>
          </a:p>
          <a:p>
            <a:r>
              <a:rPr lang="uk-UA" dirty="0"/>
              <a:t>2. сплачували подушний податок (до 1866 р.);</a:t>
            </a:r>
          </a:p>
          <a:p>
            <a:r>
              <a:rPr lang="uk-UA" dirty="0"/>
              <a:t>3. відбували рекрутчину;</a:t>
            </a:r>
          </a:p>
          <a:p>
            <a:r>
              <a:rPr lang="uk-UA" dirty="0"/>
              <a:t>4. до 1914 року не були вільні від фізичних покарань;</a:t>
            </a:r>
          </a:p>
          <a:p>
            <a:r>
              <a:rPr lang="uk-UA" dirty="0"/>
              <a:t>5. 9 років після оголошення реформи селяни не мали права відмовитися від наділу, і залишити село;</a:t>
            </a:r>
          </a:p>
          <a:p>
            <a:endParaRPr lang="uk-UA" dirty="0"/>
          </a:p>
          <a:p>
            <a:endParaRPr lang="uk-UA" b="1" dirty="0"/>
          </a:p>
          <a:p>
            <a:r>
              <a:rPr lang="uk-UA" b="1" dirty="0"/>
              <a:t>Відрізки</a:t>
            </a:r>
            <a:r>
              <a:rPr lang="uk-UA" dirty="0"/>
              <a:t> - якщо селянин до реформи користувався більшою кількістю землі, ніж тепер мав право отримати, то різницю у нього забирали (відрізали).</a:t>
            </a:r>
          </a:p>
          <a:p>
            <a:r>
              <a:rPr lang="uk-UA" dirty="0"/>
              <a:t>1861-1881 - </a:t>
            </a:r>
            <a:r>
              <a:rPr lang="uk-UA" b="1" dirty="0"/>
              <a:t>Тимчасовозобов'язаний стан </a:t>
            </a:r>
            <a:r>
              <a:rPr lang="uk-UA" dirty="0"/>
              <a:t>- до укладення викупної угоди з поміщиком селяни вважалися тимчасовозобов'язаними і за користування наділами виконували старі повинності - оброк чи панщину.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3" y="2564904"/>
            <a:ext cx="2074168" cy="1463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9" y="4034567"/>
            <a:ext cx="2060135" cy="1336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5" y="5371553"/>
            <a:ext cx="2093468" cy="1381519"/>
          </a:xfrm>
          <a:prstGeom prst="rect">
            <a:avLst/>
          </a:prstGeom>
        </p:spPr>
      </p:pic>
      <p:sp>
        <p:nvSpPr>
          <p:cNvPr id="10" name="Вертикальный свиток 9">
            <a:hlinkClick r:id="rId5" action="ppaction://hlinkfile"/>
          </p:cNvPr>
          <p:cNvSpPr/>
          <p:nvPr/>
        </p:nvSpPr>
        <p:spPr>
          <a:xfrm>
            <a:off x="5220072" y="592906"/>
            <a:ext cx="2564904" cy="108036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ysClr val="windowText" lastClr="000000"/>
                </a:solidFill>
              </a:rPr>
              <a:t>Положення про селян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Вертикальный свиток 10">
            <a:hlinkClick r:id="rId6" action="ppaction://hlinkfile"/>
          </p:cNvPr>
          <p:cNvSpPr/>
          <p:nvPr/>
        </p:nvSpPr>
        <p:spPr>
          <a:xfrm>
            <a:off x="2744750" y="592907"/>
            <a:ext cx="2323281" cy="108036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ysClr val="windowText" lastClr="000000"/>
                </a:solidFill>
              </a:rPr>
              <a:t>Маніфест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1" y="477919"/>
            <a:ext cx="1489901" cy="17557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6849" y="2216259"/>
            <a:ext cx="219893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sz="1400" b="1" dirty="0"/>
              <a:t>Олександр ІІ (1855-1881)</a:t>
            </a:r>
          </a:p>
        </p:txBody>
      </p:sp>
    </p:spTree>
    <p:extLst>
      <p:ext uri="{BB962C8B-B14F-4D97-AF65-F5344CB8AC3E}">
        <p14:creationId xmlns:p14="http://schemas.microsoft.com/office/powerpoint/2010/main" val="2564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1061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b="1" dirty="0"/>
              <a:t>1864 - СУДОВА РЕФОРМА.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" y="469377"/>
            <a:ext cx="3529461" cy="2292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781720"/>
            <a:ext cx="32399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b="1" dirty="0"/>
              <a:t>1864 - ЗЕМСЬКА РЕФОРМА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3" y="440776"/>
            <a:ext cx="5344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Раніше суд був становий, закритий і цілком залежав від царської адміністрації.</a:t>
            </a:r>
          </a:p>
          <a:p>
            <a:r>
              <a:rPr lang="uk-UA" dirty="0"/>
              <a:t>Тепер:</a:t>
            </a:r>
          </a:p>
          <a:p>
            <a:r>
              <a:rPr lang="uk-UA" dirty="0"/>
              <a:t>1. судочинство відбувалося за участю сторін;</a:t>
            </a:r>
          </a:p>
          <a:p>
            <a:r>
              <a:rPr lang="uk-UA" dirty="0"/>
              <a:t>2. рішення приймали присяжні засідателі, які вибиралися з громадян усіх станів, включаючи селян;</a:t>
            </a:r>
          </a:p>
          <a:p>
            <a:r>
              <a:rPr lang="uk-UA" dirty="0"/>
              <a:t>3. обвинувачені отримали право захисту;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89271"/>
            <a:ext cx="3456384" cy="2306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807412"/>
            <a:ext cx="3656365" cy="15301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308937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</a:t>
            </a:r>
            <a:r>
              <a:rPr lang="uk-UA" b="1" dirty="0"/>
              <a:t>передбачала введення місцевого (земського) самоврядування.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4255" y="5366437"/>
            <a:ext cx="5579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/>
              <a:t>створили кредитні установи;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будували дороги і організовували пошту;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розбудовували мережу освітніх закладів;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налагодили систему охорони здоров'я.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65941"/>
            <a:ext cx="9124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До повітових зборів обиралися представники (гласні), гласні до губернських земських зборів обиралися повітовими зборами.</a:t>
            </a:r>
          </a:p>
        </p:txBody>
      </p:sp>
    </p:spTree>
    <p:extLst>
      <p:ext uri="{BB962C8B-B14F-4D97-AF65-F5344CB8AC3E}">
        <p14:creationId xmlns:p14="http://schemas.microsoft.com/office/powerpoint/2010/main" val="228428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1863 – 1864 - польське антиросійське повстання на Правобережній Україні.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56"/>
            <a:ext cx="5040560" cy="6172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96" y="3501008"/>
            <a:ext cx="5912104" cy="2241402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1896" y="5742410"/>
            <a:ext cx="5912104" cy="4549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«Прощання з Європою» Картина О. </a:t>
            </a:r>
            <a:r>
              <a:rPr lang="uk-UA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Сохачевського</a:t>
            </a:r>
            <a:endPara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0560" y="836712"/>
            <a:ext cx="407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Поляки зробили спробу відродити Річ Посполиту.</a:t>
            </a:r>
          </a:p>
        </p:txBody>
      </p:sp>
    </p:spTree>
    <p:extLst>
      <p:ext uri="{BB962C8B-B14F-4D97-AF65-F5344CB8AC3E}">
        <p14:creationId xmlns:p14="http://schemas.microsoft.com/office/powerpoint/2010/main" val="30263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ЕКОНОМІЧНИЙ РОЗВИТОК НАДДНІПРЯНЩИНИ у 60-90-х рр. </a:t>
            </a:r>
            <a:r>
              <a:rPr lang="en-GB" b="1" dirty="0"/>
              <a:t>XIX </a:t>
            </a:r>
            <a:r>
              <a:rPr lang="uk-UA" b="1" dirty="0"/>
              <a:t>ст.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859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Україні прогресували:</a:t>
            </a:r>
          </a:p>
          <a:p>
            <a:r>
              <a:rPr lang="uk-UA" dirty="0"/>
              <a:t>1. ті галузі промисловості, яких не було в Росії (цукрова),</a:t>
            </a:r>
          </a:p>
          <a:p>
            <a:r>
              <a:rPr lang="uk-UA" dirty="0"/>
              <a:t>2. або ті, що постачали сировину та напівфабрикати для російської індустрії (металургія, кам'яновугільна промисловість),</a:t>
            </a:r>
          </a:p>
          <a:p>
            <a:r>
              <a:rPr lang="uk-UA" dirty="0"/>
              <a:t>3. текстильна - була штучно затримана у своєму розвитку.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4496" y="1963292"/>
            <a:ext cx="727280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80-ті рр. XX ст. – завершення промислового перевороту.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420888"/>
            <a:ext cx="3521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Панування іноземного капіталу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39" y="2790219"/>
            <a:ext cx="7327803" cy="32522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424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Англійський підприємець Юз (засновник Юзівки, тепер - Донецьк) за 25 років діяльності в Україні вивіз до Англії 25 млн. крб. золотом.</a:t>
            </a:r>
          </a:p>
        </p:txBody>
      </p:sp>
    </p:spTree>
    <p:extLst>
      <p:ext uri="{BB962C8B-B14F-4D97-AF65-F5344CB8AC3E}">
        <p14:creationId xmlns:p14="http://schemas.microsoft.com/office/powerpoint/2010/main" val="2883689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1735</Words>
  <Application>Microsoft Office PowerPoint</Application>
  <PresentationFormat>Экран (4:3)</PresentationFormat>
  <Paragraphs>191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Book Antiqua</vt:lpstr>
      <vt:lpstr>Times New Roman</vt:lpstr>
      <vt:lpstr>Wingdings</vt:lpstr>
      <vt:lpstr>Тема Office</vt:lpstr>
      <vt:lpstr>Презентация PowerPoint</vt:lpstr>
      <vt:lpstr>Презентация PowerPoint</vt:lpstr>
      <vt:lpstr>Персоналії</vt:lpstr>
      <vt:lpstr>ЗНАЧЕННЯ ПОНЯТЬ І ТЕРМІНІВ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Professional</cp:lastModifiedBy>
  <cp:revision>89</cp:revision>
  <dcterms:created xsi:type="dcterms:W3CDTF">2020-12-27T18:12:15Z</dcterms:created>
  <dcterms:modified xsi:type="dcterms:W3CDTF">2023-09-27T12:23:07Z</dcterms:modified>
</cp:coreProperties>
</file>