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3" r:id="rId4"/>
  </p:sldMasterIdLst>
  <p:notesMasterIdLst>
    <p:notesMasterId r:id="rId60"/>
  </p:notesMasterIdLst>
  <p:handoutMasterIdLst>
    <p:handoutMasterId r:id="rId61"/>
  </p:handoutMasterIdLst>
  <p:sldIdLst>
    <p:sldId id="274" r:id="rId5"/>
    <p:sldId id="309" r:id="rId6"/>
    <p:sldId id="310" r:id="rId7"/>
    <p:sldId id="311" r:id="rId8"/>
    <p:sldId id="312" r:id="rId9"/>
    <p:sldId id="313" r:id="rId10"/>
    <p:sldId id="314" r:id="rId11"/>
    <p:sldId id="316" r:id="rId12"/>
    <p:sldId id="317" r:id="rId13"/>
    <p:sldId id="318" r:id="rId14"/>
    <p:sldId id="319" r:id="rId15"/>
    <p:sldId id="321" r:id="rId16"/>
    <p:sldId id="322" r:id="rId17"/>
    <p:sldId id="305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8" r:id="rId29"/>
    <p:sldId id="299" r:id="rId30"/>
    <p:sldId id="303" r:id="rId31"/>
    <p:sldId id="269" r:id="rId32"/>
    <p:sldId id="268" r:id="rId33"/>
    <p:sldId id="263" r:id="rId34"/>
    <p:sldId id="295" r:id="rId35"/>
    <p:sldId id="296" r:id="rId36"/>
    <p:sldId id="297" r:id="rId37"/>
    <p:sldId id="300" r:id="rId38"/>
    <p:sldId id="301" r:id="rId39"/>
    <p:sldId id="302" r:id="rId40"/>
    <p:sldId id="304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283" r:id="rId49"/>
    <p:sldId id="275" r:id="rId50"/>
    <p:sldId id="276" r:id="rId51"/>
    <p:sldId id="277" r:id="rId52"/>
    <p:sldId id="278" r:id="rId53"/>
    <p:sldId id="279" r:id="rId54"/>
    <p:sldId id="282" r:id="rId55"/>
    <p:sldId id="307" r:id="rId56"/>
    <p:sldId id="308" r:id="rId57"/>
    <p:sldId id="280" r:id="rId58"/>
    <p:sldId id="281" r:id="rId5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CB2"/>
    <a:srgbClr val="44609E"/>
    <a:srgbClr val="D9E4FB"/>
    <a:srgbClr val="3B7AB2"/>
    <a:srgbClr val="00BC55"/>
    <a:srgbClr val="74B7D2"/>
    <a:srgbClr val="52A5C7"/>
    <a:srgbClr val="3B94B7"/>
    <a:srgbClr val="F3B403"/>
    <a:srgbClr val="3B8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33" autoAdjust="0"/>
  </p:normalViewPr>
  <p:slideViewPr>
    <p:cSldViewPr snapToGrid="0">
      <p:cViewPr varScale="1">
        <p:scale>
          <a:sx n="63" d="100"/>
          <a:sy n="63" d="100"/>
        </p:scale>
        <p:origin x="123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852EC9-3625-4A03-B1DB-116448AFB8A1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1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9BC98-BBF3-4597-B220-DAA2EE578988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Саврасова С.М., Ястребинецкий Г.А. «Упражнения по планиметрии на готовых чертежах»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7324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F2878-C1C5-42CD-BBC5-74B5C097E038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Саврасова С.М., Ястребинецкий Г.А. «Упражнения по планиметрии на готовых чертежах»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7671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D88FA-B9CE-4A57-951A-C146CC094E3A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Саврасова С.М., Ястребинецкий Г.А. «Упражнения по планиметрии на готовых чертежах»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3867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F2177-E20D-463B-A265-FC5AEAF72DB1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Саврасова С.М., Ястребинецкий Г.А. «Упражнения по планиметрии на готовых чертежах»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1192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7"/>
            <a:ext cx="706060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2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4289374"/>
            <a:ext cx="8421101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605" y="698261"/>
            <a:ext cx="7980807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5108728"/>
            <a:ext cx="8421117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1"/>
            <a:ext cx="8421117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204821"/>
            <a:ext cx="8421117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5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872589"/>
            <a:ext cx="7558486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372798"/>
            <a:ext cx="842111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99095" y="887859"/>
            <a:ext cx="59246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4308" y="3120015"/>
            <a:ext cx="59977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70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2138723"/>
            <a:ext cx="8421117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662335"/>
            <a:ext cx="842111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8421117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3"/>
            <a:ext cx="268041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42" y="2943357"/>
            <a:ext cx="268041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567" y="2367093"/>
            <a:ext cx="267436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597" y="2943357"/>
            <a:ext cx="268397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367093"/>
            <a:ext cx="2685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8305" y="2943357"/>
            <a:ext cx="268525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43" y="610772"/>
            <a:ext cx="8421117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42" y="4204820"/>
            <a:ext cx="267833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2442" y="2367093"/>
            <a:ext cx="2678333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42" y="4781082"/>
            <a:ext cx="2678333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42" y="4204820"/>
            <a:ext cx="26827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08595" y="2367093"/>
            <a:ext cx="268397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781082"/>
            <a:ext cx="268397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6" y="4204820"/>
            <a:ext cx="268180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78305" y="2367093"/>
            <a:ext cx="268525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203" y="4781080"/>
            <a:ext cx="2685356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2367095"/>
            <a:ext cx="8421117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8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3"/>
            <a:ext cx="2074578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609603"/>
            <a:ext cx="622271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6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3728" y="4435127"/>
            <a:ext cx="3171600" cy="69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099304" y="4434040"/>
            <a:ext cx="3171600" cy="69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099304" y="5295164"/>
            <a:ext cx="3171600" cy="69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3728" y="5295164"/>
            <a:ext cx="3171600" cy="69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 baseline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</p:spTree>
    <p:extLst>
      <p:ext uri="{BB962C8B-B14F-4D97-AF65-F5344CB8AC3E}">
        <p14:creationId xmlns:p14="http://schemas.microsoft.com/office/powerpoint/2010/main" val="1935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22410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3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9426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828565"/>
            <a:ext cx="8410799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3657459"/>
            <a:ext cx="8410799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5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4148647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2367094"/>
            <a:ext cx="4148138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7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92" y="2371018"/>
            <a:ext cx="3959698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42442" y="3051014"/>
            <a:ext cx="414864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7094" y="2371018"/>
            <a:ext cx="396646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14913" y="3051014"/>
            <a:ext cx="4148139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1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0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8206-8A19-45AF-BD08-E6157A7555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4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3197747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25926" y="609602"/>
            <a:ext cx="503763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2632852"/>
            <a:ext cx="3197748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2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4473753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21293" y="609601"/>
            <a:ext cx="325633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632854"/>
            <a:ext cx="4473738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3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5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4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F40CEC-257F-4601-9697-1324F13B12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3" y="5883277"/>
            <a:ext cx="542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6" y="5883277"/>
            <a:ext cx="6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36CBEF-BB5C-44B2-BD08-FEACD4EE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49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45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microsoft.com/office/2007/relationships/hdphoto" Target="../media/hdphoto1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7" y="2960497"/>
            <a:ext cx="6919415" cy="931461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856" y="817231"/>
            <a:ext cx="2273205" cy="1801817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856" y="4260713"/>
            <a:ext cx="2273205" cy="18114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013" y="1036934"/>
            <a:ext cx="1486226" cy="136241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047" y="4394139"/>
            <a:ext cx="1775214" cy="1651406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397" y="4453111"/>
            <a:ext cx="1527510" cy="155851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4555" y="1079456"/>
            <a:ext cx="1574766" cy="138953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58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Доведіть твердження: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кола,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описаного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прямокутного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трикутника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— середина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гіпотенузи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http://www.subject.com.ua/dovidnik/geometr/image8756image_232_fmt.jpeg"/>
          <p:cNvPicPr>
            <a:picLocks noGrp="1"/>
          </p:cNvPicPr>
          <p:nvPr>
            <p:ph idx="4294967295"/>
          </p:nvPr>
        </p:nvPicPr>
        <p:blipFill>
          <a:blip r:embed="rId2">
            <a:lum bright="-12000" contras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0059" y="1142984"/>
            <a:ext cx="2778804" cy="257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subject.com.ua/dovidnik/geometr/image8756image_52_fmt.jpeg"/>
          <p:cNvPicPr/>
          <p:nvPr/>
        </p:nvPicPr>
        <p:blipFill>
          <a:blip r:embed="rId4">
            <a:lum bright="-16000" contrast="2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95942" y="4143380"/>
            <a:ext cx="250033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0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Доведіть твердження: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8" y="2652664"/>
            <a:ext cx="4138847" cy="3138535"/>
          </a:xfrm>
        </p:spPr>
        <p:txBody>
          <a:bodyPr>
            <a:normAutofit fontScale="625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прямокутному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трикутнику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медіана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проведена до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гіпотенузи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дорівнює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половині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гіпотенузи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розбиває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трикутник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два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рівнобедрені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трикутники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4" descr="http://www.subject.com.ua/dovidnik/geometr/image8756image_52_fmt.jpeg"/>
          <p:cNvPicPr>
            <a:picLocks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3340" b="10005"/>
          <a:stretch>
            <a:fillRect/>
          </a:stretch>
        </p:blipFill>
        <p:spPr bwMode="auto">
          <a:xfrm>
            <a:off x="4605334" y="2300486"/>
            <a:ext cx="3714776" cy="290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3440780" y="609600"/>
            <a:ext cx="5500726" cy="5214975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                                 </a:t>
            </a:r>
            <a:r>
              <a:rPr lang="uk-UA" sz="4200" b="1" dirty="0" smtClean="0"/>
              <a:t>А </a:t>
            </a:r>
            <a:endParaRPr lang="uk-UA" sz="4200" b="1" dirty="0"/>
          </a:p>
          <a:p>
            <a:pPr>
              <a:buNone/>
            </a:pPr>
            <a:endParaRPr lang="uk-UA" sz="3400" dirty="0"/>
          </a:p>
          <a:p>
            <a:pPr>
              <a:buNone/>
            </a:pPr>
            <a:endParaRPr lang="uk-UA" sz="3400" dirty="0"/>
          </a:p>
          <a:p>
            <a:pPr>
              <a:buNone/>
            </a:pPr>
            <a:endParaRPr lang="uk-UA" sz="3400" dirty="0"/>
          </a:p>
          <a:p>
            <a:pPr>
              <a:buNone/>
            </a:pPr>
            <a:r>
              <a:rPr lang="uk-UA" dirty="0" smtClean="0"/>
              <a:t>                                                              </a:t>
            </a:r>
            <a:r>
              <a:rPr lang="uk-UA" sz="4400" b="1" dirty="0"/>
              <a:t>М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         </a:t>
            </a:r>
            <a:r>
              <a:rPr lang="uk-UA" sz="4200" b="1" dirty="0"/>
              <a:t>С</a:t>
            </a:r>
            <a:r>
              <a:rPr lang="uk-UA" sz="4200" dirty="0"/>
              <a:t> </a:t>
            </a:r>
            <a:r>
              <a:rPr lang="uk-UA" dirty="0" smtClean="0"/>
              <a:t>                                                                                                                                     </a:t>
            </a:r>
            <a:r>
              <a:rPr lang="uk-UA" b="1" dirty="0" smtClean="0"/>
              <a:t> </a:t>
            </a:r>
            <a:r>
              <a:rPr lang="uk-UA" sz="4200" b="1" dirty="0"/>
              <a:t>В </a:t>
            </a:r>
            <a:endParaRPr lang="ru-RU" sz="4200" b="1" dirty="0"/>
          </a:p>
        </p:txBody>
      </p:sp>
    </p:spTree>
    <p:extLst>
      <p:ext uri="{BB962C8B-B14F-4D97-AF65-F5344CB8AC3E}">
        <p14:creationId xmlns:p14="http://schemas.microsoft.com/office/powerpoint/2010/main" val="23692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00190" y="4895073"/>
            <a:ext cx="7929618" cy="1857364"/>
          </a:xfrm>
        </p:spPr>
        <p:txBody>
          <a:bodyPr>
            <a:noAutofit/>
          </a:bodyPr>
          <a:lstStyle/>
          <a:p>
            <a:pPr algn="l"/>
            <a:r>
              <a:rPr lang="uk-UA" sz="2000" b="1" i="1" dirty="0"/>
              <a:t>а)З а  умовою АВ  діаметр кола .   Тоді градусна міра вписаного кута  С  дорівнює …  .</a:t>
            </a:r>
          </a:p>
          <a:p>
            <a:pPr algn="l"/>
            <a:r>
              <a:rPr lang="uk-UA" sz="2000" b="1" i="1" dirty="0"/>
              <a:t>Сума кутів трикутника АВС  становить 180°.          </a:t>
            </a:r>
          </a:p>
          <a:p>
            <a:pPr algn="l"/>
            <a:r>
              <a:rPr lang="uk-UA" sz="2000" b="1" i="1" dirty="0" smtClean="0"/>
              <a:t>В=180</a:t>
            </a:r>
            <a:r>
              <a:rPr lang="uk-UA" sz="2000" b="1" i="1" dirty="0"/>
              <a:t>°  - (90 ° +  65°) = 25°</a:t>
            </a:r>
          </a:p>
          <a:p>
            <a:endParaRPr lang="uk-UA" sz="2000" b="1" i="1" dirty="0"/>
          </a:p>
          <a:p>
            <a:r>
              <a:rPr lang="uk-UA" sz="2000" b="1" i="1" dirty="0"/>
              <a:t>б) СМ = АМ = МВ = 6(см)</a:t>
            </a:r>
            <a:endParaRPr lang="ru-RU" sz="2000" b="1" i="1" dirty="0"/>
          </a:p>
        </p:txBody>
      </p:sp>
      <p:sp>
        <p:nvSpPr>
          <p:cNvPr id="41986" name="Oval 2"/>
          <p:cNvSpPr>
            <a:spLocks noGrp="1" noChangeArrowheads="1"/>
          </p:cNvSpPr>
          <p:nvPr>
            <p:ph type="pic" idx="1"/>
          </p:nvPr>
        </p:nvSpPr>
        <p:spPr bwMode="auto">
          <a:xfrm>
            <a:off x="2595546" y="514345"/>
            <a:ext cx="4214842" cy="440055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622423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41986" idx="2"/>
            <a:endCxn id="41986" idx="7"/>
          </p:cNvCxnSpPr>
          <p:nvPr/>
        </p:nvCxnSpPr>
        <p:spPr>
          <a:xfrm flipV="1">
            <a:off x="2595546" y="1158791"/>
            <a:ext cx="3597593" cy="155583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1986" idx="2"/>
            <a:endCxn id="41986" idx="6"/>
          </p:cNvCxnSpPr>
          <p:nvPr/>
        </p:nvCxnSpPr>
        <p:spPr>
          <a:xfrm>
            <a:off x="2595546" y="2714621"/>
            <a:ext cx="4214842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1986" idx="7"/>
            <a:endCxn id="41986" idx="6"/>
          </p:cNvCxnSpPr>
          <p:nvPr/>
        </p:nvCxnSpPr>
        <p:spPr>
          <a:xfrm>
            <a:off x="6193139" y="1158791"/>
            <a:ext cx="617249" cy="155583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2095480" y="2357430"/>
            <a:ext cx="500066" cy="785818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rgbClr val="622423">
                <a:alpha val="0"/>
              </a:srgb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3600" dirty="0"/>
              <a:t>А</a:t>
            </a:r>
            <a:endParaRPr lang="ru-RU" sz="3600" dirty="0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6810388" y="2285992"/>
            <a:ext cx="500066" cy="785818"/>
          </a:xfrm>
          <a:prstGeom prst="ellipse">
            <a:avLst/>
          </a:prstGeom>
          <a:noFill/>
          <a:ln w="19050">
            <a:solidFill>
              <a:srgbClr val="622423">
                <a:alpha val="0"/>
              </a:srgb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3600" dirty="0"/>
              <a:t>В</a:t>
            </a:r>
            <a:endParaRPr lang="ru-RU" sz="3600" dirty="0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6096008" y="428604"/>
            <a:ext cx="500066" cy="928694"/>
          </a:xfrm>
          <a:prstGeom prst="ellipse">
            <a:avLst/>
          </a:prstGeom>
          <a:noFill/>
          <a:ln w="19050">
            <a:solidFill>
              <a:srgbClr val="622423">
                <a:alpha val="0"/>
              </a:srgb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4400" dirty="0"/>
              <a:t>С</a:t>
            </a:r>
            <a:endParaRPr lang="ru-RU" sz="4400" dirty="0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5095876" y="5286388"/>
          <a:ext cx="236538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Формула" r:id="rId3" imgW="164880" imgH="152280" progId="Equation.3">
                  <p:embed/>
                </p:oleObj>
              </mc:Choice>
              <mc:Fallback>
                <p:oleObj name="Формула" r:id="rId3" imgW="164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6" y="5286388"/>
                        <a:ext cx="236538" cy="28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единительная линия 25"/>
          <p:cNvCxnSpPr>
            <a:endCxn id="41986" idx="7"/>
          </p:cNvCxnSpPr>
          <p:nvPr/>
        </p:nvCxnSpPr>
        <p:spPr>
          <a:xfrm rot="5400000" flipH="1" flipV="1">
            <a:off x="4680847" y="1216631"/>
            <a:ext cx="1570133" cy="14544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52934" y="271462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8" grpId="0" animBg="1"/>
      <p:bldP spid="41989" grpId="0" animBg="1"/>
      <p:bldP spid="41990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2" y="4143379"/>
            <a:ext cx="8358996" cy="124556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До №2                                                  До №3                                         До №4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81034" y="857232"/>
            <a:ext cx="2428892" cy="257176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3"/>
          </p:cNvCxnSpPr>
          <p:nvPr/>
        </p:nvCxnSpPr>
        <p:spPr>
          <a:xfrm rot="5400000" flipH="1" flipV="1">
            <a:off x="1104322" y="1275399"/>
            <a:ext cx="1909390" cy="16445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3"/>
          </p:cNvCxnSpPr>
          <p:nvPr/>
        </p:nvCxnSpPr>
        <p:spPr>
          <a:xfrm rot="16200000" flipH="1">
            <a:off x="1692109" y="2597002"/>
            <a:ext cx="305188" cy="12159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559695" y="2035959"/>
            <a:ext cx="2214578" cy="428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1035" y="3000372"/>
            <a:ext cx="39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А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226382" y="3429000"/>
            <a:ext cx="45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809860" y="5714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С</a:t>
            </a:r>
            <a:endParaRPr lang="ru-RU" sz="2800" dirty="0"/>
          </a:p>
        </p:txBody>
      </p:sp>
      <p:pic>
        <p:nvPicPr>
          <p:cNvPr id="22" name="Рисунок 21" descr="http://www.subject.com.ua/dovidnik/geometr/image8756image_53_fmt.jpeg"/>
          <p:cNvPicPr>
            <a:picLocks noGrp="1"/>
          </p:cNvPicPr>
          <p:nvPr>
            <p:ph type="pic" idx="1"/>
          </p:nvPr>
        </p:nvPicPr>
        <p:blipFill>
          <a:blip r:embed="rId2"/>
          <a:srcRect t="-3705" r="16959" b="33349"/>
          <a:stretch>
            <a:fillRect/>
          </a:stretch>
        </p:blipFill>
        <p:spPr bwMode="auto">
          <a:xfrm>
            <a:off x="3809992" y="857231"/>
            <a:ext cx="2643206" cy="34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6667512" y="928670"/>
            <a:ext cx="2428892" cy="25003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23" idx="1"/>
            <a:endCxn id="23" idx="6"/>
          </p:cNvCxnSpPr>
          <p:nvPr/>
        </p:nvCxnSpPr>
        <p:spPr>
          <a:xfrm rot="16200000" flipH="1">
            <a:off x="7617809" y="700242"/>
            <a:ext cx="884000" cy="207318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67512" y="2357430"/>
            <a:ext cx="1928826" cy="85725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6851339" y="1459225"/>
            <a:ext cx="1919851" cy="1573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10454" y="14287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953396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4845843" y="2464587"/>
            <a:ext cx="714380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9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023938" y="1000125"/>
            <a:ext cx="75104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Центральний кут дорівнює 40⁰,чому дорівнює вписаний кут?</a:t>
            </a:r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Вписаний кут дорівнює 45⁰,чому дорівнює центральний   кут?</a:t>
            </a:r>
          </a:p>
          <a:p>
            <a:pPr eaLnBrk="1" hangingPunct="1"/>
            <a:r>
              <a:rPr lang="ru-RU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Який центральний кут більший від відповідного йому вписаного на 70⁰?</a:t>
            </a:r>
          </a:p>
          <a:p>
            <a:pPr eaLnBrk="1" hangingPunct="1"/>
            <a:r>
              <a:rPr lang="ru-RU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Вписаний кут прямий, яким є відповідний йому центральний   кут?</a:t>
            </a:r>
          </a:p>
          <a:p>
            <a:pPr eaLnBrk="1" hangingPunct="1"/>
            <a:r>
              <a:rPr lang="ru-RU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 Вписаний кут спирається на діаметр кола, яким є відповідний йому центральний   кут?</a:t>
            </a:r>
          </a:p>
          <a:p>
            <a:pPr eaLnBrk="1" hangingPunct="1"/>
            <a:r>
              <a:rPr lang="ru-RU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6. Коло з центром О точками А, В, С поділено на 3 рівні дуги, знайдіть міри кутів АОС, АВС.</a:t>
            </a:r>
          </a:p>
          <a:p>
            <a:pPr eaLnBrk="1" hangingPunct="1"/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381000" y="375443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Формула" r:id="rId4" imgW="391303" imgH="739129" progId="Equation.3">
                  <p:embed/>
                </p:oleObj>
              </mc:Choice>
              <mc:Fallback>
                <p:oleObj name="Формула" r:id="rId4" imgW="391303" imgH="7391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54438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24875" y="928688"/>
            <a:ext cx="573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rgbClr val="FF0000"/>
                </a:solidFill>
              </a:rPr>
              <a:t>20</a:t>
            </a: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⁰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38314" y="1643063"/>
            <a:ext cx="573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rgbClr val="FF0000"/>
                </a:solidFill>
              </a:rPr>
              <a:t>90</a:t>
            </a: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⁰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67063" y="2214563"/>
            <a:ext cx="715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rgbClr val="FF0000"/>
                </a:solidFill>
              </a:rPr>
              <a:t>140</a:t>
            </a: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⁰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24251" y="2857500"/>
            <a:ext cx="715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rgbClr val="FF0000"/>
                </a:solidFill>
              </a:rPr>
              <a:t>180</a:t>
            </a: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⁰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24501" y="3429000"/>
            <a:ext cx="715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rgbClr val="FF0000"/>
                </a:solidFill>
              </a:rPr>
              <a:t>180</a:t>
            </a: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⁰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38688" y="4143375"/>
            <a:ext cx="1255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rgbClr val="FF0000"/>
                </a:solidFill>
              </a:rPr>
              <a:t>120</a:t>
            </a: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⁰ і 60⁰</a:t>
            </a:r>
            <a:endParaRPr lang="ru-RU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152400"/>
            <a:ext cx="8991600" cy="6515100"/>
            <a:chOff x="168" y="176"/>
            <a:chExt cx="5408" cy="3928"/>
          </a:xfrm>
        </p:grpSpPr>
        <p:sp>
          <p:nvSpPr>
            <p:cNvPr id="5140" name="Freeform 10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1" name="Freeform 11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2" name="Freeform 12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3" name="Freeform 13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4" name="Freeform 14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5" name="Freeform 15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6" name="Freeform 16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7" name="Freeform 17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1307103" y="823642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Бліц-опитування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5" name="Freeform 3"/>
          <p:cNvSpPr>
            <a:spLocks/>
          </p:cNvSpPr>
          <p:nvPr/>
        </p:nvSpPr>
        <p:spPr bwMode="auto">
          <a:xfrm>
            <a:off x="2055813" y="1789113"/>
            <a:ext cx="2557462" cy="2189162"/>
          </a:xfrm>
          <a:custGeom>
            <a:avLst/>
            <a:gdLst>
              <a:gd name="T0" fmla="*/ 0 w 1611"/>
              <a:gd name="T1" fmla="*/ 0 h 1379"/>
              <a:gd name="T2" fmla="*/ 2147483647 w 1611"/>
              <a:gd name="T3" fmla="*/ 2147483647 h 1379"/>
              <a:gd name="T4" fmla="*/ 0 60000 65536"/>
              <a:gd name="T5" fmla="*/ 0 60000 65536"/>
              <a:gd name="T6" fmla="*/ 0 w 1611"/>
              <a:gd name="T7" fmla="*/ 0 h 1379"/>
              <a:gd name="T8" fmla="*/ 1611 w 1611"/>
              <a:gd name="T9" fmla="*/ 1379 h 13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1" h="1379">
                <a:moveTo>
                  <a:pt x="0" y="0"/>
                </a:moveTo>
                <a:lnTo>
                  <a:pt x="1611" y="1379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5126" name="Freeform 5"/>
          <p:cNvSpPr>
            <a:spLocks/>
          </p:cNvSpPr>
          <p:nvPr/>
        </p:nvSpPr>
        <p:spPr bwMode="auto">
          <a:xfrm>
            <a:off x="1371601" y="1785938"/>
            <a:ext cx="677863" cy="2417762"/>
          </a:xfrm>
          <a:custGeom>
            <a:avLst/>
            <a:gdLst>
              <a:gd name="T0" fmla="*/ 2147483647 w 427"/>
              <a:gd name="T1" fmla="*/ 0 h 1523"/>
              <a:gd name="T2" fmla="*/ 0 w 427"/>
              <a:gd name="T3" fmla="*/ 2147483647 h 1523"/>
              <a:gd name="T4" fmla="*/ 0 60000 65536"/>
              <a:gd name="T5" fmla="*/ 0 60000 65536"/>
              <a:gd name="T6" fmla="*/ 0 w 427"/>
              <a:gd name="T7" fmla="*/ 0 h 1523"/>
              <a:gd name="T8" fmla="*/ 427 w 427"/>
              <a:gd name="T9" fmla="*/ 1523 h 15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7" h="1523">
                <a:moveTo>
                  <a:pt x="427" y="0"/>
                </a:moveTo>
                <a:lnTo>
                  <a:pt x="0" y="152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990601" y="40386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4648200" y="3886200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1752601" y="13716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5130" name="Oval 18"/>
          <p:cNvSpPr>
            <a:spLocks noChangeArrowheads="1"/>
          </p:cNvSpPr>
          <p:nvPr/>
        </p:nvSpPr>
        <p:spPr bwMode="auto">
          <a:xfrm>
            <a:off x="1158876" y="1558926"/>
            <a:ext cx="3584575" cy="3527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5122" name="Object 21"/>
          <p:cNvGraphicFramePr>
            <a:graphicFrameLocks noChangeAspect="1"/>
          </p:cNvGraphicFramePr>
          <p:nvPr/>
        </p:nvGraphicFramePr>
        <p:xfrm>
          <a:off x="5511800" y="3224213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224213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Freeform 31"/>
          <p:cNvSpPr>
            <a:spLocks/>
          </p:cNvSpPr>
          <p:nvPr/>
        </p:nvSpPr>
        <p:spPr bwMode="auto">
          <a:xfrm>
            <a:off x="1976438" y="1966914"/>
            <a:ext cx="285750" cy="84137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2147483647 h 53"/>
              <a:gd name="T4" fmla="*/ 2147483647 w 180"/>
              <a:gd name="T5" fmla="*/ 2147483647 h 53"/>
              <a:gd name="T6" fmla="*/ 2147483647 w 180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53"/>
              <a:gd name="T14" fmla="*/ 180 w 180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53">
                <a:moveTo>
                  <a:pt x="0" y="42"/>
                </a:moveTo>
                <a:cubicBezTo>
                  <a:pt x="11" y="45"/>
                  <a:pt x="43" y="53"/>
                  <a:pt x="65" y="53"/>
                </a:cubicBezTo>
                <a:cubicBezTo>
                  <a:pt x="87" y="53"/>
                  <a:pt x="113" y="51"/>
                  <a:pt x="132" y="42"/>
                </a:cubicBezTo>
                <a:cubicBezTo>
                  <a:pt x="151" y="33"/>
                  <a:pt x="170" y="9"/>
                  <a:pt x="1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132" name="Arc 32"/>
          <p:cNvSpPr>
            <a:spLocks/>
          </p:cNvSpPr>
          <p:nvPr/>
        </p:nvSpPr>
        <p:spPr bwMode="auto">
          <a:xfrm rot="4651424">
            <a:off x="2143919" y="2621757"/>
            <a:ext cx="1757363" cy="3187700"/>
          </a:xfrm>
          <a:custGeom>
            <a:avLst/>
            <a:gdLst>
              <a:gd name="T0" fmla="*/ 2147483647 w 21600"/>
              <a:gd name="T1" fmla="*/ 0 h 38614"/>
              <a:gd name="T2" fmla="*/ 2147483647 w 21600"/>
              <a:gd name="T3" fmla="*/ 2147483647 h 38614"/>
              <a:gd name="T4" fmla="*/ 0 w 21600"/>
              <a:gd name="T5" fmla="*/ 2147483647 h 38614"/>
              <a:gd name="T6" fmla="*/ 0 60000 65536"/>
              <a:gd name="T7" fmla="*/ 0 60000 65536"/>
              <a:gd name="T8" fmla="*/ 0 60000 65536"/>
              <a:gd name="T9" fmla="*/ 0 w 21600"/>
              <a:gd name="T10" fmla="*/ 0 h 38614"/>
              <a:gd name="T11" fmla="*/ 21600 w 21600"/>
              <a:gd name="T12" fmla="*/ 38614 h 386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614" fill="none" extrusionOk="0">
                <a:moveTo>
                  <a:pt x="12190" y="0"/>
                </a:moveTo>
                <a:cubicBezTo>
                  <a:pt x="18078" y="4025"/>
                  <a:pt x="21600" y="10698"/>
                  <a:pt x="21600" y="17831"/>
                </a:cubicBezTo>
                <a:cubicBezTo>
                  <a:pt x="21600" y="27494"/>
                  <a:pt x="15181" y="35981"/>
                  <a:pt x="5884" y="38614"/>
                </a:cubicBezTo>
              </a:path>
              <a:path w="21600" h="38614" stroke="0" extrusionOk="0">
                <a:moveTo>
                  <a:pt x="12190" y="0"/>
                </a:moveTo>
                <a:cubicBezTo>
                  <a:pt x="18078" y="4025"/>
                  <a:pt x="21600" y="10698"/>
                  <a:pt x="21600" y="17831"/>
                </a:cubicBezTo>
                <a:cubicBezTo>
                  <a:pt x="21600" y="27494"/>
                  <a:pt x="15181" y="35981"/>
                  <a:pt x="5884" y="38614"/>
                </a:cubicBezTo>
                <a:lnTo>
                  <a:pt x="0" y="17831"/>
                </a:lnTo>
                <a:close/>
              </a:path>
            </a:pathLst>
          </a:custGeom>
          <a:noFill/>
          <a:ln w="38100">
            <a:solidFill>
              <a:srgbClr val="0033CC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33" name="Text Box 39"/>
          <p:cNvSpPr txBox="1">
            <a:spLocks noChangeArrowheads="1"/>
          </p:cNvSpPr>
          <p:nvPr/>
        </p:nvSpPr>
        <p:spPr bwMode="auto">
          <a:xfrm>
            <a:off x="4648200" y="838201"/>
            <a:ext cx="449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chemeClr val="tx2"/>
                </a:solidFill>
              </a:rPr>
              <a:t>Знайдіть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ru-RU" sz="4000" b="1" dirty="0" err="1">
                <a:solidFill>
                  <a:schemeClr val="tx2"/>
                </a:solidFill>
              </a:rPr>
              <a:t>градусну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ru-RU" sz="4000" b="1" dirty="0" err="1">
                <a:solidFill>
                  <a:schemeClr val="tx2"/>
                </a:solidFill>
              </a:rPr>
              <a:t>міру</a:t>
            </a:r>
            <a:r>
              <a:rPr lang="ru-RU" sz="4000" b="1" dirty="0">
                <a:solidFill>
                  <a:schemeClr val="tx2"/>
                </a:solidFill>
              </a:rPr>
              <a:t> кута АВС</a:t>
            </a:r>
          </a:p>
        </p:txBody>
      </p:sp>
      <p:sp>
        <p:nvSpPr>
          <p:cNvPr id="370728" name="Text Box 40"/>
          <p:cNvSpPr txBox="1">
            <a:spLocks noChangeArrowheads="1"/>
          </p:cNvSpPr>
          <p:nvPr/>
        </p:nvSpPr>
        <p:spPr bwMode="auto">
          <a:xfrm>
            <a:off x="2667000" y="33528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110</a:t>
            </a:r>
            <a:r>
              <a:rPr lang="ru-RU" sz="20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5" name="Freeform 41"/>
          <p:cNvSpPr>
            <a:spLocks/>
          </p:cNvSpPr>
          <p:nvPr/>
        </p:nvSpPr>
        <p:spPr bwMode="auto">
          <a:xfrm>
            <a:off x="1371600" y="3276600"/>
            <a:ext cx="3200400" cy="876300"/>
          </a:xfrm>
          <a:custGeom>
            <a:avLst/>
            <a:gdLst>
              <a:gd name="T0" fmla="*/ 0 w 2016"/>
              <a:gd name="T1" fmla="*/ 2147483647 h 552"/>
              <a:gd name="T2" fmla="*/ 2147483647 w 2016"/>
              <a:gd name="T3" fmla="*/ 0 h 552"/>
              <a:gd name="T4" fmla="*/ 2147483647 w 2016"/>
              <a:gd name="T5" fmla="*/ 2147483647 h 552"/>
              <a:gd name="T6" fmla="*/ 0 60000 65536"/>
              <a:gd name="T7" fmla="*/ 0 60000 65536"/>
              <a:gd name="T8" fmla="*/ 0 60000 65536"/>
              <a:gd name="T9" fmla="*/ 0 w 2016"/>
              <a:gd name="T10" fmla="*/ 0 h 552"/>
              <a:gd name="T11" fmla="*/ 2016 w 2016"/>
              <a:gd name="T12" fmla="*/ 552 h 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552">
                <a:moveTo>
                  <a:pt x="0" y="552"/>
                </a:moveTo>
                <a:lnTo>
                  <a:pt x="1008" y="0"/>
                </a:lnTo>
                <a:lnTo>
                  <a:pt x="2016" y="43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136" name="Text Box 2"/>
          <p:cNvSpPr txBox="1">
            <a:spLocks noChangeArrowheads="1"/>
          </p:cNvSpPr>
          <p:nvPr/>
        </p:nvSpPr>
        <p:spPr bwMode="auto">
          <a:xfrm>
            <a:off x="2579688" y="2841626"/>
            <a:ext cx="663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   О</a:t>
            </a:r>
          </a:p>
        </p:txBody>
      </p:sp>
      <p:sp>
        <p:nvSpPr>
          <p:cNvPr id="5137" name="Oval 19"/>
          <p:cNvSpPr>
            <a:spLocks noChangeArrowheads="1"/>
          </p:cNvSpPr>
          <p:nvPr/>
        </p:nvSpPr>
        <p:spPr bwMode="auto">
          <a:xfrm>
            <a:off x="2895600" y="32131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70730" name="Text Box 42"/>
          <p:cNvSpPr txBox="1">
            <a:spLocks noChangeArrowheads="1"/>
          </p:cNvSpPr>
          <p:nvPr/>
        </p:nvSpPr>
        <p:spPr bwMode="auto">
          <a:xfrm>
            <a:off x="2667000" y="33528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110</a:t>
            </a:r>
            <a:r>
              <a:rPr lang="ru-RU" sz="20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0731" name="Text Box 43"/>
          <p:cNvSpPr txBox="1">
            <a:spLocks noChangeArrowheads="1"/>
          </p:cNvSpPr>
          <p:nvPr/>
        </p:nvSpPr>
        <p:spPr bwMode="auto">
          <a:xfrm>
            <a:off x="2819400" y="51054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55</a:t>
            </a:r>
            <a:r>
              <a:rPr lang="ru-RU" sz="20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8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85185E-6 L 0.00834 0.24445 " pathEditMode="relative" ptsTypes="AA">
                                      <p:cBhvr>
                                        <p:cTn id="6" dur="2000" fill="hold"/>
                                        <p:tgtEl>
                                          <p:spTgt spid="37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70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111 L -0.09167 -0.440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21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7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30" grpId="0"/>
      <p:bldP spid="370730" grpId="1"/>
      <p:bldP spid="370731" grpId="0"/>
      <p:bldP spid="370731" grpId="1"/>
      <p:bldP spid="37073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52400"/>
            <a:ext cx="8991600" cy="6515100"/>
            <a:chOff x="168" y="176"/>
            <a:chExt cx="5408" cy="3928"/>
          </a:xfrm>
        </p:grpSpPr>
        <p:sp>
          <p:nvSpPr>
            <p:cNvPr id="6166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67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68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69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70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71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72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73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72747" name="Text Box 11"/>
          <p:cNvSpPr txBox="1">
            <a:spLocks noChangeArrowheads="1"/>
          </p:cNvSpPr>
          <p:nvPr/>
        </p:nvSpPr>
        <p:spPr bwMode="auto">
          <a:xfrm>
            <a:off x="1540669" y="85229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Бліц-опитування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2750" name="Text Box 14"/>
          <p:cNvSpPr txBox="1">
            <a:spLocks noChangeArrowheads="1"/>
          </p:cNvSpPr>
          <p:nvPr/>
        </p:nvSpPr>
        <p:spPr bwMode="auto">
          <a:xfrm>
            <a:off x="890588" y="2438400"/>
            <a:ext cx="55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372751" name="Text Box 15"/>
          <p:cNvSpPr txBox="1">
            <a:spLocks noChangeArrowheads="1"/>
          </p:cNvSpPr>
          <p:nvPr/>
        </p:nvSpPr>
        <p:spPr bwMode="auto">
          <a:xfrm>
            <a:off x="4038600" y="1600200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1752601" y="14478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6152" name="Oval 17"/>
          <p:cNvSpPr>
            <a:spLocks noChangeArrowheads="1"/>
          </p:cNvSpPr>
          <p:nvPr/>
        </p:nvSpPr>
        <p:spPr bwMode="auto">
          <a:xfrm>
            <a:off x="1158876" y="1558926"/>
            <a:ext cx="3584575" cy="3527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6146" name="Object 18"/>
          <p:cNvGraphicFramePr>
            <a:graphicFrameLocks noChangeAspect="1"/>
          </p:cNvGraphicFramePr>
          <p:nvPr/>
        </p:nvGraphicFramePr>
        <p:xfrm>
          <a:off x="5511800" y="3224213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224213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Freeform 19"/>
          <p:cNvSpPr>
            <a:spLocks/>
          </p:cNvSpPr>
          <p:nvPr/>
        </p:nvSpPr>
        <p:spPr bwMode="auto">
          <a:xfrm>
            <a:off x="1962150" y="1806575"/>
            <a:ext cx="330200" cy="147638"/>
          </a:xfrm>
          <a:custGeom>
            <a:avLst/>
            <a:gdLst>
              <a:gd name="T0" fmla="*/ 0 w 208"/>
              <a:gd name="T1" fmla="*/ 2147483647 h 93"/>
              <a:gd name="T2" fmla="*/ 2147483647 w 208"/>
              <a:gd name="T3" fmla="*/ 2147483647 h 93"/>
              <a:gd name="T4" fmla="*/ 2147483647 w 208"/>
              <a:gd name="T5" fmla="*/ 2147483647 h 93"/>
              <a:gd name="T6" fmla="*/ 2147483647 w 208"/>
              <a:gd name="T7" fmla="*/ 0 h 93"/>
              <a:gd name="T8" fmla="*/ 0 60000 65536"/>
              <a:gd name="T9" fmla="*/ 0 60000 65536"/>
              <a:gd name="T10" fmla="*/ 0 60000 65536"/>
              <a:gd name="T11" fmla="*/ 0 60000 65536"/>
              <a:gd name="T12" fmla="*/ 0 w 208"/>
              <a:gd name="T13" fmla="*/ 0 h 93"/>
              <a:gd name="T14" fmla="*/ 208 w 208"/>
              <a:gd name="T15" fmla="*/ 93 h 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" h="93">
                <a:moveTo>
                  <a:pt x="0" y="76"/>
                </a:moveTo>
                <a:cubicBezTo>
                  <a:pt x="13" y="79"/>
                  <a:pt x="50" y="93"/>
                  <a:pt x="76" y="92"/>
                </a:cubicBezTo>
                <a:cubicBezTo>
                  <a:pt x="102" y="91"/>
                  <a:pt x="134" y="87"/>
                  <a:pt x="156" y="72"/>
                </a:cubicBezTo>
                <a:cubicBezTo>
                  <a:pt x="178" y="57"/>
                  <a:pt x="197" y="15"/>
                  <a:pt x="20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54" name="Text Box 21"/>
          <p:cNvSpPr txBox="1">
            <a:spLocks noChangeArrowheads="1"/>
          </p:cNvSpPr>
          <p:nvPr/>
        </p:nvSpPr>
        <p:spPr bwMode="auto">
          <a:xfrm>
            <a:off x="5125430" y="838201"/>
            <a:ext cx="40185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tx2"/>
                </a:solidFill>
              </a:rPr>
              <a:t>Знайдіть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градусну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міру</a:t>
            </a:r>
            <a:r>
              <a:rPr lang="ru-RU" sz="3600" b="1" dirty="0">
                <a:solidFill>
                  <a:schemeClr val="tx2"/>
                </a:solidFill>
              </a:rPr>
              <a:t> а АВС</a:t>
            </a:r>
          </a:p>
        </p:txBody>
      </p:sp>
      <p:sp>
        <p:nvSpPr>
          <p:cNvPr id="372758" name="Text Box 22"/>
          <p:cNvSpPr txBox="1">
            <a:spLocks noChangeArrowheads="1"/>
          </p:cNvSpPr>
          <p:nvPr/>
        </p:nvSpPr>
        <p:spPr bwMode="auto">
          <a:xfrm>
            <a:off x="2514600" y="28194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120</a:t>
            </a:r>
            <a:r>
              <a:rPr lang="ru-RU" sz="20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6" name="Freeform 23"/>
          <p:cNvSpPr>
            <a:spLocks/>
          </p:cNvSpPr>
          <p:nvPr/>
        </p:nvSpPr>
        <p:spPr bwMode="auto">
          <a:xfrm>
            <a:off x="1244600" y="2006600"/>
            <a:ext cx="2844800" cy="1270000"/>
          </a:xfrm>
          <a:custGeom>
            <a:avLst/>
            <a:gdLst>
              <a:gd name="T0" fmla="*/ 0 w 1792"/>
              <a:gd name="T1" fmla="*/ 2147483647 h 800"/>
              <a:gd name="T2" fmla="*/ 2147483647 w 1792"/>
              <a:gd name="T3" fmla="*/ 2147483647 h 800"/>
              <a:gd name="T4" fmla="*/ 2147483647 w 1792"/>
              <a:gd name="T5" fmla="*/ 0 h 800"/>
              <a:gd name="T6" fmla="*/ 0 60000 65536"/>
              <a:gd name="T7" fmla="*/ 0 60000 65536"/>
              <a:gd name="T8" fmla="*/ 0 60000 65536"/>
              <a:gd name="T9" fmla="*/ 0 w 1792"/>
              <a:gd name="T10" fmla="*/ 0 h 800"/>
              <a:gd name="T11" fmla="*/ 1792 w 1792"/>
              <a:gd name="T12" fmla="*/ 800 h 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2" h="800">
                <a:moveTo>
                  <a:pt x="0" y="480"/>
                </a:moveTo>
                <a:lnTo>
                  <a:pt x="1088" y="800"/>
                </a:lnTo>
                <a:lnTo>
                  <a:pt x="179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57" name="Text Box 24"/>
          <p:cNvSpPr txBox="1">
            <a:spLocks noChangeArrowheads="1"/>
          </p:cNvSpPr>
          <p:nvPr/>
        </p:nvSpPr>
        <p:spPr bwMode="auto">
          <a:xfrm>
            <a:off x="2590800" y="3276601"/>
            <a:ext cx="663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   О</a:t>
            </a:r>
          </a:p>
        </p:txBody>
      </p:sp>
      <p:sp>
        <p:nvSpPr>
          <p:cNvPr id="6158" name="Oval 25"/>
          <p:cNvSpPr>
            <a:spLocks noChangeArrowheads="1"/>
          </p:cNvSpPr>
          <p:nvPr/>
        </p:nvSpPr>
        <p:spPr bwMode="auto">
          <a:xfrm>
            <a:off x="2895600" y="32131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72762" name="Text Box 26"/>
          <p:cNvSpPr txBox="1">
            <a:spLocks noChangeArrowheads="1"/>
          </p:cNvSpPr>
          <p:nvPr/>
        </p:nvSpPr>
        <p:spPr bwMode="auto">
          <a:xfrm>
            <a:off x="2514600" y="28194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120</a:t>
            </a:r>
            <a:r>
              <a:rPr lang="ru-RU" sz="20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2763" name="Text Box 27"/>
          <p:cNvSpPr txBox="1">
            <a:spLocks noChangeArrowheads="1"/>
          </p:cNvSpPr>
          <p:nvPr/>
        </p:nvSpPr>
        <p:spPr bwMode="auto">
          <a:xfrm>
            <a:off x="3048000" y="51054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240</a:t>
            </a:r>
            <a:r>
              <a:rPr lang="ru-RU" sz="20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2756" name="Arc 20"/>
          <p:cNvSpPr>
            <a:spLocks/>
          </p:cNvSpPr>
          <p:nvPr/>
        </p:nvSpPr>
        <p:spPr bwMode="auto">
          <a:xfrm rot="4651424">
            <a:off x="1608138" y="1879601"/>
            <a:ext cx="2838450" cy="3565525"/>
          </a:xfrm>
          <a:custGeom>
            <a:avLst/>
            <a:gdLst>
              <a:gd name="T0" fmla="*/ 0 w 34883"/>
              <a:gd name="T1" fmla="*/ 2147483647 h 43200"/>
              <a:gd name="T2" fmla="*/ 2147483647 w 34883"/>
              <a:gd name="T3" fmla="*/ 2147483647 h 43200"/>
              <a:gd name="T4" fmla="*/ 2147483647 w 34883"/>
              <a:gd name="T5" fmla="*/ 2147483647 h 43200"/>
              <a:gd name="T6" fmla="*/ 0 60000 65536"/>
              <a:gd name="T7" fmla="*/ 0 60000 65536"/>
              <a:gd name="T8" fmla="*/ 0 60000 65536"/>
              <a:gd name="T9" fmla="*/ 0 w 34883"/>
              <a:gd name="T10" fmla="*/ 0 h 43200"/>
              <a:gd name="T11" fmla="*/ 34883 w 3488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83" h="43200" fill="none" extrusionOk="0">
                <a:moveTo>
                  <a:pt x="0" y="4567"/>
                </a:moveTo>
                <a:cubicBezTo>
                  <a:pt x="3795" y="1607"/>
                  <a:pt x="8470" y="-1"/>
                  <a:pt x="13283" y="0"/>
                </a:cubicBezTo>
                <a:cubicBezTo>
                  <a:pt x="25212" y="0"/>
                  <a:pt x="34883" y="9670"/>
                  <a:pt x="34883" y="21600"/>
                </a:cubicBezTo>
                <a:cubicBezTo>
                  <a:pt x="34883" y="33529"/>
                  <a:pt x="25212" y="43200"/>
                  <a:pt x="13283" y="43200"/>
                </a:cubicBezTo>
                <a:cubicBezTo>
                  <a:pt x="9490" y="43200"/>
                  <a:pt x="5764" y="42201"/>
                  <a:pt x="2480" y="40304"/>
                </a:cubicBezTo>
              </a:path>
              <a:path w="34883" h="43200" stroke="0" extrusionOk="0">
                <a:moveTo>
                  <a:pt x="0" y="4567"/>
                </a:moveTo>
                <a:cubicBezTo>
                  <a:pt x="3795" y="1607"/>
                  <a:pt x="8470" y="-1"/>
                  <a:pt x="13283" y="0"/>
                </a:cubicBezTo>
                <a:cubicBezTo>
                  <a:pt x="25212" y="0"/>
                  <a:pt x="34883" y="9670"/>
                  <a:pt x="34883" y="21600"/>
                </a:cubicBezTo>
                <a:cubicBezTo>
                  <a:pt x="34883" y="33529"/>
                  <a:pt x="25212" y="43200"/>
                  <a:pt x="13283" y="43200"/>
                </a:cubicBezTo>
                <a:cubicBezTo>
                  <a:pt x="9490" y="43200"/>
                  <a:pt x="5764" y="42201"/>
                  <a:pt x="2480" y="40304"/>
                </a:cubicBezTo>
                <a:lnTo>
                  <a:pt x="13283" y="21600"/>
                </a:lnTo>
                <a:close/>
              </a:path>
            </a:pathLst>
          </a:custGeom>
          <a:noFill/>
          <a:ln w="38100">
            <a:solidFill>
              <a:srgbClr val="0033CC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72764" name="Arc 28"/>
          <p:cNvSpPr>
            <a:spLocks/>
          </p:cNvSpPr>
          <p:nvPr/>
        </p:nvSpPr>
        <p:spPr bwMode="auto">
          <a:xfrm rot="4637729">
            <a:off x="1831976" y="998539"/>
            <a:ext cx="1757363" cy="2960687"/>
          </a:xfrm>
          <a:custGeom>
            <a:avLst/>
            <a:gdLst>
              <a:gd name="T0" fmla="*/ 2147483647 w 21600"/>
              <a:gd name="T1" fmla="*/ 2147483647 h 35877"/>
              <a:gd name="T2" fmla="*/ 2147483647 w 21600"/>
              <a:gd name="T3" fmla="*/ 0 h 35877"/>
              <a:gd name="T4" fmla="*/ 2147483647 w 21600"/>
              <a:gd name="T5" fmla="*/ 2147483647 h 35877"/>
              <a:gd name="T6" fmla="*/ 0 60000 65536"/>
              <a:gd name="T7" fmla="*/ 0 60000 65536"/>
              <a:gd name="T8" fmla="*/ 0 60000 65536"/>
              <a:gd name="T9" fmla="*/ 0 w 21600"/>
              <a:gd name="T10" fmla="*/ 0 h 35877"/>
              <a:gd name="T11" fmla="*/ 21600 w 21600"/>
              <a:gd name="T12" fmla="*/ 35877 h 358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877" fill="none" extrusionOk="0">
                <a:moveTo>
                  <a:pt x="10478" y="35877"/>
                </a:moveTo>
                <a:cubicBezTo>
                  <a:pt x="3977" y="31972"/>
                  <a:pt x="0" y="24943"/>
                  <a:pt x="0" y="17360"/>
                </a:cubicBezTo>
                <a:cubicBezTo>
                  <a:pt x="-1" y="10514"/>
                  <a:pt x="3245" y="4073"/>
                  <a:pt x="8747" y="0"/>
                </a:cubicBezTo>
              </a:path>
              <a:path w="21600" h="35877" stroke="0" extrusionOk="0">
                <a:moveTo>
                  <a:pt x="10478" y="35877"/>
                </a:moveTo>
                <a:cubicBezTo>
                  <a:pt x="3977" y="31972"/>
                  <a:pt x="0" y="24943"/>
                  <a:pt x="0" y="17360"/>
                </a:cubicBezTo>
                <a:cubicBezTo>
                  <a:pt x="-1" y="10514"/>
                  <a:pt x="3245" y="4073"/>
                  <a:pt x="8747" y="0"/>
                </a:cubicBezTo>
                <a:lnTo>
                  <a:pt x="21600" y="1736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63" name="Freeform 13"/>
          <p:cNvSpPr>
            <a:spLocks/>
          </p:cNvSpPr>
          <p:nvPr/>
        </p:nvSpPr>
        <p:spPr bwMode="auto">
          <a:xfrm>
            <a:off x="1295400" y="1803400"/>
            <a:ext cx="762000" cy="965200"/>
          </a:xfrm>
          <a:custGeom>
            <a:avLst/>
            <a:gdLst>
              <a:gd name="T0" fmla="*/ 2147483647 w 480"/>
              <a:gd name="T1" fmla="*/ 0 h 608"/>
              <a:gd name="T2" fmla="*/ 0 w 480"/>
              <a:gd name="T3" fmla="*/ 2147483647 h 608"/>
              <a:gd name="T4" fmla="*/ 0 60000 65536"/>
              <a:gd name="T5" fmla="*/ 0 60000 65536"/>
              <a:gd name="T6" fmla="*/ 0 w 480"/>
              <a:gd name="T7" fmla="*/ 0 h 608"/>
              <a:gd name="T8" fmla="*/ 480 w 480"/>
              <a:gd name="T9" fmla="*/ 608 h 6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608">
                <a:moveTo>
                  <a:pt x="480" y="0"/>
                </a:moveTo>
                <a:lnTo>
                  <a:pt x="0" y="6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64" name="Freeform 12"/>
          <p:cNvSpPr>
            <a:spLocks/>
          </p:cNvSpPr>
          <p:nvPr/>
        </p:nvSpPr>
        <p:spPr bwMode="auto">
          <a:xfrm>
            <a:off x="2055814" y="1789114"/>
            <a:ext cx="2058987" cy="192087"/>
          </a:xfrm>
          <a:custGeom>
            <a:avLst/>
            <a:gdLst>
              <a:gd name="T0" fmla="*/ 0 w 1297"/>
              <a:gd name="T1" fmla="*/ 0 h 121"/>
              <a:gd name="T2" fmla="*/ 2147483647 w 1297"/>
              <a:gd name="T3" fmla="*/ 2147483647 h 121"/>
              <a:gd name="T4" fmla="*/ 0 60000 65536"/>
              <a:gd name="T5" fmla="*/ 0 60000 65536"/>
              <a:gd name="T6" fmla="*/ 0 w 1297"/>
              <a:gd name="T7" fmla="*/ 0 h 121"/>
              <a:gd name="T8" fmla="*/ 1297 w 1297"/>
              <a:gd name="T9" fmla="*/ 121 h 1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97" h="121">
                <a:moveTo>
                  <a:pt x="0" y="0"/>
                </a:moveTo>
                <a:lnTo>
                  <a:pt x="1297" y="121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72765" name="Text Box 29"/>
          <p:cNvSpPr txBox="1">
            <a:spLocks noChangeArrowheads="1"/>
          </p:cNvSpPr>
          <p:nvPr/>
        </p:nvSpPr>
        <p:spPr bwMode="auto">
          <a:xfrm>
            <a:off x="2971800" y="51054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120</a:t>
            </a:r>
            <a:r>
              <a:rPr lang="ru-RU" sz="20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4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5833 -0.2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2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2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72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-0.11667 -0.4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23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62" grpId="0"/>
      <p:bldP spid="372762" grpId="1"/>
      <p:bldP spid="372763" grpId="0"/>
      <p:bldP spid="372756" grpId="0" animBg="1"/>
      <p:bldP spid="372764" grpId="0" animBg="1"/>
      <p:bldP spid="372765" grpId="0"/>
      <p:bldP spid="372765" grpId="1"/>
      <p:bldP spid="372765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52400"/>
            <a:ext cx="8991600" cy="6515100"/>
            <a:chOff x="168" y="176"/>
            <a:chExt cx="5408" cy="3928"/>
          </a:xfrm>
        </p:grpSpPr>
        <p:sp>
          <p:nvSpPr>
            <p:cNvPr id="7184" name="Freeform 5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185" name="Freeform 6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186" name="Freeform 7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187" name="Freeform 8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188" name="Freeform 9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189" name="Freeform 10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190" name="Freeform 11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191" name="Freeform 12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172" name="Rectangle 16"/>
          <p:cNvSpPr>
            <a:spLocks noChangeArrowheads="1"/>
          </p:cNvSpPr>
          <p:nvPr/>
        </p:nvSpPr>
        <p:spPr bwMode="auto">
          <a:xfrm>
            <a:off x="4684668" y="685801"/>
            <a:ext cx="4535532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tx2"/>
                </a:solidFill>
              </a:rPr>
              <a:t>Знайдіть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градусну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міру</a:t>
            </a:r>
            <a:r>
              <a:rPr lang="ru-RU" sz="3600" b="1" dirty="0">
                <a:solidFill>
                  <a:schemeClr val="tx2"/>
                </a:solidFill>
              </a:rPr>
              <a:t> кута АВС.</a:t>
            </a:r>
          </a:p>
        </p:txBody>
      </p:sp>
      <p:sp>
        <p:nvSpPr>
          <p:cNvPr id="7173" name="Freeform 2"/>
          <p:cNvSpPr>
            <a:spLocks/>
          </p:cNvSpPr>
          <p:nvPr/>
        </p:nvSpPr>
        <p:spPr bwMode="auto">
          <a:xfrm rot="6300180">
            <a:off x="1547813" y="3538538"/>
            <a:ext cx="3181350" cy="400050"/>
          </a:xfrm>
          <a:custGeom>
            <a:avLst/>
            <a:gdLst>
              <a:gd name="T0" fmla="*/ 0 w 2004"/>
              <a:gd name="T1" fmla="*/ 2147483647 h 252"/>
              <a:gd name="T2" fmla="*/ 2147483647 w 2004"/>
              <a:gd name="T3" fmla="*/ 0 h 252"/>
              <a:gd name="T4" fmla="*/ 0 60000 65536"/>
              <a:gd name="T5" fmla="*/ 0 60000 65536"/>
              <a:gd name="T6" fmla="*/ 0 w 2004"/>
              <a:gd name="T7" fmla="*/ 0 h 252"/>
              <a:gd name="T8" fmla="*/ 2004 w 2004"/>
              <a:gd name="T9" fmla="*/ 252 h 2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4" h="252">
                <a:moveTo>
                  <a:pt x="0" y="252"/>
                </a:moveTo>
                <a:lnTo>
                  <a:pt x="20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2798763" y="3359151"/>
            <a:ext cx="388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</a:t>
            </a:r>
          </a:p>
        </p:txBody>
      </p:sp>
      <p:sp>
        <p:nvSpPr>
          <p:cNvPr id="7175" name="Oval 13"/>
          <p:cNvSpPr>
            <a:spLocks noChangeArrowheads="1"/>
          </p:cNvSpPr>
          <p:nvPr/>
        </p:nvSpPr>
        <p:spPr bwMode="auto">
          <a:xfrm>
            <a:off x="1524001" y="2133600"/>
            <a:ext cx="3216275" cy="3238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76" name="Oval 14"/>
          <p:cNvSpPr>
            <a:spLocks noChangeArrowheads="1"/>
          </p:cNvSpPr>
          <p:nvPr/>
        </p:nvSpPr>
        <p:spPr bwMode="auto">
          <a:xfrm>
            <a:off x="3082926" y="3692526"/>
            <a:ext cx="98425" cy="9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4878388" y="3244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32448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Text Box 18"/>
          <p:cNvSpPr txBox="1">
            <a:spLocks noChangeArrowheads="1"/>
          </p:cNvSpPr>
          <p:nvPr/>
        </p:nvSpPr>
        <p:spPr bwMode="auto">
          <a:xfrm>
            <a:off x="4648201" y="28956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374809" name="Text Box 25"/>
          <p:cNvSpPr txBox="1">
            <a:spLocks noChangeArrowheads="1"/>
          </p:cNvSpPr>
          <p:nvPr/>
        </p:nvSpPr>
        <p:spPr bwMode="auto">
          <a:xfrm>
            <a:off x="3276601" y="16764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7179" name="Freeform 30"/>
          <p:cNvSpPr>
            <a:spLocks/>
          </p:cNvSpPr>
          <p:nvPr/>
        </p:nvSpPr>
        <p:spPr bwMode="auto">
          <a:xfrm>
            <a:off x="2921000" y="2159000"/>
            <a:ext cx="1727200" cy="3200400"/>
          </a:xfrm>
          <a:custGeom>
            <a:avLst/>
            <a:gdLst>
              <a:gd name="T0" fmla="*/ 2147483647 w 1088"/>
              <a:gd name="T1" fmla="*/ 0 h 2016"/>
              <a:gd name="T2" fmla="*/ 2147483647 w 1088"/>
              <a:gd name="T3" fmla="*/ 2147483647 h 2016"/>
              <a:gd name="T4" fmla="*/ 0 w 1088"/>
              <a:gd name="T5" fmla="*/ 2147483647 h 2016"/>
              <a:gd name="T6" fmla="*/ 0 60000 65536"/>
              <a:gd name="T7" fmla="*/ 0 60000 65536"/>
              <a:gd name="T8" fmla="*/ 0 60000 65536"/>
              <a:gd name="T9" fmla="*/ 0 w 1088"/>
              <a:gd name="T10" fmla="*/ 0 h 2016"/>
              <a:gd name="T11" fmla="*/ 1088 w 1088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8" h="2016">
                <a:moveTo>
                  <a:pt x="272" y="0"/>
                </a:moveTo>
                <a:lnTo>
                  <a:pt x="1088" y="672"/>
                </a:lnTo>
                <a:lnTo>
                  <a:pt x="0" y="2016"/>
                </a:lnTo>
              </a:path>
            </a:pathLst>
          </a:custGeom>
          <a:noFill/>
          <a:ln w="19050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74816" name="Arc 32"/>
          <p:cNvSpPr>
            <a:spLocks/>
          </p:cNvSpPr>
          <p:nvPr/>
        </p:nvSpPr>
        <p:spPr bwMode="auto">
          <a:xfrm rot="-9267344">
            <a:off x="1562101" y="1992314"/>
            <a:ext cx="2112963" cy="3125787"/>
          </a:xfrm>
          <a:custGeom>
            <a:avLst/>
            <a:gdLst>
              <a:gd name="T0" fmla="*/ 0 w 28779"/>
              <a:gd name="T1" fmla="*/ 2147483647 h 42166"/>
              <a:gd name="T2" fmla="*/ 2147483647 w 28779"/>
              <a:gd name="T3" fmla="*/ 2147483647 h 42166"/>
              <a:gd name="T4" fmla="*/ 2147483647 w 28779"/>
              <a:gd name="T5" fmla="*/ 2147483647 h 42166"/>
              <a:gd name="T6" fmla="*/ 0 60000 65536"/>
              <a:gd name="T7" fmla="*/ 0 60000 65536"/>
              <a:gd name="T8" fmla="*/ 0 60000 65536"/>
              <a:gd name="T9" fmla="*/ 0 w 28779"/>
              <a:gd name="T10" fmla="*/ 0 h 42166"/>
              <a:gd name="T11" fmla="*/ 28779 w 28779"/>
              <a:gd name="T12" fmla="*/ 42166 h 42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79" h="42166" fill="none" extrusionOk="0">
                <a:moveTo>
                  <a:pt x="-1" y="1227"/>
                </a:moveTo>
                <a:cubicBezTo>
                  <a:pt x="2306" y="415"/>
                  <a:pt x="4733" y="-1"/>
                  <a:pt x="7179" y="0"/>
                </a:cubicBezTo>
                <a:cubicBezTo>
                  <a:pt x="19108" y="0"/>
                  <a:pt x="28779" y="9670"/>
                  <a:pt x="28779" y="21600"/>
                </a:cubicBezTo>
                <a:cubicBezTo>
                  <a:pt x="28779" y="30985"/>
                  <a:pt x="22718" y="39296"/>
                  <a:pt x="13782" y="42165"/>
                </a:cubicBezTo>
              </a:path>
              <a:path w="28779" h="42166" stroke="0" extrusionOk="0">
                <a:moveTo>
                  <a:pt x="-1" y="1227"/>
                </a:moveTo>
                <a:cubicBezTo>
                  <a:pt x="2306" y="415"/>
                  <a:pt x="4733" y="-1"/>
                  <a:pt x="7179" y="0"/>
                </a:cubicBezTo>
                <a:cubicBezTo>
                  <a:pt x="19108" y="0"/>
                  <a:pt x="28779" y="9670"/>
                  <a:pt x="28779" y="21600"/>
                </a:cubicBezTo>
                <a:cubicBezTo>
                  <a:pt x="28779" y="30985"/>
                  <a:pt x="22718" y="39296"/>
                  <a:pt x="13782" y="42165"/>
                </a:cubicBezTo>
                <a:lnTo>
                  <a:pt x="7179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74824" name="Text Box 40"/>
          <p:cNvSpPr txBox="1">
            <a:spLocks noChangeArrowheads="1"/>
          </p:cNvSpPr>
          <p:nvPr/>
        </p:nvSpPr>
        <p:spPr bwMode="auto">
          <a:xfrm>
            <a:off x="2667001" y="54102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374825" name="Freeform 41"/>
          <p:cNvSpPr>
            <a:spLocks/>
          </p:cNvSpPr>
          <p:nvPr/>
        </p:nvSpPr>
        <p:spPr bwMode="auto">
          <a:xfrm>
            <a:off x="4387850" y="3105150"/>
            <a:ext cx="146050" cy="260350"/>
          </a:xfrm>
          <a:custGeom>
            <a:avLst/>
            <a:gdLst>
              <a:gd name="T0" fmla="*/ 2147483647 w 92"/>
              <a:gd name="T1" fmla="*/ 2147483647 h 164"/>
              <a:gd name="T2" fmla="*/ 0 w 92"/>
              <a:gd name="T3" fmla="*/ 2147483647 h 164"/>
              <a:gd name="T4" fmla="*/ 2147483647 w 92"/>
              <a:gd name="T5" fmla="*/ 0 h 164"/>
              <a:gd name="T6" fmla="*/ 0 60000 65536"/>
              <a:gd name="T7" fmla="*/ 0 60000 65536"/>
              <a:gd name="T8" fmla="*/ 0 60000 65536"/>
              <a:gd name="T9" fmla="*/ 0 w 92"/>
              <a:gd name="T10" fmla="*/ 0 h 164"/>
              <a:gd name="T11" fmla="*/ 92 w 92"/>
              <a:gd name="T12" fmla="*/ 164 h 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164">
                <a:moveTo>
                  <a:pt x="92" y="164"/>
                </a:moveTo>
                <a:lnTo>
                  <a:pt x="0" y="92"/>
                </a:lnTo>
                <a:lnTo>
                  <a:pt x="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74826" name="Text Box 42"/>
          <p:cNvSpPr txBox="1">
            <a:spLocks noChangeArrowheads="1"/>
          </p:cNvSpPr>
          <p:nvPr/>
        </p:nvSpPr>
        <p:spPr bwMode="auto">
          <a:xfrm>
            <a:off x="1123803" y="771511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Бліц-опитування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3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48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16" grpId="0" animBg="1"/>
      <p:bldP spid="3748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52400"/>
            <a:ext cx="8991600" cy="6515100"/>
            <a:chOff x="168" y="176"/>
            <a:chExt cx="5408" cy="3928"/>
          </a:xfrm>
        </p:grpSpPr>
        <p:sp>
          <p:nvSpPr>
            <p:cNvPr id="8213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214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215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216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217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218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219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220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1524000" y="641787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Бліц-опитування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1143001" y="43434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4191000" y="1752600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894" name="Text Box 14"/>
          <p:cNvSpPr txBox="1">
            <a:spLocks noChangeArrowheads="1"/>
          </p:cNvSpPr>
          <p:nvPr/>
        </p:nvSpPr>
        <p:spPr bwMode="auto">
          <a:xfrm>
            <a:off x="2895601" y="51054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8200" name="Oval 15"/>
          <p:cNvSpPr>
            <a:spLocks noChangeArrowheads="1"/>
          </p:cNvSpPr>
          <p:nvPr/>
        </p:nvSpPr>
        <p:spPr bwMode="auto">
          <a:xfrm>
            <a:off x="1158876" y="1558926"/>
            <a:ext cx="3584575" cy="3527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8194" name="Object 16"/>
          <p:cNvGraphicFramePr>
            <a:graphicFrameLocks noChangeAspect="1"/>
          </p:cNvGraphicFramePr>
          <p:nvPr/>
        </p:nvGraphicFramePr>
        <p:xfrm>
          <a:off x="5511800" y="3224213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224213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Freeform 17"/>
          <p:cNvSpPr>
            <a:spLocks/>
          </p:cNvSpPr>
          <p:nvPr/>
        </p:nvSpPr>
        <p:spPr bwMode="auto">
          <a:xfrm>
            <a:off x="2895600" y="4875214"/>
            <a:ext cx="457200" cy="111125"/>
          </a:xfrm>
          <a:custGeom>
            <a:avLst/>
            <a:gdLst>
              <a:gd name="T0" fmla="*/ 2147483647 w 288"/>
              <a:gd name="T1" fmla="*/ 2147483647 h 70"/>
              <a:gd name="T2" fmla="*/ 2147483647 w 288"/>
              <a:gd name="T3" fmla="*/ 2147483647 h 70"/>
              <a:gd name="T4" fmla="*/ 2147483647 w 288"/>
              <a:gd name="T5" fmla="*/ 2147483647 h 70"/>
              <a:gd name="T6" fmla="*/ 0 w 288"/>
              <a:gd name="T7" fmla="*/ 2147483647 h 7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70"/>
              <a:gd name="T14" fmla="*/ 288 w 288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70">
                <a:moveTo>
                  <a:pt x="288" y="70"/>
                </a:moveTo>
                <a:cubicBezTo>
                  <a:pt x="272" y="61"/>
                  <a:pt x="224" y="27"/>
                  <a:pt x="192" y="16"/>
                </a:cubicBezTo>
                <a:cubicBezTo>
                  <a:pt x="160" y="5"/>
                  <a:pt x="130" y="0"/>
                  <a:pt x="98" y="7"/>
                </a:cubicBezTo>
                <a:cubicBezTo>
                  <a:pt x="66" y="14"/>
                  <a:pt x="20" y="47"/>
                  <a:pt x="0" y="5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5328808" y="838201"/>
            <a:ext cx="38151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tx2"/>
                </a:solidFill>
              </a:rPr>
              <a:t>Знайдіть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градусну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міру</a:t>
            </a:r>
            <a:r>
              <a:rPr lang="ru-RU" sz="3600" b="1" dirty="0">
                <a:solidFill>
                  <a:schemeClr val="tx2"/>
                </a:solidFill>
              </a:rPr>
              <a:t> кута АВС</a:t>
            </a:r>
          </a:p>
        </p:txBody>
      </p:sp>
      <p:sp>
        <p:nvSpPr>
          <p:cNvPr id="378899" name="Text Box 19"/>
          <p:cNvSpPr txBox="1">
            <a:spLocks noChangeArrowheads="1"/>
          </p:cNvSpPr>
          <p:nvPr/>
        </p:nvSpPr>
        <p:spPr bwMode="auto">
          <a:xfrm>
            <a:off x="3733800" y="2346326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</a:t>
            </a:r>
            <a:r>
              <a:rPr lang="ru-RU" sz="20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03" name="Text Box 23"/>
          <p:cNvSpPr txBox="1">
            <a:spLocks noChangeArrowheads="1"/>
          </p:cNvSpPr>
          <p:nvPr/>
        </p:nvSpPr>
        <p:spPr bwMode="auto">
          <a:xfrm>
            <a:off x="3581400" y="23622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</a:t>
            </a:r>
            <a:r>
              <a:rPr lang="ru-RU" sz="20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05" name="Arc 25"/>
          <p:cNvSpPr>
            <a:spLocks/>
          </p:cNvSpPr>
          <p:nvPr/>
        </p:nvSpPr>
        <p:spPr bwMode="auto">
          <a:xfrm rot="4651424">
            <a:off x="1921669" y="3061494"/>
            <a:ext cx="1757362" cy="2419350"/>
          </a:xfrm>
          <a:custGeom>
            <a:avLst/>
            <a:gdLst>
              <a:gd name="T0" fmla="*/ 2147483647 w 21600"/>
              <a:gd name="T1" fmla="*/ 0 h 29302"/>
              <a:gd name="T2" fmla="*/ 2147483647 w 21600"/>
              <a:gd name="T3" fmla="*/ 2147483647 h 29302"/>
              <a:gd name="T4" fmla="*/ 0 w 21600"/>
              <a:gd name="T5" fmla="*/ 2147483647 h 29302"/>
              <a:gd name="T6" fmla="*/ 0 60000 65536"/>
              <a:gd name="T7" fmla="*/ 0 60000 65536"/>
              <a:gd name="T8" fmla="*/ 0 60000 65536"/>
              <a:gd name="T9" fmla="*/ 0 w 21600"/>
              <a:gd name="T10" fmla="*/ 0 h 29302"/>
              <a:gd name="T11" fmla="*/ 21600 w 21600"/>
              <a:gd name="T12" fmla="*/ 29302 h 29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302" fill="none" extrusionOk="0">
                <a:moveTo>
                  <a:pt x="18955" y="-1"/>
                </a:moveTo>
                <a:cubicBezTo>
                  <a:pt x="20690" y="3175"/>
                  <a:pt x="21600" y="6736"/>
                  <a:pt x="21600" y="10356"/>
                </a:cubicBezTo>
                <a:cubicBezTo>
                  <a:pt x="21600" y="18248"/>
                  <a:pt x="17295" y="25512"/>
                  <a:pt x="10373" y="29302"/>
                </a:cubicBezTo>
              </a:path>
              <a:path w="21600" h="29302" stroke="0" extrusionOk="0">
                <a:moveTo>
                  <a:pt x="18955" y="-1"/>
                </a:moveTo>
                <a:cubicBezTo>
                  <a:pt x="20690" y="3175"/>
                  <a:pt x="21600" y="6736"/>
                  <a:pt x="21600" y="10356"/>
                </a:cubicBezTo>
                <a:cubicBezTo>
                  <a:pt x="21600" y="18248"/>
                  <a:pt x="17295" y="25512"/>
                  <a:pt x="10373" y="29302"/>
                </a:cubicBezTo>
                <a:lnTo>
                  <a:pt x="0" y="10356"/>
                </a:lnTo>
                <a:close/>
              </a:path>
            </a:pathLst>
          </a:custGeom>
          <a:noFill/>
          <a:ln w="38100">
            <a:solidFill>
              <a:srgbClr val="0066CC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06" name="Freeform 30"/>
          <p:cNvSpPr>
            <a:spLocks/>
          </p:cNvSpPr>
          <p:nvPr/>
        </p:nvSpPr>
        <p:spPr bwMode="auto">
          <a:xfrm>
            <a:off x="1600200" y="2082800"/>
            <a:ext cx="2641600" cy="2997200"/>
          </a:xfrm>
          <a:custGeom>
            <a:avLst/>
            <a:gdLst>
              <a:gd name="T0" fmla="*/ 0 w 1664"/>
              <a:gd name="T1" fmla="*/ 2147483647 h 1888"/>
              <a:gd name="T2" fmla="*/ 2147483647 w 1664"/>
              <a:gd name="T3" fmla="*/ 0 h 1888"/>
              <a:gd name="T4" fmla="*/ 2147483647 w 1664"/>
              <a:gd name="T5" fmla="*/ 2147483647 h 1888"/>
              <a:gd name="T6" fmla="*/ 2147483647 w 1664"/>
              <a:gd name="T7" fmla="*/ 2147483647 h 1888"/>
              <a:gd name="T8" fmla="*/ 0 w 1664"/>
              <a:gd name="T9" fmla="*/ 2147483647 h 18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4"/>
              <a:gd name="T16" fmla="*/ 0 h 1888"/>
              <a:gd name="T17" fmla="*/ 1664 w 1664"/>
              <a:gd name="T18" fmla="*/ 1888 h 18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4" h="1888">
                <a:moveTo>
                  <a:pt x="0" y="1520"/>
                </a:moveTo>
                <a:lnTo>
                  <a:pt x="1664" y="0"/>
                </a:lnTo>
                <a:lnTo>
                  <a:pt x="1584" y="1616"/>
                </a:lnTo>
                <a:lnTo>
                  <a:pt x="976" y="1888"/>
                </a:lnTo>
                <a:lnTo>
                  <a:pt x="0" y="152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78911" name="Text Box 31"/>
          <p:cNvSpPr txBox="1">
            <a:spLocks noChangeArrowheads="1"/>
          </p:cNvSpPr>
          <p:nvPr/>
        </p:nvSpPr>
        <p:spPr bwMode="auto">
          <a:xfrm>
            <a:off x="4114800" y="4648200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378906" name="Arc 26"/>
          <p:cNvSpPr>
            <a:spLocks/>
          </p:cNvSpPr>
          <p:nvPr/>
        </p:nvSpPr>
        <p:spPr bwMode="auto">
          <a:xfrm rot="4637729">
            <a:off x="1287464" y="1439864"/>
            <a:ext cx="3290887" cy="3563937"/>
          </a:xfrm>
          <a:custGeom>
            <a:avLst/>
            <a:gdLst>
              <a:gd name="T0" fmla="*/ 2147483647 w 40455"/>
              <a:gd name="T1" fmla="*/ 2147483647 h 43200"/>
              <a:gd name="T2" fmla="*/ 2147483647 w 40455"/>
              <a:gd name="T3" fmla="*/ 2147483647 h 43200"/>
              <a:gd name="T4" fmla="*/ 2147483647 w 40455"/>
              <a:gd name="T5" fmla="*/ 2147483647 h 43200"/>
              <a:gd name="T6" fmla="*/ 0 60000 65536"/>
              <a:gd name="T7" fmla="*/ 0 60000 65536"/>
              <a:gd name="T8" fmla="*/ 0 60000 65536"/>
              <a:gd name="T9" fmla="*/ 0 w 40455"/>
              <a:gd name="T10" fmla="*/ 0 h 43200"/>
              <a:gd name="T11" fmla="*/ 40455 w 4045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455" h="43200" fill="none" extrusionOk="0">
                <a:moveTo>
                  <a:pt x="31545" y="40774"/>
                </a:moveTo>
                <a:cubicBezTo>
                  <a:pt x="28472" y="42368"/>
                  <a:pt x="2506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9424" y="-1"/>
                  <a:pt x="36637" y="4231"/>
                  <a:pt x="40454" y="11061"/>
                </a:cubicBezTo>
              </a:path>
              <a:path w="40455" h="43200" stroke="0" extrusionOk="0">
                <a:moveTo>
                  <a:pt x="31545" y="40774"/>
                </a:moveTo>
                <a:cubicBezTo>
                  <a:pt x="28472" y="42368"/>
                  <a:pt x="2506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9424" y="-1"/>
                  <a:pt x="36637" y="4231"/>
                  <a:pt x="40454" y="11061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78912" name="Text Box 32"/>
          <p:cNvSpPr txBox="1">
            <a:spLocks noChangeArrowheads="1"/>
          </p:cNvSpPr>
          <p:nvPr/>
        </p:nvSpPr>
        <p:spPr bwMode="auto">
          <a:xfrm>
            <a:off x="23622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</a:t>
            </a: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sz="20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3" name="Text Box 33"/>
          <p:cNvSpPr txBox="1">
            <a:spLocks noChangeArrowheads="1"/>
          </p:cNvSpPr>
          <p:nvPr/>
        </p:nvSpPr>
        <p:spPr bwMode="auto">
          <a:xfrm>
            <a:off x="2438400" y="10668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sz="20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2590800" y="3276601"/>
            <a:ext cx="663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   О</a:t>
            </a:r>
          </a:p>
        </p:txBody>
      </p:sp>
      <p:sp>
        <p:nvSpPr>
          <p:cNvPr id="8212" name="Oval 22"/>
          <p:cNvSpPr>
            <a:spLocks noChangeArrowheads="1"/>
          </p:cNvSpPr>
          <p:nvPr/>
        </p:nvSpPr>
        <p:spPr bwMode="auto">
          <a:xfrm>
            <a:off x="2895600" y="32131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86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3334 0.415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2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4 L -3.33333E-6 -0.59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8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3789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4166 0.50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25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3" grpId="0"/>
      <p:bldP spid="378903" grpId="1"/>
      <p:bldP spid="378903" grpId="2"/>
      <p:bldP spid="378905" grpId="0" animBg="1"/>
      <p:bldP spid="378906" grpId="0" animBg="1"/>
      <p:bldP spid="378912" grpId="0"/>
      <p:bldP spid="378912" grpId="1"/>
      <p:bldP spid="378912" grpId="2"/>
      <p:bldP spid="378913" grpId="0"/>
      <p:bldP spid="378913" grpId="1"/>
      <p:bldP spid="37891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24674" y="562708"/>
            <a:ext cx="6170567" cy="5611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83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792482" y="273050"/>
            <a:ext cx="45719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8200" y="428605"/>
            <a:ext cx="3900486" cy="5697559"/>
          </a:xfrm>
        </p:spPr>
        <p:txBody>
          <a:bodyPr>
            <a:normAutofit fontScale="92500" lnSpcReduction="10000"/>
            <a:scene3d>
              <a:camera prst="perspectiveRight"/>
              <a:lightRig rig="threePt" dir="t"/>
            </a:scene3d>
            <a:sp3d extrusionH="114300">
              <a:bevelB w="38100" h="38100"/>
              <a:extrusionClr>
                <a:srgbClr val="00B050"/>
              </a:extrusionClr>
            </a:sp3d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uk-UA" dirty="0"/>
          </a:p>
          <a:p>
            <a:endParaRPr lang="ru-RU" dirty="0" smtClean="0"/>
          </a:p>
          <a:p>
            <a:r>
              <a:rPr lang="ru-RU" sz="4800" dirty="0"/>
              <a:t>   </a:t>
            </a:r>
            <a:r>
              <a:rPr lang="ru-RU" sz="48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центральні</a:t>
            </a:r>
            <a:endParaRPr lang="ru-RU" sz="480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uk-UA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r>
              <a:rPr lang="ru-RU" sz="4800" dirty="0"/>
              <a:t> 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кути</a:t>
            </a:r>
            <a:endParaRPr lang="ru-RU" sz="4800" dirty="0">
              <a:solidFill>
                <a:srgbClr val="00B05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imgHvThumb" descr="&amp;Pcy;&amp;rcy;&amp;ocy;&amp;scy;&amp;mcy;&amp;ocy;&amp;tcy;&amp;rcy;&amp;iecy;&amp;tcy;&amp;softcy; &amp;pcy;&amp;ocy;&amp;dcy;&amp;rcy;&amp;ocy;&amp;bcy;&amp;ncy;&amp;ocy;&amp;scy;&amp;tcy;&amp;icy;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8686" y="500042"/>
            <a:ext cx="43577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1001" y="857232"/>
            <a:ext cx="3929058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Вписані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2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99992" y="740370"/>
            <a:ext cx="5801008" cy="5647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61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10692" y="640350"/>
            <a:ext cx="6571307" cy="5944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7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400800" cy="6330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ілінія 2"/>
          <p:cNvSpPr/>
          <p:nvPr/>
        </p:nvSpPr>
        <p:spPr>
          <a:xfrm>
            <a:off x="3924300" y="2708276"/>
            <a:ext cx="622300" cy="1558925"/>
          </a:xfrm>
          <a:custGeom>
            <a:avLst/>
            <a:gdLst>
              <a:gd name="connsiteX0" fmla="*/ 622300 w 622300"/>
              <a:gd name="connsiteY0" fmla="*/ 111447 h 1559247"/>
              <a:gd name="connsiteX1" fmla="*/ 584200 w 622300"/>
              <a:gd name="connsiteY1" fmla="*/ 98747 h 1559247"/>
              <a:gd name="connsiteX2" fmla="*/ 508000 w 622300"/>
              <a:gd name="connsiteY2" fmla="*/ 60647 h 1559247"/>
              <a:gd name="connsiteX3" fmla="*/ 152400 w 622300"/>
              <a:gd name="connsiteY3" fmla="*/ 111447 h 1559247"/>
              <a:gd name="connsiteX4" fmla="*/ 139700 w 622300"/>
              <a:gd name="connsiteY4" fmla="*/ 149547 h 1559247"/>
              <a:gd name="connsiteX5" fmla="*/ 88900 w 622300"/>
              <a:gd name="connsiteY5" fmla="*/ 238447 h 1559247"/>
              <a:gd name="connsiteX6" fmla="*/ 63500 w 622300"/>
              <a:gd name="connsiteY6" fmla="*/ 327347 h 1559247"/>
              <a:gd name="connsiteX7" fmla="*/ 25400 w 622300"/>
              <a:gd name="connsiteY7" fmla="*/ 441647 h 1559247"/>
              <a:gd name="connsiteX8" fmla="*/ 12700 w 622300"/>
              <a:gd name="connsiteY8" fmla="*/ 479747 h 1559247"/>
              <a:gd name="connsiteX9" fmla="*/ 0 w 622300"/>
              <a:gd name="connsiteY9" fmla="*/ 594047 h 1559247"/>
              <a:gd name="connsiteX10" fmla="*/ 12700 w 622300"/>
              <a:gd name="connsiteY10" fmla="*/ 1063947 h 1559247"/>
              <a:gd name="connsiteX11" fmla="*/ 25400 w 622300"/>
              <a:gd name="connsiteY11" fmla="*/ 1102047 h 1559247"/>
              <a:gd name="connsiteX12" fmla="*/ 38100 w 622300"/>
              <a:gd name="connsiteY12" fmla="*/ 1165547 h 1559247"/>
              <a:gd name="connsiteX13" fmla="*/ 50800 w 622300"/>
              <a:gd name="connsiteY13" fmla="*/ 1216347 h 1559247"/>
              <a:gd name="connsiteX14" fmla="*/ 63500 w 622300"/>
              <a:gd name="connsiteY14" fmla="*/ 1279847 h 1559247"/>
              <a:gd name="connsiteX15" fmla="*/ 88900 w 622300"/>
              <a:gd name="connsiteY15" fmla="*/ 1330647 h 1559247"/>
              <a:gd name="connsiteX16" fmla="*/ 114300 w 622300"/>
              <a:gd name="connsiteY16" fmla="*/ 1368747 h 1559247"/>
              <a:gd name="connsiteX17" fmla="*/ 190500 w 622300"/>
              <a:gd name="connsiteY17" fmla="*/ 1406847 h 1559247"/>
              <a:gd name="connsiteX18" fmla="*/ 317500 w 622300"/>
              <a:gd name="connsiteY18" fmla="*/ 1457647 h 1559247"/>
              <a:gd name="connsiteX19" fmla="*/ 355600 w 622300"/>
              <a:gd name="connsiteY19" fmla="*/ 1495747 h 1559247"/>
              <a:gd name="connsiteX20" fmla="*/ 393700 w 622300"/>
              <a:gd name="connsiteY20" fmla="*/ 1508447 h 1559247"/>
              <a:gd name="connsiteX21" fmla="*/ 444500 w 622300"/>
              <a:gd name="connsiteY21" fmla="*/ 1533847 h 1559247"/>
              <a:gd name="connsiteX22" fmla="*/ 482600 w 622300"/>
              <a:gd name="connsiteY22" fmla="*/ 1546547 h 1559247"/>
              <a:gd name="connsiteX23" fmla="*/ 558800 w 622300"/>
              <a:gd name="connsiteY23" fmla="*/ 1559247 h 155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2300" h="1559247">
                <a:moveTo>
                  <a:pt x="622300" y="111447"/>
                </a:moveTo>
                <a:cubicBezTo>
                  <a:pt x="609600" y="107214"/>
                  <a:pt x="596174" y="104734"/>
                  <a:pt x="584200" y="98747"/>
                </a:cubicBezTo>
                <a:cubicBezTo>
                  <a:pt x="485723" y="49508"/>
                  <a:pt x="603765" y="92569"/>
                  <a:pt x="508000" y="60647"/>
                </a:cubicBezTo>
                <a:cubicBezTo>
                  <a:pt x="400761" y="64937"/>
                  <a:pt x="226698" y="0"/>
                  <a:pt x="152400" y="111447"/>
                </a:cubicBezTo>
                <a:cubicBezTo>
                  <a:pt x="144974" y="122586"/>
                  <a:pt x="144973" y="137242"/>
                  <a:pt x="139700" y="149547"/>
                </a:cubicBezTo>
                <a:cubicBezTo>
                  <a:pt x="72904" y="305404"/>
                  <a:pt x="152673" y="110902"/>
                  <a:pt x="88900" y="238447"/>
                </a:cubicBezTo>
                <a:cubicBezTo>
                  <a:pt x="78230" y="259787"/>
                  <a:pt x="69604" y="307002"/>
                  <a:pt x="63500" y="327347"/>
                </a:cubicBezTo>
                <a:lnTo>
                  <a:pt x="25400" y="441647"/>
                </a:lnTo>
                <a:lnTo>
                  <a:pt x="12700" y="479747"/>
                </a:lnTo>
                <a:cubicBezTo>
                  <a:pt x="8467" y="517847"/>
                  <a:pt x="0" y="555713"/>
                  <a:pt x="0" y="594047"/>
                </a:cubicBezTo>
                <a:cubicBezTo>
                  <a:pt x="0" y="750738"/>
                  <a:pt x="4875" y="907452"/>
                  <a:pt x="12700" y="1063947"/>
                </a:cubicBezTo>
                <a:cubicBezTo>
                  <a:pt x="13369" y="1077317"/>
                  <a:pt x="22153" y="1089060"/>
                  <a:pt x="25400" y="1102047"/>
                </a:cubicBezTo>
                <a:cubicBezTo>
                  <a:pt x="30635" y="1122988"/>
                  <a:pt x="33417" y="1144475"/>
                  <a:pt x="38100" y="1165547"/>
                </a:cubicBezTo>
                <a:cubicBezTo>
                  <a:pt x="41886" y="1182586"/>
                  <a:pt x="47014" y="1199308"/>
                  <a:pt x="50800" y="1216347"/>
                </a:cubicBezTo>
                <a:cubicBezTo>
                  <a:pt x="55483" y="1237419"/>
                  <a:pt x="56674" y="1259369"/>
                  <a:pt x="63500" y="1279847"/>
                </a:cubicBezTo>
                <a:cubicBezTo>
                  <a:pt x="69487" y="1297808"/>
                  <a:pt x="79507" y="1314209"/>
                  <a:pt x="88900" y="1330647"/>
                </a:cubicBezTo>
                <a:cubicBezTo>
                  <a:pt x="96473" y="1343899"/>
                  <a:pt x="103507" y="1357954"/>
                  <a:pt x="114300" y="1368747"/>
                </a:cubicBezTo>
                <a:cubicBezTo>
                  <a:pt x="138919" y="1393366"/>
                  <a:pt x="159512" y="1396518"/>
                  <a:pt x="190500" y="1406847"/>
                </a:cubicBezTo>
                <a:cubicBezTo>
                  <a:pt x="334444" y="1514805"/>
                  <a:pt x="132168" y="1375277"/>
                  <a:pt x="317500" y="1457647"/>
                </a:cubicBezTo>
                <a:cubicBezTo>
                  <a:pt x="333913" y="1464941"/>
                  <a:pt x="340656" y="1485784"/>
                  <a:pt x="355600" y="1495747"/>
                </a:cubicBezTo>
                <a:cubicBezTo>
                  <a:pt x="366739" y="1503173"/>
                  <a:pt x="381395" y="1503174"/>
                  <a:pt x="393700" y="1508447"/>
                </a:cubicBezTo>
                <a:cubicBezTo>
                  <a:pt x="411101" y="1515905"/>
                  <a:pt x="427099" y="1526389"/>
                  <a:pt x="444500" y="1533847"/>
                </a:cubicBezTo>
                <a:cubicBezTo>
                  <a:pt x="456805" y="1539120"/>
                  <a:pt x="469532" y="1543643"/>
                  <a:pt x="482600" y="1546547"/>
                </a:cubicBezTo>
                <a:cubicBezTo>
                  <a:pt x="507737" y="1552133"/>
                  <a:pt x="558800" y="1559247"/>
                  <a:pt x="558800" y="1559247"/>
                </a:cubicBezTo>
              </a:path>
            </a:pathLst>
          </a:cu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0401" y="2286001"/>
            <a:ext cx="1042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>
                <a:solidFill>
                  <a:srgbClr val="FF0000"/>
                </a:solidFill>
              </a:rPr>
              <a:t>300</a:t>
            </a:r>
            <a:r>
              <a:rPr lang="uk-UA" sz="3600" baseline="30000">
                <a:solidFill>
                  <a:srgbClr val="FF0000"/>
                </a:solidFill>
              </a:rPr>
              <a:t>0</a:t>
            </a:r>
            <a:endParaRPr lang="uk-UA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1"/>
            <a:ext cx="6934200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ілінія 3"/>
          <p:cNvSpPr/>
          <p:nvPr/>
        </p:nvSpPr>
        <p:spPr>
          <a:xfrm>
            <a:off x="3810000" y="2209800"/>
            <a:ext cx="2438400" cy="2209800"/>
          </a:xfrm>
          <a:custGeom>
            <a:avLst/>
            <a:gdLst>
              <a:gd name="connsiteX0" fmla="*/ 5789 w 1843496"/>
              <a:gd name="connsiteY0" fmla="*/ 1092200 h 1792496"/>
              <a:gd name="connsiteX1" fmla="*/ 56589 w 1843496"/>
              <a:gd name="connsiteY1" fmla="*/ 876300 h 1792496"/>
              <a:gd name="connsiteX2" fmla="*/ 81989 w 1843496"/>
              <a:gd name="connsiteY2" fmla="*/ 800100 h 1792496"/>
              <a:gd name="connsiteX3" fmla="*/ 107389 w 1843496"/>
              <a:gd name="connsiteY3" fmla="*/ 762000 h 1792496"/>
              <a:gd name="connsiteX4" fmla="*/ 158189 w 1843496"/>
              <a:gd name="connsiteY4" fmla="*/ 711200 h 1792496"/>
              <a:gd name="connsiteX5" fmla="*/ 183589 w 1843496"/>
              <a:gd name="connsiteY5" fmla="*/ 660400 h 1792496"/>
              <a:gd name="connsiteX6" fmla="*/ 247089 w 1843496"/>
              <a:gd name="connsiteY6" fmla="*/ 584200 h 1792496"/>
              <a:gd name="connsiteX7" fmla="*/ 272489 w 1843496"/>
              <a:gd name="connsiteY7" fmla="*/ 533400 h 1792496"/>
              <a:gd name="connsiteX8" fmla="*/ 310589 w 1843496"/>
              <a:gd name="connsiteY8" fmla="*/ 482600 h 1792496"/>
              <a:gd name="connsiteX9" fmla="*/ 335989 w 1843496"/>
              <a:gd name="connsiteY9" fmla="*/ 406400 h 1792496"/>
              <a:gd name="connsiteX10" fmla="*/ 374089 w 1843496"/>
              <a:gd name="connsiteY10" fmla="*/ 381000 h 1792496"/>
              <a:gd name="connsiteX11" fmla="*/ 399489 w 1843496"/>
              <a:gd name="connsiteY11" fmla="*/ 342900 h 1792496"/>
              <a:gd name="connsiteX12" fmla="*/ 437589 w 1843496"/>
              <a:gd name="connsiteY12" fmla="*/ 304800 h 1792496"/>
              <a:gd name="connsiteX13" fmla="*/ 513789 w 1843496"/>
              <a:gd name="connsiteY13" fmla="*/ 215900 h 1792496"/>
              <a:gd name="connsiteX14" fmla="*/ 640789 w 1843496"/>
              <a:gd name="connsiteY14" fmla="*/ 127000 h 1792496"/>
              <a:gd name="connsiteX15" fmla="*/ 678889 w 1843496"/>
              <a:gd name="connsiteY15" fmla="*/ 114300 h 1792496"/>
              <a:gd name="connsiteX16" fmla="*/ 716989 w 1843496"/>
              <a:gd name="connsiteY16" fmla="*/ 88900 h 1792496"/>
              <a:gd name="connsiteX17" fmla="*/ 818589 w 1843496"/>
              <a:gd name="connsiteY17" fmla="*/ 63500 h 1792496"/>
              <a:gd name="connsiteX18" fmla="*/ 882089 w 1843496"/>
              <a:gd name="connsiteY18" fmla="*/ 38100 h 1792496"/>
              <a:gd name="connsiteX19" fmla="*/ 996389 w 1843496"/>
              <a:gd name="connsiteY19" fmla="*/ 12700 h 1792496"/>
              <a:gd name="connsiteX20" fmla="*/ 1047189 w 1843496"/>
              <a:gd name="connsiteY20" fmla="*/ 0 h 1792496"/>
              <a:gd name="connsiteX21" fmla="*/ 1351989 w 1843496"/>
              <a:gd name="connsiteY21" fmla="*/ 12700 h 1792496"/>
              <a:gd name="connsiteX22" fmla="*/ 1402789 w 1843496"/>
              <a:gd name="connsiteY22" fmla="*/ 38100 h 1792496"/>
              <a:gd name="connsiteX23" fmla="*/ 1440889 w 1843496"/>
              <a:gd name="connsiteY23" fmla="*/ 50800 h 1792496"/>
              <a:gd name="connsiteX24" fmla="*/ 1555189 w 1843496"/>
              <a:gd name="connsiteY24" fmla="*/ 139700 h 1792496"/>
              <a:gd name="connsiteX25" fmla="*/ 1682189 w 1843496"/>
              <a:gd name="connsiteY25" fmla="*/ 317500 h 1792496"/>
              <a:gd name="connsiteX26" fmla="*/ 1720289 w 1843496"/>
              <a:gd name="connsiteY26" fmla="*/ 393700 h 1792496"/>
              <a:gd name="connsiteX27" fmla="*/ 1745689 w 1843496"/>
              <a:gd name="connsiteY27" fmla="*/ 495300 h 1792496"/>
              <a:gd name="connsiteX28" fmla="*/ 1758389 w 1843496"/>
              <a:gd name="connsiteY28" fmla="*/ 533400 h 1792496"/>
              <a:gd name="connsiteX29" fmla="*/ 1771089 w 1843496"/>
              <a:gd name="connsiteY29" fmla="*/ 609600 h 1792496"/>
              <a:gd name="connsiteX30" fmla="*/ 1783789 w 1843496"/>
              <a:gd name="connsiteY30" fmla="*/ 647700 h 1792496"/>
              <a:gd name="connsiteX31" fmla="*/ 1796489 w 1843496"/>
              <a:gd name="connsiteY31" fmla="*/ 698500 h 1792496"/>
              <a:gd name="connsiteX32" fmla="*/ 1821889 w 1843496"/>
              <a:gd name="connsiteY32" fmla="*/ 800100 h 1792496"/>
              <a:gd name="connsiteX33" fmla="*/ 1821889 w 1843496"/>
              <a:gd name="connsiteY33" fmla="*/ 1435100 h 1792496"/>
              <a:gd name="connsiteX34" fmla="*/ 1783789 w 1843496"/>
              <a:gd name="connsiteY34" fmla="*/ 1562100 h 1792496"/>
              <a:gd name="connsiteX35" fmla="*/ 1732989 w 1843496"/>
              <a:gd name="connsiteY35" fmla="*/ 1638300 h 1792496"/>
              <a:gd name="connsiteX36" fmla="*/ 1707589 w 1843496"/>
              <a:gd name="connsiteY36" fmla="*/ 1676400 h 1792496"/>
              <a:gd name="connsiteX37" fmla="*/ 1682189 w 1843496"/>
              <a:gd name="connsiteY37" fmla="*/ 1727200 h 1792496"/>
              <a:gd name="connsiteX38" fmla="*/ 1644089 w 1843496"/>
              <a:gd name="connsiteY38" fmla="*/ 1739900 h 1792496"/>
              <a:gd name="connsiteX39" fmla="*/ 1605989 w 1843496"/>
              <a:gd name="connsiteY39" fmla="*/ 1765300 h 1792496"/>
              <a:gd name="connsiteX40" fmla="*/ 1529789 w 1843496"/>
              <a:gd name="connsiteY40" fmla="*/ 1778000 h 1792496"/>
              <a:gd name="connsiteX41" fmla="*/ 1402789 w 1843496"/>
              <a:gd name="connsiteY41" fmla="*/ 1790700 h 179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43496" h="1792496">
                <a:moveTo>
                  <a:pt x="5789" y="1092200"/>
                </a:moveTo>
                <a:cubicBezTo>
                  <a:pt x="52560" y="788187"/>
                  <a:pt x="0" y="1017772"/>
                  <a:pt x="56589" y="876300"/>
                </a:cubicBezTo>
                <a:cubicBezTo>
                  <a:pt x="66533" y="851441"/>
                  <a:pt x="67137" y="822377"/>
                  <a:pt x="81989" y="800100"/>
                </a:cubicBezTo>
                <a:cubicBezTo>
                  <a:pt x="90456" y="787400"/>
                  <a:pt x="97456" y="773589"/>
                  <a:pt x="107389" y="762000"/>
                </a:cubicBezTo>
                <a:cubicBezTo>
                  <a:pt x="122974" y="743818"/>
                  <a:pt x="143821" y="730358"/>
                  <a:pt x="158189" y="711200"/>
                </a:cubicBezTo>
                <a:cubicBezTo>
                  <a:pt x="169548" y="696054"/>
                  <a:pt x="174196" y="676838"/>
                  <a:pt x="183589" y="660400"/>
                </a:cubicBezTo>
                <a:cubicBezTo>
                  <a:pt x="241179" y="559617"/>
                  <a:pt x="172041" y="689268"/>
                  <a:pt x="247089" y="584200"/>
                </a:cubicBezTo>
                <a:cubicBezTo>
                  <a:pt x="258093" y="568794"/>
                  <a:pt x="262455" y="549454"/>
                  <a:pt x="272489" y="533400"/>
                </a:cubicBezTo>
                <a:cubicBezTo>
                  <a:pt x="283707" y="515451"/>
                  <a:pt x="297889" y="499533"/>
                  <a:pt x="310589" y="482600"/>
                </a:cubicBezTo>
                <a:cubicBezTo>
                  <a:pt x="319056" y="457200"/>
                  <a:pt x="321799" y="429104"/>
                  <a:pt x="335989" y="406400"/>
                </a:cubicBezTo>
                <a:cubicBezTo>
                  <a:pt x="344079" y="393457"/>
                  <a:pt x="363296" y="391793"/>
                  <a:pt x="374089" y="381000"/>
                </a:cubicBezTo>
                <a:cubicBezTo>
                  <a:pt x="384882" y="370207"/>
                  <a:pt x="389718" y="354626"/>
                  <a:pt x="399489" y="342900"/>
                </a:cubicBezTo>
                <a:cubicBezTo>
                  <a:pt x="410987" y="329102"/>
                  <a:pt x="425900" y="318437"/>
                  <a:pt x="437589" y="304800"/>
                </a:cubicBezTo>
                <a:cubicBezTo>
                  <a:pt x="483919" y="250749"/>
                  <a:pt x="462883" y="259534"/>
                  <a:pt x="513789" y="215900"/>
                </a:cubicBezTo>
                <a:cubicBezTo>
                  <a:pt x="532231" y="200093"/>
                  <a:pt x="628866" y="130974"/>
                  <a:pt x="640789" y="127000"/>
                </a:cubicBezTo>
                <a:cubicBezTo>
                  <a:pt x="653489" y="122767"/>
                  <a:pt x="666915" y="120287"/>
                  <a:pt x="678889" y="114300"/>
                </a:cubicBezTo>
                <a:cubicBezTo>
                  <a:pt x="692541" y="107474"/>
                  <a:pt x="702644" y="94116"/>
                  <a:pt x="716989" y="88900"/>
                </a:cubicBezTo>
                <a:cubicBezTo>
                  <a:pt x="749796" y="76970"/>
                  <a:pt x="786177" y="76465"/>
                  <a:pt x="818589" y="63500"/>
                </a:cubicBezTo>
                <a:cubicBezTo>
                  <a:pt x="839756" y="55033"/>
                  <a:pt x="860462" y="45309"/>
                  <a:pt x="882089" y="38100"/>
                </a:cubicBezTo>
                <a:cubicBezTo>
                  <a:pt x="913062" y="27776"/>
                  <a:pt x="966192" y="19410"/>
                  <a:pt x="996389" y="12700"/>
                </a:cubicBezTo>
                <a:cubicBezTo>
                  <a:pt x="1013428" y="8914"/>
                  <a:pt x="1030256" y="4233"/>
                  <a:pt x="1047189" y="0"/>
                </a:cubicBezTo>
                <a:cubicBezTo>
                  <a:pt x="1148789" y="4233"/>
                  <a:pt x="1250880" y="1867"/>
                  <a:pt x="1351989" y="12700"/>
                </a:cubicBezTo>
                <a:cubicBezTo>
                  <a:pt x="1370813" y="14717"/>
                  <a:pt x="1385388" y="30642"/>
                  <a:pt x="1402789" y="38100"/>
                </a:cubicBezTo>
                <a:cubicBezTo>
                  <a:pt x="1415094" y="43373"/>
                  <a:pt x="1428189" y="46567"/>
                  <a:pt x="1440889" y="50800"/>
                </a:cubicBezTo>
                <a:cubicBezTo>
                  <a:pt x="1478989" y="80433"/>
                  <a:pt x="1526229" y="101086"/>
                  <a:pt x="1555189" y="139700"/>
                </a:cubicBezTo>
                <a:cubicBezTo>
                  <a:pt x="1556995" y="142108"/>
                  <a:pt x="1674761" y="295215"/>
                  <a:pt x="1682189" y="317500"/>
                </a:cubicBezTo>
                <a:cubicBezTo>
                  <a:pt x="1699716" y="370080"/>
                  <a:pt x="1687463" y="344461"/>
                  <a:pt x="1720289" y="393700"/>
                </a:cubicBezTo>
                <a:cubicBezTo>
                  <a:pt x="1728756" y="427567"/>
                  <a:pt x="1734650" y="462182"/>
                  <a:pt x="1745689" y="495300"/>
                </a:cubicBezTo>
                <a:cubicBezTo>
                  <a:pt x="1749922" y="508000"/>
                  <a:pt x="1755485" y="520332"/>
                  <a:pt x="1758389" y="533400"/>
                </a:cubicBezTo>
                <a:cubicBezTo>
                  <a:pt x="1763975" y="558537"/>
                  <a:pt x="1765503" y="584463"/>
                  <a:pt x="1771089" y="609600"/>
                </a:cubicBezTo>
                <a:cubicBezTo>
                  <a:pt x="1773993" y="622668"/>
                  <a:pt x="1780111" y="634828"/>
                  <a:pt x="1783789" y="647700"/>
                </a:cubicBezTo>
                <a:cubicBezTo>
                  <a:pt x="1788584" y="664483"/>
                  <a:pt x="1792703" y="681461"/>
                  <a:pt x="1796489" y="698500"/>
                </a:cubicBezTo>
                <a:cubicBezTo>
                  <a:pt x="1816923" y="790452"/>
                  <a:pt x="1799195" y="732017"/>
                  <a:pt x="1821889" y="800100"/>
                </a:cubicBezTo>
                <a:cubicBezTo>
                  <a:pt x="1833816" y="1110210"/>
                  <a:pt x="1843496" y="1132603"/>
                  <a:pt x="1821889" y="1435100"/>
                </a:cubicBezTo>
                <a:cubicBezTo>
                  <a:pt x="1820469" y="1454978"/>
                  <a:pt x="1787445" y="1556616"/>
                  <a:pt x="1783789" y="1562100"/>
                </a:cubicBezTo>
                <a:lnTo>
                  <a:pt x="1732989" y="1638300"/>
                </a:lnTo>
                <a:cubicBezTo>
                  <a:pt x="1724522" y="1651000"/>
                  <a:pt x="1714415" y="1662748"/>
                  <a:pt x="1707589" y="1676400"/>
                </a:cubicBezTo>
                <a:cubicBezTo>
                  <a:pt x="1699122" y="1693333"/>
                  <a:pt x="1695576" y="1713813"/>
                  <a:pt x="1682189" y="1727200"/>
                </a:cubicBezTo>
                <a:cubicBezTo>
                  <a:pt x="1672723" y="1736666"/>
                  <a:pt x="1656063" y="1733913"/>
                  <a:pt x="1644089" y="1739900"/>
                </a:cubicBezTo>
                <a:cubicBezTo>
                  <a:pt x="1630437" y="1746726"/>
                  <a:pt x="1620469" y="1760473"/>
                  <a:pt x="1605989" y="1765300"/>
                </a:cubicBezTo>
                <a:cubicBezTo>
                  <a:pt x="1581560" y="1773443"/>
                  <a:pt x="1555240" y="1774084"/>
                  <a:pt x="1529789" y="1778000"/>
                </a:cubicBezTo>
                <a:cubicBezTo>
                  <a:pt x="1435565" y="1792496"/>
                  <a:pt x="1467748" y="1790700"/>
                  <a:pt x="1402789" y="1790700"/>
                </a:cubicBezTo>
              </a:path>
            </a:pathLst>
          </a:cu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1" y="1600201"/>
            <a:ext cx="9492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solidFill>
                  <a:srgbClr val="FF0000"/>
                </a:solidFill>
              </a:rPr>
              <a:t>240</a:t>
            </a:r>
            <a:r>
              <a:rPr lang="uk-UA" sz="3200" baseline="30000">
                <a:solidFill>
                  <a:srgbClr val="FF0000"/>
                </a:solidFill>
              </a:rPr>
              <a:t>0</a:t>
            </a:r>
            <a:endParaRPr lang="uk-UA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01844" y="503977"/>
            <a:ext cx="5992813" cy="575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16033" y="5698802"/>
            <a:ext cx="851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70</a:t>
            </a:r>
            <a:r>
              <a:rPr lang="uk-UA" sz="2800" baseline="30000" dirty="0">
                <a:solidFill>
                  <a:srgbClr val="FF0000"/>
                </a:solidFill>
              </a:rPr>
              <a:t>0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565" y="514539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dirty="0">
                <a:solidFill>
                  <a:srgbClr val="FF0000"/>
                </a:solidFill>
              </a:rPr>
              <a:t>290</a:t>
            </a:r>
            <a:r>
              <a:rPr lang="uk-UA" sz="3600" baseline="30000" dirty="0">
                <a:solidFill>
                  <a:srgbClr val="FF0000"/>
                </a:solidFill>
              </a:rPr>
              <a:t>0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81980" y="4403003"/>
            <a:ext cx="9492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145</a:t>
            </a:r>
            <a:r>
              <a:rPr lang="uk-UA" sz="3200" baseline="30000" dirty="0">
                <a:solidFill>
                  <a:srgbClr val="FF0000"/>
                </a:solidFill>
              </a:rPr>
              <a:t>0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407150" cy="561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40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9894"/>
          <a:stretch>
            <a:fillRect/>
          </a:stretch>
        </p:blipFill>
        <p:spPr bwMode="auto">
          <a:xfrm>
            <a:off x="2324478" y="669956"/>
            <a:ext cx="5105400" cy="5158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45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7121" t="7998"/>
          <a:stretch>
            <a:fillRect/>
          </a:stretch>
        </p:blipFill>
        <p:spPr bwMode="auto">
          <a:xfrm>
            <a:off x="809596" y="1785926"/>
            <a:ext cx="8355472" cy="21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704088"/>
            <a:ext cx="8229600" cy="79608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Задачі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5282" y="4214818"/>
            <a:ext cx="8715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точки  поза  колом,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віддаленої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найближчої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точки  кола  на   24 см, проведено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дотичну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кола.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радіус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кола,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відрізок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дотичної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36 см. </a:t>
            </a:r>
          </a:p>
        </p:txBody>
      </p:sp>
    </p:spTree>
    <p:extLst>
      <p:ext uri="{BB962C8B-B14F-4D97-AF65-F5344CB8AC3E}">
        <p14:creationId xmlns:p14="http://schemas.microsoft.com/office/powerpoint/2010/main" val="420845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76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114°</a:t>
            </a:r>
            <a:endParaRPr lang="ru-RU" dirty="0"/>
          </a:p>
        </p:txBody>
      </p:sp>
      <p:sp>
        <p:nvSpPr>
          <p:cNvPr id="28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104</a:t>
            </a:r>
            <a:r>
              <a:rPr lang="uk-UA" b="1" dirty="0"/>
              <a:t>°</a:t>
            </a:r>
            <a:endParaRPr lang="ru-RU" dirty="0"/>
          </a:p>
        </p:txBody>
      </p:sp>
      <p:sp>
        <p:nvSpPr>
          <p:cNvPr id="27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76°</a:t>
            </a:r>
            <a:endParaRPr lang="ru-RU" dirty="0"/>
          </a:p>
        </p:txBody>
      </p:sp>
      <p:sp>
        <p:nvSpPr>
          <p:cNvPr id="29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96°</a:t>
            </a:r>
            <a:endParaRPr lang="ru-RU" dirty="0"/>
          </a:p>
        </p:txBody>
      </p:sp>
      <p:sp>
        <p:nvSpPr>
          <p:cNvPr id="8" name="Ромб 7"/>
          <p:cNvSpPr/>
          <p:nvPr/>
        </p:nvSpPr>
        <p:spPr>
          <a:xfrm>
            <a:off x="183711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5305398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5305398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l"/>
            <a:r>
              <a:rPr lang="uk-UA" sz="3200" b="1" dirty="0"/>
              <a:t>1) Кут </a:t>
            </a:r>
            <a:r>
              <a:rPr lang="uk-UA" sz="3200" b="1" i="1" dirty="0"/>
              <a:t>АСВ</a:t>
            </a:r>
            <a:r>
              <a:rPr lang="uk-UA" sz="3200" b="1" dirty="0"/>
              <a:t> на 38°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менший </a:t>
            </a:r>
            <a:r>
              <a:rPr lang="uk-UA" sz="3200" b="1" dirty="0"/>
              <a:t>кута </a:t>
            </a:r>
            <a:r>
              <a:rPr lang="uk-UA" sz="3200" b="1" i="1" dirty="0"/>
              <a:t>АОВ</a:t>
            </a:r>
            <a:r>
              <a:rPr lang="uk-UA" sz="3200" b="1" dirty="0"/>
              <a:t>.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Знайдіть суму кутів</a:t>
            </a:r>
            <a:br>
              <a:rPr lang="uk-UA" sz="3200" b="1" dirty="0" smtClean="0"/>
            </a:br>
            <a:r>
              <a:rPr lang="uk-UA" sz="3200" b="1" dirty="0" smtClean="0"/>
              <a:t> </a:t>
            </a:r>
            <a:r>
              <a:rPr lang="uk-UA" sz="3200" b="1" i="1" dirty="0"/>
              <a:t>АОВ</a:t>
            </a:r>
            <a:r>
              <a:rPr lang="uk-UA" sz="3200" b="1" dirty="0"/>
              <a:t> і </a:t>
            </a:r>
            <a:r>
              <a:rPr lang="uk-UA" sz="3200" b="1" i="1" dirty="0"/>
              <a:t>АСВ</a:t>
            </a:r>
            <a:r>
              <a:rPr lang="uk-UA" sz="3200" b="1" dirty="0"/>
              <a:t>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dirty="0"/>
          </a:p>
        </p:txBody>
      </p:sp>
      <p:pic>
        <p:nvPicPr>
          <p:cNvPr id="12" name="Содержимое 4"/>
          <p:cNvPicPr>
            <a:picLocks noGrp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426325" y="1638300"/>
            <a:ext cx="24796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28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27" grpId="0" animBg="1"/>
      <p:bldP spid="29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30</a:t>
            </a:r>
            <a:r>
              <a:rPr lang="uk-UA" b="1" dirty="0" smtClean="0"/>
              <a:t>°</a:t>
            </a:r>
            <a:endParaRPr lang="ru-RU" dirty="0"/>
          </a:p>
        </p:txBody>
      </p:sp>
      <p:sp>
        <p:nvSpPr>
          <p:cNvPr id="15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45°</a:t>
            </a:r>
            <a:endParaRPr lang="ru-RU" dirty="0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1636776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60</a:t>
            </a:r>
            <a:r>
              <a:rPr lang="uk-UA" b="1" dirty="0"/>
              <a:t>°</a:t>
            </a:r>
            <a:endParaRPr lang="ru-RU" dirty="0"/>
          </a:p>
        </p:txBody>
      </p:sp>
      <p:sp>
        <p:nvSpPr>
          <p:cNvPr id="17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40</a:t>
            </a:r>
            <a:r>
              <a:rPr lang="uk-UA" b="1" dirty="0"/>
              <a:t>°</a:t>
            </a:r>
            <a:endParaRPr lang="ru-RU" dirty="0"/>
          </a:p>
        </p:txBody>
      </p:sp>
      <p:sp>
        <p:nvSpPr>
          <p:cNvPr id="18" name="Ромб 17"/>
          <p:cNvSpPr/>
          <p:nvPr/>
        </p:nvSpPr>
        <p:spPr>
          <a:xfrm>
            <a:off x="5302689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1837113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uk-UA" sz="3200" b="1" dirty="0" smtClean="0"/>
              <a:t>  2</a:t>
            </a:r>
            <a:r>
              <a:rPr lang="uk-UA" sz="3200" b="1" dirty="0"/>
              <a:t>) </a:t>
            </a:r>
            <a:r>
              <a:rPr lang="uk-UA" sz="3200" b="1" i="1" dirty="0"/>
              <a:t>МР</a:t>
            </a:r>
            <a:r>
              <a:rPr lang="uk-UA" sz="3200" b="1" dirty="0"/>
              <a:t> – діаметр,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  </a:t>
            </a:r>
            <a:r>
              <a:rPr lang="uk-UA" sz="3200" b="1" i="1" dirty="0" smtClean="0"/>
              <a:t>О </a:t>
            </a:r>
            <a:r>
              <a:rPr lang="uk-UA" sz="3200" b="1" dirty="0"/>
              <a:t>– центр кола.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  </a:t>
            </a:r>
            <a:r>
              <a:rPr lang="uk-UA" sz="3200" b="1" i="1" dirty="0" smtClean="0"/>
              <a:t>ОМ</a:t>
            </a:r>
            <a:r>
              <a:rPr lang="uk-UA" sz="3200" b="1" dirty="0" smtClean="0"/>
              <a:t> </a:t>
            </a:r>
            <a:r>
              <a:rPr lang="uk-UA" sz="3200" b="1" dirty="0"/>
              <a:t>= </a:t>
            </a:r>
            <a:r>
              <a:rPr lang="uk-UA" sz="3200" b="1" i="1" dirty="0"/>
              <a:t>ОК</a:t>
            </a:r>
            <a:r>
              <a:rPr lang="uk-UA" sz="3200" b="1" dirty="0"/>
              <a:t> = </a:t>
            </a:r>
            <a:r>
              <a:rPr lang="uk-UA" sz="3200" b="1" i="1" dirty="0"/>
              <a:t>МК</a:t>
            </a:r>
            <a:r>
              <a:rPr lang="uk-UA" sz="3200" b="1" dirty="0"/>
              <a:t>.                                        </a:t>
            </a:r>
            <a:r>
              <a:rPr lang="uk-UA" sz="3200" b="1" i="1" dirty="0"/>
              <a:t>    </a:t>
            </a:r>
            <a:r>
              <a:rPr lang="uk-UA" sz="3200" b="1" dirty="0"/>
              <a:t>                  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 </a:t>
            </a:r>
            <a:r>
              <a:rPr lang="uk-UA" sz="3200" b="1" dirty="0" smtClean="0"/>
              <a:t>Знайдіть </a:t>
            </a:r>
            <a:r>
              <a:rPr lang="uk-UA" sz="3200" b="1" dirty="0"/>
              <a:t>кут </a:t>
            </a:r>
            <a:r>
              <a:rPr lang="uk-UA" sz="3200" b="1" i="1" dirty="0"/>
              <a:t>РКО</a:t>
            </a:r>
            <a:r>
              <a:rPr lang="uk-UA" sz="3200" b="1" dirty="0"/>
              <a:t>.                               </a:t>
            </a:r>
            <a:endParaRPr lang="ru-RU" sz="3200" b="1" dirty="0"/>
          </a:p>
        </p:txBody>
      </p: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5"/>
          <a:srcRect t="7610"/>
          <a:stretch>
            <a:fillRect/>
          </a:stretch>
        </p:blipFill>
        <p:spPr bwMode="auto">
          <a:xfrm>
            <a:off x="5657819" y="1140809"/>
            <a:ext cx="2387611" cy="2249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8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sz="3600" b="1" dirty="0">
                <a:solidFill>
                  <a:schemeClr val="accent5">
                    <a:lumMod val="50000"/>
                  </a:schemeClr>
                </a:solidFill>
              </a:rPr>
              <a:t>Дайте означення вказаним на малюнку елементам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upload.wikimedia.org/wikipedia/uk/thumb/6/62/CIRCLE_LINES_uk.png/150px-CIRCLE_LINES_uk.png"/>
          <p:cNvPicPr>
            <a:picLocks noGrp="1"/>
          </p:cNvPicPr>
          <p:nvPr>
            <p:ph idx="4294967295"/>
          </p:nvPr>
        </p:nvPicPr>
        <p:blipFill>
          <a:blip r:embed="rId2">
            <a:lum bright="-50000" contrast="48000"/>
          </a:blip>
          <a:srcRect/>
          <a:stretch>
            <a:fillRect/>
          </a:stretch>
        </p:blipFill>
        <p:spPr bwMode="auto">
          <a:xfrm>
            <a:off x="4095744" y="1285860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4850" y="571480"/>
            <a:ext cx="45163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ПОДУМАЙТЕ 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9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117</a:t>
            </a:r>
            <a:r>
              <a:rPr lang="uk-UA" b="1" dirty="0" smtClean="0"/>
              <a:t>°</a:t>
            </a:r>
            <a:endParaRPr lang="ru-RU" dirty="0"/>
          </a:p>
        </p:txBody>
      </p:sp>
      <p:sp>
        <p:nvSpPr>
          <p:cNvPr id="12" name="Текст Прав"/>
          <p:cNvSpPr txBox="1">
            <a:spLocks/>
          </p:cNvSpPr>
          <p:nvPr/>
        </p:nvSpPr>
        <p:spPr>
          <a:xfrm>
            <a:off x="1636776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123°</a:t>
            </a:r>
            <a:endParaRPr lang="ru-RU" dirty="0"/>
          </a:p>
        </p:txBody>
      </p:sp>
      <p:sp>
        <p:nvSpPr>
          <p:cNvPr id="13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112°</a:t>
            </a:r>
            <a:endParaRPr lang="ru-RU" dirty="0"/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113°</a:t>
            </a:r>
            <a:endParaRPr lang="ru-RU" dirty="0"/>
          </a:p>
        </p:txBody>
      </p:sp>
      <p:sp>
        <p:nvSpPr>
          <p:cNvPr id="15" name="Ромб 14"/>
          <p:cNvSpPr/>
          <p:nvPr/>
        </p:nvSpPr>
        <p:spPr>
          <a:xfrm>
            <a:off x="5302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837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uk-UA" sz="3200" b="1" dirty="0"/>
              <a:t>3) Кут </a:t>
            </a:r>
            <a:r>
              <a:rPr lang="uk-UA" sz="3200" b="1" i="1" dirty="0"/>
              <a:t>АВС</a:t>
            </a:r>
            <a:r>
              <a:rPr lang="uk-UA" sz="3200" b="1" dirty="0"/>
              <a:t> – вписаний ,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 кут </a:t>
            </a:r>
            <a:r>
              <a:rPr lang="uk-UA" sz="3200" b="1" i="1" dirty="0"/>
              <a:t>АОС </a:t>
            </a:r>
            <a:r>
              <a:rPr lang="uk-UA" sz="3200" b="1" dirty="0"/>
              <a:t>– центральний.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</a:t>
            </a:r>
            <a:r>
              <a:rPr lang="uk-UA" sz="3200" b="1" dirty="0" smtClean="0"/>
              <a:t>Знайдіть </a:t>
            </a:r>
            <a:r>
              <a:rPr lang="uk-UA" sz="3200" b="1" dirty="0"/>
              <a:t>кут </a:t>
            </a:r>
            <a:r>
              <a:rPr lang="uk-UA" sz="3200" b="1" i="1" dirty="0"/>
              <a:t>АВС</a:t>
            </a:r>
            <a:r>
              <a:rPr lang="uk-UA" sz="3200" b="1" dirty="0" smtClean="0"/>
              <a:t>,</a:t>
            </a:r>
            <a:br>
              <a:rPr lang="uk-UA" sz="3200" b="1" dirty="0" smtClean="0"/>
            </a:br>
            <a:r>
              <a:rPr lang="uk-UA" sz="3200" b="1" dirty="0" smtClean="0"/>
              <a:t> </a:t>
            </a:r>
            <a:r>
              <a:rPr lang="uk-UA" sz="3200" b="1" dirty="0"/>
              <a:t>якщо кут </a:t>
            </a:r>
            <a:r>
              <a:rPr lang="uk-UA" sz="3200" b="1" i="1" dirty="0"/>
              <a:t>АОС</a:t>
            </a:r>
            <a:r>
              <a:rPr lang="uk-UA" sz="3200" b="1" dirty="0"/>
              <a:t> = 126°.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dirty="0"/>
          </a:p>
        </p:txBody>
      </p:sp>
      <p:pic>
        <p:nvPicPr>
          <p:cNvPr id="17" name="Содержимое 4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9730" y="2027976"/>
            <a:ext cx="2054221" cy="165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2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t="5420" r="2398"/>
          <a:stretch>
            <a:fillRect/>
          </a:stretch>
        </p:blipFill>
        <p:spPr bwMode="auto">
          <a:xfrm>
            <a:off x="381000" y="1268760"/>
            <a:ext cx="9144000" cy="97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1752601" y="304801"/>
            <a:ext cx="6151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uk-UA" sz="4800">
                <a:latin typeface="Comic Sans MS" pitchFamily="66" charset="0"/>
              </a:rPr>
              <a:t>КЛЮЧОВІ  ЗАДАЧІ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22046" y="2245021"/>
            <a:ext cx="4812671" cy="4009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7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24744"/>
            <a:ext cx="8951874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752601" y="304801"/>
            <a:ext cx="6151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>
                <a:latin typeface="Comic Sans MS" pitchFamily="66" charset="0"/>
              </a:rPr>
              <a:t>КЛЮЧОВІ  ЗАДАЧІ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27976" y="2374907"/>
            <a:ext cx="6304231" cy="3763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6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030" y="764704"/>
            <a:ext cx="9189970" cy="107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784649" y="1"/>
            <a:ext cx="6151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 dirty="0">
                <a:latin typeface="Comic Sans MS" pitchFamily="66" charset="0"/>
              </a:rPr>
              <a:t>КЛЮЧОВІ  ЗАДАЧІ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21532" y="2000816"/>
            <a:ext cx="4075568" cy="414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44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30" y="1500174"/>
            <a:ext cx="3752870" cy="3313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6536" y="0"/>
            <a:ext cx="8229600" cy="938962"/>
          </a:xfr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Пропорційність відрізків хорд</a:t>
            </a:r>
            <a:endParaRPr lang="ru-RU" sz="4400" b="1" dirty="0">
              <a:solidFill>
                <a:srgbClr val="0070C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592" y="1000340"/>
            <a:ext cx="7550590" cy="91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66786" y="2071679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Доведення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9596" y="2500307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ea typeface="Cambria Math"/>
                <a:cs typeface="Times New Roman" pitchFamily="18" charset="0"/>
              </a:rPr>
              <a:t>1. </a:t>
            </a:r>
            <a:r>
              <a:rPr lang="uk-UA" sz="2400" dirty="0">
                <a:latin typeface="Times New Roman" pitchFamily="18" charset="0"/>
                <a:ea typeface="Cambria Math"/>
                <a:cs typeface="Times New Roman" pitchFamily="18" charset="0"/>
              </a:rPr>
              <a:t>∆</a:t>
            </a:r>
            <a:r>
              <a:rPr lang="en-US" sz="2400" dirty="0">
                <a:latin typeface="Times New Roman" pitchFamily="18" charset="0"/>
                <a:ea typeface="Cambria Math"/>
                <a:cs typeface="Times New Roman" pitchFamily="18" charset="0"/>
              </a:rPr>
              <a:t>ACM</a:t>
            </a:r>
            <a:r>
              <a:rPr lang="uk-UA" sz="2400" dirty="0">
                <a:latin typeface="Times New Roman" pitchFamily="18" charset="0"/>
                <a:ea typeface="Cambria Math"/>
                <a:cs typeface="Times New Roman" pitchFamily="18" charset="0"/>
              </a:rPr>
              <a:t>∾ ∆</a:t>
            </a:r>
            <a:r>
              <a:rPr lang="en-US" sz="2400" dirty="0">
                <a:latin typeface="Times New Roman" pitchFamily="18" charset="0"/>
                <a:ea typeface="Cambria Math"/>
                <a:cs typeface="Times New Roman" pitchFamily="18" charset="0"/>
              </a:rPr>
              <a:t>DBM.</a:t>
            </a:r>
            <a:r>
              <a:rPr lang="uk-UA" sz="2400" dirty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81026" y="3143251"/>
          <a:ext cx="23780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5" imgW="952200" imgH="393480" progId="Equation.3">
                  <p:embed/>
                </p:oleObj>
              </mc:Choice>
              <mc:Fallback>
                <p:oleObj name="Equation" r:id="rId5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6" y="3143251"/>
                        <a:ext cx="237807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881298" y="3357562"/>
          <a:ext cx="3427412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7" imgW="1371600" imgH="177480" progId="Equation.3">
                  <p:embed/>
                </p:oleObj>
              </mc:Choice>
              <mc:Fallback>
                <p:oleObj name="Equation" r:id="rId7" imgW="1371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298" y="3357562"/>
                        <a:ext cx="3427412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Дуга 16"/>
          <p:cNvSpPr/>
          <p:nvPr/>
        </p:nvSpPr>
        <p:spPr>
          <a:xfrm rot="5400000">
            <a:off x="6274603" y="3036091"/>
            <a:ext cx="357190" cy="428628"/>
          </a:xfrm>
          <a:prstGeom prst="arc">
            <a:avLst>
              <a:gd name="adj1" fmla="val 16200000"/>
              <a:gd name="adj2" fmla="val 203521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9734872">
            <a:off x="8224551" y="2615994"/>
            <a:ext cx="357190" cy="428628"/>
          </a:xfrm>
          <a:prstGeom prst="arc">
            <a:avLst>
              <a:gd name="adj1" fmla="val 16200000"/>
              <a:gd name="adj2" fmla="val 203521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10388" y="4429132"/>
            <a:ext cx="14287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 rot="14567137">
            <a:off x="7130275" y="3584910"/>
            <a:ext cx="477380" cy="377083"/>
          </a:xfrm>
          <a:prstGeom prst="arc">
            <a:avLst>
              <a:gd name="adj1" fmla="val 15501585"/>
              <a:gd name="adj2" fmla="val 19720224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4936794">
            <a:off x="7008569" y="3531532"/>
            <a:ext cx="507663" cy="551722"/>
          </a:xfrm>
          <a:prstGeom prst="arc">
            <a:avLst>
              <a:gd name="adj1" fmla="val 13799158"/>
              <a:gd name="adj2" fmla="val 20352121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4301117">
            <a:off x="7182884" y="3597743"/>
            <a:ext cx="477380" cy="377083"/>
          </a:xfrm>
          <a:prstGeom prst="arc">
            <a:avLst>
              <a:gd name="adj1" fmla="val 15501585"/>
              <a:gd name="adj2" fmla="val 19720224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4940683">
            <a:off x="7220963" y="3512895"/>
            <a:ext cx="507663" cy="551722"/>
          </a:xfrm>
          <a:prstGeom prst="arc">
            <a:avLst>
              <a:gd name="adj1" fmla="val 13799158"/>
              <a:gd name="adj2" fmla="val 19496931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69854" y="4214819"/>
            <a:ext cx="6183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000" b="1" dirty="0"/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перетині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діаметром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кола,  хорда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відрізки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завдовжки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3 см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4 см, 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—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відношенні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1 : 3.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радіус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кола. </a:t>
            </a:r>
          </a:p>
        </p:txBody>
      </p:sp>
      <p:sp>
        <p:nvSpPr>
          <p:cNvPr id="29" name="Овал 28"/>
          <p:cNvSpPr/>
          <p:nvPr/>
        </p:nvSpPr>
        <p:spPr>
          <a:xfrm>
            <a:off x="7024702" y="5143512"/>
            <a:ext cx="1500198" cy="150019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endCxn id="29" idx="6"/>
          </p:cNvCxnSpPr>
          <p:nvPr/>
        </p:nvCxnSpPr>
        <p:spPr>
          <a:xfrm flipV="1">
            <a:off x="7024702" y="5893612"/>
            <a:ext cx="1500198" cy="357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6777361" y="5462291"/>
            <a:ext cx="1137624" cy="50006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596338" y="564357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53198" y="571501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81826" y="628652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1892" y="471488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0454" y="550070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793751" y="5399088"/>
          <a:ext cx="31734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9" imgW="1269720" imgH="203040" progId="Equation.3">
                  <p:embed/>
                </p:oleObj>
              </mc:Choice>
              <mc:Fallback>
                <p:oleObj name="Equation" r:id="rId9" imgW="1269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1" y="5399088"/>
                        <a:ext cx="3173413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3952868" y="5429264"/>
          <a:ext cx="27606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11" imgW="1104840" imgH="203040" progId="Equation.3">
                  <p:embed/>
                </p:oleObj>
              </mc:Choice>
              <mc:Fallback>
                <p:oleObj name="Equation" r:id="rId11" imgW="1104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68" y="5429264"/>
                        <a:ext cx="276066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625069"/>
              </p:ext>
            </p:extLst>
          </p:nvPr>
        </p:nvGraphicFramePr>
        <p:xfrm>
          <a:off x="269854" y="5741663"/>
          <a:ext cx="16827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Уравнение" r:id="rId13" imgW="672840" imgH="228600" progId="Equation.3">
                  <p:embed/>
                </p:oleObj>
              </mc:Choice>
              <mc:Fallback>
                <p:oleObj name="Уравнение" r:id="rId13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54" y="5741663"/>
                        <a:ext cx="16827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655127"/>
              </p:ext>
            </p:extLst>
          </p:nvPr>
        </p:nvGraphicFramePr>
        <p:xfrm>
          <a:off x="2192513" y="5764435"/>
          <a:ext cx="9842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15" imgW="393480" imgH="203040" progId="Equation.3">
                  <p:embed/>
                </p:oleObj>
              </mc:Choice>
              <mc:Fallback>
                <p:oleObj name="Equation" r:id="rId15" imgW="393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513" y="5764435"/>
                        <a:ext cx="98425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975010"/>
              </p:ext>
            </p:extLst>
          </p:nvPr>
        </p:nvGraphicFramePr>
        <p:xfrm>
          <a:off x="3248201" y="5821204"/>
          <a:ext cx="28876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Уравнение" r:id="rId17" imgW="1155600" imgH="203040" progId="Equation.3">
                  <p:embed/>
                </p:oleObj>
              </mc:Choice>
              <mc:Fallback>
                <p:oleObj name="Уравнение" r:id="rId17" imgW="1155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201" y="5821204"/>
                        <a:ext cx="288766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376733" y="6203233"/>
            <a:ext cx="2554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Cambria Math"/>
                <a:cs typeface="Times New Roman" pitchFamily="18" charset="0"/>
              </a:rPr>
              <a:t>R=8:2=4(</a:t>
            </a:r>
            <a:r>
              <a:rPr lang="uk-UA" sz="3200" dirty="0">
                <a:latin typeface="Times New Roman" pitchFamily="18" charset="0"/>
                <a:ea typeface="Cambria Math"/>
                <a:cs typeface="Times New Roman" pitchFamily="18" charset="0"/>
              </a:rPr>
              <a:t>см).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/>
      <p:bldP spid="29" grpId="0" animBg="1"/>
      <p:bldP spid="36" grpId="0"/>
      <p:bldP spid="37" grpId="0"/>
      <p:bldP spid="38" grpId="0"/>
      <p:bldP spid="39" grpId="0"/>
      <p:bldP spid="40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786" y="622286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Пропорційність відрізків січної та дотичної</a:t>
            </a:r>
            <a:endParaRPr lang="ru-RU" sz="4000" dirty="0"/>
          </a:p>
        </p:txBody>
      </p:sp>
      <p:sp>
        <p:nvSpPr>
          <p:cNvPr id="5" name="Овал 4"/>
          <p:cNvSpPr/>
          <p:nvPr/>
        </p:nvSpPr>
        <p:spPr>
          <a:xfrm>
            <a:off x="6524636" y="2571744"/>
            <a:ext cx="1928826" cy="1857388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667776" y="221455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882090" y="200024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</a:t>
            </a:r>
            <a:endParaRPr lang="ru-RU" sz="3200" b="1" dirty="0"/>
          </a:p>
        </p:txBody>
      </p:sp>
      <p:cxnSp>
        <p:nvCxnSpPr>
          <p:cNvPr id="8" name="Прямая соединительная линия 7"/>
          <p:cNvCxnSpPr>
            <a:endCxn id="6" idx="2"/>
          </p:cNvCxnSpPr>
          <p:nvPr/>
        </p:nvCxnSpPr>
        <p:spPr>
          <a:xfrm flipV="1">
            <a:off x="5810256" y="2250274"/>
            <a:ext cx="2857520" cy="2536049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667512" y="392906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24570" y="3857629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А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67644" y="2071679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В</a:t>
            </a:r>
            <a:endParaRPr lang="ru-RU" sz="3200" b="1" dirty="0"/>
          </a:p>
        </p:txBody>
      </p:sp>
      <p:sp>
        <p:nvSpPr>
          <p:cNvPr id="16" name="Овал 15"/>
          <p:cNvSpPr/>
          <p:nvPr/>
        </p:nvSpPr>
        <p:spPr>
          <a:xfrm>
            <a:off x="8024834" y="271462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endCxn id="6" idx="3"/>
          </p:cNvCxnSpPr>
          <p:nvPr/>
        </p:nvCxnSpPr>
        <p:spPr>
          <a:xfrm rot="5400000" flipH="1" flipV="1">
            <a:off x="7060421" y="3454257"/>
            <a:ext cx="2796544" cy="43909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8453462" y="357187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596338" y="321468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С</a:t>
            </a:r>
            <a:endParaRPr lang="ru-RU" sz="3200" b="1" dirty="0"/>
          </a:p>
        </p:txBody>
      </p:sp>
      <p:cxnSp>
        <p:nvCxnSpPr>
          <p:cNvPr id="30" name="Прямая соединительная линия 29"/>
          <p:cNvCxnSpPr>
            <a:stCxn id="22" idx="7"/>
            <a:endCxn id="12" idx="5"/>
          </p:cNvCxnSpPr>
          <p:nvPr/>
        </p:nvCxnSpPr>
        <p:spPr>
          <a:xfrm rot="16200000" flipH="1" flipV="1">
            <a:off x="7417611" y="2893215"/>
            <a:ext cx="407704" cy="178595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66786" y="2214555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Доведення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8158" y="2786059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ea typeface="Cambria Math"/>
                <a:cs typeface="Times New Roman" pitchFamily="18" charset="0"/>
              </a:rPr>
              <a:t>1. </a:t>
            </a:r>
            <a:r>
              <a:rPr lang="uk-UA" sz="2400" dirty="0">
                <a:latin typeface="Times New Roman" pitchFamily="18" charset="0"/>
                <a:ea typeface="Cambria Math"/>
                <a:cs typeface="Times New Roman" pitchFamily="18" charset="0"/>
              </a:rPr>
              <a:t>∆</a:t>
            </a:r>
            <a:r>
              <a:rPr lang="en-US" sz="2400" dirty="0">
                <a:latin typeface="Times New Roman" pitchFamily="18" charset="0"/>
                <a:ea typeface="Cambria Math"/>
                <a:cs typeface="Times New Roman" pitchFamily="18" charset="0"/>
              </a:rPr>
              <a:t>AM</a:t>
            </a:r>
            <a:r>
              <a:rPr lang="uk-UA" sz="2400" dirty="0">
                <a:latin typeface="Times New Roman" pitchFamily="18" charset="0"/>
                <a:ea typeface="Cambria Math"/>
                <a:cs typeface="Times New Roman" pitchFamily="18" charset="0"/>
              </a:rPr>
              <a:t>С∾ ∆С</a:t>
            </a:r>
            <a:r>
              <a:rPr lang="en-US" sz="2400" dirty="0">
                <a:latin typeface="Times New Roman" pitchFamily="18" charset="0"/>
                <a:ea typeface="Cambria Math"/>
                <a:cs typeface="Times New Roman" pitchFamily="18" charset="0"/>
              </a:rPr>
              <a:t>MB.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Дуга 37"/>
          <p:cNvSpPr/>
          <p:nvPr/>
        </p:nvSpPr>
        <p:spPr>
          <a:xfrm rot="20249559">
            <a:off x="8164708" y="3195291"/>
            <a:ext cx="357190" cy="428628"/>
          </a:xfrm>
          <a:prstGeom prst="arc">
            <a:avLst>
              <a:gd name="adj1" fmla="val 16200000"/>
              <a:gd name="adj2" fmla="val 203521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302359">
            <a:off x="6757085" y="3729612"/>
            <a:ext cx="357190" cy="428628"/>
          </a:xfrm>
          <a:prstGeom prst="arc">
            <a:avLst>
              <a:gd name="adj1" fmla="val 16200000"/>
              <a:gd name="adj2" fmla="val 203521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11189" y="3286126"/>
          <a:ext cx="23463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3" imgW="939600" imgH="393480" progId="Equation.3">
                  <p:embed/>
                </p:oleObj>
              </mc:Choice>
              <mc:Fallback>
                <p:oleObj name="Equation" r:id="rId3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9" y="3286126"/>
                        <a:ext cx="23463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317876" y="3322638"/>
          <a:ext cx="26971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5" imgW="1079280" imgH="203040" progId="Equation.3">
                  <p:embed/>
                </p:oleObj>
              </mc:Choice>
              <mc:Fallback>
                <p:oleObj name="Equation" r:id="rId5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6" y="3322638"/>
                        <a:ext cx="26971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158" y="1428737"/>
            <a:ext cx="8215370" cy="65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Овал 28"/>
          <p:cNvSpPr/>
          <p:nvPr/>
        </p:nvSpPr>
        <p:spPr>
          <a:xfrm>
            <a:off x="7381892" y="350043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810388" y="3143249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О</a:t>
            </a:r>
            <a:endParaRPr lang="ru-RU" sz="3200" b="1" dirty="0"/>
          </a:p>
        </p:txBody>
      </p:sp>
      <p:cxnSp>
        <p:nvCxnSpPr>
          <p:cNvPr id="32" name="Прямая соединительная линия 31"/>
          <p:cNvCxnSpPr>
            <a:stCxn id="16" idx="5"/>
            <a:endCxn id="22" idx="1"/>
          </p:cNvCxnSpPr>
          <p:nvPr/>
        </p:nvCxnSpPr>
        <p:spPr>
          <a:xfrm rot="16200000" flipH="1">
            <a:off x="7871496" y="2989910"/>
            <a:ext cx="806742" cy="37811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4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 animBg="1"/>
      <p:bldP spid="13" grpId="0"/>
      <p:bldP spid="15" grpId="0"/>
      <p:bldP spid="16" grpId="0" animBg="1"/>
      <p:bldP spid="22" grpId="0" animBg="1"/>
      <p:bldP spid="24" grpId="0"/>
      <p:bldP spid="36" grpId="0"/>
      <p:bldP spid="37" grpId="0"/>
      <p:bldP spid="38" grpId="0" animBg="1"/>
      <p:bldP spid="39" grpId="0" animBg="1"/>
      <p:bldP spid="29" grpId="0" animBg="1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575868" y="2988487"/>
            <a:ext cx="2536110" cy="2442179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93767" y="2518836"/>
            <a:ext cx="93930" cy="93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87697" y="3927787"/>
            <a:ext cx="75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</a:t>
            </a:r>
            <a:endParaRPr lang="ru-RU" sz="3200" b="1" dirty="0"/>
          </a:p>
        </p:txBody>
      </p:sp>
      <p:cxnSp>
        <p:nvCxnSpPr>
          <p:cNvPr id="8" name="Прямая соединительная линия 7"/>
          <p:cNvCxnSpPr>
            <a:endCxn id="6" idx="2"/>
          </p:cNvCxnSpPr>
          <p:nvPr/>
        </p:nvCxnSpPr>
        <p:spPr>
          <a:xfrm flipV="1">
            <a:off x="2166919" y="2565802"/>
            <a:ext cx="4226849" cy="1549845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763728" y="3458136"/>
            <a:ext cx="93930" cy="93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769445" y="2143117"/>
            <a:ext cx="75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А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03028" y="2237047"/>
            <a:ext cx="75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В</a:t>
            </a:r>
            <a:endParaRPr lang="ru-RU" sz="3200" b="1" dirty="0"/>
          </a:p>
        </p:txBody>
      </p:sp>
      <p:sp>
        <p:nvSpPr>
          <p:cNvPr id="16" name="Овал 15"/>
          <p:cNvSpPr/>
          <p:nvPr/>
        </p:nvSpPr>
        <p:spPr>
          <a:xfrm>
            <a:off x="5078747" y="2988486"/>
            <a:ext cx="93930" cy="93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endCxn id="6" idx="3"/>
          </p:cNvCxnSpPr>
          <p:nvPr/>
        </p:nvCxnSpPr>
        <p:spPr>
          <a:xfrm rot="5400000" flipH="1" flipV="1">
            <a:off x="4280344" y="4148855"/>
            <a:ext cx="3677025" cy="577336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111977" y="4303505"/>
            <a:ext cx="93930" cy="93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012288" y="2800627"/>
            <a:ext cx="75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С</a:t>
            </a:r>
            <a:endParaRPr lang="ru-RU" sz="3200" b="1" dirty="0"/>
          </a:p>
        </p:txBody>
      </p:sp>
      <p:sp>
        <p:nvSpPr>
          <p:cNvPr id="29" name="Овал 28"/>
          <p:cNvSpPr/>
          <p:nvPr/>
        </p:nvSpPr>
        <p:spPr>
          <a:xfrm>
            <a:off x="4703028" y="4209576"/>
            <a:ext cx="93930" cy="93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951588" y="3739927"/>
            <a:ext cx="75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О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351336" y="789915"/>
            <a:ext cx="7901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Січна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проведена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точки A,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перетинає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коло в точках B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AB = 4 см, BC = 5 см.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довжину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відрізка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дотичної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проведеної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 кола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точки 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28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 animBg="1"/>
      <p:bldP spid="12" grpId="1" animBg="1"/>
      <p:bldP spid="13" grpId="0"/>
      <p:bldP spid="15" grpId="0"/>
      <p:bldP spid="16" grpId="0" animBg="1"/>
      <p:bldP spid="16" grpId="1" animBg="1"/>
      <p:bldP spid="22" grpId="0" animBg="1"/>
      <p:bldP spid="24" grpId="0"/>
      <p:bldP spid="29" grpId="0" animBg="1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882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2" y="0"/>
            <a:ext cx="9133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4" y="0"/>
            <a:ext cx="9137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      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4294967295"/>
          </p:nvPr>
        </p:nvPicPr>
        <p:blipFill>
          <a:blip r:embed="rId2"/>
          <a:srcRect b="11337"/>
          <a:stretch>
            <a:fillRect/>
          </a:stretch>
        </p:blipFill>
        <p:spPr>
          <a:xfrm>
            <a:off x="4452935" y="1500175"/>
            <a:ext cx="3929089" cy="4572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побудувати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плоский кут так,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вершиною буде центр кола, то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матимемо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кут,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центральним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кутом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911" y="285728"/>
            <a:ext cx="62225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ПРИГАДАЙТЕ 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9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95"/>
            <a:ext cx="9144000" cy="68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95"/>
            <a:ext cx="9144000" cy="68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75"/>
            <a:ext cx="9144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53"/>
            <a:ext cx="9144000" cy="684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83"/>
            <a:ext cx="9144000" cy="68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7"/>
            <a:ext cx="9906000" cy="68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вписане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3376"/>
            <a:ext cx="4787900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писане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1" y="404814"/>
            <a:ext cx="4176713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0389" y="1"/>
            <a:ext cx="8569325" cy="2232025"/>
          </a:xfrm>
        </p:spPr>
        <p:txBody>
          <a:bodyPr anchor="ctr">
            <a:normAutofit fontScale="90000"/>
          </a:bodyPr>
          <a:lstStyle/>
          <a:p>
            <a:r>
              <a:rPr lang="uk-UA" b="1" i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Коло, описане навколо трикутника. </a:t>
            </a:r>
            <a:br>
              <a:rPr lang="uk-UA" b="1" i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b="1" i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Коло, вписане в трикутник</a:t>
            </a:r>
            <a:endParaRPr lang="ru-RU" b="1" i="1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423989" y="4797426"/>
            <a:ext cx="62727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«Серед рівних розумом - за однакових умов – </a:t>
            </a:r>
          </a:p>
          <a:p>
            <a:r>
              <a:rPr lang="uk-UA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переважає той, хто знає геометрію»</a:t>
            </a:r>
            <a:endParaRPr lang="ru-RU" sz="24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300789" y="5800725"/>
            <a:ext cx="17474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Блез Паскаль</a:t>
            </a:r>
            <a:r>
              <a:rPr lang="ru-RU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6" grpId="0"/>
      <p:bldP spid="205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писане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563938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описан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9" y="3500439"/>
            <a:ext cx="2916237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писане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429001"/>
            <a:ext cx="316865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описане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9" y="3573463"/>
            <a:ext cx="2700337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фф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6" y="1844675"/>
            <a:ext cx="46958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ідпис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188913"/>
            <a:ext cx="45529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016375" y="1125539"/>
            <a:ext cx="5105400" cy="739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1400" b="1">
                <a:latin typeface="Times New Roman" panose="02020603050405020304" pitchFamily="18" charset="0"/>
              </a:rPr>
              <a:t>Центром вписаного у трикутник кола є точка перетину</a:t>
            </a:r>
          </a:p>
          <a:p>
            <a:r>
              <a:rPr lang="uk-UA" sz="1400" b="1">
                <a:latin typeface="Times New Roman" panose="02020603050405020304" pitchFamily="18" charset="0"/>
              </a:rPr>
              <a:t>його бісектрис. Центр вписаного кола знаходиться всередині трикутника.</a:t>
            </a:r>
            <a:endParaRPr lang="ru-RU" sz="1400" b="1">
              <a:latin typeface="Times New Roman" panose="02020603050405020304" pitchFamily="18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60389" y="2924175"/>
            <a:ext cx="8785225" cy="52705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1400" b="1">
                <a:latin typeface="Times New Roman" panose="02020603050405020304" pitchFamily="18" charset="0"/>
              </a:rPr>
              <a:t>Центром описаного навколо  трикутника кола є точка перетину серединних перпендикулярів, проведених до його сторін. </a:t>
            </a:r>
            <a:endParaRPr lang="ru-RU" sz="1400" b="1">
              <a:latin typeface="Times New Roman" panose="02020603050405020304" pitchFamily="18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60389" y="6165850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1400" b="1">
                <a:latin typeface="Times New Roman" panose="02020603050405020304" pitchFamily="18" charset="0"/>
              </a:rPr>
              <a:t>Гострокутний  трикутник</a:t>
            </a:r>
            <a:endParaRPr lang="ru-RU" sz="1400" b="1">
              <a:latin typeface="Times New Roman" panose="02020603050405020304" pitchFamily="18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657600" y="6308725"/>
            <a:ext cx="2376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1400" b="1">
                <a:latin typeface="Times New Roman" panose="02020603050405020304" pitchFamily="18" charset="0"/>
              </a:rPr>
              <a:t>Прямокутний  трикутник</a:t>
            </a:r>
            <a:endParaRPr lang="ru-RU" sz="1400" b="1">
              <a:latin typeface="Times New Roman" panose="02020603050405020304" pitchFamily="18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681789" y="6237288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1400" b="1">
                <a:latin typeface="Times New Roman" panose="02020603050405020304" pitchFamily="18" charset="0"/>
              </a:rPr>
              <a:t>Тупокутний  трикутник</a:t>
            </a:r>
            <a:endParaRPr lang="ru-RU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  <p:bldP spid="3084" grpId="0"/>
      <p:bldP spid="3085" grpId="0"/>
      <p:bldP spid="308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равильний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5738"/>
            <a:ext cx="3965576" cy="3644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360613" y="1700213"/>
            <a:ext cx="314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3300"/>
                </a:solidFill>
              </a:rPr>
              <a:t>R</a:t>
            </a:r>
            <a:endParaRPr lang="ru-RU" b="1" i="1">
              <a:solidFill>
                <a:srgbClr val="FF3300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 flipV="1">
            <a:off x="1639888" y="1052513"/>
            <a:ext cx="1009650" cy="1223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2439988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000"/>
                </a:solidFill>
              </a:rPr>
              <a:t>r</a:t>
            </a:r>
            <a:endParaRPr lang="ru-RU" b="1" i="1">
              <a:solidFill>
                <a:srgbClr val="008000"/>
              </a:solidFill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2144714" y="2276476"/>
            <a:ext cx="504825" cy="5762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6" name="Picture 10" descr="прав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11735"/>
            <a:ext cx="5077891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440113" y="17002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2"/>
                </a:solidFill>
              </a:rPr>
              <a:t>a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 flipV="1">
            <a:off x="2649539" y="620714"/>
            <a:ext cx="1366837" cy="2447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9" name="Picture 13" descr="вар29-2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000064"/>
            <a:ext cx="3590925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96851" y="3938151"/>
            <a:ext cx="627221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400" b="1" dirty="0"/>
              <a:t>Варіант 29. Завдання </a:t>
            </a:r>
            <a:r>
              <a:rPr lang="uk-UA" sz="2400" b="1" dirty="0" smtClean="0"/>
              <a:t>2.6</a:t>
            </a:r>
            <a:endParaRPr lang="uk-UA" sz="2400" b="1" dirty="0"/>
          </a:p>
          <a:p>
            <a:r>
              <a:rPr lang="uk-UA" sz="2400" b="1" dirty="0"/>
              <a:t>Як відноситься сторона правильного </a:t>
            </a:r>
            <a:r>
              <a:rPr lang="uk-UA" sz="2400" b="1" dirty="0" smtClean="0"/>
              <a:t>трикутника, вписаного </a:t>
            </a:r>
            <a:r>
              <a:rPr lang="uk-UA" sz="2400" b="1" dirty="0"/>
              <a:t>в коло, до сторони правильного </a:t>
            </a:r>
            <a:r>
              <a:rPr lang="uk-UA" sz="2400" b="1" dirty="0" smtClean="0"/>
              <a:t>трикутника, описаного </a:t>
            </a:r>
            <a:r>
              <a:rPr lang="uk-UA" sz="2400" b="1" dirty="0"/>
              <a:t>навколо цього кола?</a:t>
            </a:r>
            <a:endParaRPr lang="ru-RU" sz="2400" b="1" dirty="0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16719" y="5797690"/>
            <a:ext cx="46441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400" b="1" dirty="0"/>
              <a:t>Для </a:t>
            </a:r>
            <a:r>
              <a:rPr lang="uk-UA" sz="2400" b="1" dirty="0">
                <a:sym typeface="Symbol" panose="05050102010706020507" pitchFamily="18" charset="2"/>
              </a:rPr>
              <a:t> АВС коло є вписаним, </a:t>
            </a:r>
          </a:p>
          <a:p>
            <a:r>
              <a:rPr lang="uk-UA" sz="2400" b="1" dirty="0">
                <a:sym typeface="Symbol" panose="05050102010706020507" pitchFamily="18" charset="2"/>
              </a:rPr>
              <a:t>а д</a:t>
            </a:r>
            <a:r>
              <a:rPr lang="uk-UA" sz="2400" b="1" dirty="0"/>
              <a:t>ля </a:t>
            </a:r>
            <a:r>
              <a:rPr lang="uk-UA" sz="2400" b="1" dirty="0">
                <a:sym typeface="Symbol" panose="05050102010706020507" pitchFamily="18" charset="2"/>
              </a:rPr>
              <a:t> </a:t>
            </a:r>
            <a:r>
              <a:rPr lang="en-US" sz="2400" b="1" dirty="0">
                <a:sym typeface="Symbol" panose="05050102010706020507" pitchFamily="18" charset="2"/>
              </a:rPr>
              <a:t>MNK</a:t>
            </a:r>
            <a:r>
              <a:rPr lang="uk-UA" sz="2400" b="1" dirty="0">
                <a:sym typeface="Symbol" panose="05050102010706020507" pitchFamily="18" charset="2"/>
              </a:rPr>
              <a:t> коло є описаним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81000" y="6462574"/>
            <a:ext cx="2263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NM : </a:t>
            </a:r>
            <a:r>
              <a:rPr lang="uk-UA" sz="2400" b="1" dirty="0"/>
              <a:t>АВ</a:t>
            </a:r>
            <a:r>
              <a:rPr lang="en-US" sz="2400" b="1" dirty="0"/>
              <a:t> = 1 : 2 </a:t>
            </a:r>
            <a:endParaRPr lang="ru-RU" sz="2400" b="1" dirty="0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213226" y="3448051"/>
            <a:ext cx="776175" cy="46166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3300"/>
                </a:solidFill>
              </a:rPr>
              <a:t>R=2r</a:t>
            </a:r>
            <a:endParaRPr lang="ru-RU" sz="2400" b="1" i="1">
              <a:solidFill>
                <a:srgbClr val="FF3300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876834" y="88157"/>
            <a:ext cx="5046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</a:rPr>
              <a:t>Для рівностороннього трикутника</a:t>
            </a:r>
            <a:endParaRPr lang="ru-RU" sz="24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 animBg="1"/>
      <p:bldP spid="4103" grpId="1" animBg="1"/>
      <p:bldP spid="4105" grpId="0" animBg="1"/>
      <p:bldP spid="4105" grpId="1" animBg="1"/>
      <p:bldP spid="4107" grpId="0"/>
      <p:bldP spid="4108" grpId="0" animBg="1"/>
      <p:bldP spid="4108" grpId="1" animBg="1"/>
      <p:bldP spid="4108" grpId="2" animBg="1"/>
      <p:bldP spid="4110" grpId="0"/>
      <p:bldP spid="4112" grpId="0"/>
      <p:bldP spid="4113" grpId="0"/>
      <p:bldP spid="41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рямокутний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60351"/>
            <a:ext cx="4286250" cy="4143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прямокут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238919"/>
            <a:ext cx="4624875" cy="28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1568450" y="908050"/>
            <a:ext cx="1081088" cy="14414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 flipV="1">
            <a:off x="2649539" y="2349500"/>
            <a:ext cx="1081087" cy="14414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1568450" y="2349500"/>
            <a:ext cx="1081088" cy="15113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665663" y="3141662"/>
            <a:ext cx="4686567" cy="1077218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600" b="1" i="1" dirty="0">
                <a:latin typeface="Times New Roman" panose="02020603050405020304" pitchFamily="18" charset="0"/>
              </a:rPr>
              <a:t>За властивістю дотичних, проведених до кола  з однієї точки </a:t>
            </a:r>
          </a:p>
          <a:p>
            <a:r>
              <a:rPr lang="en-US" sz="1600" b="1" i="1" dirty="0">
                <a:latin typeface="Times New Roman" panose="02020603050405020304" pitchFamily="18" charset="0"/>
              </a:rPr>
              <a:t>BM=BN, CM=CK=r,  AK=AN</a:t>
            </a:r>
          </a:p>
          <a:p>
            <a:r>
              <a:rPr lang="en-US" sz="1600" b="1" i="1" dirty="0">
                <a:latin typeface="Times New Roman" panose="02020603050405020304" pitchFamily="18" charset="0"/>
              </a:rPr>
              <a:t>AC + BC = AB + 2 r</a:t>
            </a:r>
            <a:endParaRPr lang="ru-RU" sz="1600" b="1" i="1" dirty="0">
              <a:latin typeface="Times New Roman" panose="02020603050405020304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620838" y="1357313"/>
            <a:ext cx="328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132138" y="3444876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ym typeface="Symbol" panose="05050102010706020507" pitchFamily="18" charset="2"/>
              </a:rPr>
              <a:t>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576513" y="37893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a</a:t>
            </a:r>
            <a:endParaRPr lang="ru-RU" b="1" i="1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116013" y="2368550"/>
            <a:ext cx="30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b</a:t>
            </a:r>
            <a:endParaRPr lang="ru-RU" b="1" i="1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557463" y="1647825"/>
            <a:ext cx="279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c</a:t>
            </a:r>
            <a:endParaRPr lang="ru-RU" b="1" i="1"/>
          </a:p>
        </p:txBody>
      </p:sp>
      <p:pic>
        <p:nvPicPr>
          <p:cNvPr id="5136" name="Picture 16" descr="прям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3" y="4438649"/>
            <a:ext cx="8424863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6" grpId="1" animBg="1"/>
      <p:bldP spid="5126" grpId="2" animBg="1"/>
      <p:bldP spid="5127" grpId="0" animBg="1"/>
      <p:bldP spid="5127" grpId="1" animBg="1"/>
      <p:bldP spid="5127" grpId="2" animBg="1"/>
      <p:bldP spid="5128" grpId="0" animBg="1"/>
      <p:bldP spid="5128" grpId="1" animBg="1"/>
      <p:bldP spid="5128" grpId="2" animBg="1"/>
      <p:bldP spid="5129" grpId="0" animBg="1"/>
      <p:bldP spid="5131" grpId="0"/>
      <p:bldP spid="5132" grpId="0"/>
      <p:bldP spid="5133" grpId="0"/>
      <p:bldP spid="5134" grpId="0"/>
      <p:bldP spid="5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838200" y="273050"/>
            <a:ext cx="3043230" cy="2269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0" name="Содержимое 29"/>
          <p:cNvSpPr>
            <a:spLocks noGrp="1"/>
          </p:cNvSpPr>
          <p:nvPr>
            <p:ph idx="4294967295"/>
          </p:nvPr>
        </p:nvSpPr>
        <p:spPr>
          <a:xfrm>
            <a:off x="3956050" y="1571613"/>
            <a:ext cx="4283098" cy="4554551"/>
          </a:xfrm>
          <a:prstGeom prst="rect">
            <a:avLst/>
          </a:prstGeom>
          <a:ln>
            <a:noFill/>
          </a:ln>
        </p:spPr>
        <p:txBody>
          <a:bodyPr>
            <a:normAutofit fontScale="77500" lnSpcReduction="20000"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>
              <a:buNone/>
            </a:pPr>
            <a:r>
              <a:rPr lang="uk-UA" dirty="0"/>
              <a:t>         А </a:t>
            </a:r>
            <a:endParaRPr lang="ru-RU" dirty="0"/>
          </a:p>
          <a:p>
            <a:pPr>
              <a:buNone/>
            </a:pPr>
            <a:r>
              <a:rPr lang="uk-UA" dirty="0"/>
              <a:t>                                                    В</a:t>
            </a:r>
          </a:p>
          <a:p>
            <a:pPr>
              <a:buNone/>
            </a:pPr>
            <a:r>
              <a:rPr lang="uk-UA" dirty="0"/>
              <a:t>                                  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9597" y="1428737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sz="2400" dirty="0" err="1"/>
              <a:t>Частина</a:t>
            </a:r>
            <a:r>
              <a:rPr lang="ru-RU" sz="2400" dirty="0"/>
              <a:t> кола, яка </a:t>
            </a:r>
            <a:r>
              <a:rPr lang="ru-RU" sz="2400" dirty="0" err="1"/>
              <a:t>знаходиться</a:t>
            </a:r>
            <a:r>
              <a:rPr lang="ru-RU" sz="2400" dirty="0"/>
              <a:t> </a:t>
            </a:r>
            <a:r>
              <a:rPr lang="ru-RU" sz="2400" dirty="0" err="1"/>
              <a:t>всередині</a:t>
            </a:r>
            <a:r>
              <a:rPr lang="ru-RU" sz="2400" dirty="0"/>
              <a:t> плоского кута,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дугою кола. 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Градусна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міра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дуги кола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градусна</a:t>
            </a:r>
            <a:r>
              <a:rPr lang="ru-RU" sz="2400" dirty="0"/>
              <a:t> </a:t>
            </a:r>
            <a:r>
              <a:rPr lang="ru-RU" sz="2400" dirty="0" err="1"/>
              <a:t>міра</a:t>
            </a:r>
            <a:r>
              <a:rPr lang="ru-RU" sz="2400" dirty="0"/>
              <a:t> </a:t>
            </a:r>
            <a:r>
              <a:rPr lang="ru-RU" sz="2400" dirty="0" err="1"/>
              <a:t>відповідного</a:t>
            </a:r>
            <a:r>
              <a:rPr lang="ru-RU" sz="2400" dirty="0"/>
              <a:t> центрального кута.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"/>
            <a:ext cx="221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Georgia" pitchFamily="18" charset="0"/>
                <a:ea typeface="Times New Roman" pitchFamily="18" charset="0"/>
              </a:rPr>
              <a:t> 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4381496" y="1928803"/>
            <a:ext cx="3357586" cy="35719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                     О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738686" y="3714753"/>
            <a:ext cx="1285884" cy="110728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V="1">
            <a:off x="5595942" y="4071942"/>
            <a:ext cx="1643074" cy="78581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024571" y="3643314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9948533">
            <a:off x="5637180" y="3469753"/>
            <a:ext cx="675066" cy="745124"/>
          </a:xfrm>
          <a:prstGeom prst="arc">
            <a:avLst>
              <a:gd name="adj1" fmla="val 14191453"/>
              <a:gd name="adj2" fmla="val 20865588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1811182">
            <a:off x="4703695" y="4468918"/>
            <a:ext cx="2148415" cy="955178"/>
          </a:xfrm>
          <a:prstGeom prst="arc">
            <a:avLst>
              <a:gd name="adj1" fmla="val 10806776"/>
              <a:gd name="adj2" fmla="val 21072848"/>
            </a:avLst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вписане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04814"/>
            <a:ext cx="3563938" cy="28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описан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4" y="3573464"/>
            <a:ext cx="2916237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довільний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88914"/>
            <a:ext cx="4751388" cy="27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дові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068638"/>
            <a:ext cx="417671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дов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4498975"/>
            <a:ext cx="4681538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297238" y="16287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a</a:t>
            </a:r>
            <a:endParaRPr lang="ru-RU" b="1" i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720975" y="40767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a</a:t>
            </a:r>
            <a:endParaRPr lang="ru-RU" b="1" i="1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81113" y="1341438"/>
            <a:ext cx="30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b</a:t>
            </a:r>
            <a:endParaRPr lang="ru-RU" b="1" i="1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712913" y="4149725"/>
            <a:ext cx="30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b</a:t>
            </a:r>
            <a:endParaRPr lang="ru-RU" b="1" i="1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289175" y="2852738"/>
            <a:ext cx="279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c</a:t>
            </a:r>
            <a:endParaRPr lang="ru-RU" b="1" i="1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432050" y="5373688"/>
            <a:ext cx="279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c</a:t>
            </a:r>
            <a:endParaRPr lang="ru-RU" b="1" i="1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144713" y="2133601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/>
              <a:t>r</a:t>
            </a:r>
            <a:endParaRPr lang="ru-RU" b="1" i="1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505075" y="4652963"/>
            <a:ext cx="314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R</a:t>
            </a:r>
            <a:endParaRPr lang="ru-RU" b="1" i="1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352551" y="5013326"/>
            <a:ext cx="328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289176" y="4005263"/>
            <a:ext cx="277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ym typeface="Symbol" panose="05050102010706020507" pitchFamily="18" charset="2"/>
              </a:rPr>
              <a:t></a:t>
            </a:r>
          </a:p>
        </p:txBody>
      </p:sp>
    </p:spTree>
    <p:extLst>
      <p:ext uri="{BB962C8B-B14F-4D97-AF65-F5344CB8AC3E}">
        <p14:creationId xmlns:p14="http://schemas.microsoft.com/office/powerpoint/2010/main" val="24083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62" grpId="0"/>
      <p:bldP spid="616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вар80_2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773238"/>
            <a:ext cx="39719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30448" y="260350"/>
            <a:ext cx="80395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</a:rPr>
              <a:t>                            Варіант 80.  Завдання 2.6</a:t>
            </a:r>
          </a:p>
          <a:p>
            <a:r>
              <a:rPr lang="uk-UA" b="1" dirty="0">
                <a:latin typeface="Times New Roman" panose="02020603050405020304" pitchFamily="18" charset="0"/>
              </a:rPr>
              <a:t>Основа рівнобедреного тупокутного трикутника дорівнює 18 </a:t>
            </a:r>
            <a:r>
              <a:rPr lang="uk-UA" b="1" i="1" dirty="0">
                <a:latin typeface="Times New Roman" panose="02020603050405020304" pitchFamily="18" charset="0"/>
              </a:rPr>
              <a:t>см</a:t>
            </a:r>
            <a:r>
              <a:rPr lang="uk-UA" b="1" dirty="0">
                <a:latin typeface="Times New Roman" panose="02020603050405020304" pitchFamily="18" charset="0"/>
              </a:rPr>
              <a:t>, а радіус </a:t>
            </a:r>
            <a:r>
              <a:rPr lang="uk-UA" b="1" dirty="0" smtClean="0">
                <a:latin typeface="Times New Roman" panose="02020603050405020304" pitchFamily="18" charset="0"/>
              </a:rPr>
              <a:t>описаного навколо </a:t>
            </a:r>
            <a:r>
              <a:rPr lang="uk-UA" b="1" dirty="0">
                <a:latin typeface="Times New Roman" panose="02020603050405020304" pitchFamily="18" charset="0"/>
              </a:rPr>
              <a:t>нього кола  - 15 </a:t>
            </a:r>
            <a:r>
              <a:rPr lang="uk-UA" b="1" i="1" dirty="0">
                <a:latin typeface="Times New Roman" panose="02020603050405020304" pitchFamily="18" charset="0"/>
              </a:rPr>
              <a:t>см. </a:t>
            </a:r>
            <a:r>
              <a:rPr lang="uk-UA" b="1" dirty="0">
                <a:latin typeface="Times New Roman" panose="02020603050405020304" pitchFamily="18" charset="0"/>
              </a:rPr>
              <a:t>Знайдіть бічну сторону трикутника.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81563" y="1628776"/>
            <a:ext cx="36615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/>
              <a:t>У трикутнику АВС АО=ВО=СО=15 </a:t>
            </a:r>
            <a:r>
              <a:rPr lang="uk-UA" i="1"/>
              <a:t>см</a:t>
            </a:r>
          </a:p>
          <a:p>
            <a:r>
              <a:rPr lang="uk-UA"/>
              <a:t>як радіуси описаного кола</a:t>
            </a:r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881563" y="2349501"/>
            <a:ext cx="36321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/>
              <a:t>У рівнобедреному трикутнику АВС </a:t>
            </a:r>
          </a:p>
          <a:p>
            <a:r>
              <a:rPr lang="uk-UA"/>
              <a:t>АС=ВС, основа АВ=18 </a:t>
            </a:r>
            <a:r>
              <a:rPr lang="uk-UA" i="1"/>
              <a:t>см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437189" y="1216025"/>
            <a:ext cx="14716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/>
              <a:t>Розв</a:t>
            </a:r>
            <a:r>
              <a:rPr lang="en-US"/>
              <a:t>’</a:t>
            </a:r>
            <a:r>
              <a:rPr lang="uk-UA"/>
              <a:t>язання. </a:t>
            </a:r>
            <a:endParaRPr lang="ru-RU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881563" y="2997200"/>
            <a:ext cx="37024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/>
              <a:t>Висота </a:t>
            </a:r>
            <a:r>
              <a:rPr lang="en-US"/>
              <a:t>CD </a:t>
            </a:r>
            <a:r>
              <a:rPr lang="uk-UA"/>
              <a:t>лежить на серединному </a:t>
            </a:r>
          </a:p>
          <a:p>
            <a:r>
              <a:rPr lang="uk-UA"/>
              <a:t>перпендикулярі до основи АВ, тому</a:t>
            </a:r>
          </a:p>
          <a:p>
            <a:r>
              <a:rPr lang="en-US"/>
              <a:t>AD=BD=0,5∙AB=0,5∙18</a:t>
            </a:r>
            <a:r>
              <a:rPr lang="en-US" i="1"/>
              <a:t>c</a:t>
            </a:r>
            <a:r>
              <a:rPr lang="ru-RU" i="1"/>
              <a:t>м=9см</a:t>
            </a:r>
            <a:endParaRPr lang="en-US" i="1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421063" y="337661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15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568450" y="33575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15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081338" y="27813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9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 flipH="1">
            <a:off x="2233613" y="2708276"/>
            <a:ext cx="271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9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505075" y="3141663"/>
            <a:ext cx="2920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?</a:t>
            </a:r>
          </a:p>
        </p:txBody>
      </p:sp>
      <p:pic>
        <p:nvPicPr>
          <p:cNvPr id="13328" name="Picture 16" descr="вар80ии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5013325"/>
            <a:ext cx="5903912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вар80яя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6" y="4149725"/>
            <a:ext cx="529272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289175" y="32131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12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432050" y="2420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pic>
        <p:nvPicPr>
          <p:cNvPr id="13333" name="Picture 21" descr="від_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6092825"/>
            <a:ext cx="2160588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9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1" grpId="0"/>
      <p:bldP spid="13322" grpId="0"/>
      <p:bldP spid="13323" grpId="0"/>
      <p:bldP spid="13324" grpId="0"/>
      <p:bldP spid="13325" grpId="0"/>
      <p:bldP spid="13326" grpId="0"/>
      <p:bldP spid="13326" grpId="1"/>
      <p:bldP spid="13330" grpId="0"/>
      <p:bldP spid="133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Домашне</a:t>
            </a:r>
            <a:r>
              <a:rPr lang="uk-UA" dirty="0" smtClean="0"/>
              <a:t> завдання.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47311" y="4058115"/>
            <a:ext cx="5956634" cy="1384514"/>
          </a:xfrm>
        </p:spPr>
        <p:txBody>
          <a:bodyPr>
            <a:normAutofit fontScale="92500" lnSpcReduction="10000"/>
          </a:bodyPr>
          <a:lstStyle/>
          <a:p>
            <a:r>
              <a:rPr lang="ru-RU" sz="3900" dirty="0"/>
              <a:t>Г. 10. §1, № 34 (а, б), 36, Тест 4 </a:t>
            </a:r>
            <a:r>
              <a:rPr lang="ru-RU" sz="3900" dirty="0" err="1"/>
              <a:t>стор</a:t>
            </a:r>
            <a:r>
              <a:rPr lang="ru-RU" sz="3900" dirty="0"/>
              <a:t>. 22.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0" y="687330"/>
            <a:ext cx="2246987" cy="2090276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014" y="687329"/>
            <a:ext cx="2266519" cy="2160997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095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idx="4294967295"/>
          </p:nvPr>
        </p:nvSpPr>
        <p:spPr>
          <a:xfrm>
            <a:off x="135802" y="785833"/>
            <a:ext cx="5975287" cy="3967393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4295" tIns="37148" rIns="74295" bIns="3714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65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7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Дякую за </a:t>
            </a:r>
          </a:p>
          <a:p>
            <a:r>
              <a:rPr lang="uk-UA" sz="7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співпрацю.</a:t>
            </a:r>
          </a:p>
        </p:txBody>
      </p:sp>
      <p:pic>
        <p:nvPicPr>
          <p:cNvPr id="6" name="Picture 6" descr="MCj04377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87" y="2769530"/>
            <a:ext cx="3811509" cy="25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3362325" y="2643189"/>
            <a:ext cx="3181350" cy="1571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Перевірка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діагностичного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тесту</a:t>
            </a:r>
          </a:p>
        </p:txBody>
      </p:sp>
    </p:spTree>
    <p:extLst>
      <p:ext uri="{BB962C8B-B14F-4D97-AF65-F5344CB8AC3E}">
        <p14:creationId xmlns:p14="http://schemas.microsoft.com/office/powerpoint/2010/main" val="32709207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Picture 18" descr="вар2ффф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179764"/>
            <a:ext cx="6769100" cy="36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вар1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"/>
            <a:ext cx="6732588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753225" y="333376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24663" y="37893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Б</a:t>
            </a:r>
            <a:endParaRPr lang="ru-RU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24663" y="981076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97688" y="4365626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Г</a:t>
            </a:r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473950" y="15573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16825" y="48688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Б</a:t>
            </a:r>
            <a:endParaRPr lang="ru-RU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113588" y="19891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Г</a:t>
            </a:r>
            <a:endParaRPr lang="ru-RU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400925" y="53006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545388" y="2492376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545388" y="573405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Г</a:t>
            </a:r>
            <a:endParaRPr lang="ru-RU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258050" y="31416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761288" y="62372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Б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97" y="273050"/>
            <a:ext cx="3036917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6050" y="273051"/>
            <a:ext cx="5111750" cy="58531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uk-UA" dirty="0"/>
          </a:p>
          <a:p>
            <a:endParaRPr lang="uk-UA" dirty="0"/>
          </a:p>
          <a:p>
            <a:pPr>
              <a:buNone/>
            </a:pPr>
            <a:r>
              <a:rPr lang="uk-UA" dirty="0"/>
              <a:t>                                              </a:t>
            </a:r>
            <a:r>
              <a:rPr lang="uk-UA" b="1" dirty="0"/>
              <a:t> В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>
              <a:buNone/>
            </a:pPr>
            <a:r>
              <a:rPr lang="uk-UA" dirty="0"/>
              <a:t> </a:t>
            </a:r>
          </a:p>
          <a:p>
            <a:pPr>
              <a:buNone/>
            </a:pPr>
            <a:r>
              <a:rPr lang="uk-UA" dirty="0"/>
              <a:t>                     </a:t>
            </a:r>
            <a:r>
              <a:rPr lang="uk-UA" b="1" dirty="0"/>
              <a:t>А</a:t>
            </a:r>
            <a:r>
              <a:rPr lang="uk-UA" dirty="0"/>
              <a:t>                                             </a:t>
            </a:r>
            <a:r>
              <a:rPr lang="uk-UA" b="1" dirty="0"/>
              <a:t>С</a:t>
            </a:r>
          </a:p>
          <a:p>
            <a:pPr>
              <a:buNone/>
            </a:pPr>
            <a:r>
              <a:rPr lang="uk-UA" dirty="0"/>
              <a:t>                                                    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1" y="571481"/>
            <a:ext cx="3008313" cy="5554683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    Кут, вершина </a:t>
            </a:r>
            <a:r>
              <a:rPr lang="ru-RU" sz="2400" dirty="0" err="1">
                <a:solidFill>
                  <a:srgbClr val="C00000"/>
                </a:solidFill>
              </a:rPr>
              <a:t>якого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лежить</a:t>
            </a:r>
            <a:r>
              <a:rPr lang="ru-RU" sz="2400" dirty="0">
                <a:solidFill>
                  <a:srgbClr val="C00000"/>
                </a:solidFill>
              </a:rPr>
              <a:t> на </a:t>
            </a:r>
            <a:r>
              <a:rPr lang="ru-RU" sz="2400" dirty="0" err="1">
                <a:solidFill>
                  <a:srgbClr val="C00000"/>
                </a:solidFill>
              </a:rPr>
              <a:t>колі</a:t>
            </a:r>
            <a:r>
              <a:rPr lang="ru-RU" sz="2400" dirty="0">
                <a:solidFill>
                  <a:srgbClr val="C00000"/>
                </a:solidFill>
              </a:rPr>
              <a:t>, а </a:t>
            </a:r>
            <a:r>
              <a:rPr lang="ru-RU" sz="2400" dirty="0" err="1">
                <a:solidFill>
                  <a:srgbClr val="C00000"/>
                </a:solidFill>
              </a:rPr>
              <a:t>сторони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перетинають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дане</a:t>
            </a:r>
            <a:r>
              <a:rPr lang="ru-RU" sz="2400" dirty="0">
                <a:solidFill>
                  <a:srgbClr val="C00000"/>
                </a:solidFill>
              </a:rPr>
              <a:t> коло, </a:t>
            </a:r>
            <a:r>
              <a:rPr lang="ru-RU" sz="2400" dirty="0" err="1">
                <a:solidFill>
                  <a:srgbClr val="C00000"/>
                </a:solidFill>
              </a:rPr>
              <a:t>називається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b="1" i="1" u="sng" dirty="0" err="1">
                <a:solidFill>
                  <a:srgbClr val="C00000"/>
                </a:solidFill>
              </a:rPr>
              <a:t>вписаним</a:t>
            </a:r>
            <a:r>
              <a:rPr lang="ru-RU" sz="2400" b="1" i="1" u="sng" dirty="0">
                <a:solidFill>
                  <a:srgbClr val="C00000"/>
                </a:solidFill>
              </a:rPr>
              <a:t> кутом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  <a:r>
              <a:rPr lang="ru-RU" sz="2400" dirty="0" err="1">
                <a:solidFill>
                  <a:srgbClr val="C00000"/>
                </a:solidFill>
              </a:rPr>
              <a:t>Градусна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міра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вписаного</a:t>
            </a:r>
            <a:r>
              <a:rPr lang="ru-RU" sz="2400" dirty="0">
                <a:solidFill>
                  <a:srgbClr val="C00000"/>
                </a:solidFill>
              </a:rPr>
              <a:t> в коло кута </a:t>
            </a:r>
            <a:r>
              <a:rPr lang="ru-RU" sz="2400" dirty="0" err="1">
                <a:solidFill>
                  <a:srgbClr val="C00000"/>
                </a:solidFill>
              </a:rPr>
              <a:t>дорівнює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половині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градусної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міри</a:t>
            </a:r>
            <a:r>
              <a:rPr lang="ru-RU" sz="2400" dirty="0">
                <a:solidFill>
                  <a:srgbClr val="C00000"/>
                </a:solidFill>
              </a:rPr>
              <a:t> дуги, на яку </a:t>
            </a:r>
            <a:r>
              <a:rPr lang="ru-RU" sz="2400" dirty="0" err="1">
                <a:solidFill>
                  <a:srgbClr val="C00000"/>
                </a:solidFill>
              </a:rPr>
              <a:t>він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спирається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5" name="Овал 4"/>
          <p:cNvSpPr/>
          <p:nvPr/>
        </p:nvSpPr>
        <p:spPr>
          <a:xfrm>
            <a:off x="4953000" y="1571612"/>
            <a:ext cx="3429024" cy="3571900"/>
          </a:xfrm>
          <a:prstGeom prst="ellipse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ООО</a:t>
            </a:r>
            <a:r>
              <a:rPr lang="uk-UA" dirty="0">
                <a:solidFill>
                  <a:schemeClr val="tx1"/>
                </a:solidFill>
              </a:rPr>
              <a:t>О</a:t>
            </a:r>
            <a:r>
              <a:rPr lang="uk-UA" dirty="0"/>
              <a:t>ОО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534834" y="2489845"/>
            <a:ext cx="3048808" cy="121234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0"/>
            <a:endCxn id="5" idx="5"/>
          </p:cNvCxnSpPr>
          <p:nvPr/>
        </p:nvCxnSpPr>
        <p:spPr>
          <a:xfrm rot="16200000" flipH="1">
            <a:off x="5749279" y="2489846"/>
            <a:ext cx="3048808" cy="12123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596074" y="3357562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4" idx="3"/>
            <a:endCxn id="5" idx="3"/>
          </p:cNvCxnSpPr>
          <p:nvPr/>
        </p:nvCxnSpPr>
        <p:spPr>
          <a:xfrm rot="5400000">
            <a:off x="5429912" y="3443797"/>
            <a:ext cx="1201882" cy="1151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4" idx="1"/>
            <a:endCxn id="5" idx="5"/>
          </p:cNvCxnSpPr>
          <p:nvPr/>
        </p:nvCxnSpPr>
        <p:spPr>
          <a:xfrm rot="16200000" flipH="1">
            <a:off x="6616997" y="3357564"/>
            <a:ext cx="1252396" cy="12733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1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97" y="273050"/>
            <a:ext cx="3036917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6050" y="273051"/>
            <a:ext cx="5111750" cy="58531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uk-UA" dirty="0"/>
          </a:p>
          <a:p>
            <a:endParaRPr lang="uk-UA" dirty="0"/>
          </a:p>
          <a:p>
            <a:pPr>
              <a:buNone/>
            </a:pPr>
            <a:r>
              <a:rPr lang="uk-UA" dirty="0"/>
              <a:t>                                              </a:t>
            </a:r>
            <a:r>
              <a:rPr lang="uk-UA" b="1" dirty="0"/>
              <a:t> В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>
              <a:buNone/>
            </a:pPr>
            <a:r>
              <a:rPr lang="uk-UA" dirty="0"/>
              <a:t> </a:t>
            </a:r>
          </a:p>
          <a:p>
            <a:pPr>
              <a:buNone/>
            </a:pPr>
            <a:r>
              <a:rPr lang="uk-UA" dirty="0"/>
              <a:t>                     </a:t>
            </a:r>
            <a:r>
              <a:rPr lang="uk-UA" b="1" dirty="0"/>
              <a:t>А</a:t>
            </a:r>
            <a:r>
              <a:rPr lang="uk-UA" dirty="0"/>
              <a:t>                                             </a:t>
            </a:r>
            <a:r>
              <a:rPr lang="uk-UA" b="1" dirty="0"/>
              <a:t>С</a:t>
            </a:r>
          </a:p>
          <a:p>
            <a:pPr>
              <a:buNone/>
            </a:pPr>
            <a:r>
              <a:rPr lang="uk-UA" dirty="0"/>
              <a:t>                                                    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1" y="571481"/>
            <a:ext cx="3008313" cy="5554683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   </a:t>
            </a:r>
            <a:r>
              <a:rPr lang="uk-UA" sz="1800" dirty="0">
                <a:solidFill>
                  <a:srgbClr val="C00000"/>
                </a:solidFill>
              </a:rPr>
              <a:t> </a:t>
            </a:r>
            <a:r>
              <a:rPr lang="ru-RU" sz="2800" dirty="0" err="1"/>
              <a:t>Якщо</a:t>
            </a:r>
            <a:r>
              <a:rPr lang="ru-RU" sz="2800" dirty="0"/>
              <a:t> в </a:t>
            </a:r>
            <a:r>
              <a:rPr lang="ru-RU" sz="2800" dirty="0" err="1"/>
              <a:t>колі</a:t>
            </a:r>
            <a:r>
              <a:rPr lang="ru-RU" sz="2800" dirty="0"/>
              <a:t> </a:t>
            </a:r>
            <a:r>
              <a:rPr lang="ru-RU" sz="2800" dirty="0" err="1"/>
              <a:t>центральний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вписаний</a:t>
            </a:r>
            <a:r>
              <a:rPr lang="ru-RU" sz="2800" dirty="0"/>
              <a:t> кут </a:t>
            </a:r>
            <a:r>
              <a:rPr lang="ru-RU" sz="2800" dirty="0" err="1"/>
              <a:t>спираються</a:t>
            </a:r>
            <a:r>
              <a:rPr lang="ru-RU" sz="2800" dirty="0"/>
              <a:t> на одну </a:t>
            </a:r>
            <a:r>
              <a:rPr lang="ru-RU" sz="2800" dirty="0" err="1"/>
              <a:t>й</a:t>
            </a:r>
            <a:r>
              <a:rPr lang="ru-RU" sz="2800" dirty="0"/>
              <a:t> ту ж дугу, то </a:t>
            </a:r>
            <a:r>
              <a:rPr lang="ru-RU" sz="2800" dirty="0" err="1"/>
              <a:t>градусна</a:t>
            </a:r>
            <a:r>
              <a:rPr lang="ru-RU" sz="2800" dirty="0"/>
              <a:t> </a:t>
            </a:r>
            <a:r>
              <a:rPr lang="ru-RU" sz="2800" dirty="0" err="1"/>
              <a:t>міра</a:t>
            </a:r>
            <a:r>
              <a:rPr lang="ru-RU" sz="2800" dirty="0"/>
              <a:t> </a:t>
            </a:r>
            <a:r>
              <a:rPr lang="ru-RU" sz="2800" dirty="0" err="1"/>
              <a:t>вписаного</a:t>
            </a:r>
            <a:r>
              <a:rPr lang="ru-RU" sz="2800" dirty="0"/>
              <a:t> кута </a:t>
            </a:r>
            <a:r>
              <a:rPr lang="ru-RU" sz="2800" dirty="0" err="1"/>
              <a:t>удвічі</a:t>
            </a:r>
            <a:r>
              <a:rPr lang="ru-RU" sz="2800" dirty="0"/>
              <a:t> </a:t>
            </a:r>
            <a:r>
              <a:rPr lang="ru-RU" sz="2800" dirty="0" err="1"/>
              <a:t>менша</a:t>
            </a:r>
            <a:r>
              <a:rPr lang="ru-RU" sz="2800" dirty="0"/>
              <a:t> за </a:t>
            </a:r>
            <a:r>
              <a:rPr lang="ru-RU" sz="2800" dirty="0" err="1"/>
              <a:t>градусну</a:t>
            </a:r>
            <a:r>
              <a:rPr lang="ru-RU" sz="2800" dirty="0"/>
              <a:t> </a:t>
            </a:r>
            <a:r>
              <a:rPr lang="ru-RU" sz="2800" dirty="0" err="1"/>
              <a:t>міру</a:t>
            </a:r>
            <a:r>
              <a:rPr lang="ru-RU" sz="2800" dirty="0"/>
              <a:t> центрального кута. </a:t>
            </a:r>
          </a:p>
        </p:txBody>
      </p:sp>
      <p:sp>
        <p:nvSpPr>
          <p:cNvPr id="5" name="Овал 4"/>
          <p:cNvSpPr/>
          <p:nvPr/>
        </p:nvSpPr>
        <p:spPr>
          <a:xfrm>
            <a:off x="4953000" y="1571612"/>
            <a:ext cx="3429024" cy="3571900"/>
          </a:xfrm>
          <a:prstGeom prst="ellipse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ООО</a:t>
            </a:r>
            <a:r>
              <a:rPr lang="uk-UA" dirty="0">
                <a:solidFill>
                  <a:schemeClr val="tx1"/>
                </a:solidFill>
              </a:rPr>
              <a:t>О</a:t>
            </a:r>
            <a:r>
              <a:rPr lang="uk-UA" dirty="0"/>
              <a:t>ОО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534834" y="2489845"/>
            <a:ext cx="3048808" cy="121234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0"/>
            <a:endCxn id="5" idx="5"/>
          </p:cNvCxnSpPr>
          <p:nvPr/>
        </p:nvCxnSpPr>
        <p:spPr>
          <a:xfrm rot="16200000" flipH="1">
            <a:off x="5749279" y="2489846"/>
            <a:ext cx="3048808" cy="12123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596074" y="3357562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4" idx="3"/>
            <a:endCxn id="5" idx="3"/>
          </p:cNvCxnSpPr>
          <p:nvPr/>
        </p:nvCxnSpPr>
        <p:spPr>
          <a:xfrm rot="5400000">
            <a:off x="5429912" y="3443797"/>
            <a:ext cx="1201882" cy="1151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4" idx="1"/>
            <a:endCxn id="5" idx="5"/>
          </p:cNvCxnSpPr>
          <p:nvPr/>
        </p:nvCxnSpPr>
        <p:spPr>
          <a:xfrm rot="16200000" flipH="1">
            <a:off x="6616997" y="3357564"/>
            <a:ext cx="1252396" cy="12733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3"/>
            <a:endCxn id="5" idx="5"/>
          </p:cNvCxnSpPr>
          <p:nvPr/>
        </p:nvCxnSpPr>
        <p:spPr>
          <a:xfrm rot="16200000" flipH="1">
            <a:off x="6667512" y="3408077"/>
            <a:ext cx="1588" cy="2424686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73050"/>
            <a:ext cx="3008313" cy="2984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28605"/>
            <a:ext cx="3829048" cy="5697559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Доведіть твердження:</a:t>
            </a:r>
          </a:p>
          <a:p>
            <a:endParaRPr lang="uk-UA" dirty="0"/>
          </a:p>
          <a:p>
            <a:r>
              <a:rPr lang="ru-RU" sz="2000" b="1" dirty="0">
                <a:solidFill>
                  <a:srgbClr val="002060"/>
                </a:solidFill>
              </a:rPr>
              <a:t>1.Усі </a:t>
            </a:r>
            <a:r>
              <a:rPr lang="ru-RU" sz="2000" b="1" dirty="0" err="1">
                <a:solidFill>
                  <a:srgbClr val="002060"/>
                </a:solidFill>
              </a:rPr>
              <a:t>вписані</a:t>
            </a:r>
            <a:r>
              <a:rPr lang="ru-RU" sz="2000" b="1" dirty="0">
                <a:solidFill>
                  <a:srgbClr val="002060"/>
                </a:solidFill>
              </a:rPr>
              <a:t> кути </a:t>
            </a:r>
            <a:r>
              <a:rPr lang="ru-RU" sz="2000" b="1" dirty="0" err="1">
                <a:solidFill>
                  <a:srgbClr val="002060"/>
                </a:solidFill>
              </a:rPr>
              <a:t>деякого</a:t>
            </a:r>
            <a:r>
              <a:rPr lang="ru-RU" sz="2000" b="1" dirty="0">
                <a:solidFill>
                  <a:srgbClr val="002060"/>
                </a:solidFill>
              </a:rPr>
              <a:t> кола, </a:t>
            </a:r>
            <a:r>
              <a:rPr lang="ru-RU" sz="2000" b="1" dirty="0" err="1">
                <a:solidFill>
                  <a:srgbClr val="002060"/>
                </a:solidFill>
              </a:rPr>
              <a:t>що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спираються</a:t>
            </a:r>
            <a:r>
              <a:rPr lang="ru-RU" sz="2000" b="1" dirty="0">
                <a:solidFill>
                  <a:srgbClr val="002060"/>
                </a:solidFill>
              </a:rPr>
              <a:t> на одну </a:t>
            </a:r>
            <a:r>
              <a:rPr lang="ru-RU" sz="2000" b="1" dirty="0" err="1">
                <a:solidFill>
                  <a:srgbClr val="002060"/>
                </a:solidFill>
              </a:rPr>
              <a:t>й</a:t>
            </a:r>
            <a:r>
              <a:rPr lang="ru-RU" sz="2000" b="1" dirty="0">
                <a:solidFill>
                  <a:srgbClr val="002060"/>
                </a:solidFill>
              </a:rPr>
              <a:t> ту саму хорду </a:t>
            </a:r>
            <a:r>
              <a:rPr lang="ru-RU" sz="2000" b="1" dirty="0" err="1">
                <a:solidFill>
                  <a:srgbClr val="002060"/>
                </a:solidFill>
              </a:rPr>
              <a:t>і</a:t>
            </a:r>
            <a:r>
              <a:rPr lang="ru-RU" sz="2000" b="1" dirty="0">
                <a:solidFill>
                  <a:srgbClr val="002060"/>
                </a:solidFill>
              </a:rPr>
              <a:t> лежать з одного боку </a:t>
            </a:r>
            <a:r>
              <a:rPr lang="ru-RU" sz="2000" b="1" dirty="0" err="1">
                <a:solidFill>
                  <a:srgbClr val="002060"/>
                </a:solidFill>
              </a:rPr>
              <a:t>від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неї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мають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однакові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градусні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міри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тобто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рівні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>
                <a:solidFill>
                  <a:srgbClr val="C00000"/>
                </a:solidFill>
              </a:rPr>
              <a:t>2.Якщо ж два </a:t>
            </a:r>
            <a:r>
              <a:rPr lang="ru-RU" sz="2000" b="1" dirty="0" err="1">
                <a:solidFill>
                  <a:srgbClr val="C00000"/>
                </a:solidFill>
              </a:rPr>
              <a:t>вписані</a:t>
            </a:r>
            <a:r>
              <a:rPr lang="ru-RU" sz="2000" b="1" dirty="0">
                <a:solidFill>
                  <a:srgbClr val="C00000"/>
                </a:solidFill>
              </a:rPr>
              <a:t> кути </a:t>
            </a:r>
            <a:r>
              <a:rPr lang="ru-RU" sz="2000" b="1" dirty="0" err="1">
                <a:solidFill>
                  <a:srgbClr val="C00000"/>
                </a:solidFill>
              </a:rPr>
              <a:t>деякого</a:t>
            </a:r>
            <a:r>
              <a:rPr lang="ru-RU" sz="2000" b="1" dirty="0">
                <a:solidFill>
                  <a:srgbClr val="C00000"/>
                </a:solidFill>
              </a:rPr>
              <a:t> кола </a:t>
            </a:r>
            <a:r>
              <a:rPr lang="ru-RU" sz="2000" b="1" dirty="0" err="1">
                <a:solidFill>
                  <a:srgbClr val="C00000"/>
                </a:solidFill>
              </a:rPr>
              <a:t>спираються</a:t>
            </a:r>
            <a:r>
              <a:rPr lang="ru-RU" sz="2000" b="1" dirty="0">
                <a:solidFill>
                  <a:srgbClr val="C00000"/>
                </a:solidFill>
              </a:rPr>
              <a:t> на одну </a:t>
            </a:r>
            <a:r>
              <a:rPr lang="ru-RU" sz="2000" b="1" dirty="0" err="1">
                <a:solidFill>
                  <a:srgbClr val="C00000"/>
                </a:solidFill>
              </a:rPr>
              <a:t>й</a:t>
            </a:r>
            <a:r>
              <a:rPr lang="ru-RU" sz="2000" b="1" dirty="0">
                <a:solidFill>
                  <a:srgbClr val="C00000"/>
                </a:solidFill>
              </a:rPr>
              <a:t> ту саму хорду </a:t>
            </a:r>
            <a:r>
              <a:rPr lang="ru-RU" sz="2000" b="1" dirty="0" err="1">
                <a:solidFill>
                  <a:srgbClr val="C00000"/>
                </a:solidFill>
              </a:rPr>
              <a:t>і</a:t>
            </a:r>
            <a:r>
              <a:rPr lang="ru-RU" sz="2000" b="1" dirty="0">
                <a:solidFill>
                  <a:srgbClr val="C00000"/>
                </a:solidFill>
              </a:rPr>
              <a:t> лежать </a:t>
            </a:r>
            <a:r>
              <a:rPr lang="ru-RU" sz="2000" b="1" dirty="0" err="1">
                <a:solidFill>
                  <a:srgbClr val="C00000"/>
                </a:solidFill>
              </a:rPr>
              <a:t>із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різних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боків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від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неї</a:t>
            </a:r>
            <a:r>
              <a:rPr lang="ru-RU" sz="2000" b="1" dirty="0">
                <a:solidFill>
                  <a:srgbClr val="C00000"/>
                </a:solidFill>
              </a:rPr>
              <a:t>, то </a:t>
            </a:r>
            <a:r>
              <a:rPr lang="ru-RU" sz="2000" b="1" dirty="0" err="1">
                <a:solidFill>
                  <a:srgbClr val="C00000"/>
                </a:solidFill>
              </a:rPr>
              <a:t>їхня</a:t>
            </a:r>
            <a:r>
              <a:rPr lang="ru-RU" sz="2000" b="1" dirty="0">
                <a:solidFill>
                  <a:srgbClr val="C00000"/>
                </a:solidFill>
              </a:rPr>
              <a:t> сума </a:t>
            </a:r>
            <a:r>
              <a:rPr lang="ru-RU" sz="2000" b="1" dirty="0" err="1">
                <a:solidFill>
                  <a:srgbClr val="C00000"/>
                </a:solidFill>
              </a:rPr>
              <a:t>дорівнює</a:t>
            </a:r>
            <a:r>
              <a:rPr lang="ru-RU" sz="2000" b="1" dirty="0">
                <a:solidFill>
                  <a:srgbClr val="C00000"/>
                </a:solidFill>
              </a:rPr>
              <a:t> 180</a:t>
            </a:r>
            <a:r>
              <a:rPr lang="ru-RU" dirty="0"/>
              <a:t>°.</a:t>
            </a:r>
          </a:p>
        </p:txBody>
      </p:sp>
      <p:pic>
        <p:nvPicPr>
          <p:cNvPr id="5" name="Содержимое 4" descr="http://www.subject.com.ua/dovidnik/geometr/image8756image_51_fmt.jpe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95810" y="2000240"/>
            <a:ext cx="45005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7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Доведіть твердження: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Вписані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кути,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спираються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діаметр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Содержимое 4" descr="http://www.subject.com.ua/dovidnik/geometr/image8756image_232_fmt.jpeg"/>
          <p:cNvPicPr>
            <a:picLocks noGrp="1"/>
          </p:cNvPicPr>
          <p:nvPr>
            <p:ph idx="4294967295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52934" y="1500174"/>
            <a:ext cx="3429024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6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3042FA2-3814-4568-BEB8-FEAFD026D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E9F424-E98D-4A88-8E39-9A1A3DE28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3F1AF-44D4-4D29-8344-45133B6B0419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sharepoint/v3"/>
    <ds:schemaRef ds:uri="2547570a-e5f4-4946-a4c3-82580e42479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ee78bd2-4339-4042-adc0-bcc64641998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0</TotalTime>
  <Words>1047</Words>
  <Application>Microsoft Office PowerPoint</Application>
  <PresentationFormat>Лист A4 (210x297 мм)</PresentationFormat>
  <Paragraphs>312</Paragraphs>
  <Slides>55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55</vt:i4>
      </vt:variant>
    </vt:vector>
  </HeadingPairs>
  <TitlesOfParts>
    <vt:vector size="68" baseType="lpstr">
      <vt:lpstr>Arial</vt:lpstr>
      <vt:lpstr>Calibri</vt:lpstr>
      <vt:lpstr>Cambria Math</vt:lpstr>
      <vt:lpstr>Comic Sans MS</vt:lpstr>
      <vt:lpstr>Georgia</vt:lpstr>
      <vt:lpstr>Segoe UI Light</vt:lpstr>
      <vt:lpstr>Symbol</vt:lpstr>
      <vt:lpstr>Times New Roman</vt:lpstr>
      <vt:lpstr>Tw Cen MT</vt:lpstr>
      <vt:lpstr>Капля</vt:lpstr>
      <vt:lpstr>Формула</vt:lpstr>
      <vt:lpstr>Equation</vt:lpstr>
      <vt:lpstr>Уравнение</vt:lpstr>
      <vt:lpstr>Презентация PowerPoint</vt:lpstr>
      <vt:lpstr>Презентация PowerPoint</vt:lpstr>
      <vt:lpstr>  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Доведіть твердження:</vt:lpstr>
      <vt:lpstr>Доведіть твердження:</vt:lpstr>
      <vt:lpstr>Доведіть твердження:</vt:lpstr>
      <vt:lpstr>Презентация PowerPoint</vt:lpstr>
      <vt:lpstr>   До №2                                                  До №3                                         До №4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Задачі</vt:lpstr>
      <vt:lpstr>1) Кут АСВ на 38°  менший кута АОВ.  Знайдіть суму кутів  АОВ і АСВ. </vt:lpstr>
      <vt:lpstr>  2) МР – діаметр,    О – центр кола.    ОМ = ОК = МК.                                                                  Знайдіть кут РКО.                               </vt:lpstr>
      <vt:lpstr>3) Кут АВС – вписаний ,   кут АОС – центральний.   Знайдіть кут АВС,  якщо кут АОС = 126°. </vt:lpstr>
      <vt:lpstr>Презентация PowerPoint</vt:lpstr>
      <vt:lpstr>Презентация PowerPoint</vt:lpstr>
      <vt:lpstr>Презентация PowerPoint</vt:lpstr>
      <vt:lpstr>Пропорційність відрізків хорд</vt:lpstr>
      <vt:lpstr>Пропорційність відрізків січної та дотичної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Коло, описане навколо трикутника.  Коло, вписане в трикутник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 завдання.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2021-03-29T19:45:22Z</dcterms:created>
  <dcterms:modified xsi:type="dcterms:W3CDTF">2023-04-25T18:58:14Z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