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7" r:id="rId5"/>
    <p:sldId id="258" r:id="rId6"/>
    <p:sldId id="261" r:id="rId7"/>
    <p:sldId id="260" r:id="rId8"/>
    <p:sldId id="262" r:id="rId9"/>
    <p:sldId id="263" r:id="rId10"/>
    <p:sldId id="264" r:id="rId11"/>
    <p:sldId id="268" r:id="rId12"/>
    <p:sldId id="265" r:id="rId13"/>
    <p:sldId id="267" r:id="rId14"/>
    <p:sldId id="271" r:id="rId15"/>
    <p:sldId id="266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9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zbruc.eu/node/911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3200" dirty="0">
                <a:solidFill>
                  <a:srgbClr val="FF0000"/>
                </a:solidFill>
              </a:rPr>
              <a:t>Становище промисловості та сільського господарства</a:t>
            </a:r>
            <a:br>
              <a:rPr lang="uk-UA" sz="3200" dirty="0">
                <a:solidFill>
                  <a:srgbClr val="FF0000"/>
                </a:solidFill>
              </a:rPr>
            </a:br>
            <a:endParaRPr lang="uk-UA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54461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000" b="1" u="sng" dirty="0" smtClean="0"/>
              <a:t>ПРОМИСЛОВІСТЬ: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/>
              <a:t>Завершення </a:t>
            </a:r>
            <a:r>
              <a:rPr lang="uk-UA" sz="2000" dirty="0"/>
              <a:t>формування основних галузей </a:t>
            </a:r>
            <a:r>
              <a:rPr lang="uk-UA" sz="2000" dirty="0" smtClean="0"/>
              <a:t>фабрично-заводської промисловості</a:t>
            </a:r>
            <a:r>
              <a:rPr lang="uk-UA" sz="20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/>
              <a:t>Головними галузями промисловості були </a:t>
            </a:r>
            <a:r>
              <a:rPr lang="uk-UA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нафтова, деревообробна</a:t>
            </a:r>
            <a:endParaRPr lang="uk-UA" sz="2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/>
              <a:t>Почали розвиватися швейна,  взуттєва і килимарська </a:t>
            </a:r>
            <a:r>
              <a:rPr lang="uk-UA" sz="2000" dirty="0"/>
              <a:t>галузі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Домінування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іноземного капіталу.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/>
              <a:t>Нерівномірний </a:t>
            </a:r>
            <a:r>
              <a:rPr lang="uk-UA" sz="2000" dirty="0"/>
              <a:t>розвиток галузей промисловості.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/>
              <a:t>Переважання </a:t>
            </a:r>
            <a:r>
              <a:rPr lang="uk-UA" sz="2000" dirty="0"/>
              <a:t>добування та первісної обробки </a:t>
            </a:r>
            <a:r>
              <a:rPr lang="uk-UA" sz="2000" dirty="0" smtClean="0"/>
              <a:t>сировини.</a:t>
            </a:r>
            <a:endParaRPr lang="uk-UA" sz="2000" dirty="0"/>
          </a:p>
          <a:p>
            <a:pPr marL="0" indent="0" algn="ctr">
              <a:buNone/>
            </a:pPr>
            <a:endParaRPr lang="uk-UA" sz="2000" b="1" u="sng" dirty="0" smtClean="0"/>
          </a:p>
          <a:p>
            <a:pPr marL="0" indent="0" algn="ctr">
              <a:buNone/>
            </a:pPr>
            <a:r>
              <a:rPr lang="uk-UA" sz="2000" b="1" u="sng" dirty="0" smtClean="0"/>
              <a:t>СІЛЬСЬКЕ ГОСПОДАРСТВО: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/>
              <a:t>Повільний розвиток  капіталістичних </a:t>
            </a:r>
            <a:r>
              <a:rPr lang="uk-UA" sz="2000" dirty="0"/>
              <a:t>відносин у </a:t>
            </a:r>
            <a:r>
              <a:rPr lang="uk-UA" sz="2000" dirty="0" smtClean="0"/>
              <a:t>сільському господарстві</a:t>
            </a:r>
            <a:endParaRPr lang="uk-UA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/>
              <a:t>Наявність </a:t>
            </a:r>
            <a:r>
              <a:rPr lang="uk-UA" sz="2000" dirty="0"/>
              <a:t>пережитків кріпацтва;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/>
              <a:t>Зосередження </a:t>
            </a:r>
            <a:r>
              <a:rPr lang="uk-UA" sz="2000" dirty="0"/>
              <a:t>земель у руках невеликої групи </a:t>
            </a:r>
            <a:r>
              <a:rPr lang="uk-UA" sz="2000" dirty="0" smtClean="0"/>
              <a:t>найвпливовіших поміщиків</a:t>
            </a:r>
            <a:r>
              <a:rPr lang="uk-UA" sz="2000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/>
              <a:t>Поглиблення </a:t>
            </a:r>
            <a:r>
              <a:rPr lang="uk-UA" sz="2000" dirty="0"/>
              <a:t>соціальної диференціації селянства, </a:t>
            </a:r>
            <a:r>
              <a:rPr lang="uk-UA" sz="2000" dirty="0" smtClean="0"/>
              <a:t>аграрне перенаселення.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215085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 </a:t>
            </a:r>
            <a:r>
              <a:rPr lang="uk-UA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Боберський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 smtClean="0"/>
              <a:t>	В роки Світової війни </a:t>
            </a:r>
            <a:r>
              <a:rPr lang="uk-UA" dirty="0" err="1" smtClean="0"/>
              <a:t>Боберський</a:t>
            </a:r>
            <a:r>
              <a:rPr lang="uk-UA" dirty="0" smtClean="0"/>
              <a:t> </a:t>
            </a:r>
            <a:r>
              <a:rPr lang="uk-UA" b="1" dirty="0" smtClean="0"/>
              <a:t>був членом Бойової управи УСС,  Головної Української Ради. </a:t>
            </a:r>
            <a:r>
              <a:rPr lang="uk-UA" dirty="0" smtClean="0"/>
              <a:t>А у 1918–1919 рр. – референтом пропаганди у Державному секретаріаті (міністерстві) </a:t>
            </a:r>
            <a:r>
              <a:rPr lang="uk-UA" b="1" dirty="0" smtClean="0"/>
              <a:t>військових справ ЗУНР.</a:t>
            </a:r>
          </a:p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b="1" dirty="0" smtClean="0"/>
              <a:t>У 1920 р. уряд ЗУНР відправив І. </a:t>
            </a:r>
            <a:r>
              <a:rPr lang="uk-UA" b="1" dirty="0" err="1" smtClean="0"/>
              <a:t>Боберського</a:t>
            </a:r>
            <a:r>
              <a:rPr lang="uk-UA" b="1" dirty="0" smtClean="0"/>
              <a:t> своїм представником до США та Канади</a:t>
            </a:r>
            <a:r>
              <a:rPr lang="uk-UA" dirty="0" smtClean="0"/>
              <a:t>.  Там він виїжджав в оселі наших емігрантів в Канаді, їздив з відчитами, написав історичні </a:t>
            </a:r>
            <a:r>
              <a:rPr lang="uk-UA" dirty="0" err="1" smtClean="0"/>
              <a:t>очерки</a:t>
            </a:r>
            <a:r>
              <a:rPr lang="uk-UA" dirty="0" smtClean="0"/>
              <a:t> з початків нашої еміграції в Канаду. </a:t>
            </a:r>
            <a:r>
              <a:rPr lang="uk-UA" b="1" dirty="0" smtClean="0"/>
              <a:t>Зібрав бібліотеку українських видань і документів в Канаді, </a:t>
            </a:r>
            <a:r>
              <a:rPr lang="uk-UA" dirty="0" smtClean="0"/>
              <a:t>хоча був службовцем англійської фірми. </a:t>
            </a:r>
            <a:r>
              <a:rPr lang="uk-UA" dirty="0" err="1" smtClean="0"/>
              <a:t>Канадійці</a:t>
            </a:r>
            <a:r>
              <a:rPr lang="uk-UA" dirty="0" smtClean="0"/>
              <a:t>-українці назвали цю бібліотеку іменем </a:t>
            </a:r>
            <a:r>
              <a:rPr lang="uk-UA" dirty="0" err="1" smtClean="0"/>
              <a:t>Боберського</a:t>
            </a:r>
            <a:r>
              <a:rPr lang="uk-UA" dirty="0" smtClean="0"/>
              <a:t>. </a:t>
            </a:r>
          </a:p>
          <a:p>
            <a:pPr marL="0" indent="0">
              <a:buNone/>
            </a:pPr>
            <a:r>
              <a:rPr lang="uk-UA" dirty="0"/>
              <a:t>	</a:t>
            </a:r>
            <a:r>
              <a:rPr lang="uk-UA" dirty="0" smtClean="0"/>
              <a:t>Перед 1930 р. відвідав Український «Сокіл» у Львові. Останні роки хворий на сухоти Іван </a:t>
            </a:r>
            <a:r>
              <a:rPr lang="uk-UA" dirty="0" err="1" smtClean="0"/>
              <a:t>Боберський</a:t>
            </a:r>
            <a:r>
              <a:rPr lang="uk-UA" dirty="0" smtClean="0"/>
              <a:t> прожив на батьківщині своєї дружини </a:t>
            </a:r>
            <a:r>
              <a:rPr lang="uk-UA" dirty="0" err="1" smtClean="0"/>
              <a:t>Йосифіни</a:t>
            </a:r>
            <a:r>
              <a:rPr lang="uk-UA" dirty="0" smtClean="0"/>
              <a:t> в місті </a:t>
            </a:r>
            <a:r>
              <a:rPr lang="uk-UA" dirty="0" err="1" smtClean="0"/>
              <a:t>Тржіч</a:t>
            </a:r>
            <a:r>
              <a:rPr lang="uk-UA" dirty="0" smtClean="0"/>
              <a:t> у Словенії, де й </a:t>
            </a:r>
            <a:r>
              <a:rPr lang="uk-UA" b="1" dirty="0" smtClean="0"/>
              <a:t>помер 17 серпня 1947 року.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785974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Кирило </a:t>
            </a:r>
            <a:r>
              <a:rPr lang="uk-UA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Трильовський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6"/>
            <a:ext cx="460851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793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Кирило </a:t>
            </a:r>
            <a:r>
              <a:rPr lang="uk-UA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Трильовський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dirty="0" smtClean="0"/>
              <a:t>літ</a:t>
            </a:r>
            <a:r>
              <a:rPr lang="uk-UA" dirty="0"/>
              <a:t>. псевдоніми — Гайдамака, Гриць, Покотило, Клим, Обух, Січовий батько та </a:t>
            </a:r>
            <a:r>
              <a:rPr lang="uk-UA" dirty="0" err="1" smtClean="0"/>
              <a:t>ін</a:t>
            </a:r>
            <a:r>
              <a:rPr lang="uk-UA" dirty="0" smtClean="0"/>
              <a:t>) </a:t>
            </a:r>
            <a:r>
              <a:rPr lang="uk-UA" dirty="0"/>
              <a:t>— </a:t>
            </a:r>
            <a:r>
              <a:rPr lang="uk-UA" dirty="0" smtClean="0"/>
              <a:t>громадський </a:t>
            </a:r>
            <a:r>
              <a:rPr lang="uk-UA" dirty="0"/>
              <a:t>і політ. діяч, адвокат, журналіст та видавець. Провідний член </a:t>
            </a:r>
            <a:r>
              <a:rPr lang="uk-UA" dirty="0" err="1"/>
              <a:t>Русько</a:t>
            </a:r>
            <a:r>
              <a:rPr lang="uk-UA" dirty="0"/>
              <a:t>-української радикальної партії, організатор і творець "Січей" і т-ва "Січові стрільці", ген. отаман </a:t>
            </a:r>
            <a:r>
              <a:rPr lang="uk-UA" dirty="0" smtClean="0"/>
              <a:t>Українського </a:t>
            </a:r>
            <a:r>
              <a:rPr lang="uk-UA" dirty="0"/>
              <a:t>січового союзу у Львові</a:t>
            </a:r>
            <a:r>
              <a:rPr lang="uk-UA" dirty="0" smtClean="0"/>
              <a:t>. 	Студіював </a:t>
            </a:r>
            <a:r>
              <a:rPr lang="uk-UA" dirty="0"/>
              <a:t>право в ун-тах Чернівців та Львова, д-р права, провідник радикалів на Покутті. 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	</a:t>
            </a:r>
            <a:r>
              <a:rPr lang="uk-UA" b="1" dirty="0" smtClean="0"/>
              <a:t>1900 </a:t>
            </a:r>
            <a:r>
              <a:rPr lang="uk-UA" b="1" dirty="0"/>
              <a:t>заснував перше </a:t>
            </a:r>
            <a:r>
              <a:rPr lang="uk-UA" b="1" dirty="0" err="1"/>
              <a:t>гімнастично</a:t>
            </a:r>
            <a:r>
              <a:rPr lang="uk-UA" b="1" dirty="0"/>
              <a:t>-пожежне т-во "Січ" у с. </a:t>
            </a:r>
            <a:r>
              <a:rPr lang="uk-UA" b="1" dirty="0" err="1"/>
              <a:t>Завалля</a:t>
            </a:r>
            <a:r>
              <a:rPr lang="uk-UA" dirty="0"/>
              <a:t> (нині село </a:t>
            </a:r>
            <a:r>
              <a:rPr lang="uk-UA" dirty="0" err="1"/>
              <a:t>Снятинського</a:t>
            </a:r>
            <a:r>
              <a:rPr lang="uk-UA" dirty="0"/>
              <a:t> р-ну Івано-Франк. обл.), 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	</a:t>
            </a:r>
            <a:r>
              <a:rPr lang="uk-UA" dirty="0" smtClean="0"/>
              <a:t>1901 </a:t>
            </a:r>
            <a:r>
              <a:rPr lang="uk-UA" dirty="0"/>
              <a:t>відкрив адвокатську контору в Коломиї. 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	</a:t>
            </a:r>
            <a:r>
              <a:rPr lang="uk-UA" dirty="0" smtClean="0"/>
              <a:t>Організатор </a:t>
            </a:r>
            <a:r>
              <a:rPr lang="uk-UA" dirty="0"/>
              <a:t>першого січневого свята в Коломиї (1903), першого кооперативу на Покутті в с. </a:t>
            </a:r>
            <a:r>
              <a:rPr lang="uk-UA" dirty="0" err="1"/>
              <a:t>Іспас</a:t>
            </a:r>
            <a:r>
              <a:rPr lang="uk-UA" dirty="0"/>
              <a:t> (нині село </a:t>
            </a:r>
            <a:r>
              <a:rPr lang="uk-UA" dirty="0" err="1"/>
              <a:t>Вижницького</a:t>
            </a:r>
            <a:r>
              <a:rPr lang="uk-UA" dirty="0"/>
              <a:t> р-ну </a:t>
            </a:r>
            <a:r>
              <a:rPr lang="uk-UA" dirty="0" err="1"/>
              <a:t>Чернів</a:t>
            </a:r>
            <a:r>
              <a:rPr lang="uk-UA" dirty="0"/>
              <a:t>. обл.; 1904). 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	</a:t>
            </a:r>
            <a:r>
              <a:rPr lang="uk-UA" dirty="0" smtClean="0"/>
              <a:t>1911 </a:t>
            </a:r>
            <a:r>
              <a:rPr lang="uk-UA" dirty="0"/>
              <a:t>— один із захисників на процесі проти учасників боротьби за </a:t>
            </a:r>
            <a:r>
              <a:rPr lang="uk-UA" dirty="0" smtClean="0"/>
              <a:t>український </a:t>
            </a:r>
            <a:r>
              <a:rPr lang="uk-UA" dirty="0"/>
              <a:t>ун-т у Львові. 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	</a:t>
            </a:r>
            <a:r>
              <a:rPr lang="uk-UA" dirty="0" smtClean="0"/>
              <a:t>1912 </a:t>
            </a:r>
            <a:r>
              <a:rPr lang="uk-UA" dirty="0"/>
              <a:t>— ген. отаман </a:t>
            </a:r>
            <a:r>
              <a:rPr lang="uk-UA" dirty="0" smtClean="0"/>
              <a:t>Українського </a:t>
            </a:r>
            <a:r>
              <a:rPr lang="uk-UA" dirty="0"/>
              <a:t>січового союзу.</a:t>
            </a:r>
          </a:p>
        </p:txBody>
      </p:sp>
    </p:spTree>
    <p:extLst>
      <p:ext uri="{BB962C8B-B14F-4D97-AF65-F5344CB8AC3E}">
        <p14:creationId xmlns:p14="http://schemas.microsoft.com/office/powerpoint/2010/main" val="813772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Кирило </a:t>
            </a:r>
            <a:r>
              <a:rPr lang="uk-UA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Трильовський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dirty="0" smtClean="0"/>
              <a:t>	Із </a:t>
            </a:r>
            <a:r>
              <a:rPr lang="uk-UA" dirty="0"/>
              <a:t>1907 — посол (депутат) </a:t>
            </a:r>
            <a:r>
              <a:rPr lang="uk-UA" dirty="0" err="1"/>
              <a:t>австрійс</a:t>
            </a:r>
            <a:r>
              <a:rPr lang="uk-UA" dirty="0"/>
              <a:t>. парламенту, із 1913 — Галицького крайового сейму. 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	</a:t>
            </a:r>
            <a:r>
              <a:rPr lang="uk-UA" b="1" dirty="0" smtClean="0">
                <a:solidFill>
                  <a:srgbClr val="FF0000"/>
                </a:solidFill>
              </a:rPr>
              <a:t>У </a:t>
            </a:r>
            <a:r>
              <a:rPr lang="uk-UA" b="1" dirty="0">
                <a:solidFill>
                  <a:srgbClr val="FF0000"/>
                </a:solidFill>
              </a:rPr>
              <a:t>серпні 1914 </a:t>
            </a:r>
            <a:r>
              <a:rPr lang="uk-UA" dirty="0"/>
              <a:t>з ініціативи Головної української ради обраний начальником </a:t>
            </a:r>
            <a:r>
              <a:rPr lang="uk-UA" dirty="0" smtClean="0"/>
              <a:t>організаційної </a:t>
            </a:r>
            <a:r>
              <a:rPr lang="uk-UA" dirty="0"/>
              <a:t>секції т-ва "Січові стрільці", згодом — </a:t>
            </a:r>
            <a:r>
              <a:rPr lang="uk-UA" b="1" dirty="0">
                <a:solidFill>
                  <a:srgbClr val="FF0000"/>
                </a:solidFill>
              </a:rPr>
              <a:t>головою Бойової управи Легіону Українських січових стрільців, </a:t>
            </a:r>
            <a:r>
              <a:rPr lang="uk-UA" dirty="0"/>
              <a:t>членом Української загальної ради у Відні. 1919 — член Української національної ради ЗУНР у </a:t>
            </a:r>
            <a:r>
              <a:rPr lang="uk-UA" dirty="0" err="1"/>
              <a:t>Станиславові</a:t>
            </a:r>
            <a:r>
              <a:rPr lang="uk-UA" dirty="0"/>
              <a:t> (нині м. Івано-Франківськ). 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	</a:t>
            </a:r>
            <a:r>
              <a:rPr lang="uk-UA" dirty="0" smtClean="0"/>
              <a:t>1919 у </a:t>
            </a:r>
            <a:r>
              <a:rPr lang="uk-UA" dirty="0"/>
              <a:t>Відні став членом координаційної комісії при уряді Західноукраїнської Народної Республіки на еміграції (до 1927). </a:t>
            </a:r>
            <a:r>
              <a:rPr lang="uk-UA" b="1" dirty="0"/>
              <a:t>Після повернення до Галичини відійшов від активної громадсько-політ. діяльності, зайнявся </a:t>
            </a:r>
            <a:r>
              <a:rPr lang="uk-UA" b="1" dirty="0" smtClean="0"/>
              <a:t>адвокатурою.</a:t>
            </a:r>
            <a:r>
              <a:rPr lang="uk-UA" dirty="0" smtClean="0"/>
              <a:t> </a:t>
            </a:r>
            <a:r>
              <a:rPr lang="uk-UA" dirty="0"/>
              <a:t>Видавав газети "Хлопська правда", "Нова Січ" (Коломия), також співаники, календарі ("Запорожець", "Отаман"), співпрацював з часописами "Зоря", "Січ", "Вісти", "Громадський голос" та ін. Написав низку брошур про </a:t>
            </a:r>
            <a:r>
              <a:rPr lang="uk-UA" dirty="0" err="1"/>
              <a:t>стрілец</a:t>
            </a:r>
            <a:r>
              <a:rPr lang="uk-UA" dirty="0"/>
              <a:t>. рух. Автор січових і </a:t>
            </a:r>
            <a:r>
              <a:rPr lang="uk-UA" dirty="0" err="1"/>
              <a:t>стрілец</a:t>
            </a:r>
            <a:r>
              <a:rPr lang="uk-UA" dirty="0"/>
              <a:t>. пісень: "Гей, там на горі "Січ” іде!", "Про Січ славну — Запорожжя", "Ой зацвіла черемшина", "На вулиці сурма грає" (разом із </a:t>
            </a:r>
            <a:r>
              <a:rPr lang="uk-UA" dirty="0" err="1"/>
              <a:t>О.Довганюком</a:t>
            </a:r>
            <a:r>
              <a:rPr lang="uk-UA" dirty="0"/>
              <a:t>) та ін. Залишив спогади "З мого життя".</a:t>
            </a:r>
          </a:p>
        </p:txBody>
      </p:sp>
    </p:spTree>
    <p:extLst>
      <p:ext uri="{BB962C8B-B14F-4D97-AF65-F5344CB8AC3E}">
        <p14:creationId xmlns:p14="http://schemas.microsoft.com/office/powerpoint/2010/main" val="3212833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Андрей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Шептицький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/>
              <a:t>(1865 ­ 1944) Церковний, культурний та громадський діяч, митрополит Української греко-католицької церкви, меценат, дійсний член Наукового товариства </a:t>
            </a:r>
            <a:r>
              <a:rPr lang="uk-UA" dirty="0" err="1"/>
              <a:t>ім.Т.Шевченка</a:t>
            </a:r>
            <a:r>
              <a:rPr lang="uk-UA" dirty="0"/>
              <a:t>. Метою життя митрополита була єдність Української Церкви та побудова Української Держави, «наділеної християнською душею».</a:t>
            </a:r>
          </a:p>
          <a:p>
            <a:endParaRPr lang="uk-U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71" y="1717203"/>
            <a:ext cx="3237257" cy="429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858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b="1" dirty="0" smtClean="0"/>
              <a:t>Важливу </a:t>
            </a:r>
            <a:r>
              <a:rPr lang="uk-UA" b="1" dirty="0"/>
              <a:t>роль  у  згуртуванні українців і  піднесенні </a:t>
            </a:r>
            <a:r>
              <a:rPr lang="uk-UA" b="1" dirty="0" smtClean="0"/>
              <a:t>національної свідомості </a:t>
            </a:r>
            <a:r>
              <a:rPr lang="uk-UA" b="1" dirty="0"/>
              <a:t>населення відіграла </a:t>
            </a:r>
            <a:r>
              <a:rPr lang="uk-UA" b="1" i="1" u="sng" dirty="0"/>
              <a:t>Українська  </a:t>
            </a:r>
            <a:r>
              <a:rPr lang="uk-UA" b="1" i="1" u="sng" dirty="0" smtClean="0"/>
              <a:t>греко-католицька церква </a:t>
            </a:r>
            <a:r>
              <a:rPr lang="uk-UA" b="1" i="1" u="sng" dirty="0"/>
              <a:t>(УГКЦ)</a:t>
            </a:r>
            <a:r>
              <a:rPr lang="uk-UA" b="1" dirty="0"/>
              <a:t>, яка особливо активну підтримку мала на Галичині</a:t>
            </a:r>
            <a:r>
              <a:rPr lang="uk-UA" b="1" dirty="0" smtClean="0"/>
              <a:t>. </a:t>
            </a:r>
            <a:r>
              <a:rPr lang="uk-UA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Очолював </a:t>
            </a:r>
            <a:r>
              <a:rPr lang="uk-UA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митрополит Андрій Шептицький: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Очолив </a:t>
            </a:r>
            <a:r>
              <a:rPr lang="uk-UA" dirty="0"/>
              <a:t>УГКЦ у 1901 р.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Підтримував </a:t>
            </a:r>
            <a:r>
              <a:rPr lang="uk-UA" dirty="0"/>
              <a:t>діяльність українських культурно- просвітницьких</a:t>
            </a:r>
          </a:p>
          <a:p>
            <a:pPr marL="0" indent="0">
              <a:buNone/>
            </a:pPr>
            <a:r>
              <a:rPr lang="uk-UA" dirty="0"/>
              <a:t>товариств «Просвіта» та «Рідна школа»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Церква </a:t>
            </a:r>
            <a:r>
              <a:rPr lang="uk-UA" dirty="0"/>
              <a:t>стала на захист української мови й культури, </a:t>
            </a:r>
            <a:r>
              <a:rPr lang="uk-UA" dirty="0" smtClean="0"/>
              <a:t>традиційних обрядів</a:t>
            </a:r>
            <a:r>
              <a:rPr lang="uk-UA" dirty="0"/>
              <a:t>, здоров’я нації.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Заснував </a:t>
            </a:r>
            <a:r>
              <a:rPr lang="uk-UA" dirty="0"/>
              <a:t>Український Національний Музей. </a:t>
            </a:r>
            <a:endParaRPr lang="uk-UA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А</a:t>
            </a:r>
            <a:r>
              <a:rPr lang="uk-UA" dirty="0"/>
              <a:t>. Шептицький </a:t>
            </a:r>
            <a:r>
              <a:rPr lang="uk-UA" dirty="0" smtClean="0"/>
              <a:t>був ініціатором </a:t>
            </a:r>
            <a:r>
              <a:rPr lang="uk-UA" dirty="0"/>
              <a:t>і одним із засновників Земельного банку у </a:t>
            </a:r>
            <a:r>
              <a:rPr lang="uk-UA" dirty="0" smtClean="0"/>
              <a:t>Львові</a:t>
            </a:r>
          </a:p>
          <a:p>
            <a:pPr marL="0" indent="0">
              <a:buNone/>
            </a:pPr>
            <a:r>
              <a:rPr lang="uk-UA" dirty="0">
                <a:solidFill>
                  <a:srgbClr val="0A0A0A"/>
                </a:solidFill>
                <a:latin typeface="Open Sans"/>
              </a:rPr>
              <a:t> </a:t>
            </a:r>
            <a:r>
              <a:rPr lang="uk-UA" dirty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(1865 ­ 1944) Церковний, культурний та громадський діяч, митрополит Української греко-католицької церкви, меценат, дійсний член Наукового товариства </a:t>
            </a:r>
            <a:r>
              <a:rPr lang="uk-UA" dirty="0" err="1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ім.Т.Шевченка</a:t>
            </a:r>
            <a:r>
              <a:rPr lang="uk-UA" dirty="0">
                <a:solidFill>
                  <a:srgbClr val="0A0A0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Метою життя митрополита була єдність Української Церкви та побудова Української Держави, «наділеної християнською душею».</a:t>
            </a:r>
            <a:endParaRPr lang="uk-U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517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	</a:t>
            </a:r>
            <a:endParaRPr lang="uk-U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2592287" cy="441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28800"/>
            <a:ext cx="2808311" cy="441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2" y="1628800"/>
            <a:ext cx="2730375" cy="4441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19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Становище промисловості та сільського господарства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Низька </a:t>
            </a:r>
            <a:r>
              <a:rPr lang="uk-UA" dirty="0"/>
              <a:t>продуктивність сільського господарства.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Посилення </a:t>
            </a:r>
            <a:r>
              <a:rPr lang="uk-UA" b="1" dirty="0"/>
              <a:t>еміграції до Канади, США, Аргентини, Бразилії та</a:t>
            </a:r>
          </a:p>
          <a:p>
            <a:pPr marL="0" indent="0">
              <a:buNone/>
            </a:pPr>
            <a:r>
              <a:rPr lang="uk-UA" b="1" dirty="0"/>
              <a:t>інших </a:t>
            </a:r>
            <a:r>
              <a:rPr lang="uk-UA" b="1" dirty="0" smtClean="0"/>
              <a:t>країн;</a:t>
            </a:r>
            <a:endParaRPr lang="uk-UA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Поліпшення </a:t>
            </a:r>
            <a:r>
              <a:rPr lang="uk-UA" dirty="0"/>
              <a:t>становища робітників і селян, які відчували на </a:t>
            </a:r>
            <a:r>
              <a:rPr lang="uk-UA" dirty="0" smtClean="0"/>
              <a:t>собі</a:t>
            </a:r>
          </a:p>
          <a:p>
            <a:pPr marL="0" indent="0">
              <a:buNone/>
            </a:pPr>
            <a:r>
              <a:rPr lang="uk-UA" dirty="0" smtClean="0"/>
              <a:t>соціальний </a:t>
            </a:r>
            <a:r>
              <a:rPr lang="uk-UA" dirty="0"/>
              <a:t>і національний гніт.</a:t>
            </a:r>
          </a:p>
          <a:p>
            <a:pPr>
              <a:buFont typeface="Wingdings" panose="05000000000000000000" pitchFamily="2" charset="2"/>
              <a:buChar char="ü"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	Велике </a:t>
            </a:r>
            <a:r>
              <a:rPr lang="uk-UA" dirty="0"/>
              <a:t>значення мав розвиток </a:t>
            </a:r>
            <a:r>
              <a:rPr lang="uk-UA" b="1" dirty="0"/>
              <a:t>кооперативного руху</a:t>
            </a:r>
            <a:r>
              <a:rPr lang="uk-UA" dirty="0"/>
              <a:t>, який </a:t>
            </a:r>
            <a:r>
              <a:rPr lang="uk-UA" dirty="0" smtClean="0"/>
              <a:t>сприяв зміцненню </a:t>
            </a:r>
            <a:r>
              <a:rPr lang="uk-UA" dirty="0"/>
              <a:t>господарського становища українців. На початок </a:t>
            </a:r>
            <a:r>
              <a:rPr lang="en-US" dirty="0"/>
              <a:t>XX </a:t>
            </a:r>
            <a:r>
              <a:rPr lang="uk-UA" dirty="0"/>
              <a:t>ст</a:t>
            </a:r>
            <a:r>
              <a:rPr lang="uk-UA" dirty="0" smtClean="0"/>
              <a:t>., на </a:t>
            </a:r>
            <a:r>
              <a:rPr lang="uk-UA" dirty="0"/>
              <a:t>західній Україні діє близько 1500 тис. </a:t>
            </a:r>
            <a:r>
              <a:rPr lang="uk-UA" dirty="0" smtClean="0"/>
              <a:t>кооперативів</a:t>
            </a:r>
            <a:r>
              <a:rPr lang="uk-UA" dirty="0"/>
              <a:t>.</a:t>
            </a:r>
          </a:p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i="1" dirty="0" smtClean="0"/>
              <a:t>У  порівнянні  </a:t>
            </a:r>
            <a:r>
              <a:rPr lang="uk-UA" i="1" dirty="0"/>
              <a:t>з Наддніпрянщиною, економіка Західної України </a:t>
            </a:r>
            <a:r>
              <a:rPr lang="uk-UA" i="1" dirty="0" smtClean="0"/>
              <a:t>була надзвичайно </a:t>
            </a:r>
            <a:r>
              <a:rPr lang="uk-UA" i="1" dirty="0"/>
              <a:t>відсталою  і  мала яскраво  виражений  </a:t>
            </a:r>
            <a:r>
              <a:rPr lang="uk-UA" i="1" dirty="0" smtClean="0"/>
              <a:t>колоніальний характер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5251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Радикалізація українського </a:t>
            </a:r>
            <a:b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політичного руху.</a:t>
            </a:r>
            <a:b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b="1" dirty="0" smtClean="0">
                <a:solidFill>
                  <a:srgbClr val="FF0000"/>
                </a:solidFill>
              </a:rPr>
              <a:t> Українська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>
                <a:solidFill>
                  <a:srgbClr val="FF0000"/>
                </a:solidFill>
              </a:rPr>
              <a:t>греко-католицької </a:t>
            </a:r>
            <a:r>
              <a:rPr lang="uk-UA" b="1" dirty="0">
                <a:solidFill>
                  <a:srgbClr val="FF0000"/>
                </a:solidFill>
              </a:rPr>
              <a:t>церкви </a:t>
            </a:r>
            <a:r>
              <a:rPr lang="uk-UA" b="1" dirty="0" smtClean="0">
                <a:solidFill>
                  <a:srgbClr val="FF0000"/>
                </a:solidFill>
              </a:rPr>
              <a:t>впливала на піднесення національної </a:t>
            </a:r>
            <a:r>
              <a:rPr lang="uk-UA" b="1" dirty="0">
                <a:solidFill>
                  <a:srgbClr val="FF0000"/>
                </a:solidFill>
              </a:rPr>
              <a:t>свідомості населення Західної України.</a:t>
            </a:r>
          </a:p>
          <a:p>
            <a:pPr marL="0" indent="0">
              <a:buNone/>
            </a:pPr>
            <a:r>
              <a:rPr lang="uk-UA" dirty="0" smtClean="0"/>
              <a:t>	Наприкінці </a:t>
            </a:r>
            <a:r>
              <a:rPr lang="uk-UA" dirty="0"/>
              <a:t>ХІХ ст. у  Галичині відбулася політизація українського</a:t>
            </a:r>
          </a:p>
          <a:p>
            <a:pPr marL="0" indent="0">
              <a:buNone/>
            </a:pPr>
            <a:r>
              <a:rPr lang="uk-UA" dirty="0"/>
              <a:t>національного руху, наслідком якого стала </a:t>
            </a:r>
            <a:r>
              <a:rPr lang="uk-UA" b="1" dirty="0"/>
              <a:t>поява перших </a:t>
            </a:r>
            <a:r>
              <a:rPr lang="uk-UA" b="1" dirty="0" smtClean="0"/>
              <a:t>політичних  партій </a:t>
            </a:r>
            <a:r>
              <a:rPr lang="uk-UA" b="1" dirty="0"/>
              <a:t>і поступова його радикалізація, особливості якої полягали: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Поєднання </a:t>
            </a:r>
            <a:r>
              <a:rPr lang="uk-UA" dirty="0"/>
              <a:t>політичної боротьби з соціальними виступами селян </a:t>
            </a:r>
            <a:r>
              <a:rPr lang="uk-UA" dirty="0" smtClean="0"/>
              <a:t>і робітників</a:t>
            </a:r>
            <a:endParaRPr lang="uk-UA" dirty="0"/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Вимоги </a:t>
            </a:r>
            <a:r>
              <a:rPr lang="uk-UA" b="1" dirty="0"/>
              <a:t>поділу Галичини </a:t>
            </a:r>
            <a:r>
              <a:rPr lang="uk-UA" dirty="0"/>
              <a:t>на українську і польську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Надання </a:t>
            </a:r>
            <a:r>
              <a:rPr lang="uk-UA" b="1" dirty="0"/>
              <a:t>національної автономії для її української частини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b="1" dirty="0" smtClean="0"/>
              <a:t>Заснування  </a:t>
            </a:r>
            <a:r>
              <a:rPr lang="uk-UA" b="1" dirty="0"/>
              <a:t>українського університету</a:t>
            </a:r>
            <a:r>
              <a:rPr lang="uk-UA" dirty="0"/>
              <a:t>. У  боротьбі  за </a:t>
            </a:r>
            <a:r>
              <a:rPr lang="uk-UA" dirty="0" smtClean="0"/>
              <a:t>право окремого </a:t>
            </a:r>
            <a:r>
              <a:rPr lang="uk-UA" dirty="0"/>
              <a:t>університету, у 1910 р. у ході збройної сутички </a:t>
            </a:r>
            <a:r>
              <a:rPr lang="uk-UA" dirty="0" smtClean="0"/>
              <a:t>загинув український </a:t>
            </a:r>
            <a:r>
              <a:rPr lang="uk-UA" dirty="0"/>
              <a:t>студент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А. </a:t>
            </a:r>
            <a:r>
              <a:rPr lang="uk-UA" dirty="0" err="1"/>
              <a:t>Коцко</a:t>
            </a:r>
            <a:r>
              <a:rPr lang="uk-UA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Стратегічна </a:t>
            </a:r>
            <a:r>
              <a:rPr lang="uk-UA" dirty="0"/>
              <a:t>мета українського національного руху – </a:t>
            </a:r>
            <a:r>
              <a:rPr lang="uk-UA" b="1" dirty="0" smtClean="0"/>
              <a:t>незалежність України</a:t>
            </a:r>
            <a:r>
              <a:rPr lang="uk-UA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Надання </a:t>
            </a:r>
            <a:r>
              <a:rPr lang="uk-UA" b="1" dirty="0"/>
              <a:t>загального виборчого права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b="1" dirty="0" smtClean="0"/>
              <a:t>Рушійною </a:t>
            </a:r>
            <a:r>
              <a:rPr lang="uk-UA" b="1" dirty="0"/>
              <a:t>силою стали інтелігенція, духовенство та </a:t>
            </a:r>
            <a:r>
              <a:rPr lang="uk-UA" b="1" dirty="0" smtClean="0"/>
              <a:t>студентство.</a:t>
            </a:r>
            <a:endParaRPr lang="uk-UA" b="1" dirty="0"/>
          </a:p>
          <a:p>
            <a:pPr>
              <a:buFont typeface="Wingdings" panose="05000000000000000000" pitchFamily="2" charset="2"/>
              <a:buChar char="ü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74118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Політичні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партії Західної України:</a:t>
            </a:r>
            <a:b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uk-UA" dirty="0"/>
          </a:p>
          <a:p>
            <a:pPr marL="0" indent="0" algn="ctr">
              <a:buNone/>
            </a:pPr>
            <a:r>
              <a:rPr lang="uk-UA" sz="8000" b="1" dirty="0"/>
              <a:t>Галичина:</a:t>
            </a:r>
          </a:p>
          <a:p>
            <a:r>
              <a:rPr lang="uk-UA" sz="8000" dirty="0" smtClean="0"/>
              <a:t>1890р</a:t>
            </a:r>
            <a:r>
              <a:rPr lang="uk-UA" sz="8000" dirty="0"/>
              <a:t>. — </a:t>
            </a:r>
            <a:r>
              <a:rPr lang="uk-UA" sz="8000" dirty="0" err="1"/>
              <a:t>Революційно</a:t>
            </a:r>
            <a:r>
              <a:rPr lang="uk-UA" sz="8000" dirty="0"/>
              <a:t>-українська радикальна партія (РУРП); І. Франко, М. Павлик, О. Терлецький.</a:t>
            </a:r>
          </a:p>
          <a:p>
            <a:r>
              <a:rPr lang="uk-UA" sz="8000" dirty="0" smtClean="0"/>
              <a:t>1899р</a:t>
            </a:r>
            <a:r>
              <a:rPr lang="uk-UA" sz="8000" dirty="0"/>
              <a:t>. — Українська народно-демократична партія (УНДП); М. Грушевський, Є. </a:t>
            </a:r>
            <a:r>
              <a:rPr lang="uk-UA" sz="8000" dirty="0" err="1"/>
              <a:t>Ле-вицький</a:t>
            </a:r>
            <a:r>
              <a:rPr lang="uk-UA" sz="8000" dirty="0"/>
              <a:t>.</a:t>
            </a:r>
          </a:p>
          <a:p>
            <a:r>
              <a:rPr lang="uk-UA" sz="8000" dirty="0" smtClean="0"/>
              <a:t>1899р</a:t>
            </a:r>
            <a:r>
              <a:rPr lang="uk-UA" sz="8000" dirty="0"/>
              <a:t>. — Українська соціал-демократична партія (УСДП); Ю. Бачинський.</a:t>
            </a:r>
          </a:p>
          <a:p>
            <a:pPr marL="0" indent="0" algn="ctr">
              <a:buNone/>
            </a:pPr>
            <a:r>
              <a:rPr lang="uk-UA" sz="8000" b="1" dirty="0" smtClean="0"/>
              <a:t>Буковина</a:t>
            </a:r>
            <a:r>
              <a:rPr lang="uk-UA" sz="8000" b="1" dirty="0"/>
              <a:t>:</a:t>
            </a:r>
          </a:p>
          <a:p>
            <a:r>
              <a:rPr lang="uk-UA" sz="8000" dirty="0" smtClean="0"/>
              <a:t>1906р</a:t>
            </a:r>
            <a:r>
              <a:rPr lang="uk-UA" sz="8000" dirty="0"/>
              <a:t>. - Українська радикальна партія; Т. </a:t>
            </a:r>
            <a:r>
              <a:rPr lang="uk-UA" sz="8000" dirty="0" err="1"/>
              <a:t>Галіпов</a:t>
            </a:r>
            <a:r>
              <a:rPr lang="uk-UA" sz="8000" dirty="0"/>
              <a:t>, І. та О. Поповичі, Н. </a:t>
            </a:r>
            <a:r>
              <a:rPr lang="uk-UA" sz="8000" dirty="0" err="1"/>
              <a:t>Бігарій</a:t>
            </a:r>
            <a:r>
              <a:rPr lang="uk-UA" sz="8000" dirty="0"/>
              <a:t>.</a:t>
            </a:r>
          </a:p>
          <a:p>
            <a:r>
              <a:rPr lang="uk-UA" sz="8000" dirty="0" smtClean="0"/>
              <a:t>1908р</a:t>
            </a:r>
            <a:r>
              <a:rPr lang="uk-UA" sz="8000" dirty="0"/>
              <a:t>. - Національно-демократична партія; С. </a:t>
            </a:r>
            <a:r>
              <a:rPr lang="uk-UA" sz="8000" dirty="0" err="1"/>
              <a:t>Смаль-Стоцький</a:t>
            </a:r>
            <a:r>
              <a:rPr lang="uk-UA" sz="8000" dirty="0"/>
              <a:t>, барон М. Василько, Є. </a:t>
            </a:r>
            <a:r>
              <a:rPr lang="uk-UA" sz="8000" dirty="0" err="1"/>
              <a:t>Пігуляк</a:t>
            </a:r>
            <a:r>
              <a:rPr lang="uk-UA" sz="8000" dirty="0"/>
              <a:t>, Т. </a:t>
            </a:r>
            <a:r>
              <a:rPr lang="uk-UA" sz="8000" dirty="0" err="1"/>
              <a:t>Драчинський</a:t>
            </a:r>
            <a:r>
              <a:rPr lang="uk-UA" sz="8000" dirty="0"/>
              <a:t>.</a:t>
            </a:r>
          </a:p>
          <a:p>
            <a:endParaRPr lang="uk-UA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uk-UA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Західноукраїнські </a:t>
            </a:r>
            <a:r>
              <a:rPr lang="uk-UA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політичні партії, на відміну від </a:t>
            </a:r>
            <a:r>
              <a:rPr lang="uk-UA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федералістичної</a:t>
            </a:r>
            <a:r>
              <a:rPr lang="uk-UA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платформи політичних партій у Російській імперії, першими перейшли на самостійницькі позиції, проголосивши своєю метою боротьбу за соборну незалежну Українську державу, соціалістичні перетворення.</a:t>
            </a:r>
          </a:p>
        </p:txBody>
      </p:sp>
    </p:spTree>
    <p:extLst>
      <p:ext uri="{BB962C8B-B14F-4D97-AF65-F5344CB8AC3E}">
        <p14:creationId xmlns:p14="http://schemas.microsoft.com/office/powerpoint/2010/main" val="534130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0000"/>
                </a:solidFill>
              </a:rPr>
              <a:t>Радикалізація українського політичного руху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sz="8000" dirty="0" smtClean="0"/>
              <a:t>Учасники </a:t>
            </a:r>
            <a:r>
              <a:rPr lang="uk-UA" sz="8000" dirty="0"/>
              <a:t>національно-визвольного руху називали Східну </a:t>
            </a:r>
            <a:r>
              <a:rPr lang="uk-UA" sz="8000" dirty="0" smtClean="0"/>
              <a:t>Галичину </a:t>
            </a:r>
            <a:r>
              <a:rPr lang="uk-UA" sz="8000" b="1" dirty="0" smtClean="0"/>
              <a:t>«</a:t>
            </a:r>
            <a:r>
              <a:rPr lang="uk-UA" sz="8000" b="1" dirty="0"/>
              <a:t>Українським П’ємонтом».</a:t>
            </a:r>
          </a:p>
          <a:p>
            <a:pPr marL="0" indent="0">
              <a:buNone/>
            </a:pPr>
            <a:r>
              <a:rPr lang="uk-UA" sz="8000" dirty="0" smtClean="0"/>
              <a:t>	Одним </a:t>
            </a:r>
            <a:r>
              <a:rPr lang="uk-UA" sz="8000" dirty="0"/>
              <a:t>з основних напрямів діяльності політичних партій </a:t>
            </a:r>
            <a:r>
              <a:rPr lang="uk-UA" sz="8000" dirty="0" smtClean="0"/>
              <a:t>Галичини (</a:t>
            </a:r>
            <a:r>
              <a:rPr lang="uk-UA" sz="8000" dirty="0"/>
              <a:t>УНДП, УРП, УСДП) стала боротьба за проведення виборчої реформи.</a:t>
            </a:r>
          </a:p>
          <a:p>
            <a:pPr marL="0" indent="0">
              <a:buNone/>
            </a:pPr>
            <a:r>
              <a:rPr lang="uk-UA" sz="8000" dirty="0" smtClean="0"/>
              <a:t>	</a:t>
            </a:r>
            <a:r>
              <a:rPr lang="uk-UA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uk-UA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1907 р. </a:t>
            </a:r>
            <a:r>
              <a:rPr lang="uk-UA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австрійський </a:t>
            </a:r>
            <a:r>
              <a:rPr lang="uk-UA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уряд запровадив загальне виборче право </a:t>
            </a:r>
            <a:r>
              <a:rPr lang="uk-UA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uk-UA" sz="8000" b="1" i="1" dirty="0" smtClean="0"/>
              <a:t>надання  </a:t>
            </a:r>
            <a:r>
              <a:rPr lang="uk-UA" sz="8000" b="1" i="1" dirty="0"/>
              <a:t>права голосу  максимальній  кількості </a:t>
            </a:r>
            <a:r>
              <a:rPr lang="uk-UA" sz="8000" b="1" i="1" dirty="0" smtClean="0"/>
              <a:t>дорослого населення </a:t>
            </a:r>
            <a:r>
              <a:rPr lang="uk-UA" sz="8000" b="1" i="1" dirty="0"/>
              <a:t>(як  правило з  18 років), незалежно від  статі</a:t>
            </a:r>
            <a:r>
              <a:rPr lang="uk-UA" sz="8000" b="1" i="1" dirty="0" smtClean="0"/>
              <a:t>, становища </a:t>
            </a:r>
            <a:r>
              <a:rPr lang="uk-UA" sz="8000" b="1" i="1" dirty="0"/>
              <a:t>в суспільстві, майнового </a:t>
            </a:r>
            <a:r>
              <a:rPr lang="uk-UA" sz="8000" b="1" i="1" dirty="0" smtClean="0"/>
              <a:t>становища</a:t>
            </a:r>
            <a:r>
              <a:rPr lang="uk-UA" sz="8000" b="1" i="1" dirty="0"/>
              <a:t>, </a:t>
            </a:r>
            <a:r>
              <a:rPr lang="uk-UA" sz="8000" b="1" i="1" dirty="0" smtClean="0"/>
              <a:t>освітнього рівня</a:t>
            </a:r>
            <a:r>
              <a:rPr lang="uk-UA" sz="8000" dirty="0"/>
              <a:t>, що призвело до збільшення українського представництва </a:t>
            </a:r>
            <a:r>
              <a:rPr lang="uk-UA" sz="8000" dirty="0" smtClean="0"/>
              <a:t>у парламенті</a:t>
            </a:r>
            <a:r>
              <a:rPr lang="uk-UA" sz="8000" dirty="0"/>
              <a:t>. </a:t>
            </a:r>
            <a:endParaRPr lang="uk-UA" sz="8000" dirty="0" smtClean="0"/>
          </a:p>
          <a:p>
            <a:pPr marL="0" indent="0">
              <a:buNone/>
            </a:pPr>
            <a:r>
              <a:rPr lang="uk-UA" sz="8000" dirty="0"/>
              <a:t>	</a:t>
            </a:r>
            <a:r>
              <a:rPr lang="uk-UA" sz="8000" dirty="0" smtClean="0"/>
              <a:t>Однак </a:t>
            </a:r>
            <a:r>
              <a:rPr lang="uk-UA" sz="8000" dirty="0"/>
              <a:t>під час виборів відбулися сутички між поляками </a:t>
            </a:r>
            <a:r>
              <a:rPr lang="uk-UA" sz="8000" dirty="0" smtClean="0"/>
              <a:t>і українцями</a:t>
            </a:r>
            <a:r>
              <a:rPr lang="uk-UA" sz="8000" dirty="0"/>
              <a:t>, які були викликані порушеннями виборів та </a:t>
            </a:r>
            <a:r>
              <a:rPr lang="uk-UA" sz="8000" dirty="0" smtClean="0"/>
              <a:t>актами насильства </a:t>
            </a:r>
            <a:r>
              <a:rPr lang="uk-UA" sz="8000" dirty="0"/>
              <a:t>з  боку  польської  адміністрації, що призвело до  </a:t>
            </a:r>
            <a:r>
              <a:rPr lang="uk-UA" sz="8000" dirty="0" smtClean="0"/>
              <a:t>замаху українського </a:t>
            </a:r>
            <a:r>
              <a:rPr lang="uk-UA" sz="8000" dirty="0"/>
              <a:t>студента М. Січинського на життя намісника </a:t>
            </a:r>
            <a:r>
              <a:rPr lang="uk-UA" sz="8000" dirty="0" smtClean="0"/>
              <a:t>Галичини А</a:t>
            </a:r>
            <a:r>
              <a:rPr lang="uk-UA" sz="8000" dirty="0"/>
              <a:t>. Потоцького</a:t>
            </a:r>
            <a:r>
              <a:rPr lang="uk-UA" sz="8000" dirty="0" smtClean="0"/>
              <a:t>.</a:t>
            </a:r>
            <a:endParaRPr lang="uk-UA" sz="8000" dirty="0"/>
          </a:p>
          <a:p>
            <a:pPr marL="0" indent="0">
              <a:buNone/>
            </a:pPr>
            <a:r>
              <a:rPr lang="uk-UA" sz="8000" b="1" dirty="0" smtClean="0"/>
              <a:t>	</a:t>
            </a:r>
            <a:r>
              <a:rPr lang="uk-UA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1909 </a:t>
            </a:r>
            <a:r>
              <a:rPr lang="uk-UA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 – у Чернівцях була створена «Руська рада</a:t>
            </a:r>
            <a:r>
              <a:rPr lang="uk-UA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uk-UA" sz="8000" b="1" dirty="0" smtClean="0"/>
              <a:t>, </a:t>
            </a:r>
            <a:r>
              <a:rPr lang="uk-UA" sz="8000" dirty="0"/>
              <a:t>відома </a:t>
            </a:r>
            <a:r>
              <a:rPr lang="uk-UA" sz="8000" dirty="0" smtClean="0"/>
              <a:t>також</a:t>
            </a:r>
            <a:r>
              <a:rPr lang="en-US" sz="8000" dirty="0" smtClean="0"/>
              <a:t> </a:t>
            </a:r>
            <a:r>
              <a:rPr lang="uk-UA" sz="8000" dirty="0" smtClean="0"/>
              <a:t>як </a:t>
            </a:r>
            <a:r>
              <a:rPr lang="uk-UA" sz="8000" dirty="0"/>
              <a:t>«Селянська партія» на чолі з С. </a:t>
            </a:r>
            <a:r>
              <a:rPr lang="uk-UA" sz="8000" dirty="0" err="1"/>
              <a:t>Смаль-Стоцьким</a:t>
            </a:r>
            <a:r>
              <a:rPr lang="uk-UA" sz="8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1985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0000"/>
                </a:solidFill>
              </a:rPr>
              <a:t>Радикалізація українського політичного руху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b="1" dirty="0" smtClean="0"/>
              <a:t>У  </a:t>
            </a:r>
            <a:r>
              <a:rPr lang="uk-UA" b="1" dirty="0"/>
              <a:t>1914 </a:t>
            </a:r>
            <a:r>
              <a:rPr lang="uk-UA" dirty="0"/>
              <a:t>р. вдалося досягти українсько-польського компромісу </a:t>
            </a:r>
            <a:r>
              <a:rPr lang="uk-UA" dirty="0" smtClean="0"/>
              <a:t>(українці </a:t>
            </a:r>
            <a:r>
              <a:rPr lang="uk-UA" dirty="0"/>
              <a:t>одержали третину місць у Галицькому парламенті і </a:t>
            </a:r>
            <a:r>
              <a:rPr lang="uk-UA" b="1" dirty="0">
                <a:solidFill>
                  <a:srgbClr val="FF0000"/>
                </a:solidFill>
              </a:rPr>
              <a:t>право </a:t>
            </a:r>
            <a:r>
              <a:rPr lang="uk-UA" b="1" dirty="0" smtClean="0">
                <a:solidFill>
                  <a:srgbClr val="FF0000"/>
                </a:solidFill>
              </a:rPr>
              <a:t>на відкриття </a:t>
            </a:r>
            <a:r>
              <a:rPr lang="uk-UA" b="1" dirty="0">
                <a:solidFill>
                  <a:srgbClr val="FF0000"/>
                </a:solidFill>
              </a:rPr>
              <a:t>власного університету).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FF0000"/>
                </a:solidFill>
              </a:rPr>
              <a:t>	</a:t>
            </a:r>
          </a:p>
          <a:p>
            <a:pPr marL="0" indent="0">
              <a:buNone/>
            </a:pPr>
            <a:r>
              <a:rPr lang="uk-UA" dirty="0" smtClean="0"/>
              <a:t>	Важливим </a:t>
            </a:r>
            <a:r>
              <a:rPr lang="uk-UA" dirty="0"/>
              <a:t>осередком національного руху  стали </a:t>
            </a:r>
            <a:r>
              <a:rPr lang="uk-UA" dirty="0" smtClean="0"/>
              <a:t>молодіжні спортивно-фізкультурні </a:t>
            </a:r>
            <a:r>
              <a:rPr lang="uk-UA" dirty="0"/>
              <a:t>патріотичні товариства («Сокіл</a:t>
            </a:r>
            <a:r>
              <a:rPr lang="uk-UA" dirty="0" smtClean="0"/>
              <a:t>», «</a:t>
            </a:r>
            <a:r>
              <a:rPr lang="uk-UA" dirty="0"/>
              <a:t>Січ</a:t>
            </a:r>
            <a:r>
              <a:rPr lang="uk-UA" dirty="0" smtClean="0"/>
              <a:t>», «</a:t>
            </a:r>
            <a:r>
              <a:rPr lang="uk-UA" dirty="0"/>
              <a:t>Пласт»), що діяли на Галичині: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b="1" dirty="0" smtClean="0"/>
              <a:t>1894 </a:t>
            </a:r>
            <a:r>
              <a:rPr lang="uk-UA" dirty="0"/>
              <a:t>р. –  створена  спортивно-фізкультурна організація «Сокіл</a:t>
            </a:r>
            <a:r>
              <a:rPr lang="uk-UA" dirty="0" smtClean="0"/>
              <a:t>», організатором </a:t>
            </a:r>
            <a:r>
              <a:rPr lang="uk-UA" dirty="0"/>
              <a:t>якої був І. </a:t>
            </a:r>
            <a:r>
              <a:rPr lang="uk-UA" b="1" dirty="0" err="1"/>
              <a:t>Боберський</a:t>
            </a:r>
            <a:endParaRPr lang="uk-UA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uk-UA" b="1" dirty="0" smtClean="0"/>
              <a:t>1900 </a:t>
            </a:r>
            <a:r>
              <a:rPr lang="uk-UA" b="1" dirty="0"/>
              <a:t>р.</a:t>
            </a:r>
            <a:r>
              <a:rPr lang="uk-UA" dirty="0"/>
              <a:t> –  виникла молодіжна організація «Січ</a:t>
            </a:r>
            <a:r>
              <a:rPr lang="uk-UA" dirty="0" smtClean="0"/>
              <a:t>» , </a:t>
            </a:r>
            <a:r>
              <a:rPr lang="uk-UA" dirty="0"/>
              <a:t>на  чолі з  </a:t>
            </a:r>
            <a:r>
              <a:rPr lang="uk-UA" b="1" dirty="0" err="1" smtClean="0"/>
              <a:t>К.Трильовським</a:t>
            </a:r>
            <a:endParaRPr lang="uk-UA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uk-UA" b="1" dirty="0" smtClean="0"/>
              <a:t>1911 </a:t>
            </a:r>
            <a:r>
              <a:rPr lang="uk-UA" b="1" dirty="0"/>
              <a:t>р</a:t>
            </a:r>
            <a:r>
              <a:rPr lang="uk-UA" dirty="0"/>
              <a:t>. – заснована організація «Пласт» (зусиллями </a:t>
            </a:r>
            <a:r>
              <a:rPr lang="uk-UA" b="1" dirty="0"/>
              <a:t>І. Франко </a:t>
            </a:r>
            <a:r>
              <a:rPr lang="uk-UA" b="1" dirty="0" smtClean="0"/>
              <a:t>та </a:t>
            </a:r>
            <a:r>
              <a:rPr lang="uk-UA" b="1" dirty="0" err="1" smtClean="0"/>
              <a:t>І.Чмолі</a:t>
            </a:r>
            <a:r>
              <a:rPr lang="uk-UA" dirty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b="1" dirty="0" smtClean="0"/>
              <a:t>1912 </a:t>
            </a:r>
            <a:r>
              <a:rPr lang="uk-UA" b="1" dirty="0"/>
              <a:t>р</a:t>
            </a:r>
            <a:r>
              <a:rPr lang="uk-UA" dirty="0"/>
              <a:t>. –  створення військово-патріотичного товариства «</a:t>
            </a:r>
            <a:r>
              <a:rPr lang="uk-UA" dirty="0" smtClean="0"/>
              <a:t>Січові стрільці</a:t>
            </a:r>
            <a:r>
              <a:rPr lang="uk-UA" dirty="0"/>
              <a:t>»</a:t>
            </a:r>
          </a:p>
          <a:p>
            <a:pPr marL="0" indent="0">
              <a:buNone/>
            </a:pPr>
            <a:r>
              <a:rPr lang="uk-UA" dirty="0" smtClean="0"/>
              <a:t>	</a:t>
            </a:r>
          </a:p>
          <a:p>
            <a:pPr marL="0" indent="0">
              <a:buNone/>
            </a:pPr>
            <a:r>
              <a:rPr lang="uk-UA" dirty="0" smtClean="0"/>
              <a:t>У  </a:t>
            </a:r>
            <a:r>
              <a:rPr lang="uk-UA" dirty="0"/>
              <a:t>роки  Першої  світової війни членами цих організацій </a:t>
            </a:r>
            <a:r>
              <a:rPr lang="uk-UA" dirty="0" smtClean="0"/>
              <a:t>був сформований </a:t>
            </a:r>
            <a:r>
              <a:rPr lang="uk-UA" dirty="0"/>
              <a:t>легіон Українських січових стрільців  (УСС), </a:t>
            </a:r>
            <a:r>
              <a:rPr lang="uk-UA" dirty="0" smtClean="0"/>
              <a:t>який брав </a:t>
            </a:r>
            <a:r>
              <a:rPr lang="uk-UA" dirty="0"/>
              <a:t>участь у  війні та став ядром  формування </a:t>
            </a:r>
            <a:r>
              <a:rPr lang="uk-UA" dirty="0" smtClean="0"/>
              <a:t>армії Західноукраїнської </a:t>
            </a:r>
            <a:r>
              <a:rPr lang="uk-UA" dirty="0"/>
              <a:t>Народної Республіки (ЗУНР).</a:t>
            </a:r>
          </a:p>
        </p:txBody>
      </p:sp>
    </p:spTree>
    <p:extLst>
      <p:ext uri="{BB962C8B-B14F-4D97-AF65-F5344CB8AC3E}">
        <p14:creationId xmlns:p14="http://schemas.microsoft.com/office/powerpoint/2010/main" val="3659252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 </a:t>
            </a:r>
            <a:r>
              <a:rPr lang="uk-UA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Боберський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18478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255746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4653136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731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 </a:t>
            </a:r>
            <a:r>
              <a:rPr lang="uk-UA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Боберський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uk-UA" dirty="0" smtClean="0"/>
              <a:t>Походив Іван </a:t>
            </a:r>
            <a:r>
              <a:rPr lang="uk-UA" dirty="0" err="1" smtClean="0"/>
              <a:t>Боберський</a:t>
            </a:r>
            <a:r>
              <a:rPr lang="uk-UA" dirty="0" smtClean="0"/>
              <a:t> з давнього шляхетського та </a:t>
            </a:r>
            <a:r>
              <a:rPr lang="uk-UA" dirty="0" err="1" smtClean="0"/>
              <a:t>священичого</a:t>
            </a:r>
            <a:r>
              <a:rPr lang="uk-UA" dirty="0" smtClean="0"/>
              <a:t> роду з Бойківщини. </a:t>
            </a:r>
          </a:p>
          <a:p>
            <a:pPr marL="0" indent="0">
              <a:buNone/>
            </a:pPr>
            <a:r>
              <a:rPr lang="uk-UA" dirty="0" smtClean="0"/>
              <a:t>	Іван </a:t>
            </a:r>
            <a:r>
              <a:rPr lang="uk-UA" dirty="0" err="1" smtClean="0"/>
              <a:t>Боберський</a:t>
            </a:r>
            <a:r>
              <a:rPr lang="uk-UA" dirty="0" smtClean="0"/>
              <a:t> закінчив Самбір­ську гім­на­зію, студіював на філософ­ському факу­ль­теті Львів­сь­кого універ­ситету, про­дов­жив навчан­ня в авст­рій­ських універ­ситетах Відня та </a:t>
            </a:r>
            <a:r>
              <a:rPr lang="uk-UA" dirty="0" err="1" smtClean="0"/>
              <a:t>Ґраца</a:t>
            </a:r>
            <a:r>
              <a:rPr lang="uk-UA" dirty="0" smtClean="0"/>
              <a:t>, подорожував Швецією, Німеччиною, Чехією, де пізнавав справу </a:t>
            </a:r>
            <a:r>
              <a:rPr lang="uk-UA" dirty="0" err="1" smtClean="0"/>
              <a:t>тіловиховання</a:t>
            </a:r>
            <a:r>
              <a:rPr lang="uk-UA" dirty="0" smtClean="0"/>
              <a:t> (фізкультури) та спорту.</a:t>
            </a:r>
          </a:p>
          <a:p>
            <a:pPr marL="0" indent="0">
              <a:buNone/>
            </a:pPr>
            <a:r>
              <a:rPr lang="uk-UA" dirty="0" smtClean="0"/>
              <a:t>	Повернувшись у 1900 р. до Львова, </a:t>
            </a:r>
            <a:r>
              <a:rPr lang="uk-UA" dirty="0" err="1" smtClean="0"/>
              <a:t>Боберський</a:t>
            </a:r>
            <a:r>
              <a:rPr lang="uk-UA" dirty="0" smtClean="0"/>
              <a:t> став професором німецької мови та класичної філології в українській Академічній гімназії. Також починає викладати </a:t>
            </a:r>
            <a:r>
              <a:rPr lang="uk-UA" dirty="0" err="1" smtClean="0"/>
              <a:t>руханку</a:t>
            </a:r>
            <a:r>
              <a:rPr lang="uk-UA" dirty="0" smtClean="0"/>
              <a:t> (фізкультуру) і </a:t>
            </a:r>
            <a:r>
              <a:rPr lang="uk-UA" b="1" dirty="0" smtClean="0"/>
              <a:t>брати активну участь в роботі товариства "Сокіл", заснованому у Львові в 1894 р. Василем Нагірним та Володимиром Лаврівським.</a:t>
            </a:r>
            <a:r>
              <a:rPr lang="uk-UA" dirty="0" smtClean="0"/>
              <a:t>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 </a:t>
            </a:r>
            <a:r>
              <a:rPr lang="uk-UA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Боберський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стає у 1901 р. заступником голови та керівником гуртка вчителів цього товариства, а у 1908–1914 рр. – його головою</a:t>
            </a:r>
            <a:r>
              <a:rPr lang="uk-UA" dirty="0" smtClean="0">
                <a:solidFill>
                  <a:srgbClr val="FF0000"/>
                </a:solidFill>
              </a:rPr>
              <a:t>.</a:t>
            </a:r>
            <a:endParaRPr lang="uk-U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83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 </a:t>
            </a:r>
            <a:r>
              <a:rPr lang="uk-UA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Боберський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b="1" dirty="0" smtClean="0"/>
              <a:t>Під </a:t>
            </a:r>
            <a:r>
              <a:rPr lang="uk-UA" b="1" dirty="0"/>
              <a:t>керівництвом І. </a:t>
            </a:r>
            <a:r>
              <a:rPr lang="uk-UA" b="1" dirty="0" err="1"/>
              <a:t>Боберського</a:t>
            </a:r>
            <a:r>
              <a:rPr lang="uk-UA" b="1" dirty="0"/>
              <a:t> Львівський "Сокіл" стає центральним Товариством "Сокіл-Батько", довкола якого гуртуються сотні </a:t>
            </a:r>
            <a:r>
              <a:rPr lang="uk-UA" b="1" dirty="0" err="1"/>
              <a:t>сокільських</a:t>
            </a:r>
            <a:r>
              <a:rPr lang="uk-UA" b="1" dirty="0"/>
              <a:t> гнізд-осередків в містах та селах Галичини. У 1914 р. їх налічувалося вже 974</a:t>
            </a:r>
            <a:r>
              <a:rPr lang="uk-UA" b="1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b="1" dirty="0" err="1" smtClean="0"/>
              <a:t>Завдяки</a:t>
            </a:r>
            <a:r>
              <a:rPr lang="ru-RU" b="1" dirty="0" smtClean="0"/>
              <a:t> </a:t>
            </a:r>
            <a:r>
              <a:rPr lang="ru-RU" b="1" dirty="0" err="1"/>
              <a:t>Боберському</a:t>
            </a:r>
            <a:r>
              <a:rPr lang="ru-RU" b="1" dirty="0"/>
              <a:t> </a:t>
            </a:r>
            <a:r>
              <a:rPr lang="ru-RU" b="1" dirty="0" err="1"/>
              <a:t>була</a:t>
            </a:r>
            <a:r>
              <a:rPr lang="ru-RU" b="1" dirty="0"/>
              <a:t> </a:t>
            </a:r>
            <a:r>
              <a:rPr lang="ru-RU" b="1" dirty="0" err="1"/>
              <a:t>придбана</a:t>
            </a:r>
            <a:r>
              <a:rPr lang="ru-RU" b="1" dirty="0"/>
              <a:t> у </a:t>
            </a:r>
            <a:r>
              <a:rPr lang="ru-RU" b="1" dirty="0" err="1"/>
              <a:t>Львові</a:t>
            </a:r>
            <a:r>
              <a:rPr lang="ru-RU" b="1" dirty="0"/>
              <a:t> </a:t>
            </a:r>
            <a:r>
              <a:rPr lang="ru-RU" b="1" dirty="0">
                <a:hlinkClick r:id="rId2"/>
              </a:rPr>
              <a:t>велика спортивна </a:t>
            </a:r>
            <a:r>
              <a:rPr lang="ru-RU" b="1" dirty="0" err="1">
                <a:hlinkClick r:id="rId2"/>
              </a:rPr>
              <a:t>площа</a:t>
            </a:r>
            <a:r>
              <a:rPr lang="ru-RU" b="1" dirty="0">
                <a:hlinkClick r:id="rId2"/>
              </a:rPr>
              <a:t> "Сокола-Батька"</a:t>
            </a:r>
            <a:r>
              <a:rPr lang="ru-RU" b="1" dirty="0"/>
              <a:t>, яка стала </a:t>
            </a:r>
            <a:r>
              <a:rPr lang="ru-RU" b="1" dirty="0" err="1"/>
              <a:t>фактично</a:t>
            </a:r>
            <a:r>
              <a:rPr lang="ru-RU" b="1" dirty="0"/>
              <a:t> </a:t>
            </a:r>
            <a:r>
              <a:rPr lang="ru-RU" b="1" dirty="0" err="1"/>
              <a:t>національним</a:t>
            </a:r>
            <a:r>
              <a:rPr lang="ru-RU" b="1" dirty="0"/>
              <a:t> </a:t>
            </a:r>
            <a:r>
              <a:rPr lang="ru-RU" b="1" dirty="0" err="1"/>
              <a:t>стадіоном</a:t>
            </a:r>
            <a:r>
              <a:rPr lang="ru-RU" dirty="0"/>
              <a:t>. Там </a:t>
            </a:r>
            <a:r>
              <a:rPr lang="ru-RU" dirty="0" err="1"/>
              <a:t>проводилися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спортивні</a:t>
            </a:r>
            <a:r>
              <a:rPr lang="ru-RU" dirty="0"/>
              <a:t> </a:t>
            </a:r>
            <a:r>
              <a:rPr lang="ru-RU" dirty="0" err="1"/>
              <a:t>змагання</a:t>
            </a:r>
            <a:r>
              <a:rPr lang="ru-RU" dirty="0"/>
              <a:t>, але й </a:t>
            </a:r>
            <a:r>
              <a:rPr lang="ru-RU" dirty="0" err="1"/>
              <a:t>різноманітні</a:t>
            </a:r>
            <a:r>
              <a:rPr lang="ru-RU" dirty="0"/>
              <a:t> </a:t>
            </a:r>
            <a:r>
              <a:rPr lang="ru-RU" dirty="0" err="1"/>
              <a:t>святкування</a:t>
            </a:r>
            <a:r>
              <a:rPr lang="ru-RU" dirty="0"/>
              <a:t>, </a:t>
            </a:r>
            <a:r>
              <a:rPr lang="ru-RU" dirty="0" err="1"/>
              <a:t>маніфестації</a:t>
            </a:r>
            <a:r>
              <a:rPr lang="ru-RU" dirty="0"/>
              <a:t> та </a:t>
            </a:r>
            <a:r>
              <a:rPr lang="ru-RU" dirty="0" err="1"/>
              <a:t>відзначення</a:t>
            </a:r>
            <a:r>
              <a:rPr lang="ru-RU" dirty="0"/>
              <a:t> </a:t>
            </a:r>
            <a:r>
              <a:rPr lang="ru-RU" dirty="0" err="1"/>
              <a:t>урочистих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b="1" dirty="0" err="1"/>
              <a:t>Величезний</a:t>
            </a:r>
            <a:r>
              <a:rPr lang="ru-RU" b="1" dirty="0"/>
              <a:t> </a:t>
            </a:r>
            <a:r>
              <a:rPr lang="ru-RU" b="1" dirty="0" err="1"/>
              <a:t>внесок</a:t>
            </a:r>
            <a:r>
              <a:rPr lang="ru-RU" b="1" dirty="0"/>
              <a:t> </a:t>
            </a:r>
            <a:r>
              <a:rPr lang="ru-RU" b="1" dirty="0" err="1"/>
              <a:t>здійснив</a:t>
            </a:r>
            <a:r>
              <a:rPr lang="ru-RU" b="1" dirty="0"/>
              <a:t> </a:t>
            </a:r>
            <a:r>
              <a:rPr lang="ru-RU" b="1" dirty="0" err="1"/>
              <a:t>Іван</a:t>
            </a:r>
            <a:r>
              <a:rPr lang="ru-RU" b="1" dirty="0"/>
              <a:t> </a:t>
            </a:r>
            <a:r>
              <a:rPr lang="ru-RU" b="1" dirty="0" err="1"/>
              <a:t>Боберський</a:t>
            </a:r>
            <a:r>
              <a:rPr lang="ru-RU" b="1" dirty="0"/>
              <a:t> в </a:t>
            </a:r>
            <a:r>
              <a:rPr lang="ru-RU" b="1" dirty="0" err="1"/>
              <a:t>розвиток</a:t>
            </a:r>
            <a:r>
              <a:rPr lang="ru-RU" b="1" dirty="0"/>
              <a:t> </a:t>
            </a:r>
            <a:r>
              <a:rPr lang="ru-RU" b="1" dirty="0" err="1"/>
              <a:t>нових</a:t>
            </a:r>
            <a:r>
              <a:rPr lang="ru-RU" b="1" dirty="0"/>
              <a:t> на початку ХХ ст. в </a:t>
            </a:r>
            <a:r>
              <a:rPr lang="ru-RU" b="1" dirty="0" err="1"/>
              <a:t>Галичині</a:t>
            </a:r>
            <a:r>
              <a:rPr lang="ru-RU" b="1" dirty="0"/>
              <a:t> </a:t>
            </a:r>
            <a:r>
              <a:rPr lang="ru-RU" b="1" dirty="0" err="1"/>
              <a:t>видів</a:t>
            </a:r>
            <a:r>
              <a:rPr lang="ru-RU" b="1" dirty="0"/>
              <a:t> спорту</a:t>
            </a:r>
            <a:r>
              <a:rPr lang="ru-RU" dirty="0"/>
              <a:t>: копаного </a:t>
            </a:r>
            <a:r>
              <a:rPr lang="ru-RU" dirty="0" err="1"/>
              <a:t>м’яча</a:t>
            </a:r>
            <a:r>
              <a:rPr lang="ru-RU" dirty="0"/>
              <a:t> (футболу), </a:t>
            </a:r>
            <a:r>
              <a:rPr lang="ru-RU" dirty="0" err="1"/>
              <a:t>кошиківки</a:t>
            </a:r>
            <a:r>
              <a:rPr lang="ru-RU" dirty="0"/>
              <a:t> (баскетболу), </a:t>
            </a:r>
            <a:r>
              <a:rPr lang="ru-RU" dirty="0" err="1"/>
              <a:t>відбиванки</a:t>
            </a:r>
            <a:r>
              <a:rPr lang="ru-RU" dirty="0"/>
              <a:t> (волейболу), </a:t>
            </a:r>
            <a:r>
              <a:rPr lang="ru-RU" dirty="0" err="1"/>
              <a:t>сітківки</a:t>
            </a:r>
            <a:r>
              <a:rPr lang="ru-RU" dirty="0"/>
              <a:t> (</a:t>
            </a:r>
            <a:r>
              <a:rPr lang="ru-RU" dirty="0" err="1"/>
              <a:t>тенісу</a:t>
            </a:r>
            <a:r>
              <a:rPr lang="ru-RU" dirty="0"/>
              <a:t>), </a:t>
            </a:r>
            <a:r>
              <a:rPr lang="ru-RU" dirty="0" err="1"/>
              <a:t>гаківки</a:t>
            </a:r>
            <a:r>
              <a:rPr lang="ru-RU" dirty="0"/>
              <a:t> (</a:t>
            </a:r>
            <a:r>
              <a:rPr lang="ru-RU" dirty="0" err="1"/>
              <a:t>хокею</a:t>
            </a:r>
            <a:r>
              <a:rPr lang="ru-RU" dirty="0"/>
              <a:t>). </a:t>
            </a:r>
            <a:r>
              <a:rPr lang="ru-RU" b="1" dirty="0" err="1"/>
              <a:t>Він</a:t>
            </a:r>
            <a:r>
              <a:rPr lang="ru-RU" b="1" dirty="0"/>
              <a:t> </a:t>
            </a:r>
            <a:r>
              <a:rPr lang="ru-RU" b="1" dirty="0" err="1"/>
              <a:t>створював</a:t>
            </a:r>
            <a:r>
              <a:rPr lang="ru-RU" b="1" dirty="0"/>
              <a:t> </a:t>
            </a:r>
            <a:r>
              <a:rPr lang="ru-RU" b="1" dirty="0" err="1"/>
              <a:t>спортивні</a:t>
            </a:r>
            <a:r>
              <a:rPr lang="ru-RU" b="1" dirty="0"/>
              <a:t> </a:t>
            </a:r>
            <a:r>
              <a:rPr lang="ru-RU" b="1" dirty="0" err="1"/>
              <a:t>гуртки</a:t>
            </a:r>
            <a:r>
              <a:rPr lang="ru-RU" b="1" dirty="0"/>
              <a:t>, клуби, писав і </a:t>
            </a:r>
            <a:r>
              <a:rPr lang="ru-RU" b="1" dirty="0" err="1"/>
              <a:t>видавав</a:t>
            </a:r>
            <a:r>
              <a:rPr lang="ru-RU" b="1" dirty="0"/>
              <a:t> правила </a:t>
            </a:r>
            <a:r>
              <a:rPr lang="ru-RU" b="1" dirty="0" err="1"/>
              <a:t>гри</a:t>
            </a:r>
            <a:r>
              <a:rPr lang="ru-RU" b="1" dirty="0"/>
              <a:t> і </a:t>
            </a:r>
            <a:r>
              <a:rPr lang="ru-RU" b="1" dirty="0" err="1"/>
              <a:t>посібники</a:t>
            </a:r>
            <a:r>
              <a:rPr lang="ru-RU" b="1" dirty="0"/>
              <a:t>, </a:t>
            </a:r>
            <a:r>
              <a:rPr lang="ru-RU" b="1" dirty="0" err="1"/>
              <a:t>фактично</a:t>
            </a:r>
            <a:r>
              <a:rPr lang="ru-RU" b="1" dirty="0"/>
              <a:t> творив </a:t>
            </a:r>
            <a:r>
              <a:rPr lang="ru-RU" b="1" dirty="0" err="1"/>
              <a:t>галицьку</a:t>
            </a:r>
            <a:r>
              <a:rPr lang="ru-RU" b="1" dirty="0"/>
              <a:t> </a:t>
            </a:r>
            <a:r>
              <a:rPr lang="ru-RU" b="1" dirty="0" err="1"/>
              <a:t>спортивну</a:t>
            </a:r>
            <a:r>
              <a:rPr lang="ru-RU" b="1" dirty="0"/>
              <a:t> </a:t>
            </a:r>
            <a:r>
              <a:rPr lang="ru-RU" b="1" dirty="0" err="1"/>
              <a:t>термінологію</a:t>
            </a:r>
            <a:r>
              <a:rPr lang="ru-RU" b="1" dirty="0"/>
              <a:t>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0863375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342</Words>
  <Application>Microsoft Office PowerPoint</Application>
  <PresentationFormat>Экран (4:3)</PresentationFormat>
  <Paragraphs>98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Становище промисловості та сільського господарства </vt:lpstr>
      <vt:lpstr>Становище промисловості та сільського господарства</vt:lpstr>
      <vt:lpstr>Радикалізація українського  політичного руху. </vt:lpstr>
      <vt:lpstr> Політичні партії Західної України: </vt:lpstr>
      <vt:lpstr>Радикалізація українського політичного руху</vt:lpstr>
      <vt:lpstr>Радикалізація українського політичного руху</vt:lpstr>
      <vt:lpstr>Іван Боберський</vt:lpstr>
      <vt:lpstr>Іван Боберський</vt:lpstr>
      <vt:lpstr>Іван Боберський</vt:lpstr>
      <vt:lpstr>Іван Боберський</vt:lpstr>
      <vt:lpstr>Кирило Трильовський</vt:lpstr>
      <vt:lpstr>Кирило Трильовський</vt:lpstr>
      <vt:lpstr>Кирило Трильовський</vt:lpstr>
      <vt:lpstr>Андрей Шептицький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Становище промисловості та сільського господарства </dc:title>
  <dc:creator>User</dc:creator>
  <cp:lastModifiedBy>User</cp:lastModifiedBy>
  <cp:revision>15</cp:revision>
  <dcterms:created xsi:type="dcterms:W3CDTF">2019-09-18T18:03:08Z</dcterms:created>
  <dcterms:modified xsi:type="dcterms:W3CDTF">2019-09-30T15:41:02Z</dcterms:modified>
</cp:coreProperties>
</file>