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30"/>
  </p:notesMasterIdLst>
  <p:sldIdLst>
    <p:sldId id="256" r:id="rId3"/>
    <p:sldId id="260" r:id="rId4"/>
    <p:sldId id="274" r:id="rId5"/>
    <p:sldId id="265" r:id="rId6"/>
    <p:sldId id="305" r:id="rId7"/>
    <p:sldId id="282" r:id="rId8"/>
    <p:sldId id="307" r:id="rId9"/>
    <p:sldId id="327" r:id="rId10"/>
    <p:sldId id="283" r:id="rId11"/>
    <p:sldId id="284" r:id="rId12"/>
    <p:sldId id="285" r:id="rId13"/>
    <p:sldId id="286" r:id="rId14"/>
    <p:sldId id="322" r:id="rId15"/>
    <p:sldId id="287" r:id="rId16"/>
    <p:sldId id="310" r:id="rId17"/>
    <p:sldId id="288" r:id="rId18"/>
    <p:sldId id="324" r:id="rId19"/>
    <p:sldId id="289" r:id="rId20"/>
    <p:sldId id="323" r:id="rId21"/>
    <p:sldId id="290" r:id="rId22"/>
    <p:sldId id="330" r:id="rId23"/>
    <p:sldId id="326" r:id="rId24"/>
    <p:sldId id="328" r:id="rId25"/>
    <p:sldId id="329" r:id="rId26"/>
    <p:sldId id="309" r:id="rId27"/>
    <p:sldId id="303" r:id="rId28"/>
    <p:sldId id="302" r:id="rId2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F3C368-DD01-4DB7-9321-263EF24FA1BE}" type="datetimeFigureOut">
              <a:rPr lang="ru-RU" smtClean="0"/>
              <a:pPr/>
              <a:t>04.03.2024</a:t>
            </a:fld>
            <a:endParaRPr lang="ru-RU" dirty="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070A43-A630-455A-B922-D57A9DEDBAA8}" type="slidenum">
              <a:rPr lang="ru-RU" smtClean="0"/>
              <a:pPr/>
              <a:t>‹#›</a:t>
            </a:fld>
            <a:endParaRPr lang="ru-RU" dirty="0"/>
          </a:p>
        </p:txBody>
      </p:sp>
    </p:spTree>
    <p:extLst>
      <p:ext uri="{BB962C8B-B14F-4D97-AF65-F5344CB8AC3E}">
        <p14:creationId xmlns:p14="http://schemas.microsoft.com/office/powerpoint/2010/main" xmlns="" val="277501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12192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2" name="Rectangle 11"/>
          <p:cNvSpPr/>
          <p:nvPr/>
        </p:nvSpPr>
        <p:spPr>
          <a:xfrm>
            <a:off x="0" y="0"/>
            <a:ext cx="12192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3" name="Rectangle 12"/>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4" name="Oval 13"/>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3" name="Subtitle 2"/>
          <p:cNvSpPr>
            <a:spLocks noGrp="1"/>
          </p:cNvSpPr>
          <p:nvPr>
            <p:ph type="subTitle" idx="1"/>
          </p:nvPr>
        </p:nvSpPr>
        <p:spPr>
          <a:xfrm>
            <a:off x="1965060" y="5052546"/>
            <a:ext cx="7516013"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ru-RU" dirty="0">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
        <p:nvSpPr>
          <p:cNvPr id="2" name="Title 1"/>
          <p:cNvSpPr>
            <a:spLocks noGrp="1"/>
          </p:cNvSpPr>
          <p:nvPr>
            <p:ph type="ctrTitle"/>
          </p:nvPr>
        </p:nvSpPr>
        <p:spPr>
          <a:xfrm>
            <a:off x="1090109" y="3132290"/>
            <a:ext cx="9567135" cy="1793167"/>
          </a:xfrm>
          <a:effectLst/>
        </p:spPr>
        <p:txBody>
          <a:bodyPr>
            <a:noAutofit/>
          </a:bodyPr>
          <a:lstStyle>
            <a:lvl1pPr marL="640080" indent="-457200" algn="l">
              <a:defRPr sz="5400"/>
            </a:lvl1pPr>
          </a:lstStyle>
          <a:p>
            <a:r>
              <a:rPr lang="ru-RU" smtClean="0"/>
              <a:t>Образец заголовка</a:t>
            </a:r>
            <a:endParaRPr lang="en-US" dirty="0"/>
          </a:p>
        </p:txBody>
      </p:sp>
    </p:spTree>
    <p:extLst>
      <p:ext uri="{BB962C8B-B14F-4D97-AF65-F5344CB8AC3E}">
        <p14:creationId xmlns:p14="http://schemas.microsoft.com/office/powerpoint/2010/main" xmlns="" val="317524679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2540000" y="731519"/>
            <a:ext cx="85344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ru-RU" dirty="0">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p14="http://schemas.microsoft.com/office/powerpoint/2010/main" xmlns="" val="160045976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8344" y="376518"/>
            <a:ext cx="27432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4432151" y="731520"/>
            <a:ext cx="6439049"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ru-RU" dirty="0">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p14="http://schemas.microsoft.com/office/powerpoint/2010/main" xmlns="" val="106754778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12192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2" name="Rectangle 11"/>
          <p:cNvSpPr/>
          <p:nvPr/>
        </p:nvSpPr>
        <p:spPr>
          <a:xfrm>
            <a:off x="0" y="0"/>
            <a:ext cx="12192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3" name="Rectangle 12"/>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4" name="Oval 13"/>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3" name="Subtitle 2"/>
          <p:cNvSpPr>
            <a:spLocks noGrp="1"/>
          </p:cNvSpPr>
          <p:nvPr>
            <p:ph type="subTitle" idx="1"/>
          </p:nvPr>
        </p:nvSpPr>
        <p:spPr>
          <a:xfrm>
            <a:off x="1965060" y="5052546"/>
            <a:ext cx="7516013"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ru-RU" dirty="0">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
        <p:nvSpPr>
          <p:cNvPr id="2" name="Title 1"/>
          <p:cNvSpPr>
            <a:spLocks noGrp="1"/>
          </p:cNvSpPr>
          <p:nvPr>
            <p:ph type="ctrTitle"/>
          </p:nvPr>
        </p:nvSpPr>
        <p:spPr>
          <a:xfrm>
            <a:off x="1090109" y="3132290"/>
            <a:ext cx="9567135" cy="1793167"/>
          </a:xfrm>
          <a:effectLst/>
        </p:spPr>
        <p:txBody>
          <a:bodyPr>
            <a:noAutofit/>
          </a:bodyPr>
          <a:lstStyle>
            <a:lvl1pPr marL="640080" indent="-457200" algn="l">
              <a:defRPr sz="5400"/>
            </a:lvl1pPr>
          </a:lstStyle>
          <a:p>
            <a:r>
              <a:rPr lang="ru-RU" smtClean="0"/>
              <a:t>Образец заголовка</a:t>
            </a:r>
            <a:endParaRPr lang="en-US" dirty="0"/>
          </a:p>
        </p:txBody>
      </p:sp>
    </p:spTree>
    <p:extLst>
      <p:ext uri="{BB962C8B-B14F-4D97-AF65-F5344CB8AC3E}">
        <p14:creationId xmlns:p14="http://schemas.microsoft.com/office/powerpoint/2010/main" xmlns="" val="30404360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ru-RU" dirty="0">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524000" y="731520"/>
            <a:ext cx="85344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xmlns="" val="191380064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8" name="Rectangle 7"/>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9" name="Rectangle 8"/>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0" name="Oval 9"/>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2" name="Title 1"/>
          <p:cNvSpPr>
            <a:spLocks noGrp="1"/>
          </p:cNvSpPr>
          <p:nvPr>
            <p:ph type="title"/>
          </p:nvPr>
        </p:nvSpPr>
        <p:spPr>
          <a:xfrm>
            <a:off x="2710927" y="2172648"/>
            <a:ext cx="7955555"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696584" y="4607511"/>
            <a:ext cx="7960659"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ru-RU" dirty="0">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p14="http://schemas.microsoft.com/office/powerpoint/2010/main" xmlns="" val="2509337783"/>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ru-RU" dirty="0">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523999" y="731519"/>
            <a:ext cx="4462272"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6193536" y="731520"/>
            <a:ext cx="4462272"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extLst>
      <p:ext uri="{BB962C8B-B14F-4D97-AF65-F5344CB8AC3E}">
        <p14:creationId xmlns:p14="http://schemas.microsoft.com/office/powerpoint/2010/main" xmlns="" val="822521160"/>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4000"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541929" y="1400327"/>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96403"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6193367" y="1399032"/>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8" name="Footer Placeholder 7"/>
          <p:cNvSpPr>
            <a:spLocks noGrp="1"/>
          </p:cNvSpPr>
          <p:nvPr>
            <p:ph type="ftr" sz="quarter" idx="11"/>
          </p:nvPr>
        </p:nvSpPr>
        <p:spPr/>
        <p:txBody>
          <a:bodyPr/>
          <a:lstStyle/>
          <a:p>
            <a:endParaRPr lang="ru-RU" dirty="0">
              <a:solidFill>
                <a:prstClr val="black">
                  <a:lumMod val="50000"/>
                  <a:lumOff val="50000"/>
                </a:prstClr>
              </a:solidFill>
            </a:endParaRPr>
          </a:p>
        </p:txBody>
      </p:sp>
      <p:sp>
        <p:nvSpPr>
          <p:cNvPr id="9" name="Slide Number Placeholder 8"/>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
        <p:nvSpPr>
          <p:cNvPr id="10" name="Title 9"/>
          <p:cNvSpPr>
            <a:spLocks noGrp="1"/>
          </p:cNvSpPr>
          <p:nvPr>
            <p:ph type="title"/>
          </p:nvPr>
        </p:nvSpPr>
        <p:spPr/>
        <p:txBody>
          <a:bodyPr/>
          <a:lstStyle/>
          <a:p>
            <a:r>
              <a:rPr lang="ru-RU" smtClean="0"/>
              <a:t>Образец заголовка</a:t>
            </a:r>
            <a:endParaRPr lang="en-US" dirty="0"/>
          </a:p>
        </p:txBody>
      </p:sp>
    </p:spTree>
    <p:extLst>
      <p:ext uri="{BB962C8B-B14F-4D97-AF65-F5344CB8AC3E}">
        <p14:creationId xmlns:p14="http://schemas.microsoft.com/office/powerpoint/2010/main" xmlns="" val="423244283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4" name="Footer Placeholder 3"/>
          <p:cNvSpPr>
            <a:spLocks noGrp="1"/>
          </p:cNvSpPr>
          <p:nvPr>
            <p:ph type="ftr" sz="quarter" idx="11"/>
          </p:nvPr>
        </p:nvSpPr>
        <p:spPr/>
        <p:txBody>
          <a:bodyPr/>
          <a:lstStyle/>
          <a:p>
            <a:endParaRPr lang="ru-RU" dirty="0">
              <a:solidFill>
                <a:prstClr val="black">
                  <a:lumMod val="50000"/>
                  <a:lumOff val="50000"/>
                </a:prstClr>
              </a:solidFill>
            </a:endParaRPr>
          </a:p>
        </p:txBody>
      </p:sp>
      <p:sp>
        <p:nvSpPr>
          <p:cNvPr id="5" name="Slide Number Placeholder 4"/>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p14="http://schemas.microsoft.com/office/powerpoint/2010/main" xmlns="" val="1078455934"/>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3" name="Footer Placeholder 2"/>
          <p:cNvSpPr>
            <a:spLocks noGrp="1"/>
          </p:cNvSpPr>
          <p:nvPr>
            <p:ph type="ftr" sz="quarter" idx="11"/>
          </p:nvPr>
        </p:nvSpPr>
        <p:spPr/>
        <p:txBody>
          <a:bodyPr/>
          <a:lstStyle/>
          <a:p>
            <a:endParaRPr lang="ru-RU" dirty="0">
              <a:solidFill>
                <a:prstClr val="black">
                  <a:lumMod val="50000"/>
                  <a:lumOff val="50000"/>
                </a:prstClr>
              </a:solidFill>
            </a:endParaRPr>
          </a:p>
        </p:txBody>
      </p:sp>
      <p:sp>
        <p:nvSpPr>
          <p:cNvPr id="4" name="Slide Number Placeholder 3"/>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p14="http://schemas.microsoft.com/office/powerpoint/2010/main" xmlns="" val="255374746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18794" y="2209801"/>
            <a:ext cx="4848113"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6124688" y="731520"/>
            <a:ext cx="5356113"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434354" y="3497802"/>
            <a:ext cx="4518213"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ru-RU" dirty="0">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p14="http://schemas.microsoft.com/office/powerpoint/2010/main" xmlns="" val="323346848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ru-RU" dirty="0">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524000" y="731520"/>
            <a:ext cx="85344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xmlns="" val="2223239316"/>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9" name="Rectangle 8"/>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0" name="Rectangle 9"/>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1" name="Oval 10"/>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3" name="Picture Placeholder 2"/>
          <p:cNvSpPr>
            <a:spLocks noGrp="1"/>
          </p:cNvSpPr>
          <p:nvPr>
            <p:ph type="pic" idx="1"/>
          </p:nvPr>
        </p:nvSpPr>
        <p:spPr>
          <a:xfrm>
            <a:off x="5966900" y="1143000"/>
            <a:ext cx="54864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4" name="Text Placeholder 3"/>
          <p:cNvSpPr>
            <a:spLocks noGrp="1"/>
          </p:cNvSpPr>
          <p:nvPr>
            <p:ph type="body" sz="half" idx="2"/>
          </p:nvPr>
        </p:nvSpPr>
        <p:spPr>
          <a:xfrm>
            <a:off x="1170516" y="1010486"/>
            <a:ext cx="4925485"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ru-RU" dirty="0">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
        <p:nvSpPr>
          <p:cNvPr id="2" name="Title 1"/>
          <p:cNvSpPr>
            <a:spLocks noGrp="1"/>
          </p:cNvSpPr>
          <p:nvPr>
            <p:ph type="title"/>
          </p:nvPr>
        </p:nvSpPr>
        <p:spPr>
          <a:xfrm>
            <a:off x="969691" y="4464421"/>
            <a:ext cx="8511384" cy="1143000"/>
          </a:xfrm>
        </p:spPr>
        <p:txBody>
          <a:bodyPr anchor="b">
            <a:noAutofit/>
          </a:bodyPr>
          <a:lstStyle>
            <a:lvl1pPr algn="l">
              <a:defRPr sz="4600" b="1"/>
            </a:lvl1pPr>
          </a:lstStyle>
          <a:p>
            <a:r>
              <a:rPr lang="ru-RU" smtClean="0"/>
              <a:t>Образец заголовка</a:t>
            </a:r>
            <a:endParaRPr lang="en-US" dirty="0"/>
          </a:p>
        </p:txBody>
      </p:sp>
    </p:spTree>
    <p:extLst>
      <p:ext uri="{BB962C8B-B14F-4D97-AF65-F5344CB8AC3E}">
        <p14:creationId xmlns:p14="http://schemas.microsoft.com/office/powerpoint/2010/main" xmlns="" val="2439296796"/>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2540000" y="731519"/>
            <a:ext cx="85344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ru-RU" dirty="0">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p14="http://schemas.microsoft.com/office/powerpoint/2010/main" xmlns="" val="438696292"/>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8344" y="376518"/>
            <a:ext cx="27432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4432151" y="731520"/>
            <a:ext cx="6439049"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ru-RU" dirty="0">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p14="http://schemas.microsoft.com/office/powerpoint/2010/main" xmlns="" val="397447449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8" name="Rectangle 7"/>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9" name="Rectangle 8"/>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0" name="Oval 9"/>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2" name="Title 1"/>
          <p:cNvSpPr>
            <a:spLocks noGrp="1"/>
          </p:cNvSpPr>
          <p:nvPr>
            <p:ph type="title"/>
          </p:nvPr>
        </p:nvSpPr>
        <p:spPr>
          <a:xfrm>
            <a:off x="2710927" y="2172648"/>
            <a:ext cx="7955555"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696584" y="4607511"/>
            <a:ext cx="7960659"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ru-RU" dirty="0">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p14="http://schemas.microsoft.com/office/powerpoint/2010/main" xmlns="" val="96057465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ru-RU" dirty="0">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523999" y="731519"/>
            <a:ext cx="4462272"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6193536" y="731520"/>
            <a:ext cx="4462272"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extLst>
      <p:ext uri="{BB962C8B-B14F-4D97-AF65-F5344CB8AC3E}">
        <p14:creationId xmlns:p14="http://schemas.microsoft.com/office/powerpoint/2010/main" xmlns="" val="388446759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4000"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541929" y="1400327"/>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96403"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6193367" y="1399032"/>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8" name="Footer Placeholder 7"/>
          <p:cNvSpPr>
            <a:spLocks noGrp="1"/>
          </p:cNvSpPr>
          <p:nvPr>
            <p:ph type="ftr" sz="quarter" idx="11"/>
          </p:nvPr>
        </p:nvSpPr>
        <p:spPr/>
        <p:txBody>
          <a:bodyPr/>
          <a:lstStyle/>
          <a:p>
            <a:endParaRPr lang="ru-RU" dirty="0">
              <a:solidFill>
                <a:prstClr val="black">
                  <a:lumMod val="50000"/>
                  <a:lumOff val="50000"/>
                </a:prstClr>
              </a:solidFill>
            </a:endParaRPr>
          </a:p>
        </p:txBody>
      </p:sp>
      <p:sp>
        <p:nvSpPr>
          <p:cNvPr id="9" name="Slide Number Placeholder 8"/>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
        <p:nvSpPr>
          <p:cNvPr id="10" name="Title 9"/>
          <p:cNvSpPr>
            <a:spLocks noGrp="1"/>
          </p:cNvSpPr>
          <p:nvPr>
            <p:ph type="title"/>
          </p:nvPr>
        </p:nvSpPr>
        <p:spPr/>
        <p:txBody>
          <a:bodyPr/>
          <a:lstStyle/>
          <a:p>
            <a:r>
              <a:rPr lang="ru-RU" smtClean="0"/>
              <a:t>Образец заголовка</a:t>
            </a:r>
            <a:endParaRPr lang="en-US" dirty="0"/>
          </a:p>
        </p:txBody>
      </p:sp>
    </p:spTree>
    <p:extLst>
      <p:ext uri="{BB962C8B-B14F-4D97-AF65-F5344CB8AC3E}">
        <p14:creationId xmlns:p14="http://schemas.microsoft.com/office/powerpoint/2010/main" xmlns="" val="198548586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4" name="Footer Placeholder 3"/>
          <p:cNvSpPr>
            <a:spLocks noGrp="1"/>
          </p:cNvSpPr>
          <p:nvPr>
            <p:ph type="ftr" sz="quarter" idx="11"/>
          </p:nvPr>
        </p:nvSpPr>
        <p:spPr/>
        <p:txBody>
          <a:bodyPr/>
          <a:lstStyle/>
          <a:p>
            <a:endParaRPr lang="ru-RU" dirty="0">
              <a:solidFill>
                <a:prstClr val="black">
                  <a:lumMod val="50000"/>
                  <a:lumOff val="50000"/>
                </a:prstClr>
              </a:solidFill>
            </a:endParaRPr>
          </a:p>
        </p:txBody>
      </p:sp>
      <p:sp>
        <p:nvSpPr>
          <p:cNvPr id="5" name="Slide Number Placeholder 4"/>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p14="http://schemas.microsoft.com/office/powerpoint/2010/main" xmlns="" val="349199600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3" name="Footer Placeholder 2"/>
          <p:cNvSpPr>
            <a:spLocks noGrp="1"/>
          </p:cNvSpPr>
          <p:nvPr>
            <p:ph type="ftr" sz="quarter" idx="11"/>
          </p:nvPr>
        </p:nvSpPr>
        <p:spPr/>
        <p:txBody>
          <a:bodyPr/>
          <a:lstStyle/>
          <a:p>
            <a:endParaRPr lang="ru-RU" dirty="0">
              <a:solidFill>
                <a:prstClr val="black">
                  <a:lumMod val="50000"/>
                  <a:lumOff val="50000"/>
                </a:prstClr>
              </a:solidFill>
            </a:endParaRPr>
          </a:p>
        </p:txBody>
      </p:sp>
      <p:sp>
        <p:nvSpPr>
          <p:cNvPr id="4" name="Slide Number Placeholder 3"/>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p14="http://schemas.microsoft.com/office/powerpoint/2010/main" xmlns="" val="162258828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18794" y="2209801"/>
            <a:ext cx="4848113"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6124688" y="731520"/>
            <a:ext cx="5356113"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434354" y="3497802"/>
            <a:ext cx="4518213"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ru-RU" dirty="0">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p14="http://schemas.microsoft.com/office/powerpoint/2010/main" xmlns="" val="322899925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9" name="Rectangle 8"/>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0" name="Rectangle 9"/>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1" name="Oval 10"/>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3" name="Picture Placeholder 2"/>
          <p:cNvSpPr>
            <a:spLocks noGrp="1"/>
          </p:cNvSpPr>
          <p:nvPr>
            <p:ph type="pic" idx="1"/>
          </p:nvPr>
        </p:nvSpPr>
        <p:spPr>
          <a:xfrm>
            <a:off x="5966900" y="1143000"/>
            <a:ext cx="54864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4" name="Text Placeholder 3"/>
          <p:cNvSpPr>
            <a:spLocks noGrp="1"/>
          </p:cNvSpPr>
          <p:nvPr>
            <p:ph type="body" sz="half" idx="2"/>
          </p:nvPr>
        </p:nvSpPr>
        <p:spPr>
          <a:xfrm>
            <a:off x="1170516" y="1010486"/>
            <a:ext cx="4925485"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ru-RU" dirty="0">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
        <p:nvSpPr>
          <p:cNvPr id="2" name="Title 1"/>
          <p:cNvSpPr>
            <a:spLocks noGrp="1"/>
          </p:cNvSpPr>
          <p:nvPr>
            <p:ph type="title"/>
          </p:nvPr>
        </p:nvSpPr>
        <p:spPr>
          <a:xfrm>
            <a:off x="969691" y="4464421"/>
            <a:ext cx="8511384" cy="1143000"/>
          </a:xfrm>
        </p:spPr>
        <p:txBody>
          <a:bodyPr anchor="b">
            <a:noAutofit/>
          </a:bodyPr>
          <a:lstStyle>
            <a:lvl1pPr algn="l">
              <a:defRPr sz="4600" b="1"/>
            </a:lvl1pPr>
          </a:lstStyle>
          <a:p>
            <a:r>
              <a:rPr lang="ru-RU" smtClean="0"/>
              <a:t>Образец заголовка</a:t>
            </a:r>
            <a:endParaRPr lang="en-US" dirty="0"/>
          </a:p>
        </p:txBody>
      </p:sp>
    </p:spTree>
    <p:extLst>
      <p:ext uri="{BB962C8B-B14F-4D97-AF65-F5344CB8AC3E}">
        <p14:creationId xmlns:p14="http://schemas.microsoft.com/office/powerpoint/2010/main" xmlns="" val="262119749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12192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8" name="Rectangle 7"/>
          <p:cNvSpPr/>
          <p:nvPr/>
        </p:nvSpPr>
        <p:spPr>
          <a:xfrm>
            <a:off x="0" y="0"/>
            <a:ext cx="12192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9" name="Rectangle 8"/>
          <p:cNvSpPr/>
          <p:nvPr/>
        </p:nvSpPr>
        <p:spPr>
          <a:xfrm>
            <a:off x="0" y="3768304"/>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0" name="Oval 9"/>
          <p:cNvSpPr/>
          <p:nvPr/>
        </p:nvSpPr>
        <p:spPr>
          <a:xfrm>
            <a:off x="0" y="1600200"/>
            <a:ext cx="12192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2" name="Title Placeholder 1"/>
          <p:cNvSpPr>
            <a:spLocks noGrp="1"/>
          </p:cNvSpPr>
          <p:nvPr>
            <p:ph type="title"/>
          </p:nvPr>
        </p:nvSpPr>
        <p:spPr>
          <a:xfrm>
            <a:off x="2391053" y="4372168"/>
            <a:ext cx="8683348"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524000" y="732260"/>
            <a:ext cx="85344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229600" y="6172201"/>
            <a:ext cx="33528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5" name="Footer Placeholder 4"/>
          <p:cNvSpPr>
            <a:spLocks noGrp="1"/>
          </p:cNvSpPr>
          <p:nvPr>
            <p:ph type="ftr" sz="quarter" idx="3"/>
          </p:nvPr>
        </p:nvSpPr>
        <p:spPr>
          <a:xfrm>
            <a:off x="609600" y="6172201"/>
            <a:ext cx="44704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dirty="0">
              <a:solidFill>
                <a:prstClr val="black">
                  <a:lumMod val="50000"/>
                  <a:lumOff val="50000"/>
                </a:prstClr>
              </a:solidFill>
            </a:endParaRPr>
          </a:p>
        </p:txBody>
      </p:sp>
      <p:sp>
        <p:nvSpPr>
          <p:cNvPr id="6" name="Slide Number Placeholder 5"/>
          <p:cNvSpPr>
            <a:spLocks noGrp="1"/>
          </p:cNvSpPr>
          <p:nvPr>
            <p:ph type="sldNum" sz="quarter" idx="4"/>
          </p:nvPr>
        </p:nvSpPr>
        <p:spPr>
          <a:xfrm>
            <a:off x="5080000" y="6172201"/>
            <a:ext cx="24384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p14="http://schemas.microsoft.com/office/powerpoint/2010/main" xmlns="" val="16894504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12192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8" name="Rectangle 7"/>
          <p:cNvSpPr/>
          <p:nvPr/>
        </p:nvSpPr>
        <p:spPr>
          <a:xfrm>
            <a:off x="0" y="0"/>
            <a:ext cx="12192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9" name="Rectangle 8"/>
          <p:cNvSpPr/>
          <p:nvPr/>
        </p:nvSpPr>
        <p:spPr>
          <a:xfrm>
            <a:off x="0" y="3768304"/>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0" name="Oval 9"/>
          <p:cNvSpPr/>
          <p:nvPr/>
        </p:nvSpPr>
        <p:spPr>
          <a:xfrm>
            <a:off x="0" y="1600200"/>
            <a:ext cx="12192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2" name="Title Placeholder 1"/>
          <p:cNvSpPr>
            <a:spLocks noGrp="1"/>
          </p:cNvSpPr>
          <p:nvPr>
            <p:ph type="title"/>
          </p:nvPr>
        </p:nvSpPr>
        <p:spPr>
          <a:xfrm>
            <a:off x="2391053" y="4372168"/>
            <a:ext cx="8683348"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524000" y="732260"/>
            <a:ext cx="85344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229600" y="6172201"/>
            <a:ext cx="33528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5" name="Footer Placeholder 4"/>
          <p:cNvSpPr>
            <a:spLocks noGrp="1"/>
          </p:cNvSpPr>
          <p:nvPr>
            <p:ph type="ftr" sz="quarter" idx="3"/>
          </p:nvPr>
        </p:nvSpPr>
        <p:spPr>
          <a:xfrm>
            <a:off x="609600" y="6172201"/>
            <a:ext cx="44704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dirty="0">
              <a:solidFill>
                <a:prstClr val="black">
                  <a:lumMod val="50000"/>
                  <a:lumOff val="50000"/>
                </a:prstClr>
              </a:solidFill>
            </a:endParaRPr>
          </a:p>
        </p:txBody>
      </p:sp>
      <p:sp>
        <p:nvSpPr>
          <p:cNvPr id="6" name="Slide Number Placeholder 5"/>
          <p:cNvSpPr>
            <a:spLocks noGrp="1"/>
          </p:cNvSpPr>
          <p:nvPr>
            <p:ph type="sldNum" sz="quarter" idx="4"/>
          </p:nvPr>
        </p:nvSpPr>
        <p:spPr>
          <a:xfrm>
            <a:off x="5080000" y="6172201"/>
            <a:ext cx="24384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p14="http://schemas.microsoft.com/office/powerpoint/2010/main" xmlns="" val="39647323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hyperlink" Target="https://appmo.sspu.sumy.ua/wp-content/uploads/2021/12/APPMO_218_2021.pdf" TargetMode="External"/><Relationship Id="rId2" Type="http://schemas.openxmlformats.org/officeDocument/2006/relationships/hyperlink" Target="https://drive.google.com/file/d/1e_mrjniAjr6fYMrEDJlOf8lyJnhVSmnH/view"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mon.gov.ua/storage/app/media/zagalna%20serednya/nova-ukrainska-shkola-compressed.pdf" TargetMode="External"/><Relationship Id="rId2" Type="http://schemas.openxmlformats.org/officeDocument/2006/relationships/hyperlink" Target="file:///C:\Users\User\AppData\Local\Temp\dslg_2013_4_9.pdf" TargetMode="Externa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822960" y="4101736"/>
            <a:ext cx="10241280" cy="2090057"/>
          </a:xfrm>
        </p:spPr>
        <p:txBody>
          <a:bodyPr>
            <a:noAutofit/>
          </a:bodyPr>
          <a:lstStyle/>
          <a:p>
            <a:pPr algn="r"/>
            <a:r>
              <a:rPr lang="uk-UA" sz="2800" b="1" dirty="0" smtClean="0">
                <a:solidFill>
                  <a:srgbClr val="C00000"/>
                </a:solidFill>
                <a:latin typeface="Times New Roman" pitchFamily="18" charset="0"/>
                <a:cs typeface="Times New Roman" pitchFamily="18" charset="0"/>
              </a:rPr>
              <a:t>Лекції 6 – 7</a:t>
            </a:r>
            <a:endParaRPr lang="uk-UA" sz="2800" b="1" dirty="0" smtClean="0">
              <a:solidFill>
                <a:srgbClr val="C00000"/>
              </a:solidFill>
              <a:latin typeface="Times New Roman" pitchFamily="18" charset="0"/>
              <a:cs typeface="Times New Roman" pitchFamily="18" charset="0"/>
            </a:endParaRPr>
          </a:p>
          <a:p>
            <a:pPr algn="r"/>
            <a:r>
              <a:rPr lang="uk-UA" sz="2800" b="1" dirty="0" smtClean="0">
                <a:solidFill>
                  <a:srgbClr val="002060"/>
                </a:solidFill>
                <a:latin typeface="Times New Roman" pitchFamily="18" charset="0"/>
                <a:cs typeface="Times New Roman" pitchFamily="18" charset="0"/>
              </a:rPr>
              <a:t>Гребінь Світлана Миколаївна,</a:t>
            </a:r>
            <a:endParaRPr lang="ru-RU" sz="2800" b="1" dirty="0" smtClean="0">
              <a:solidFill>
                <a:srgbClr val="002060"/>
              </a:solidFill>
              <a:latin typeface="Times New Roman" pitchFamily="18" charset="0"/>
              <a:cs typeface="Times New Roman" pitchFamily="18" charset="0"/>
            </a:endParaRPr>
          </a:p>
          <a:p>
            <a:pPr algn="r"/>
            <a:r>
              <a:rPr lang="uk-UA" sz="2800" b="1" dirty="0" smtClean="0">
                <a:solidFill>
                  <a:srgbClr val="002060"/>
                </a:solidFill>
                <a:latin typeface="Times New Roman" pitchFamily="18" charset="0"/>
                <a:cs typeface="Times New Roman" pitchFamily="18" charset="0"/>
              </a:rPr>
              <a:t>к. філос. н., доцент кафедри дидактики та методик навчання природничо-математичних дисциплін</a:t>
            </a:r>
          </a:p>
        </p:txBody>
      </p:sp>
      <p:sp>
        <p:nvSpPr>
          <p:cNvPr id="2" name="Заголовок 1"/>
          <p:cNvSpPr>
            <a:spLocks noGrp="1"/>
          </p:cNvSpPr>
          <p:nvPr>
            <p:ph type="ctrTitle"/>
          </p:nvPr>
        </p:nvSpPr>
        <p:spPr>
          <a:xfrm>
            <a:off x="304801" y="203201"/>
            <a:ext cx="11643360" cy="2580640"/>
          </a:xfrm>
        </p:spPr>
        <p:txBody>
          <a:bodyPr>
            <a:noAutofit/>
          </a:bodyPr>
          <a:lstStyle/>
          <a:p>
            <a:pPr algn="r"/>
            <a:r>
              <a:rPr lang="uk-UA" sz="4400" dirty="0" smtClean="0">
                <a:solidFill>
                  <a:srgbClr val="C00000"/>
                </a:solidFill>
                <a:latin typeface="Times New Roman" pitchFamily="18" charset="0"/>
                <a:cs typeface="Times New Roman" pitchFamily="18" charset="0"/>
              </a:rPr>
              <a:t>Застосування ідей дитиноцентризму  у спадщині великих педагогів минулого (вітчизняних та зарубіжних) та сучасній системі освіти</a:t>
            </a:r>
            <a:endParaRPr lang="ru-RU" sz="4400"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61986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10927" y="264160"/>
            <a:ext cx="7955555" cy="670560"/>
          </a:xfrm>
        </p:spPr>
        <p:txBody>
          <a:bodyPr/>
          <a:lstStyle/>
          <a:p>
            <a:r>
              <a:rPr lang="uk-UA" sz="4000" dirty="0" smtClean="0">
                <a:solidFill>
                  <a:srgbClr val="C00000"/>
                </a:solidFill>
                <a:latin typeface="Times New Roman" pitchFamily="18" charset="0"/>
                <a:cs typeface="Times New Roman" pitchFamily="18" charset="0"/>
              </a:rPr>
              <a:t>Ірина Загарницька</a:t>
            </a:r>
            <a:endParaRPr lang="ru-RU" sz="4000" dirty="0">
              <a:solidFill>
                <a:srgbClr val="C00000"/>
              </a:solidFill>
              <a:latin typeface="Times New Roman" pitchFamily="18" charset="0"/>
              <a:cs typeface="Times New Roman" pitchFamily="18" charset="0"/>
            </a:endParaRPr>
          </a:p>
        </p:txBody>
      </p:sp>
      <p:sp>
        <p:nvSpPr>
          <p:cNvPr id="3" name="Текст 2"/>
          <p:cNvSpPr>
            <a:spLocks noGrp="1"/>
          </p:cNvSpPr>
          <p:nvPr>
            <p:ph type="body" idx="1"/>
          </p:nvPr>
        </p:nvSpPr>
        <p:spPr>
          <a:xfrm>
            <a:off x="386080" y="1320800"/>
            <a:ext cx="11440160" cy="5140960"/>
          </a:xfrm>
        </p:spPr>
        <p:txBody>
          <a:bodyPr>
            <a:normAutofit/>
          </a:bodyPr>
          <a:lstStyle/>
          <a:p>
            <a:pPr algn="just"/>
            <a:r>
              <a:rPr lang="uk-UA" sz="2400" b="1" dirty="0" smtClean="0">
                <a:latin typeface="Times New Roman" pitchFamily="18" charset="0"/>
                <a:cs typeface="Times New Roman" pitchFamily="18" charset="0"/>
              </a:rPr>
              <a:t>     1. Дитинство </a:t>
            </a:r>
            <a:r>
              <a:rPr lang="uk-UA" sz="2400" b="1" dirty="0">
                <a:latin typeface="Times New Roman" pitchFamily="18" charset="0"/>
                <a:cs typeface="Times New Roman" pitchFamily="18" charset="0"/>
              </a:rPr>
              <a:t>– це складний і багатовимірний феномен, опосередкований багатьма соціокультурними чинниками, а дитина виступає не тільки черговим елементом, що утворюють разом з іншими картину світу, а й </a:t>
            </a:r>
            <a:r>
              <a:rPr lang="uk-UA" sz="2400" b="1" u="sng" dirty="0">
                <a:latin typeface="Times New Roman" pitchFamily="18" charset="0"/>
                <a:cs typeface="Times New Roman" pitchFamily="18" charset="0"/>
              </a:rPr>
              <a:t>активним учасником усіх соціальних і природних </a:t>
            </a:r>
            <a:r>
              <a:rPr lang="uk-UA" sz="2400" b="1" u="sng" dirty="0" smtClean="0">
                <a:latin typeface="Times New Roman" pitchFamily="18" charset="0"/>
                <a:cs typeface="Times New Roman" pitchFamily="18" charset="0"/>
              </a:rPr>
              <a:t>процесів</a:t>
            </a:r>
            <a:r>
              <a:rPr lang="uk-UA" sz="2400" b="1" dirty="0" smtClean="0">
                <a:latin typeface="Times New Roman" pitchFamily="18" charset="0"/>
                <a:cs typeface="Times New Roman" pitchFamily="18" charset="0"/>
              </a:rPr>
              <a:t>.</a:t>
            </a:r>
          </a:p>
          <a:p>
            <a:pPr algn="just"/>
            <a:r>
              <a:rPr lang="uk-UA" sz="2400" b="1" dirty="0" smtClean="0">
                <a:latin typeface="Times New Roman" pitchFamily="18" charset="0"/>
                <a:cs typeface="Times New Roman" pitchFamily="18" charset="0"/>
              </a:rPr>
              <a:t>     2. Визначає </a:t>
            </a:r>
            <a:r>
              <a:rPr lang="uk-UA" sz="2400" b="1" dirty="0">
                <a:latin typeface="Times New Roman" pitchFamily="18" charset="0"/>
                <a:cs typeface="Times New Roman" pitchFamily="18" charset="0"/>
              </a:rPr>
              <a:t>дитинство як етап становлення людини, складний феномен, в основі якого лежить синтез і взаємодія біологічного (природного) та соціального складників, їх інтенсивний розвиток у формі зростання організму і формування вищих психічних функцій </a:t>
            </a:r>
            <a:r>
              <a:rPr lang="uk-UA" sz="2400" b="1" dirty="0" smtClean="0">
                <a:latin typeface="Times New Roman" pitchFamily="18" charset="0"/>
                <a:cs typeface="Times New Roman" pitchFamily="18" charset="0"/>
              </a:rPr>
              <a:t>дитини.</a:t>
            </a:r>
          </a:p>
          <a:p>
            <a:pPr algn="just"/>
            <a:r>
              <a:rPr lang="uk-UA" sz="2400" b="1" dirty="0" smtClean="0">
                <a:latin typeface="Times New Roman" pitchFamily="18" charset="0"/>
                <a:cs typeface="Times New Roman" pitchFamily="18" charset="0"/>
              </a:rPr>
              <a:t>     3. Дитинство – цілісний </a:t>
            </a:r>
            <a:r>
              <a:rPr lang="uk-UA" sz="2400" b="1" dirty="0">
                <a:latin typeface="Times New Roman" pitchFamily="18" charset="0"/>
                <a:cs typeface="Times New Roman" pitchFamily="18" charset="0"/>
              </a:rPr>
              <a:t>інтегративний соціокультурний просторово-часовий феномен, період становлення та соціалізації особистості людини (від народження до 18 років</a:t>
            </a:r>
            <a:r>
              <a:rPr lang="uk-UA" sz="2400" b="1" dirty="0" smtClean="0">
                <a:latin typeface="Times New Roman" pitchFamily="18" charset="0"/>
                <a:cs typeface="Times New Roman" pitchFamily="18" charset="0"/>
              </a:rPr>
              <a:t>). </a:t>
            </a:r>
            <a:endParaRPr lang="ru-RU" sz="2400" b="1" dirty="0">
              <a:latin typeface="Times New Roman" pitchFamily="18" charset="0"/>
              <a:cs typeface="Times New Roman" pitchFamily="18" charset="0"/>
            </a:endParaRPr>
          </a:p>
        </p:txBody>
      </p:sp>
    </p:spTree>
    <p:extLst>
      <p:ext uri="{BB962C8B-B14F-4D97-AF65-F5344CB8AC3E}">
        <p14:creationId xmlns:p14="http://schemas.microsoft.com/office/powerpoint/2010/main" xmlns="" val="37980907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3840" y="243840"/>
            <a:ext cx="11663679" cy="1544320"/>
          </a:xfrm>
        </p:spPr>
        <p:txBody>
          <a:bodyPr/>
          <a:lstStyle/>
          <a:p>
            <a:pPr algn="ctr"/>
            <a:r>
              <a:rPr lang="uk-UA" sz="4000" dirty="0" smtClean="0">
                <a:solidFill>
                  <a:srgbClr val="C00000"/>
                </a:solidFill>
                <a:latin typeface="Times New Roman" pitchFamily="18" charset="0"/>
                <a:cs typeface="Times New Roman" pitchFamily="18" charset="0"/>
              </a:rPr>
              <a:t>Олена Квас</a:t>
            </a:r>
            <a:endParaRPr lang="ru-RU" sz="4000" dirty="0">
              <a:solidFill>
                <a:srgbClr val="C00000"/>
              </a:solidFill>
              <a:latin typeface="Times New Roman" pitchFamily="18" charset="0"/>
              <a:cs typeface="Times New Roman" pitchFamily="18" charset="0"/>
            </a:endParaRPr>
          </a:p>
        </p:txBody>
      </p:sp>
      <p:sp>
        <p:nvSpPr>
          <p:cNvPr id="3" name="Текст 2"/>
          <p:cNvSpPr>
            <a:spLocks noGrp="1"/>
          </p:cNvSpPr>
          <p:nvPr>
            <p:ph type="body" idx="1"/>
          </p:nvPr>
        </p:nvSpPr>
        <p:spPr>
          <a:xfrm>
            <a:off x="731520" y="2194560"/>
            <a:ext cx="8177349" cy="4104640"/>
          </a:xfrm>
        </p:spPr>
        <p:txBody>
          <a:bodyPr>
            <a:normAutofit/>
          </a:bodyPr>
          <a:lstStyle/>
          <a:p>
            <a:pPr algn="just"/>
            <a:r>
              <a:rPr lang="uk-UA" sz="2800" dirty="0" smtClean="0">
                <a:latin typeface="Times New Roman" pitchFamily="18" charset="0"/>
                <a:cs typeface="Times New Roman" pitchFamily="18" charset="0"/>
              </a:rPr>
              <a:t>     Д</a:t>
            </a:r>
            <a:r>
              <a:rPr lang="uk-UA" sz="2800" b="1" dirty="0" smtClean="0">
                <a:latin typeface="Times New Roman" pitchFamily="18" charset="0"/>
                <a:cs typeface="Times New Roman" pitchFamily="18" charset="0"/>
              </a:rPr>
              <a:t>итиноцентризм </a:t>
            </a:r>
            <a:r>
              <a:rPr lang="uk-UA" sz="2800" b="1" dirty="0">
                <a:latin typeface="Times New Roman" pitchFamily="18" charset="0"/>
                <a:cs typeface="Times New Roman" pitchFamily="18" charset="0"/>
              </a:rPr>
              <a:t>досліджує </a:t>
            </a:r>
            <a:r>
              <a:rPr lang="uk-UA" sz="2800" b="1" u="sng" dirty="0">
                <a:latin typeface="Times New Roman" pitchFamily="18" charset="0"/>
                <a:cs typeface="Times New Roman" pitchFamily="18" charset="0"/>
              </a:rPr>
              <a:t>не тільки дитину</a:t>
            </a:r>
            <a:r>
              <a:rPr lang="uk-UA" sz="2800" b="1" dirty="0">
                <a:latin typeface="Times New Roman" pitchFamily="18" charset="0"/>
                <a:cs typeface="Times New Roman" pitchFamily="18" charset="0"/>
              </a:rPr>
              <a:t>, але і </a:t>
            </a:r>
            <a:r>
              <a:rPr lang="uk-UA" sz="2800" b="1" u="sng" dirty="0">
                <a:latin typeface="Times New Roman" pitchFamily="18" charset="0"/>
                <a:cs typeface="Times New Roman" pitchFamily="18" charset="0"/>
              </a:rPr>
              <a:t>світ, у якому вона живе, </a:t>
            </a:r>
            <a:r>
              <a:rPr lang="uk-UA" sz="2800" b="1" dirty="0">
                <a:latin typeface="Times New Roman" pitchFamily="18" charset="0"/>
                <a:cs typeface="Times New Roman" pitchFamily="18" charset="0"/>
              </a:rPr>
              <a:t>тобто </a:t>
            </a:r>
            <a:r>
              <a:rPr lang="uk-UA" sz="2800" b="1" u="sng" dirty="0">
                <a:latin typeface="Times New Roman" pitchFamily="18" charset="0"/>
                <a:cs typeface="Times New Roman" pitchFamily="18" charset="0"/>
              </a:rPr>
              <a:t>життєвий простір дитини</a:t>
            </a:r>
            <a:r>
              <a:rPr lang="uk-UA" sz="2800" b="1" dirty="0">
                <a:latin typeface="Times New Roman" pitchFamily="18" charset="0"/>
                <a:cs typeface="Times New Roman" pitchFamily="18" charset="0"/>
              </a:rPr>
              <a:t>, </a:t>
            </a:r>
            <a:r>
              <a:rPr lang="uk-UA" sz="2800" b="1" u="sng" dirty="0">
                <a:latin typeface="Times New Roman" pitchFamily="18" charset="0"/>
                <a:cs typeface="Times New Roman" pitchFamily="18" charset="0"/>
              </a:rPr>
              <a:t>закономірності та дії людей</a:t>
            </a:r>
            <a:r>
              <a:rPr lang="uk-UA" sz="2800" b="1" dirty="0">
                <a:latin typeface="Times New Roman" pitchFamily="18" charset="0"/>
                <a:cs typeface="Times New Roman" pitchFamily="18" charset="0"/>
              </a:rPr>
              <a:t>, які зосереджують життєву активність на невеликому просторовому відрізку (місто, село, вулиця, домівка тощо</a:t>
            </a:r>
            <a:r>
              <a:rPr lang="uk-UA" sz="2800" b="1" dirty="0" smtClean="0">
                <a:latin typeface="Times New Roman" pitchFamily="18" charset="0"/>
                <a:cs typeface="Times New Roman" pitchFamily="18" charset="0"/>
              </a:rPr>
              <a:t>)</a:t>
            </a:r>
            <a:r>
              <a:rPr lang="uk-UA" sz="2800" dirty="0">
                <a:latin typeface="Times New Roman" pitchFamily="18" charset="0"/>
                <a:cs typeface="Times New Roman" pitchFamily="18" charset="0"/>
              </a:rPr>
              <a:t>.</a:t>
            </a:r>
            <a:r>
              <a:rPr lang="uk-UA" sz="2800" dirty="0" smtClean="0">
                <a:latin typeface="Times New Roman" pitchFamily="18" charset="0"/>
                <a:cs typeface="Times New Roman" pitchFamily="18" charset="0"/>
              </a:rPr>
              <a:t> </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xmlns="" val="3297091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65761" y="182880"/>
            <a:ext cx="11358880" cy="705394"/>
          </a:xfrm>
        </p:spPr>
        <p:txBody>
          <a:bodyPr/>
          <a:lstStyle/>
          <a:p>
            <a:pPr marL="0" indent="0" algn="ctr">
              <a:buNone/>
            </a:pPr>
            <a:r>
              <a:rPr lang="uk-UA" sz="2800" dirty="0" smtClean="0">
                <a:solidFill>
                  <a:srgbClr val="C00000"/>
                </a:solidFill>
                <a:latin typeface="Times New Roman" pitchFamily="18" charset="0"/>
                <a:cs typeface="Times New Roman" pitchFamily="18" charset="0"/>
              </a:rPr>
              <a:t>Дитиноцентричність дидактики К. Д. Ушинського (дитинство пройшло на Чернігівщині, помер в Одесі)</a:t>
            </a:r>
            <a:endParaRPr lang="ru-RU" sz="2800" dirty="0">
              <a:solidFill>
                <a:schemeClr val="accent1">
                  <a:lumMod val="75000"/>
                </a:schemeClr>
              </a:solidFill>
              <a:latin typeface="Times New Roman" pitchFamily="18" charset="0"/>
              <a:cs typeface="Times New Roman" pitchFamily="18" charset="0"/>
            </a:endParaRPr>
          </a:p>
        </p:txBody>
      </p:sp>
      <p:sp>
        <p:nvSpPr>
          <p:cNvPr id="3" name="Текст 2"/>
          <p:cNvSpPr>
            <a:spLocks noGrp="1"/>
          </p:cNvSpPr>
          <p:nvPr>
            <p:ph type="body" idx="1"/>
          </p:nvPr>
        </p:nvSpPr>
        <p:spPr>
          <a:xfrm>
            <a:off x="653143" y="1084217"/>
            <a:ext cx="10972800" cy="5580743"/>
          </a:xfrm>
        </p:spPr>
        <p:txBody>
          <a:bodyPr>
            <a:normAutofit/>
          </a:bodyPr>
          <a:lstStyle/>
          <a:p>
            <a:pPr marL="457200" indent="-457200" algn="just">
              <a:buAutoNum type="arabicPeriod"/>
            </a:pPr>
            <a:r>
              <a:rPr lang="uk-UA" sz="2400" b="1" dirty="0" smtClean="0">
                <a:latin typeface="Times New Roman" pitchFamily="18" charset="0"/>
                <a:cs typeface="Times New Roman" pitchFamily="18" charset="0"/>
              </a:rPr>
              <a:t>Єдність </a:t>
            </a:r>
            <a:r>
              <a:rPr lang="uk-UA" sz="2400" b="1" dirty="0">
                <a:latin typeface="Times New Roman" pitchFamily="18" charset="0"/>
                <a:cs typeface="Times New Roman" pitchFamily="18" charset="0"/>
              </a:rPr>
              <a:t>психічних якостей дитини </a:t>
            </a:r>
            <a:r>
              <a:rPr lang="uk-UA" sz="2400" b="1" dirty="0" smtClean="0">
                <a:latin typeface="Times New Roman" pitchFamily="18" charset="0"/>
                <a:cs typeface="Times New Roman" pitchFamily="18" charset="0"/>
              </a:rPr>
              <a:t>поєднав з </a:t>
            </a:r>
            <a:r>
              <a:rPr lang="uk-UA" sz="2400" b="1" dirty="0">
                <a:latin typeface="Times New Roman" pitchFamily="18" charset="0"/>
                <a:cs typeface="Times New Roman" pitchFamily="18" charset="0"/>
              </a:rPr>
              <a:t>їх нейрофізіологічною основою, що створювало підґрунтя для розкриття принципових питань </a:t>
            </a:r>
            <a:r>
              <a:rPr lang="uk-UA" sz="2400" b="1" u="sng" dirty="0">
                <a:latin typeface="Times New Roman" pitchFamily="18" charset="0"/>
                <a:cs typeface="Times New Roman" pitchFamily="18" charset="0"/>
              </a:rPr>
              <a:t>відбору змісту освіти та пристосування його до особливостей дитячого віку</a:t>
            </a:r>
            <a:r>
              <a:rPr lang="uk-UA" sz="2400" b="1" u="sng" dirty="0" smtClean="0">
                <a:latin typeface="Times New Roman" pitchFamily="18" charset="0"/>
                <a:cs typeface="Times New Roman" pitchFamily="18" charset="0"/>
              </a:rPr>
              <a:t>.</a:t>
            </a:r>
          </a:p>
          <a:p>
            <a:pPr marL="457200" indent="-457200" algn="just">
              <a:buAutoNum type="arabicPeriod"/>
            </a:pPr>
            <a:r>
              <a:rPr lang="uk-UA" sz="2400" b="1" dirty="0" smtClean="0">
                <a:latin typeface="Times New Roman" pitchFamily="18" charset="0"/>
                <a:cs typeface="Times New Roman" pitchFamily="18" charset="0"/>
              </a:rPr>
              <a:t>Розкрив </a:t>
            </a:r>
            <a:r>
              <a:rPr lang="uk-UA" sz="2400" b="1" u="sng" dirty="0">
                <a:latin typeface="Times New Roman" pitchFamily="18" charset="0"/>
                <a:cs typeface="Times New Roman" pitchFamily="18" charset="0"/>
              </a:rPr>
              <a:t>особливості розумового розвитку </a:t>
            </a:r>
            <a:r>
              <a:rPr lang="uk-UA" sz="2400" b="1" u="sng" dirty="0" smtClean="0">
                <a:latin typeface="Times New Roman" pitchFamily="18" charset="0"/>
                <a:cs typeface="Times New Roman" pitchFamily="18" charset="0"/>
              </a:rPr>
              <a:t>дитини</a:t>
            </a:r>
            <a:r>
              <a:rPr lang="uk-UA" sz="2400" b="1" dirty="0" smtClean="0">
                <a:latin typeface="Times New Roman" pitchFamily="18" charset="0"/>
                <a:cs typeface="Times New Roman" pitchFamily="18" charset="0"/>
              </a:rPr>
              <a:t>. </a:t>
            </a:r>
          </a:p>
          <a:p>
            <a:pPr marL="457200" indent="-457200" algn="just">
              <a:buAutoNum type="arabicPeriod"/>
            </a:pPr>
            <a:r>
              <a:rPr lang="uk-UA" sz="2400" b="1" dirty="0" smtClean="0">
                <a:latin typeface="Times New Roman" pitchFamily="18" charset="0"/>
                <a:cs typeface="Times New Roman" pitchFamily="18" charset="0"/>
              </a:rPr>
              <a:t>Зробив </a:t>
            </a:r>
            <a:r>
              <a:rPr lang="uk-UA" sz="2400" b="1" dirty="0">
                <a:latin typeface="Times New Roman" pitchFamily="18" charset="0"/>
                <a:cs typeface="Times New Roman" pitchFamily="18" charset="0"/>
              </a:rPr>
              <a:t>аналіз психологічних механізмів мислення, пам’яті, волі, уяви, інтересу, емоцій та уваги й </a:t>
            </a:r>
            <a:r>
              <a:rPr lang="uk-UA" sz="2400" b="1" dirty="0" smtClean="0">
                <a:latin typeface="Times New Roman" pitchFamily="18" charset="0"/>
                <a:cs typeface="Times New Roman" pitchFamily="18" charset="0"/>
              </a:rPr>
              <a:t>обґрунтував </a:t>
            </a:r>
            <a:r>
              <a:rPr lang="uk-UA" sz="2400" b="1" dirty="0">
                <a:latin typeface="Times New Roman" pitchFamily="18" charset="0"/>
                <a:cs typeface="Times New Roman" pitchFamily="18" charset="0"/>
              </a:rPr>
              <a:t>необхідність </a:t>
            </a:r>
            <a:r>
              <a:rPr lang="uk-UA" sz="2400" b="1" u="sng" dirty="0">
                <a:latin typeface="Times New Roman" pitchFamily="18" charset="0"/>
                <a:cs typeface="Times New Roman" pitchFamily="18" charset="0"/>
              </a:rPr>
              <a:t>їх урахування під час навчання. </a:t>
            </a:r>
            <a:endParaRPr lang="uk-UA" sz="2400" b="1" u="sng" dirty="0" smtClean="0">
              <a:latin typeface="Times New Roman" pitchFamily="18" charset="0"/>
              <a:cs typeface="Times New Roman" pitchFamily="18" charset="0"/>
            </a:endParaRPr>
          </a:p>
          <a:p>
            <a:pPr marL="457200" indent="-457200" algn="just">
              <a:buAutoNum type="arabicPeriod"/>
            </a:pPr>
            <a:r>
              <a:rPr lang="uk-UA" sz="2400" b="1" dirty="0">
                <a:latin typeface="Times New Roman" pitchFamily="18" charset="0"/>
                <a:cs typeface="Times New Roman" pitchFamily="18" charset="0"/>
              </a:rPr>
              <a:t>Велику увагу психолог та педагог приділяв </a:t>
            </a:r>
            <a:r>
              <a:rPr lang="uk-UA" sz="2400" b="1" u="sng" dirty="0">
                <a:latin typeface="Times New Roman" pitchFamily="18" charset="0"/>
                <a:cs typeface="Times New Roman" pitchFamily="18" charset="0"/>
              </a:rPr>
              <a:t>розвитку психіки дитини в різні вікові періоди</a:t>
            </a:r>
            <a:r>
              <a:rPr lang="uk-UA" sz="2400" b="1" dirty="0">
                <a:latin typeface="Times New Roman" pitchFamily="18" charset="0"/>
                <a:cs typeface="Times New Roman" pitchFamily="18" charset="0"/>
              </a:rPr>
              <a:t> </a:t>
            </a:r>
            <a:r>
              <a:rPr lang="uk-UA" sz="2400" b="1" u="sng" dirty="0">
                <a:latin typeface="Times New Roman" pitchFamily="18" charset="0"/>
                <a:cs typeface="Times New Roman" pitchFamily="18" charset="0"/>
              </a:rPr>
              <a:t>та співвідношенню специфічних характеристик цього розвитку з вирішенням дидактичних проблем</a:t>
            </a:r>
            <a:r>
              <a:rPr lang="uk-UA" sz="2400" b="1" dirty="0">
                <a:latin typeface="Times New Roman" pitchFamily="18" charset="0"/>
                <a:cs typeface="Times New Roman" pitchFamily="18" charset="0"/>
              </a:rPr>
              <a:t>, організації виховного впливу на дитину в єдності розумових, моральних і фізичних «параметрів» її життєдіяльності та побудови навчального процесу. </a:t>
            </a:r>
            <a:endParaRPr lang="uk-UA" sz="2400" b="1" dirty="0" smtClean="0">
              <a:latin typeface="Times New Roman" pitchFamily="18" charset="0"/>
              <a:cs typeface="Times New Roman" pitchFamily="18" charset="0"/>
            </a:endParaRPr>
          </a:p>
          <a:p>
            <a:pPr marL="457200" indent="-457200">
              <a:buAutoNum type="arabicPeriod"/>
            </a:pPr>
            <a:endParaRPr lang="ru-RU" dirty="0"/>
          </a:p>
        </p:txBody>
      </p:sp>
    </p:spTree>
    <p:extLst>
      <p:ext uri="{BB962C8B-B14F-4D97-AF65-F5344CB8AC3E}">
        <p14:creationId xmlns:p14="http://schemas.microsoft.com/office/powerpoint/2010/main" xmlns="" val="20569916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65761" y="182880"/>
            <a:ext cx="11358880" cy="705394"/>
          </a:xfrm>
        </p:spPr>
        <p:txBody>
          <a:bodyPr/>
          <a:lstStyle/>
          <a:p>
            <a:pPr marL="0" indent="0" algn="ctr">
              <a:buNone/>
            </a:pPr>
            <a:r>
              <a:rPr lang="uk-UA" sz="2800" dirty="0" smtClean="0">
                <a:solidFill>
                  <a:srgbClr val="C00000"/>
                </a:solidFill>
                <a:latin typeface="Times New Roman" pitchFamily="18" charset="0"/>
                <a:cs typeface="Times New Roman" pitchFamily="18" charset="0"/>
              </a:rPr>
              <a:t>Дитиноцентричність дидактики К. Д. Ушинського (дитинство пройшло на Чернігівщині, помер в Одесі)</a:t>
            </a:r>
            <a:endParaRPr lang="ru-RU" sz="2800" dirty="0">
              <a:solidFill>
                <a:schemeClr val="accent1">
                  <a:lumMod val="75000"/>
                </a:schemeClr>
              </a:solidFill>
              <a:latin typeface="Times New Roman" pitchFamily="18" charset="0"/>
              <a:cs typeface="Times New Roman" pitchFamily="18" charset="0"/>
            </a:endParaRPr>
          </a:p>
        </p:txBody>
      </p:sp>
      <p:sp>
        <p:nvSpPr>
          <p:cNvPr id="3" name="Текст 2"/>
          <p:cNvSpPr>
            <a:spLocks noGrp="1"/>
          </p:cNvSpPr>
          <p:nvPr>
            <p:ph type="body" idx="1"/>
          </p:nvPr>
        </p:nvSpPr>
        <p:spPr>
          <a:xfrm>
            <a:off x="627016" y="1084217"/>
            <a:ext cx="11011989" cy="5133703"/>
          </a:xfrm>
        </p:spPr>
        <p:txBody>
          <a:bodyPr>
            <a:normAutofit/>
          </a:bodyPr>
          <a:lstStyle/>
          <a:p>
            <a:pPr marL="457200" indent="-457200" algn="just"/>
            <a:r>
              <a:rPr lang="uk-UA" sz="2400" b="1" dirty="0" smtClean="0">
                <a:solidFill>
                  <a:srgbClr val="C00000"/>
                </a:solidFill>
                <a:latin typeface="Times New Roman" pitchFamily="18" charset="0"/>
                <a:cs typeface="Times New Roman" pitchFamily="18" charset="0"/>
              </a:rPr>
              <a:t>5.   </a:t>
            </a:r>
            <a:r>
              <a:rPr lang="uk-UA" sz="2400" b="1" dirty="0" smtClean="0">
                <a:latin typeface="Times New Roman" pitchFamily="18" charset="0"/>
                <a:cs typeface="Times New Roman" pitchFamily="18" charset="0"/>
              </a:rPr>
              <a:t>Ураховував </a:t>
            </a:r>
            <a:r>
              <a:rPr lang="uk-UA" sz="2400" b="1" u="sng" dirty="0">
                <a:latin typeface="Times New Roman" pitchFamily="18" charset="0"/>
                <a:cs typeface="Times New Roman" pitchFamily="18" charset="0"/>
              </a:rPr>
              <a:t>вік дитини та її особливості</a:t>
            </a:r>
            <a:r>
              <a:rPr lang="uk-UA" sz="2400" b="1" dirty="0">
                <a:latin typeface="Times New Roman" pitchFamily="18" charset="0"/>
                <a:cs typeface="Times New Roman" pitchFamily="18" charset="0"/>
              </a:rPr>
              <a:t>. </a:t>
            </a:r>
            <a:endParaRPr lang="uk-UA" sz="2400" b="1" dirty="0" smtClean="0">
              <a:latin typeface="Times New Roman" pitchFamily="18" charset="0"/>
              <a:cs typeface="Times New Roman" pitchFamily="18" charset="0"/>
            </a:endParaRPr>
          </a:p>
          <a:p>
            <a:pPr marL="457200" indent="-457200" algn="just"/>
            <a:r>
              <a:rPr lang="uk-UA" sz="2400" b="1" dirty="0" smtClean="0">
                <a:solidFill>
                  <a:srgbClr val="C00000"/>
                </a:solidFill>
                <a:latin typeface="Times New Roman" pitchFamily="18" charset="0"/>
                <a:cs typeface="Times New Roman" pitchFamily="18" charset="0"/>
              </a:rPr>
              <a:t>6. </a:t>
            </a:r>
            <a:r>
              <a:rPr lang="uk-UA" sz="2400" b="1" dirty="0" smtClean="0">
                <a:latin typeface="Times New Roman" pitchFamily="18" charset="0"/>
                <a:cs typeface="Times New Roman" pitchFamily="18" charset="0"/>
              </a:rPr>
              <a:t>Пропонував </a:t>
            </a:r>
            <a:r>
              <a:rPr lang="uk-UA" sz="2400" b="1" u="sng" dirty="0">
                <a:latin typeface="Times New Roman" pitchFamily="18" charset="0"/>
                <a:cs typeface="Times New Roman" pitchFamily="18" charset="0"/>
              </a:rPr>
              <a:t>перегляд навчального матеріалу, його впорядкування, оброблення, наближення до життя та спрощення згідно до вікових особливостей </a:t>
            </a:r>
            <a:r>
              <a:rPr lang="uk-UA" sz="2400" b="1" u="sng" dirty="0" smtClean="0">
                <a:latin typeface="Times New Roman" pitchFamily="18" charset="0"/>
                <a:cs typeface="Times New Roman" pitchFamily="18" charset="0"/>
              </a:rPr>
              <a:t>дитини</a:t>
            </a:r>
          </a:p>
          <a:p>
            <a:pPr marL="457200" indent="-457200" algn="just"/>
            <a:r>
              <a:rPr lang="uk-UA" sz="2400" b="1" dirty="0" smtClean="0">
                <a:solidFill>
                  <a:srgbClr val="C00000"/>
                </a:solidFill>
                <a:latin typeface="Times New Roman" pitchFamily="18" charset="0"/>
                <a:cs typeface="Times New Roman" pitchFamily="18" charset="0"/>
              </a:rPr>
              <a:t>7. </a:t>
            </a:r>
            <a:r>
              <a:rPr lang="uk-UA" sz="2400" b="1" u="sng" dirty="0" smtClean="0">
                <a:latin typeface="Times New Roman" pitchFamily="18" charset="0"/>
                <a:cs typeface="Times New Roman" pitchFamily="18" charset="0"/>
              </a:rPr>
              <a:t>Займався </a:t>
            </a:r>
            <a:r>
              <a:rPr lang="uk-UA" sz="2400" b="1" u="sng" dirty="0">
                <a:latin typeface="Times New Roman" pitchFamily="18" charset="0"/>
                <a:cs typeface="Times New Roman" pitchFamily="18" charset="0"/>
              </a:rPr>
              <a:t>адаптацією наукових знань до вікових та психологічних особливостей дітей, </a:t>
            </a:r>
            <a:r>
              <a:rPr lang="uk-UA" sz="2400" b="1" dirty="0">
                <a:latin typeface="Times New Roman" pitchFamily="18" charset="0"/>
                <a:cs typeface="Times New Roman" pitchFamily="18" charset="0"/>
              </a:rPr>
              <a:t>тобто перероблював систему наукових знань в дидактичну</a:t>
            </a:r>
            <a:r>
              <a:rPr lang="uk-UA" sz="2400" b="1" dirty="0" smtClean="0">
                <a:latin typeface="Times New Roman" pitchFamily="18" charset="0"/>
                <a:cs typeface="Times New Roman" pitchFamily="18" charset="0"/>
              </a:rPr>
              <a:t>.</a:t>
            </a:r>
          </a:p>
          <a:p>
            <a:pPr marL="457200" indent="-457200" algn="just"/>
            <a:r>
              <a:rPr lang="uk-UA" sz="2400" b="1" dirty="0" smtClean="0">
                <a:solidFill>
                  <a:srgbClr val="C00000"/>
                </a:solidFill>
                <a:latin typeface="Times New Roman" pitchFamily="18" charset="0"/>
                <a:cs typeface="Times New Roman" pitchFamily="18" charset="0"/>
              </a:rPr>
              <a:t>8.  </a:t>
            </a:r>
            <a:r>
              <a:rPr lang="uk-UA" sz="2400" b="1" dirty="0" smtClean="0">
                <a:latin typeface="Times New Roman" pitchFamily="18" charset="0"/>
                <a:cs typeface="Times New Roman" pitchFamily="18" charset="0"/>
              </a:rPr>
              <a:t>Основне </a:t>
            </a:r>
            <a:r>
              <a:rPr lang="uk-UA" sz="2400" b="1" dirty="0">
                <a:latin typeface="Times New Roman" pitchFamily="18" charset="0"/>
                <a:cs typeface="Times New Roman" pitchFamily="18" charset="0"/>
              </a:rPr>
              <a:t>завдання навчання – </a:t>
            </a:r>
            <a:r>
              <a:rPr lang="uk-UA" sz="2400" b="1" u="sng" dirty="0">
                <a:latin typeface="Times New Roman" pitchFamily="18" charset="0"/>
                <a:cs typeface="Times New Roman" pitchFamily="18" charset="0"/>
              </a:rPr>
              <a:t>створення умов для різноманітної діяльності дитини на уроках</a:t>
            </a:r>
            <a:r>
              <a:rPr lang="uk-UA" sz="2400" b="1" u="sng" dirty="0" smtClean="0">
                <a:latin typeface="Times New Roman" pitchFamily="18" charset="0"/>
                <a:cs typeface="Times New Roman" pitchFamily="18" charset="0"/>
              </a:rPr>
              <a:t>.</a:t>
            </a:r>
          </a:p>
          <a:p>
            <a:pPr marL="457200" indent="-457200" algn="just"/>
            <a:r>
              <a:rPr lang="uk-UA" sz="2400" b="1" dirty="0" smtClean="0">
                <a:solidFill>
                  <a:srgbClr val="C00000"/>
                </a:solidFill>
                <a:latin typeface="Times New Roman" pitchFamily="18" charset="0"/>
                <a:cs typeface="Times New Roman" pitchFamily="18" charset="0"/>
              </a:rPr>
              <a:t>9. </a:t>
            </a:r>
            <a:r>
              <a:rPr lang="uk-UA" sz="2400" b="1" u="sng" dirty="0" smtClean="0">
                <a:latin typeface="Times New Roman" pitchFamily="18" charset="0"/>
                <a:cs typeface="Times New Roman" pitchFamily="18" charset="0"/>
              </a:rPr>
              <a:t>Пробудження </a:t>
            </a:r>
            <a:r>
              <a:rPr lang="uk-UA" sz="2400" b="1" u="sng" dirty="0">
                <a:latin typeface="Times New Roman" pitchFamily="18" charset="0"/>
                <a:cs typeface="Times New Roman" pitchFamily="18" charset="0"/>
              </a:rPr>
              <a:t>жаги до правильних переконань. </a:t>
            </a:r>
            <a:r>
              <a:rPr lang="uk-UA" sz="2400" b="1" dirty="0">
                <a:latin typeface="Times New Roman" pitchFamily="18" charset="0"/>
                <a:cs typeface="Times New Roman" pitchFamily="18" charset="0"/>
              </a:rPr>
              <a:t>Нав’язування своїх особистих переконань, настирливі повчання та вмовляння не доходять до свідомості дітей.</a:t>
            </a:r>
            <a:endParaRPr lang="uk-UA" sz="2400" b="1" dirty="0" smtClean="0">
              <a:latin typeface="Times New Roman" pitchFamily="18" charset="0"/>
              <a:cs typeface="Times New Roman" pitchFamily="18" charset="0"/>
            </a:endParaRPr>
          </a:p>
          <a:p>
            <a:pPr marL="457200" indent="-457200">
              <a:buAutoNum type="arabicPeriod"/>
            </a:pPr>
            <a:endParaRPr lang="ru-RU" dirty="0"/>
          </a:p>
        </p:txBody>
      </p:sp>
    </p:spTree>
    <p:extLst>
      <p:ext uri="{BB962C8B-B14F-4D97-AF65-F5344CB8AC3E}">
        <p14:creationId xmlns:p14="http://schemas.microsoft.com/office/powerpoint/2010/main" xmlns="" val="20569916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406400"/>
            <a:ext cx="11582399" cy="664754"/>
          </a:xfrm>
        </p:spPr>
        <p:txBody>
          <a:bodyPr/>
          <a:lstStyle/>
          <a:p>
            <a:r>
              <a:rPr lang="uk-UA" sz="4000" dirty="0" smtClean="0">
                <a:solidFill>
                  <a:srgbClr val="C00000"/>
                </a:solidFill>
                <a:latin typeface="Times New Roman" pitchFamily="18" charset="0"/>
                <a:cs typeface="Times New Roman" pitchFamily="18" charset="0"/>
              </a:rPr>
              <a:t>Тимофій Лубенець (19 століття)</a:t>
            </a:r>
            <a:endParaRPr lang="ru-RU" sz="4000" dirty="0">
              <a:solidFill>
                <a:srgbClr val="C00000"/>
              </a:solidFill>
              <a:latin typeface="Times New Roman" pitchFamily="18" charset="0"/>
              <a:cs typeface="Times New Roman" pitchFamily="18" charset="0"/>
            </a:endParaRPr>
          </a:p>
        </p:txBody>
      </p:sp>
      <p:sp>
        <p:nvSpPr>
          <p:cNvPr id="3" name="Текст 2"/>
          <p:cNvSpPr>
            <a:spLocks noGrp="1"/>
          </p:cNvSpPr>
          <p:nvPr>
            <p:ph type="body" idx="1"/>
          </p:nvPr>
        </p:nvSpPr>
        <p:spPr>
          <a:xfrm>
            <a:off x="304800" y="1175657"/>
            <a:ext cx="11582399" cy="5387703"/>
          </a:xfrm>
        </p:spPr>
        <p:txBody>
          <a:bodyPr>
            <a:noAutofit/>
          </a:bodyPr>
          <a:lstStyle/>
          <a:p>
            <a:pPr algn="just"/>
            <a:r>
              <a:rPr lang="uk-UA" sz="2400" b="1" dirty="0" smtClean="0">
                <a:latin typeface="Times New Roman" pitchFamily="18" charset="0"/>
                <a:cs typeface="Times New Roman" pitchFamily="18" charset="0"/>
              </a:rPr>
              <a:t>     - В працях розкриваються </a:t>
            </a:r>
            <a:r>
              <a:rPr lang="uk-UA" sz="2400" b="1" u="sng" dirty="0">
                <a:latin typeface="Times New Roman" pitchFamily="18" charset="0"/>
                <a:cs typeface="Times New Roman" pitchFamily="18" charset="0"/>
              </a:rPr>
              <a:t>авторські ідеї дитиноцентризму, </a:t>
            </a:r>
            <a:r>
              <a:rPr lang="uk-UA" sz="2400" b="1" dirty="0">
                <a:latin typeface="Times New Roman" pitchFamily="18" charset="0"/>
                <a:cs typeface="Times New Roman" pitchFamily="18" charset="0"/>
              </a:rPr>
              <a:t>що є актуальними до моменту сьогодення в контексті розбудови освіти </a:t>
            </a:r>
            <a:r>
              <a:rPr lang="uk-UA" sz="2400" b="1" u="sng" dirty="0">
                <a:latin typeface="Times New Roman" pitchFamily="18" charset="0"/>
                <a:cs typeface="Times New Roman" pitchFamily="18" charset="0"/>
              </a:rPr>
              <a:t>на засадах особистісно орієнтованої </a:t>
            </a:r>
            <a:r>
              <a:rPr lang="uk-UA" sz="2400" b="1" u="sng" dirty="0" smtClean="0">
                <a:latin typeface="Times New Roman" pitchFamily="18" charset="0"/>
                <a:cs typeface="Times New Roman" pitchFamily="18" charset="0"/>
              </a:rPr>
              <a:t>парадигми.</a:t>
            </a:r>
          </a:p>
          <a:p>
            <a:pPr algn="just"/>
            <a:r>
              <a:rPr lang="uk-UA" sz="2400" b="1" dirty="0" smtClean="0">
                <a:latin typeface="Times New Roman" pitchFamily="18" charset="0"/>
                <a:cs typeface="Times New Roman" pitchFamily="18" charset="0"/>
              </a:rPr>
              <a:t>     - Акцентував увагу на провідні </a:t>
            </a:r>
            <a:r>
              <a:rPr lang="uk-UA" sz="2400" b="1" dirty="0">
                <a:latin typeface="Times New Roman" pitchFamily="18" charset="0"/>
                <a:cs typeface="Times New Roman" pitchFamily="18" charset="0"/>
              </a:rPr>
              <a:t>принципи організації шкільного навчання, основним з </a:t>
            </a:r>
            <a:r>
              <a:rPr lang="uk-UA" sz="2400" b="1" dirty="0" smtClean="0">
                <a:latin typeface="Times New Roman" pitchFamily="18" charset="0"/>
                <a:cs typeface="Times New Roman" pitchFamily="18" charset="0"/>
              </a:rPr>
              <a:t>яких </a:t>
            </a:r>
            <a:r>
              <a:rPr lang="uk-UA" sz="2400" b="1" dirty="0">
                <a:latin typeface="Times New Roman" pitchFamily="18" charset="0"/>
                <a:cs typeface="Times New Roman" pitchFamily="18" charset="0"/>
              </a:rPr>
              <a:t>вважав </a:t>
            </a:r>
            <a:r>
              <a:rPr lang="uk-UA" sz="2400" b="1" u="sng" dirty="0">
                <a:latin typeface="Times New Roman" pitchFamily="18" charset="0"/>
                <a:cs typeface="Times New Roman" pitchFamily="18" charset="0"/>
              </a:rPr>
              <a:t>індивідуалізацію</a:t>
            </a:r>
            <a:r>
              <a:rPr lang="uk-UA" sz="2400" b="1" dirty="0">
                <a:latin typeface="Times New Roman" pitchFamily="18" charset="0"/>
                <a:cs typeface="Times New Roman" pitchFamily="18" charset="0"/>
              </a:rPr>
              <a:t>. </a:t>
            </a:r>
            <a:endParaRPr lang="uk-UA" sz="2400" b="1" dirty="0" smtClean="0">
              <a:latin typeface="Times New Roman" pitchFamily="18" charset="0"/>
              <a:cs typeface="Times New Roman" pitchFamily="18" charset="0"/>
            </a:endParaRPr>
          </a:p>
          <a:p>
            <a:pPr algn="just"/>
            <a:r>
              <a:rPr lang="uk-UA" sz="2400" b="1" dirty="0" smtClean="0">
                <a:latin typeface="Times New Roman" pitchFamily="18" charset="0"/>
                <a:cs typeface="Times New Roman" pitchFamily="18" charset="0"/>
              </a:rPr>
              <a:t>     - Результатом </a:t>
            </a:r>
            <a:r>
              <a:rPr lang="uk-UA" sz="2400" b="1" dirty="0">
                <a:latin typeface="Times New Roman" pitchFamily="18" charset="0"/>
                <a:cs typeface="Times New Roman" pitchFamily="18" charset="0"/>
              </a:rPr>
              <a:t>застосування цього принципу була </a:t>
            </a:r>
            <a:r>
              <a:rPr lang="uk-UA" sz="2400" b="1" u="sng" dirty="0">
                <a:latin typeface="Times New Roman" pitchFamily="18" charset="0"/>
                <a:cs typeface="Times New Roman" pitchFamily="18" charset="0"/>
              </a:rPr>
              <a:t>особистість, що спроможна жити у соціумі</a:t>
            </a:r>
            <a:r>
              <a:rPr lang="uk-UA" sz="2400" b="1" dirty="0">
                <a:latin typeface="Times New Roman" pitchFamily="18" charset="0"/>
                <a:cs typeface="Times New Roman" pitchFamily="18" charset="0"/>
              </a:rPr>
              <a:t>, а реалізація його повинна була відбуватися </a:t>
            </a:r>
            <a:r>
              <a:rPr lang="uk-UA" sz="2400" b="1" u="sng" dirty="0">
                <a:latin typeface="Times New Roman" pitchFamily="18" charset="0"/>
                <a:cs typeface="Times New Roman" pitchFamily="18" charset="0"/>
              </a:rPr>
              <a:t>за допомогою врахування потреб та інтересів дитини</a:t>
            </a:r>
            <a:r>
              <a:rPr lang="uk-UA" sz="2400" b="1" dirty="0">
                <a:latin typeface="Times New Roman" pitchFamily="18" charset="0"/>
                <a:cs typeface="Times New Roman" pitchFamily="18" charset="0"/>
              </a:rPr>
              <a:t>, родини, гармонізації цих потреб й інтересів у суспільному житті. </a:t>
            </a:r>
            <a:endParaRPr lang="uk-UA" sz="2400" b="1" dirty="0" smtClean="0">
              <a:latin typeface="Times New Roman" pitchFamily="18" charset="0"/>
              <a:cs typeface="Times New Roman" pitchFamily="18" charset="0"/>
            </a:endParaRPr>
          </a:p>
          <a:p>
            <a:pPr algn="just"/>
            <a:r>
              <a:rPr lang="uk-UA" sz="2400" b="1" dirty="0" smtClean="0">
                <a:latin typeface="Times New Roman" pitchFamily="18" charset="0"/>
                <a:cs typeface="Times New Roman" pitchFamily="18" charset="0"/>
              </a:rPr>
              <a:t>     - Вважав, що </a:t>
            </a:r>
            <a:r>
              <a:rPr lang="uk-UA" sz="2400" b="1" u="sng" dirty="0" smtClean="0">
                <a:latin typeface="Times New Roman" pitchFamily="18" charset="0"/>
                <a:cs typeface="Times New Roman" pitchFamily="18" charset="0"/>
              </a:rPr>
              <a:t>народна освіта – всезагальне </a:t>
            </a:r>
            <a:r>
              <a:rPr lang="uk-UA" sz="2400" b="1" u="sng" dirty="0">
                <a:latin typeface="Times New Roman" pitchFamily="18" charset="0"/>
                <a:cs typeface="Times New Roman" pitchFamily="18" charset="0"/>
              </a:rPr>
              <a:t>навчання </a:t>
            </a:r>
            <a:r>
              <a:rPr lang="uk-UA" sz="2400" b="1" dirty="0">
                <a:latin typeface="Times New Roman" pitchFamily="18" charset="0"/>
                <a:cs typeface="Times New Roman" pitchFamily="18" charset="0"/>
              </a:rPr>
              <a:t>(в тому числі й навчання всіх дітей) </a:t>
            </a:r>
            <a:r>
              <a:rPr lang="uk-UA" sz="2400" b="1" u="sng" dirty="0" smtClean="0">
                <a:latin typeface="Times New Roman" pitchFamily="18" charset="0"/>
                <a:cs typeface="Times New Roman" pitchFamily="18" charset="0"/>
              </a:rPr>
              <a:t>є двигуном </a:t>
            </a:r>
            <a:r>
              <a:rPr lang="uk-UA" sz="2400" b="1" u="sng" dirty="0">
                <a:latin typeface="Times New Roman" pitchFamily="18" charset="0"/>
                <a:cs typeface="Times New Roman" pitchFamily="18" charset="0"/>
              </a:rPr>
              <a:t>розвитку держави. </a:t>
            </a:r>
            <a:r>
              <a:rPr lang="uk-UA" sz="2400" b="1" dirty="0">
                <a:latin typeface="Times New Roman" pitchFamily="18" charset="0"/>
                <a:cs typeface="Times New Roman" pitchFamily="18" charset="0"/>
              </a:rPr>
              <a:t>За думкою педагога, </a:t>
            </a:r>
            <a:r>
              <a:rPr lang="uk-UA" sz="2400" b="1" u="sng" dirty="0">
                <a:latin typeface="Times New Roman" pitchFamily="18" charset="0"/>
                <a:cs typeface="Times New Roman" pitchFamily="18" charset="0"/>
              </a:rPr>
              <a:t>тільки за умов доступу дітей до освіти народна школа стане справжнім світочем істинної </a:t>
            </a:r>
            <a:r>
              <a:rPr lang="uk-UA" sz="2400" b="1" u="sng" dirty="0" smtClean="0">
                <a:latin typeface="Times New Roman" pitchFamily="18" charset="0"/>
                <a:cs typeface="Times New Roman" pitchFamily="18" charset="0"/>
              </a:rPr>
              <a:t>просвіти. </a:t>
            </a:r>
          </a:p>
        </p:txBody>
      </p:sp>
    </p:spTree>
    <p:extLst>
      <p:ext uri="{BB962C8B-B14F-4D97-AF65-F5344CB8AC3E}">
        <p14:creationId xmlns:p14="http://schemas.microsoft.com/office/powerpoint/2010/main" xmlns="" val="28128449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406400"/>
            <a:ext cx="11582399" cy="664754"/>
          </a:xfrm>
        </p:spPr>
        <p:txBody>
          <a:bodyPr/>
          <a:lstStyle/>
          <a:p>
            <a:pPr algn="ctr"/>
            <a:r>
              <a:rPr lang="uk-UA" sz="4000" dirty="0" smtClean="0">
                <a:solidFill>
                  <a:srgbClr val="C00000"/>
                </a:solidFill>
                <a:latin typeface="Times New Roman" pitchFamily="18" charset="0"/>
                <a:cs typeface="Times New Roman" pitchFamily="18" charset="0"/>
              </a:rPr>
              <a:t>Тимофій Лубенець (19 століття)</a:t>
            </a:r>
            <a:endParaRPr lang="ru-RU" sz="4000" dirty="0">
              <a:solidFill>
                <a:srgbClr val="C00000"/>
              </a:solidFill>
              <a:latin typeface="Times New Roman" pitchFamily="18" charset="0"/>
              <a:cs typeface="Times New Roman" pitchFamily="18" charset="0"/>
            </a:endParaRPr>
          </a:p>
        </p:txBody>
      </p:sp>
      <p:sp>
        <p:nvSpPr>
          <p:cNvPr id="3" name="Текст 2"/>
          <p:cNvSpPr>
            <a:spLocks noGrp="1"/>
          </p:cNvSpPr>
          <p:nvPr>
            <p:ph type="body" idx="1"/>
          </p:nvPr>
        </p:nvSpPr>
        <p:spPr>
          <a:xfrm>
            <a:off x="304800" y="1175657"/>
            <a:ext cx="11582399" cy="5387703"/>
          </a:xfrm>
        </p:spPr>
        <p:txBody>
          <a:bodyPr>
            <a:noAutofit/>
          </a:bodyPr>
          <a:lstStyle/>
          <a:p>
            <a:pPr algn="just">
              <a:buFontTx/>
              <a:buChar char="-"/>
            </a:pPr>
            <a:r>
              <a:rPr lang="uk-UA" sz="2400" b="1" dirty="0" smtClean="0">
                <a:latin typeface="Times New Roman" pitchFamily="18" charset="0"/>
                <a:cs typeface="Times New Roman" pitchFamily="18" charset="0"/>
              </a:rPr>
              <a:t>      </a:t>
            </a:r>
            <a:r>
              <a:rPr lang="uk-UA" sz="2400" b="1" u="sng" dirty="0" smtClean="0">
                <a:latin typeface="Times New Roman" pitchFamily="18" charset="0"/>
                <a:cs typeface="Times New Roman" pitchFamily="18" charset="0"/>
              </a:rPr>
              <a:t>Центром освіти </a:t>
            </a:r>
            <a:r>
              <a:rPr lang="uk-UA" sz="2400" b="1" u="sng" dirty="0">
                <a:latin typeface="Times New Roman" pitchFamily="18" charset="0"/>
                <a:cs typeface="Times New Roman" pitchFamily="18" charset="0"/>
              </a:rPr>
              <a:t>вважав дитину</a:t>
            </a:r>
            <a:r>
              <a:rPr lang="uk-UA" sz="2400" b="1" dirty="0">
                <a:latin typeface="Times New Roman" pitchFamily="18" charset="0"/>
                <a:cs typeface="Times New Roman" pitchFamily="18" charset="0"/>
              </a:rPr>
              <a:t>, підтвердженням чого може слугувати праця «Дитячі осередки» </a:t>
            </a:r>
            <a:r>
              <a:rPr lang="uk-UA" sz="2400" b="1" dirty="0" smtClean="0">
                <a:latin typeface="Times New Roman" pitchFamily="18" charset="0"/>
                <a:cs typeface="Times New Roman" pitchFamily="18" charset="0"/>
              </a:rPr>
              <a:t>де </a:t>
            </a:r>
            <a:r>
              <a:rPr lang="uk-UA" sz="2400" b="1" dirty="0">
                <a:latin typeface="Times New Roman" pitchFamily="18" charset="0"/>
                <a:cs typeface="Times New Roman" pitchFamily="18" charset="0"/>
              </a:rPr>
              <a:t>визначено декілька ідей педагога, які базуються на його дитиноцентристській позиції на етапі побудови нової народної школи</a:t>
            </a:r>
            <a:r>
              <a:rPr lang="uk-UA" sz="2400" b="1" dirty="0" smtClean="0">
                <a:latin typeface="Times New Roman" pitchFamily="18" charset="0"/>
                <a:cs typeface="Times New Roman" pitchFamily="18" charset="0"/>
              </a:rPr>
              <a:t>.</a:t>
            </a:r>
          </a:p>
          <a:p>
            <a:pPr algn="just">
              <a:buFontTx/>
              <a:buChar char="-"/>
            </a:pPr>
            <a:r>
              <a:rPr lang="uk-UA" sz="2400" b="1" dirty="0" smtClean="0">
                <a:latin typeface="Times New Roman" pitchFamily="18" charset="0"/>
                <a:cs typeface="Times New Roman" pitchFamily="18" charset="0"/>
              </a:rPr>
              <a:t>      1) Наголошує </a:t>
            </a:r>
            <a:r>
              <a:rPr lang="uk-UA" sz="2400" b="1" dirty="0">
                <a:latin typeface="Times New Roman" pitchFamily="18" charset="0"/>
                <a:cs typeface="Times New Roman" pitchFamily="18" charset="0"/>
              </a:rPr>
              <a:t>на необхідності </a:t>
            </a:r>
            <a:r>
              <a:rPr lang="uk-UA" sz="2400" b="1" u="sng" dirty="0">
                <a:latin typeface="Times New Roman" pitchFamily="18" charset="0"/>
                <a:cs typeface="Times New Roman" pitchFamily="18" charset="0"/>
              </a:rPr>
              <a:t>отримання дитиною якісної освіти незалежно від її соціальної приналежності</a:t>
            </a:r>
            <a:r>
              <a:rPr lang="uk-UA" sz="2400" b="1" dirty="0">
                <a:latin typeface="Times New Roman" pitchFamily="18" charset="0"/>
                <a:cs typeface="Times New Roman" pitchFamily="18" charset="0"/>
              </a:rPr>
              <a:t>, ураховуючи потреби «безсімейних» та бездомних</a:t>
            </a:r>
            <a:r>
              <a:rPr lang="uk-UA" sz="2400" b="1" dirty="0" smtClean="0">
                <a:latin typeface="Times New Roman" pitchFamily="18" charset="0"/>
                <a:cs typeface="Times New Roman" pitchFamily="18" charset="0"/>
              </a:rPr>
              <a:t>.</a:t>
            </a:r>
          </a:p>
          <a:p>
            <a:pPr algn="just">
              <a:buFontTx/>
              <a:buChar char="-"/>
            </a:pPr>
            <a:r>
              <a:rPr lang="uk-UA" sz="2400" b="1" dirty="0" smtClean="0">
                <a:latin typeface="Times New Roman" pitchFamily="18" charset="0"/>
                <a:cs typeface="Times New Roman" pitchFamily="18" charset="0"/>
              </a:rPr>
              <a:t>      2) </a:t>
            </a:r>
            <a:r>
              <a:rPr lang="uk-UA" sz="2400" b="1" u="sng" dirty="0" smtClean="0">
                <a:latin typeface="Times New Roman" pitchFamily="18" charset="0"/>
                <a:cs typeface="Times New Roman" pitchFamily="18" charset="0"/>
              </a:rPr>
              <a:t>Навчання якісніше </a:t>
            </a:r>
            <a:r>
              <a:rPr lang="uk-UA" sz="2400" b="1" u="sng" dirty="0">
                <a:latin typeface="Times New Roman" pitchFamily="18" charset="0"/>
                <a:cs typeface="Times New Roman" pitchFamily="18" charset="0"/>
              </a:rPr>
              <a:t>відбувається в маленьких групах (сімейного типу), </a:t>
            </a:r>
            <a:r>
              <a:rPr lang="uk-UA" sz="2400" b="1" dirty="0">
                <a:latin typeface="Times New Roman" pitchFamily="18" charset="0"/>
                <a:cs typeface="Times New Roman" pitchFamily="18" charset="0"/>
              </a:rPr>
              <a:t>де дитині навчатися комфортніше</a:t>
            </a:r>
            <a:r>
              <a:rPr lang="uk-UA" sz="2400" b="1" dirty="0" smtClean="0">
                <a:latin typeface="Times New Roman" pitchFamily="18" charset="0"/>
                <a:cs typeface="Times New Roman" pitchFamily="18" charset="0"/>
              </a:rPr>
              <a:t>.</a:t>
            </a:r>
          </a:p>
          <a:p>
            <a:pPr algn="just">
              <a:buFontTx/>
              <a:buChar char="-"/>
            </a:pPr>
            <a:r>
              <a:rPr lang="uk-UA" sz="2400" b="1" dirty="0" smtClean="0">
                <a:latin typeface="Times New Roman" pitchFamily="18" charset="0"/>
                <a:cs typeface="Times New Roman" pitchFamily="18" charset="0"/>
              </a:rPr>
              <a:t>      Такі </a:t>
            </a:r>
            <a:r>
              <a:rPr lang="uk-UA" sz="2400" b="1" dirty="0">
                <a:latin typeface="Times New Roman" pitchFamily="18" charset="0"/>
                <a:cs typeface="Times New Roman" pitchFamily="18" charset="0"/>
              </a:rPr>
              <a:t>осередки </a:t>
            </a:r>
            <a:r>
              <a:rPr lang="uk-UA" sz="2400" b="1" u="sng" dirty="0">
                <a:latin typeface="Times New Roman" pitchFamily="18" charset="0"/>
                <a:cs typeface="Times New Roman" pitchFamily="18" charset="0"/>
              </a:rPr>
              <a:t>існували як сучасні групи продовженого дня</a:t>
            </a:r>
            <a:r>
              <a:rPr lang="uk-UA" sz="2400" b="1" dirty="0">
                <a:latin typeface="Times New Roman" pitchFamily="18" charset="0"/>
                <a:cs typeface="Times New Roman" pitchFamily="18" charset="0"/>
              </a:rPr>
              <a:t>, </a:t>
            </a:r>
            <a:r>
              <a:rPr lang="uk-UA" sz="2400" b="1" u="sng" dirty="0">
                <a:latin typeface="Times New Roman" pitchFamily="18" charset="0"/>
                <a:cs typeface="Times New Roman" pitchFamily="18" charset="0"/>
              </a:rPr>
              <a:t>діти могли вільно відвідувати </a:t>
            </a:r>
            <a:r>
              <a:rPr lang="uk-UA" sz="2400" b="1" u="sng" dirty="0" smtClean="0">
                <a:latin typeface="Times New Roman" pitchFamily="18" charset="0"/>
                <a:cs typeface="Times New Roman" pitchFamily="18" charset="0"/>
              </a:rPr>
              <a:t>їх.</a:t>
            </a:r>
          </a:p>
          <a:p>
            <a:pPr algn="just">
              <a:buFontTx/>
              <a:buChar char="-"/>
            </a:pPr>
            <a:r>
              <a:rPr lang="uk-UA" sz="2400" b="1" dirty="0" smtClean="0">
                <a:latin typeface="Times New Roman" pitchFamily="18" charset="0"/>
                <a:cs typeface="Times New Roman" pitchFamily="18" charset="0"/>
              </a:rPr>
              <a:t>      </a:t>
            </a:r>
            <a:r>
              <a:rPr lang="uk-UA" sz="2400" b="1" u="sng" dirty="0" smtClean="0">
                <a:latin typeface="Times New Roman" pitchFamily="18" charset="0"/>
                <a:cs typeface="Times New Roman" pitchFamily="18" charset="0"/>
              </a:rPr>
              <a:t>Основний зміст </a:t>
            </a:r>
            <a:r>
              <a:rPr lang="uk-UA" sz="2400" b="1" dirty="0">
                <a:latin typeface="Times New Roman" pitchFamily="18" charset="0"/>
                <a:cs typeface="Times New Roman" pitchFamily="18" charset="0"/>
              </a:rPr>
              <a:t>роботи </a:t>
            </a:r>
            <a:r>
              <a:rPr lang="uk-UA" sz="2400" b="1" dirty="0" smtClean="0">
                <a:latin typeface="Times New Roman" pitchFamily="18" charset="0"/>
                <a:cs typeface="Times New Roman" pitchFamily="18" charset="0"/>
              </a:rPr>
              <a:t>осередків – </a:t>
            </a:r>
            <a:r>
              <a:rPr lang="uk-UA" sz="2400" b="1" dirty="0">
                <a:latin typeface="Times New Roman" pitchFamily="18" charset="0"/>
                <a:cs typeface="Times New Roman" pitchFamily="18" charset="0"/>
              </a:rPr>
              <a:t>позакласна діяльність, що сприяла розвитку особистості та її творчого </a:t>
            </a:r>
            <a:r>
              <a:rPr lang="uk-UA" sz="2400" b="1" dirty="0" smtClean="0">
                <a:latin typeface="Times New Roman" pitchFamily="18" charset="0"/>
                <a:cs typeface="Times New Roman" pitchFamily="18" charset="0"/>
              </a:rPr>
              <a:t>потенціалу.</a:t>
            </a:r>
          </a:p>
          <a:p>
            <a:pPr algn="just">
              <a:buFontTx/>
              <a:buChar char="-"/>
            </a:pPr>
            <a:r>
              <a:rPr lang="uk-UA" sz="2400" b="1" dirty="0" smtClean="0">
                <a:latin typeface="Times New Roman" pitchFamily="18" charset="0"/>
                <a:cs typeface="Times New Roman" pitchFamily="18" charset="0"/>
              </a:rPr>
              <a:t>     3) Висунув </a:t>
            </a:r>
            <a:r>
              <a:rPr lang="uk-UA" sz="2400" b="1" u="sng" dirty="0" smtClean="0">
                <a:latin typeface="Times New Roman" pitchFamily="18" charset="0"/>
                <a:cs typeface="Times New Roman" pitchFamily="18" charset="0"/>
              </a:rPr>
              <a:t>ідею </a:t>
            </a:r>
            <a:r>
              <a:rPr lang="uk-UA" sz="2400" b="1" u="sng" dirty="0">
                <a:latin typeface="Times New Roman" pitchFamily="18" charset="0"/>
                <a:cs typeface="Times New Roman" pitchFamily="18" charset="0"/>
              </a:rPr>
              <a:t>наступності між ланками освіти, що повинно базуватися на потребах </a:t>
            </a:r>
            <a:r>
              <a:rPr lang="uk-UA" sz="2400" b="1" u="sng" dirty="0" smtClean="0">
                <a:latin typeface="Times New Roman" pitchFamily="18" charset="0"/>
                <a:cs typeface="Times New Roman" pitchFamily="18" charset="0"/>
              </a:rPr>
              <a:t>дітей. </a:t>
            </a:r>
            <a:endParaRPr lang="ru-RU" sz="2400" b="1" u="sng" dirty="0">
              <a:latin typeface="Times New Roman" pitchFamily="18" charset="0"/>
              <a:cs typeface="Times New Roman" pitchFamily="18" charset="0"/>
            </a:endParaRPr>
          </a:p>
        </p:txBody>
      </p:sp>
    </p:spTree>
    <p:extLst>
      <p:ext uri="{BB962C8B-B14F-4D97-AF65-F5344CB8AC3E}">
        <p14:creationId xmlns:p14="http://schemas.microsoft.com/office/powerpoint/2010/main" xmlns="" val="28128449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06400" y="345440"/>
            <a:ext cx="11338559" cy="673463"/>
          </a:xfrm>
        </p:spPr>
        <p:txBody>
          <a:bodyPr/>
          <a:lstStyle/>
          <a:p>
            <a:pPr algn="ctr"/>
            <a:r>
              <a:rPr lang="uk-UA" sz="4000" dirty="0" smtClean="0">
                <a:solidFill>
                  <a:srgbClr val="C00000"/>
                </a:solidFill>
                <a:latin typeface="Times New Roman" pitchFamily="18" charset="0"/>
                <a:cs typeface="Times New Roman" pitchFamily="18" charset="0"/>
              </a:rPr>
              <a:t>Тимофій Лубенець (19 століття)</a:t>
            </a:r>
            <a:endParaRPr lang="ru-RU" sz="4000" dirty="0">
              <a:solidFill>
                <a:srgbClr val="C00000"/>
              </a:solidFill>
              <a:latin typeface="Times New Roman" pitchFamily="18" charset="0"/>
              <a:cs typeface="Times New Roman" pitchFamily="18" charset="0"/>
            </a:endParaRPr>
          </a:p>
        </p:txBody>
      </p:sp>
      <p:sp>
        <p:nvSpPr>
          <p:cNvPr id="3" name="Текст 2"/>
          <p:cNvSpPr>
            <a:spLocks noGrp="1"/>
          </p:cNvSpPr>
          <p:nvPr>
            <p:ph type="body" idx="1"/>
          </p:nvPr>
        </p:nvSpPr>
        <p:spPr>
          <a:xfrm>
            <a:off x="1005840" y="1593669"/>
            <a:ext cx="10646229" cy="4898571"/>
          </a:xfrm>
        </p:spPr>
        <p:txBody>
          <a:bodyPr>
            <a:noAutofit/>
          </a:bodyPr>
          <a:lstStyle/>
          <a:p>
            <a:pPr algn="just">
              <a:spcBef>
                <a:spcPts val="0"/>
              </a:spcBef>
              <a:spcAft>
                <a:spcPts val="0"/>
              </a:spcAft>
            </a:pPr>
            <a:r>
              <a:rPr lang="uk-UA" b="1" dirty="0" smtClean="0">
                <a:latin typeface="Times New Roman" pitchFamily="18" charset="0"/>
                <a:cs typeface="Times New Roman" pitchFamily="18" charset="0"/>
              </a:rPr>
              <a:t>          </a:t>
            </a:r>
            <a:r>
              <a:rPr lang="uk-UA" sz="2400" b="1" dirty="0" smtClean="0">
                <a:latin typeface="Times New Roman" pitchFamily="18" charset="0"/>
                <a:cs typeface="Times New Roman" pitchFamily="18" charset="0"/>
              </a:rPr>
              <a:t>- </a:t>
            </a:r>
            <a:r>
              <a:rPr lang="uk-UA" sz="2400" b="1" u="sng" dirty="0" smtClean="0">
                <a:latin typeface="Times New Roman" pitchFamily="18" charset="0"/>
                <a:cs typeface="Times New Roman" pitchFamily="18" charset="0"/>
              </a:rPr>
              <a:t>розширення світогляду дітей за допомогою додаткової інформації</a:t>
            </a:r>
            <a:r>
              <a:rPr lang="uk-UA" sz="2400" b="1" dirty="0" smtClean="0">
                <a:latin typeface="Times New Roman" pitchFamily="18" charset="0"/>
                <a:cs typeface="Times New Roman" pitchFamily="18" charset="0"/>
              </a:rPr>
              <a:t>, що знаходилась поряд з математичними обчислюваннями;</a:t>
            </a:r>
          </a:p>
          <a:p>
            <a:pPr algn="just">
              <a:spcBef>
                <a:spcPts val="0"/>
              </a:spcBef>
              <a:spcAft>
                <a:spcPts val="0"/>
              </a:spcAft>
            </a:pPr>
            <a:r>
              <a:rPr lang="uk-UA" sz="2400" b="1" dirty="0" smtClean="0">
                <a:latin typeface="Times New Roman" pitchFamily="18" charset="0"/>
                <a:cs typeface="Times New Roman" pitchFamily="18" charset="0"/>
              </a:rPr>
              <a:t>         -  </a:t>
            </a:r>
            <a:r>
              <a:rPr lang="uk-UA" sz="2400" b="1" u="sng" dirty="0" smtClean="0">
                <a:latin typeface="Times New Roman" pitchFamily="18" charset="0"/>
                <a:cs typeface="Times New Roman" pitchFamily="18" charset="0"/>
              </a:rPr>
              <a:t>гарна </a:t>
            </a:r>
            <a:r>
              <a:rPr lang="uk-UA" sz="2400" b="1" u="sng" dirty="0">
                <a:latin typeface="Times New Roman" pitchFamily="18" charset="0"/>
                <a:cs typeface="Times New Roman" pitchFamily="18" charset="0"/>
              </a:rPr>
              <a:t>підготовка дітей до життя </a:t>
            </a:r>
            <a:r>
              <a:rPr lang="uk-UA" sz="2400" b="1" dirty="0">
                <a:latin typeface="Times New Roman" pitchFamily="18" charset="0"/>
                <a:cs typeface="Times New Roman" pitchFamily="18" charset="0"/>
              </a:rPr>
              <a:t>є інструментом формування </a:t>
            </a:r>
            <a:r>
              <a:rPr lang="uk-UA" sz="2400" b="1" dirty="0" smtClean="0">
                <a:latin typeface="Times New Roman" pitchFamily="18" charset="0"/>
                <a:cs typeface="Times New Roman" pitchFamily="18" charset="0"/>
              </a:rPr>
              <a:t>соціуму;</a:t>
            </a:r>
          </a:p>
          <a:p>
            <a:pPr algn="just">
              <a:spcBef>
                <a:spcPts val="0"/>
              </a:spcBef>
              <a:spcAft>
                <a:spcPts val="0"/>
              </a:spcAft>
            </a:pPr>
            <a:r>
              <a:rPr lang="uk-UA" sz="2400" b="1" dirty="0" smtClean="0">
                <a:latin typeface="Times New Roman" pitchFamily="18" charset="0"/>
                <a:cs typeface="Times New Roman" pitchFamily="18" charset="0"/>
              </a:rPr>
              <a:t>         -  </a:t>
            </a:r>
            <a:r>
              <a:rPr lang="uk-UA" sz="2400" b="1" dirty="0">
                <a:latin typeface="Times New Roman" pitchFamily="18" charset="0"/>
                <a:cs typeface="Times New Roman" pitchFamily="18" charset="0"/>
              </a:rPr>
              <a:t>вважав </a:t>
            </a:r>
            <a:r>
              <a:rPr lang="uk-UA" sz="2400" b="1" u="sng" dirty="0">
                <a:latin typeface="Times New Roman" pitchFamily="18" charset="0"/>
                <a:cs typeface="Times New Roman" pitchFamily="18" charset="0"/>
              </a:rPr>
              <a:t>тему дитинства, дитини та її поведінки </a:t>
            </a:r>
            <a:r>
              <a:rPr lang="uk-UA" sz="2400" b="1" u="sng" dirty="0" smtClean="0">
                <a:latin typeface="Times New Roman" pitchFamily="18" charset="0"/>
                <a:cs typeface="Times New Roman" pitchFamily="18" charset="0"/>
              </a:rPr>
              <a:t>малодослідженою</a:t>
            </a:r>
            <a:r>
              <a:rPr lang="uk-UA" sz="2400" b="1" dirty="0" smtClean="0">
                <a:latin typeface="Times New Roman" pitchFamily="18" charset="0"/>
                <a:cs typeface="Times New Roman" pitchFamily="18" charset="0"/>
              </a:rPr>
              <a:t>;</a:t>
            </a:r>
          </a:p>
          <a:p>
            <a:pPr algn="just">
              <a:spcBef>
                <a:spcPts val="0"/>
              </a:spcBef>
              <a:spcAft>
                <a:spcPts val="0"/>
              </a:spcAft>
            </a:pPr>
            <a:r>
              <a:rPr lang="uk-UA" sz="2400" b="1" dirty="0" smtClean="0">
                <a:latin typeface="Times New Roman" pitchFamily="18" charset="0"/>
                <a:cs typeface="Times New Roman" pitchFamily="18" charset="0"/>
              </a:rPr>
              <a:t>         -  </a:t>
            </a:r>
            <a:r>
              <a:rPr lang="uk-UA" sz="2400" b="1" dirty="0">
                <a:latin typeface="Times New Roman" pitchFamily="18" charset="0"/>
                <a:cs typeface="Times New Roman" pitchFamily="18" charset="0"/>
              </a:rPr>
              <a:t>закликав педагогів враховувати природний потяг дитини до </a:t>
            </a:r>
            <a:r>
              <a:rPr lang="uk-UA" sz="2400" b="1" dirty="0" smtClean="0">
                <a:latin typeface="Times New Roman" pitchFamily="18" charset="0"/>
                <a:cs typeface="Times New Roman" pitchFamily="18" charset="0"/>
              </a:rPr>
              <a:t>життя;</a:t>
            </a:r>
          </a:p>
          <a:p>
            <a:pPr algn="just">
              <a:spcBef>
                <a:spcPts val="0"/>
              </a:spcBef>
              <a:spcAft>
                <a:spcPts val="0"/>
              </a:spcAft>
            </a:pPr>
            <a:r>
              <a:rPr lang="uk-UA" sz="2400" b="1" dirty="0" smtClean="0">
                <a:latin typeface="Times New Roman" pitchFamily="18" charset="0"/>
                <a:cs typeface="Times New Roman" pitchFamily="18" charset="0"/>
              </a:rPr>
              <a:t>        - </a:t>
            </a:r>
            <a:r>
              <a:rPr lang="uk-UA" sz="2400" b="1" u="sng" dirty="0">
                <a:latin typeface="Times New Roman" pitchFamily="18" charset="0"/>
                <a:cs typeface="Times New Roman" pitchFamily="18" charset="0"/>
              </a:rPr>
              <a:t>застерігав дорослих від стримування дитячої активності</a:t>
            </a:r>
            <a:r>
              <a:rPr lang="uk-UA" sz="2400" b="1" dirty="0">
                <a:latin typeface="Times New Roman" pitchFamily="18" charset="0"/>
                <a:cs typeface="Times New Roman" pitchFamily="18" charset="0"/>
              </a:rPr>
              <a:t>, гальмування їх життєдіяльності, що може негативно позначитися на емоційній сфері </a:t>
            </a:r>
            <a:r>
              <a:rPr lang="uk-UA" sz="2400" b="1" dirty="0" smtClean="0">
                <a:latin typeface="Times New Roman" pitchFamily="18" charset="0"/>
                <a:cs typeface="Times New Roman" pitchFamily="18" charset="0"/>
              </a:rPr>
              <a:t>дітей;</a:t>
            </a:r>
          </a:p>
          <a:p>
            <a:pPr algn="just">
              <a:spcBef>
                <a:spcPts val="0"/>
              </a:spcBef>
              <a:spcAft>
                <a:spcPts val="0"/>
              </a:spcAft>
            </a:pPr>
            <a:r>
              <a:rPr lang="uk-UA" sz="2400" b="1" dirty="0" smtClean="0">
                <a:latin typeface="Times New Roman" pitchFamily="18" charset="0"/>
                <a:cs typeface="Times New Roman" pitchFamily="18" charset="0"/>
              </a:rPr>
              <a:t>        - вважав</a:t>
            </a:r>
            <a:r>
              <a:rPr lang="uk-UA" sz="2400" b="1" dirty="0">
                <a:latin typeface="Times New Roman" pitchFamily="18" charset="0"/>
                <a:cs typeface="Times New Roman" pitchFamily="18" charset="0"/>
              </a:rPr>
              <a:t>, що </a:t>
            </a:r>
            <a:r>
              <a:rPr lang="uk-UA" sz="2400" b="1" u="sng" dirty="0">
                <a:latin typeface="Times New Roman" pitchFamily="18" charset="0"/>
                <a:cs typeface="Times New Roman" pitchFamily="18" charset="0"/>
              </a:rPr>
              <a:t>пошуки дитиною радості та щастя є нормальним явищем</a:t>
            </a:r>
            <a:r>
              <a:rPr lang="uk-UA" sz="2400" b="1" dirty="0">
                <a:latin typeface="Times New Roman" pitchFamily="18" charset="0"/>
                <a:cs typeface="Times New Roman" pitchFamily="18" charset="0"/>
              </a:rPr>
              <a:t>, </a:t>
            </a:r>
            <a:r>
              <a:rPr lang="uk-UA" sz="2400" b="1" u="sng" dirty="0">
                <a:latin typeface="Times New Roman" pitchFamily="18" charset="0"/>
                <a:cs typeface="Times New Roman" pitchFamily="18" charset="0"/>
              </a:rPr>
              <a:t>дорослі повинні забезпечити їй умови для відчуття радісного та щасливого </a:t>
            </a:r>
            <a:r>
              <a:rPr lang="uk-UA" sz="2400" b="1" u="sng" dirty="0" smtClean="0">
                <a:latin typeface="Times New Roman" pitchFamily="18" charset="0"/>
                <a:cs typeface="Times New Roman" pitchFamily="18" charset="0"/>
              </a:rPr>
              <a:t>життя;</a:t>
            </a:r>
          </a:p>
        </p:txBody>
      </p:sp>
    </p:spTree>
    <p:extLst>
      <p:ext uri="{BB962C8B-B14F-4D97-AF65-F5344CB8AC3E}">
        <p14:creationId xmlns:p14="http://schemas.microsoft.com/office/powerpoint/2010/main" xmlns="" val="27959217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06400" y="345440"/>
            <a:ext cx="11338559" cy="673463"/>
          </a:xfrm>
        </p:spPr>
        <p:txBody>
          <a:bodyPr/>
          <a:lstStyle/>
          <a:p>
            <a:pPr algn="ctr"/>
            <a:r>
              <a:rPr lang="uk-UA" sz="4000" dirty="0" smtClean="0">
                <a:solidFill>
                  <a:srgbClr val="C00000"/>
                </a:solidFill>
                <a:latin typeface="Times New Roman" pitchFamily="18" charset="0"/>
                <a:cs typeface="Times New Roman" pitchFamily="18" charset="0"/>
              </a:rPr>
              <a:t>Тимофій Лубенець (19 століття)</a:t>
            </a:r>
            <a:endParaRPr lang="ru-RU" sz="4000" dirty="0">
              <a:solidFill>
                <a:srgbClr val="C00000"/>
              </a:solidFill>
              <a:latin typeface="Times New Roman" pitchFamily="18" charset="0"/>
              <a:cs typeface="Times New Roman" pitchFamily="18" charset="0"/>
            </a:endParaRPr>
          </a:p>
        </p:txBody>
      </p:sp>
      <p:sp>
        <p:nvSpPr>
          <p:cNvPr id="3" name="Текст 2"/>
          <p:cNvSpPr>
            <a:spLocks noGrp="1"/>
          </p:cNvSpPr>
          <p:nvPr>
            <p:ph type="body" idx="1"/>
          </p:nvPr>
        </p:nvSpPr>
        <p:spPr>
          <a:xfrm>
            <a:off x="666206" y="1698171"/>
            <a:ext cx="10842171" cy="4245429"/>
          </a:xfrm>
        </p:spPr>
        <p:txBody>
          <a:bodyPr>
            <a:noAutofit/>
          </a:bodyPr>
          <a:lstStyle/>
          <a:p>
            <a:pPr algn="just">
              <a:spcBef>
                <a:spcPts val="0"/>
              </a:spcBef>
              <a:spcAft>
                <a:spcPts val="0"/>
              </a:spcAft>
            </a:pPr>
            <a:r>
              <a:rPr lang="uk-UA" sz="2400" b="1" dirty="0" smtClean="0">
                <a:latin typeface="Times New Roman" pitchFamily="18" charset="0"/>
                <a:cs typeface="Times New Roman" pitchFamily="18" charset="0"/>
              </a:rPr>
              <a:t>        -  </a:t>
            </a:r>
            <a:r>
              <a:rPr lang="uk-UA" sz="2400" b="1" u="sng" dirty="0" smtClean="0">
                <a:latin typeface="Times New Roman" pitchFamily="18" charset="0"/>
                <a:cs typeface="Times New Roman" pitchFamily="18" charset="0"/>
              </a:rPr>
              <a:t>основною </a:t>
            </a:r>
            <a:r>
              <a:rPr lang="uk-UA" sz="2400" b="1" u="sng" dirty="0">
                <a:latin typeface="Times New Roman" pitchFamily="18" charset="0"/>
                <a:cs typeface="Times New Roman" pitchFamily="18" charset="0"/>
              </a:rPr>
              <a:t>функцією вчителів є організація наповненої радістю діяльності </a:t>
            </a:r>
            <a:r>
              <a:rPr lang="uk-UA" sz="2400" b="1" u="sng" dirty="0" smtClean="0">
                <a:latin typeface="Times New Roman" pitchFamily="18" charset="0"/>
                <a:cs typeface="Times New Roman" pitchFamily="18" charset="0"/>
              </a:rPr>
              <a:t>учнів;</a:t>
            </a:r>
          </a:p>
          <a:p>
            <a:pPr algn="just">
              <a:spcBef>
                <a:spcPts val="0"/>
              </a:spcBef>
              <a:spcAft>
                <a:spcPts val="0"/>
              </a:spcAft>
            </a:pPr>
            <a:r>
              <a:rPr lang="uk-UA" sz="2400" b="1" dirty="0" smtClean="0">
                <a:latin typeface="Times New Roman" pitchFamily="18" charset="0"/>
                <a:cs typeface="Times New Roman" pitchFamily="18" charset="0"/>
              </a:rPr>
              <a:t>        -  </a:t>
            </a:r>
            <a:r>
              <a:rPr lang="uk-UA" sz="2400" b="1" u="sng" dirty="0" smtClean="0">
                <a:latin typeface="Times New Roman" pitchFamily="18" charset="0"/>
                <a:cs typeface="Times New Roman" pitchFamily="18" charset="0"/>
              </a:rPr>
              <a:t>школа </a:t>
            </a:r>
            <a:r>
              <a:rPr lang="uk-UA" sz="2400" b="1" u="sng" dirty="0">
                <a:latin typeface="Times New Roman" pitchFamily="18" charset="0"/>
                <a:cs typeface="Times New Roman" pitchFamily="18" charset="0"/>
              </a:rPr>
              <a:t>повинна розвиватися</a:t>
            </a:r>
            <a:r>
              <a:rPr lang="uk-UA" sz="2400" b="1" dirty="0">
                <a:latin typeface="Times New Roman" pitchFamily="18" charset="0"/>
                <a:cs typeface="Times New Roman" pitchFamily="18" charset="0"/>
              </a:rPr>
              <a:t>, постійно впроваджувати </a:t>
            </a:r>
            <a:r>
              <a:rPr lang="uk-UA" sz="2400" b="1" u="sng" dirty="0">
                <a:latin typeface="Times New Roman" pitchFamily="18" charset="0"/>
                <a:cs typeface="Times New Roman" pitchFamily="18" charset="0"/>
              </a:rPr>
              <a:t>інновації, досягнення наук, ураховувати запити </a:t>
            </a:r>
            <a:r>
              <a:rPr lang="uk-UA" sz="2400" b="1" u="sng" dirty="0" smtClean="0">
                <a:latin typeface="Times New Roman" pitchFamily="18" charset="0"/>
                <a:cs typeface="Times New Roman" pitchFamily="18" charset="0"/>
              </a:rPr>
              <a:t>життя;</a:t>
            </a:r>
          </a:p>
          <a:p>
            <a:pPr algn="just">
              <a:spcBef>
                <a:spcPts val="0"/>
              </a:spcBef>
              <a:spcAft>
                <a:spcPts val="0"/>
              </a:spcAft>
            </a:pPr>
            <a:r>
              <a:rPr lang="uk-UA" sz="2400" b="1" dirty="0" smtClean="0">
                <a:latin typeface="Times New Roman" pitchFamily="18" charset="0"/>
                <a:cs typeface="Times New Roman" pitchFamily="18" charset="0"/>
              </a:rPr>
              <a:t>        - </a:t>
            </a:r>
            <a:r>
              <a:rPr lang="uk-UA" sz="2400" b="1" u="sng" dirty="0" smtClean="0">
                <a:latin typeface="Times New Roman" pitchFamily="18" charset="0"/>
                <a:cs typeface="Times New Roman" pitchFamily="18" charset="0"/>
              </a:rPr>
              <a:t>особистість </a:t>
            </a:r>
            <a:r>
              <a:rPr lang="uk-UA" sz="2400" b="1" u="sng" dirty="0">
                <a:latin typeface="Times New Roman" pitchFamily="18" charset="0"/>
                <a:cs typeface="Times New Roman" pitchFamily="18" charset="0"/>
              </a:rPr>
              <a:t>та професіоналізм учителів</a:t>
            </a:r>
            <a:r>
              <a:rPr lang="uk-UA" sz="2400" b="1" dirty="0">
                <a:latin typeface="Times New Roman" pitchFamily="18" charset="0"/>
                <a:cs typeface="Times New Roman" pitchFamily="18" charset="0"/>
              </a:rPr>
              <a:t>, знання ними дітей, їх природи, морально-духовної та емоційної сфери </a:t>
            </a:r>
            <a:r>
              <a:rPr lang="uk-UA" sz="2400" b="1" u="sng" dirty="0">
                <a:latin typeface="Times New Roman" pitchFamily="18" charset="0"/>
                <a:cs typeface="Times New Roman" pitchFamily="18" charset="0"/>
              </a:rPr>
              <a:t>має важливе значення для </a:t>
            </a:r>
            <a:r>
              <a:rPr lang="uk-UA" sz="2400" b="1" u="sng" dirty="0" smtClean="0">
                <a:latin typeface="Times New Roman" pitchFamily="18" charset="0"/>
                <a:cs typeface="Times New Roman" pitchFamily="18" charset="0"/>
              </a:rPr>
              <a:t>навчання</a:t>
            </a:r>
            <a:r>
              <a:rPr lang="uk-UA" sz="2400" b="1" dirty="0" smtClean="0">
                <a:latin typeface="Times New Roman" pitchFamily="18" charset="0"/>
                <a:cs typeface="Times New Roman" pitchFamily="18" charset="0"/>
              </a:rPr>
              <a:t>;</a:t>
            </a:r>
          </a:p>
          <a:p>
            <a:pPr algn="just">
              <a:spcBef>
                <a:spcPts val="0"/>
              </a:spcBef>
              <a:spcAft>
                <a:spcPts val="0"/>
              </a:spcAft>
            </a:pPr>
            <a:r>
              <a:rPr lang="uk-UA" sz="2400" b="1" dirty="0" smtClean="0">
                <a:latin typeface="Times New Roman" pitchFamily="18" charset="0"/>
                <a:cs typeface="Times New Roman" pitchFamily="18" charset="0"/>
              </a:rPr>
              <a:t>        - </a:t>
            </a:r>
            <a:r>
              <a:rPr lang="uk-UA" sz="2400" b="1" u="sng" dirty="0" smtClean="0">
                <a:latin typeface="Times New Roman" pitchFamily="18" charset="0"/>
                <a:cs typeface="Times New Roman" pitchFamily="18" charset="0"/>
              </a:rPr>
              <a:t>учитель </a:t>
            </a:r>
            <a:r>
              <a:rPr lang="uk-UA" sz="2400" b="1" u="sng" dirty="0">
                <a:latin typeface="Times New Roman" pitchFamily="18" charset="0"/>
                <a:cs typeface="Times New Roman" pitchFamily="18" charset="0"/>
              </a:rPr>
              <a:t>для кожного учня є провідником до майбутнього</a:t>
            </a:r>
            <a:r>
              <a:rPr lang="uk-UA" sz="2400" b="1" dirty="0">
                <a:latin typeface="Times New Roman" pitchFamily="18" charset="0"/>
                <a:cs typeface="Times New Roman" pitchFamily="18" charset="0"/>
              </a:rPr>
              <a:t>, його помічником на цьому шляху, творцем духу школи, атмосфери радості, без чого навчання може стати нудним та </a:t>
            </a:r>
            <a:r>
              <a:rPr lang="uk-UA" sz="2400" b="1" dirty="0" smtClean="0">
                <a:latin typeface="Times New Roman" pitchFamily="18" charset="0"/>
                <a:cs typeface="Times New Roman" pitchFamily="18" charset="0"/>
              </a:rPr>
              <a:t>неактуальним;</a:t>
            </a:r>
          </a:p>
          <a:p>
            <a:pPr algn="just">
              <a:spcBef>
                <a:spcPts val="0"/>
              </a:spcBef>
              <a:spcAft>
                <a:spcPts val="0"/>
              </a:spcAft>
            </a:pPr>
            <a:r>
              <a:rPr lang="uk-UA" sz="2400" b="1" dirty="0" smtClean="0">
                <a:latin typeface="Times New Roman" pitchFamily="18" charset="0"/>
                <a:cs typeface="Times New Roman" pitchFamily="18" charset="0"/>
              </a:rPr>
              <a:t>       - націленість </a:t>
            </a:r>
            <a:r>
              <a:rPr lang="uk-UA" sz="2400" b="1" dirty="0">
                <a:latin typeface="Times New Roman" pitchFamily="18" charset="0"/>
                <a:cs typeface="Times New Roman" pitchFamily="18" charset="0"/>
              </a:rPr>
              <a:t>на інтереси та потреби дітей, </a:t>
            </a:r>
            <a:r>
              <a:rPr lang="uk-UA" sz="2400" b="1" u="sng" dirty="0">
                <a:solidFill>
                  <a:srgbClr val="C00000"/>
                </a:solidFill>
                <a:latin typeface="Times New Roman" pitchFamily="18" charset="0"/>
                <a:cs typeface="Times New Roman" pitchFamily="18" charset="0"/>
              </a:rPr>
              <a:t>визнання </a:t>
            </a:r>
            <a:r>
              <a:rPr lang="uk-UA" sz="2400" b="1" u="sng" dirty="0" smtClean="0">
                <a:solidFill>
                  <a:srgbClr val="C00000"/>
                </a:solidFill>
                <a:latin typeface="Times New Roman" pitchFamily="18" charset="0"/>
                <a:cs typeface="Times New Roman" pitchFamily="18" charset="0"/>
              </a:rPr>
              <a:t>дітей </a:t>
            </a:r>
            <a:r>
              <a:rPr lang="uk-UA" sz="2400" b="1" u="sng" dirty="0">
                <a:solidFill>
                  <a:srgbClr val="C00000"/>
                </a:solidFill>
                <a:latin typeface="Times New Roman" pitchFamily="18" charset="0"/>
                <a:cs typeface="Times New Roman" pitchFamily="18" charset="0"/>
              </a:rPr>
              <a:t>найвищою цінністю.</a:t>
            </a:r>
            <a:endParaRPr lang="ru-RU" sz="2400" b="1" u="sng"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7959217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22069"/>
            <a:ext cx="12009119" cy="1332411"/>
          </a:xfrm>
        </p:spPr>
        <p:txBody>
          <a:bodyPr/>
          <a:lstStyle/>
          <a:p>
            <a:pPr algn="ctr"/>
            <a:r>
              <a:rPr lang="uk-UA" sz="3200" dirty="0" smtClean="0">
                <a:solidFill>
                  <a:srgbClr val="C00000"/>
                </a:solidFill>
                <a:latin typeface="Times New Roman" pitchFamily="18" charset="0"/>
                <a:cs typeface="Times New Roman" pitchFamily="18" charset="0"/>
              </a:rPr>
              <a:t>Педагогічна спадщина Василя Сухомлинського є концептуальною щодо розкриття поняття «дитиноцентризм»</a:t>
            </a:r>
            <a:r>
              <a:rPr lang="uk-UA" sz="4000" dirty="0" smtClean="0">
                <a:solidFill>
                  <a:srgbClr val="C00000"/>
                </a:solidFill>
              </a:rPr>
              <a:t> </a:t>
            </a:r>
            <a:endParaRPr lang="uk-UA" sz="4000" dirty="0">
              <a:solidFill>
                <a:srgbClr val="C00000"/>
              </a:solidFill>
            </a:endParaRPr>
          </a:p>
        </p:txBody>
      </p:sp>
      <p:sp>
        <p:nvSpPr>
          <p:cNvPr id="3" name="Текст 2"/>
          <p:cNvSpPr>
            <a:spLocks noGrp="1"/>
          </p:cNvSpPr>
          <p:nvPr>
            <p:ph type="body" idx="1"/>
          </p:nvPr>
        </p:nvSpPr>
        <p:spPr>
          <a:xfrm>
            <a:off x="757646" y="2181497"/>
            <a:ext cx="10541725" cy="3984172"/>
          </a:xfrm>
        </p:spPr>
        <p:txBody>
          <a:bodyPr>
            <a:normAutofit/>
          </a:bodyPr>
          <a:lstStyle/>
          <a:p>
            <a:pPr algn="just"/>
            <a:r>
              <a:rPr lang="uk-UA" sz="2400" b="1" dirty="0" smtClean="0">
                <a:latin typeface="Times New Roman" pitchFamily="18" charset="0"/>
                <a:cs typeface="Times New Roman" pitchFamily="18" charset="0"/>
              </a:rPr>
              <a:t>     1. В. Сухомлинський </a:t>
            </a:r>
            <a:r>
              <a:rPr lang="uk-UA" sz="2400" b="1" u="sng" dirty="0" smtClean="0">
                <a:latin typeface="Times New Roman" pitchFamily="18" charset="0"/>
                <a:cs typeface="Times New Roman" pitchFamily="18" charset="0"/>
              </a:rPr>
              <a:t>був </a:t>
            </a:r>
            <a:r>
              <a:rPr lang="uk-UA" sz="2400" b="1" u="sng" dirty="0">
                <a:latin typeface="Times New Roman" pitchFamily="18" charset="0"/>
                <a:cs typeface="Times New Roman" pitchFamily="18" charset="0"/>
              </a:rPr>
              <a:t>«центрований» на Світі дитинства</a:t>
            </a:r>
            <a:r>
              <a:rPr lang="uk-UA" sz="2400" b="1" dirty="0">
                <a:latin typeface="Times New Roman" pitchFamily="18" charset="0"/>
                <a:cs typeface="Times New Roman" pitchFamily="18" charset="0"/>
              </a:rPr>
              <a:t>, вважав його «самостійною країною», «казковим палацем», де діти живуть «своїм особливим дитячим життям» та мають свої поняття про людську гідність, Добро, Зло, Честь та Безчестя, мають свої критерії краси та часу. В цій країні «день виявляється роком, а рік – вічністю</a:t>
            </a:r>
            <a:r>
              <a:rPr lang="uk-UA" sz="2400" b="1" dirty="0" smtClean="0">
                <a:latin typeface="Times New Roman" pitchFamily="18" charset="0"/>
                <a:cs typeface="Times New Roman" pitchFamily="18" charset="0"/>
              </a:rPr>
              <a:t>». </a:t>
            </a:r>
          </a:p>
          <a:p>
            <a:pPr algn="just"/>
            <a:r>
              <a:rPr lang="uk-UA" sz="2400" b="1" dirty="0" smtClean="0">
                <a:latin typeface="Times New Roman" pitchFamily="18" charset="0"/>
                <a:cs typeface="Times New Roman" pitchFamily="18" charset="0"/>
              </a:rPr>
              <a:t>      2. </a:t>
            </a:r>
            <a:r>
              <a:rPr lang="uk-UA" sz="2400" b="1" u="sng" dirty="0" smtClean="0">
                <a:latin typeface="Times New Roman" pitchFamily="18" charset="0"/>
                <a:cs typeface="Times New Roman" pitchFamily="18" charset="0"/>
              </a:rPr>
              <a:t>Безмежна </a:t>
            </a:r>
            <a:r>
              <a:rPr lang="uk-UA" sz="2400" b="1" u="sng" dirty="0">
                <a:latin typeface="Times New Roman" pitchFamily="18" charset="0"/>
                <a:cs typeface="Times New Roman" pitchFamily="18" charset="0"/>
              </a:rPr>
              <a:t>любов до дітей та щастя від спілкування з ними </a:t>
            </a:r>
            <a:r>
              <a:rPr lang="uk-UA" sz="2400" b="1" dirty="0">
                <a:latin typeface="Times New Roman" pitchFamily="18" charset="0"/>
                <a:cs typeface="Times New Roman" pitchFamily="18" charset="0"/>
              </a:rPr>
              <a:t>визначили педагогічне кредо Сухомлинського: «Любов і віра в дитину – це фундамент педагогічного оптимізму </a:t>
            </a:r>
            <a:r>
              <a:rPr lang="uk-UA" sz="2400" b="1" dirty="0" smtClean="0">
                <a:latin typeface="Times New Roman" pitchFamily="18" charset="0"/>
                <a:cs typeface="Times New Roman" pitchFamily="18" charset="0"/>
              </a:rPr>
              <a:t>вчителя». </a:t>
            </a:r>
            <a:r>
              <a:rPr lang="uk-UA" sz="2400" b="1" dirty="0">
                <a:latin typeface="Times New Roman" pitchFamily="18" charset="0"/>
                <a:cs typeface="Times New Roman" pitchFamily="18" charset="0"/>
              </a:rPr>
              <a:t>Невіру в учня педагог вважав «страшною раковою пухлиною недоброзичливості</a:t>
            </a:r>
            <a:r>
              <a:rPr lang="uk-UA" sz="2400" b="1" dirty="0" smtClean="0">
                <a:latin typeface="Times New Roman" pitchFamily="18" charset="0"/>
                <a:cs typeface="Times New Roman" pitchFamily="18" charset="0"/>
              </a:rPr>
              <a:t>». </a:t>
            </a:r>
          </a:p>
        </p:txBody>
      </p:sp>
    </p:spTree>
    <p:extLst>
      <p:ext uri="{BB962C8B-B14F-4D97-AF65-F5344CB8AC3E}">
        <p14:creationId xmlns:p14="http://schemas.microsoft.com/office/powerpoint/2010/main" xmlns="" val="20198971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22069"/>
            <a:ext cx="12009119" cy="1162594"/>
          </a:xfrm>
        </p:spPr>
        <p:txBody>
          <a:bodyPr/>
          <a:lstStyle/>
          <a:p>
            <a:pPr algn="ctr"/>
            <a:r>
              <a:rPr lang="uk-UA" sz="3200" dirty="0" smtClean="0">
                <a:solidFill>
                  <a:srgbClr val="C00000"/>
                </a:solidFill>
                <a:latin typeface="Times New Roman" pitchFamily="18" charset="0"/>
                <a:cs typeface="Times New Roman" pitchFamily="18" charset="0"/>
              </a:rPr>
              <a:t>Педагогічна спадщина Василя Сухомлинського є концептуальною щодо розкриття поняття «дитиноцентризм»</a:t>
            </a:r>
            <a:r>
              <a:rPr lang="uk-UA" sz="4000" dirty="0" smtClean="0">
                <a:solidFill>
                  <a:srgbClr val="C00000"/>
                </a:solidFill>
              </a:rPr>
              <a:t> </a:t>
            </a:r>
            <a:endParaRPr lang="uk-UA" sz="4000" dirty="0">
              <a:solidFill>
                <a:srgbClr val="C00000"/>
              </a:solidFill>
            </a:endParaRPr>
          </a:p>
        </p:txBody>
      </p:sp>
      <p:sp>
        <p:nvSpPr>
          <p:cNvPr id="3" name="Текст 2"/>
          <p:cNvSpPr>
            <a:spLocks noGrp="1"/>
          </p:cNvSpPr>
          <p:nvPr>
            <p:ph type="body" idx="1"/>
          </p:nvPr>
        </p:nvSpPr>
        <p:spPr>
          <a:xfrm>
            <a:off x="627016" y="2233749"/>
            <a:ext cx="10750733" cy="3892732"/>
          </a:xfrm>
        </p:spPr>
        <p:txBody>
          <a:bodyPr>
            <a:normAutofit/>
          </a:bodyPr>
          <a:lstStyle/>
          <a:p>
            <a:pPr algn="just"/>
            <a:r>
              <a:rPr lang="uk-UA" sz="2400" b="1" dirty="0" smtClean="0">
                <a:latin typeface="Times New Roman" pitchFamily="18" charset="0"/>
                <a:cs typeface="Times New Roman" pitchFamily="18" charset="0"/>
              </a:rPr>
              <a:t>      3. </a:t>
            </a:r>
            <a:r>
              <a:rPr lang="uk-UA" sz="2400" b="1" u="sng" dirty="0" smtClean="0">
                <a:latin typeface="Times New Roman" pitchFamily="18" charset="0"/>
                <a:cs typeface="Times New Roman" pitchFamily="18" charset="0"/>
              </a:rPr>
              <a:t>Складові дитиноцентризму у В. Сухомлинського: </a:t>
            </a:r>
            <a:r>
              <a:rPr lang="uk-UA" sz="2400" b="1" dirty="0" smtClean="0">
                <a:latin typeface="Times New Roman" pitchFamily="18" charset="0"/>
                <a:cs typeface="Times New Roman" pitchFamily="18" charset="0"/>
              </a:rPr>
              <a:t>«</a:t>
            </a:r>
            <a:r>
              <a:rPr lang="uk-UA" sz="2400" b="1" u="sng" dirty="0" smtClean="0">
                <a:latin typeface="Times New Roman" pitchFamily="18" charset="0"/>
                <a:cs typeface="Times New Roman" pitchFamily="18" charset="0"/>
              </a:rPr>
              <a:t>вміння </a:t>
            </a:r>
            <a:r>
              <a:rPr lang="uk-UA" sz="2400" b="1" u="sng" dirty="0">
                <a:latin typeface="Times New Roman" pitchFamily="18" charset="0"/>
                <a:cs typeface="Times New Roman" pitchFamily="18" charset="0"/>
              </a:rPr>
              <a:t>педагога пізнати дитину, вивчити її індивідуально-психологічні особливості, здібності, нахили, інтереси</a:t>
            </a:r>
            <a:r>
              <a:rPr lang="uk-UA" sz="2400" b="1" dirty="0">
                <a:latin typeface="Times New Roman" pitchFamily="18" charset="0"/>
                <a:cs typeface="Times New Roman" pitchFamily="18" charset="0"/>
              </a:rPr>
              <a:t>». </a:t>
            </a:r>
            <a:r>
              <a:rPr lang="uk-UA" sz="2400" b="1" dirty="0" smtClean="0">
                <a:latin typeface="Times New Roman" pitchFamily="18" charset="0"/>
                <a:cs typeface="Times New Roman" pitchFamily="18" charset="0"/>
              </a:rPr>
              <a:t>Одна </a:t>
            </a:r>
            <a:r>
              <a:rPr lang="uk-UA" sz="2400" b="1" dirty="0">
                <a:latin typeface="Times New Roman" pitchFamily="18" charset="0"/>
                <a:cs typeface="Times New Roman" pitchFamily="18" charset="0"/>
              </a:rPr>
              <a:t>із цих складових – </a:t>
            </a:r>
            <a:r>
              <a:rPr lang="uk-UA" sz="2400" b="1" u="sng" dirty="0">
                <a:solidFill>
                  <a:srgbClr val="C00000"/>
                </a:solidFill>
                <a:latin typeface="Times New Roman" pitchFamily="18" charset="0"/>
                <a:cs typeface="Times New Roman" pitchFamily="18" charset="0"/>
              </a:rPr>
              <a:t>це «дитинознавство». </a:t>
            </a:r>
            <a:r>
              <a:rPr lang="uk-UA" sz="2400" b="1" dirty="0">
                <a:latin typeface="Times New Roman" pitchFamily="18" charset="0"/>
                <a:cs typeface="Times New Roman" pitchFamily="18" charset="0"/>
              </a:rPr>
              <a:t>Без знання дитини, її особливостей, розумового розвитку, здібностей, захоплень, інтересів, переконань не може бути, за словами педагога, і </a:t>
            </a:r>
            <a:r>
              <a:rPr lang="uk-UA" sz="2400" b="1" dirty="0" smtClean="0">
                <a:latin typeface="Times New Roman" pitchFamily="18" charset="0"/>
                <a:cs typeface="Times New Roman" pitchFamily="18" charset="0"/>
              </a:rPr>
              <a:t>виховання. </a:t>
            </a:r>
          </a:p>
          <a:p>
            <a:pPr algn="just"/>
            <a:r>
              <a:rPr lang="uk-UA" sz="2400" b="1" dirty="0" smtClean="0">
                <a:latin typeface="Times New Roman" pitchFamily="18" charset="0"/>
                <a:cs typeface="Times New Roman" pitchFamily="18" charset="0"/>
              </a:rPr>
              <a:t>      4. </a:t>
            </a:r>
            <a:r>
              <a:rPr lang="uk-UA" sz="2400" b="1" u="sng" dirty="0" smtClean="0">
                <a:solidFill>
                  <a:srgbClr val="C00000"/>
                </a:solidFill>
                <a:latin typeface="Times New Roman" pitchFamily="18" charset="0"/>
                <a:cs typeface="Times New Roman" pitchFamily="18" charset="0"/>
              </a:rPr>
              <a:t>Екологія </a:t>
            </a:r>
            <a:r>
              <a:rPr lang="uk-UA" sz="2400" b="1" u="sng" dirty="0">
                <a:solidFill>
                  <a:srgbClr val="C00000"/>
                </a:solidFill>
                <a:latin typeface="Times New Roman" pitchFamily="18" charset="0"/>
                <a:cs typeface="Times New Roman" pitchFamily="18" charset="0"/>
              </a:rPr>
              <a:t>дитинства</a:t>
            </a:r>
            <a:r>
              <a:rPr lang="uk-UA" sz="2400" b="1" dirty="0">
                <a:solidFill>
                  <a:srgbClr val="C00000"/>
                </a:solidFill>
                <a:latin typeface="Times New Roman" pitchFamily="18" charset="0"/>
                <a:cs typeface="Times New Roman" pitchFamily="18" charset="0"/>
              </a:rPr>
              <a:t> </a:t>
            </a:r>
            <a:r>
              <a:rPr lang="uk-UA" sz="2400" b="1" dirty="0">
                <a:latin typeface="Times New Roman" pitchFamily="18" charset="0"/>
                <a:cs typeface="Times New Roman" pitchFamily="18" charset="0"/>
              </a:rPr>
              <a:t>(питання збереження та охорони здоров’я дитини). Він закликав до повсякденної активної пізнавальної діяльності на свіжому повітрі, на лоні природи, що забезпечує «емоційну насиченість сприйняття довкілля</a:t>
            </a:r>
            <a:r>
              <a:rPr lang="uk-UA" sz="2400" b="1" dirty="0" smtClean="0">
                <a:latin typeface="Times New Roman" pitchFamily="18" charset="0"/>
                <a:cs typeface="Times New Roman" pitchFamily="18" charset="0"/>
              </a:rPr>
              <a:t>». </a:t>
            </a:r>
            <a:endParaRPr lang="ru-RU" sz="2400" b="1" dirty="0">
              <a:latin typeface="Times New Roman" pitchFamily="18" charset="0"/>
              <a:cs typeface="Times New Roman" pitchFamily="18" charset="0"/>
            </a:endParaRPr>
          </a:p>
        </p:txBody>
      </p:sp>
    </p:spTree>
    <p:extLst>
      <p:ext uri="{BB962C8B-B14F-4D97-AF65-F5344CB8AC3E}">
        <p14:creationId xmlns:p14="http://schemas.microsoft.com/office/powerpoint/2010/main" xmlns="" val="2019897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24000" y="3933056"/>
            <a:ext cx="9144000" cy="2736304"/>
          </a:xfrm>
        </p:spPr>
        <p:txBody>
          <a:bodyPr/>
          <a:lstStyle/>
          <a:p>
            <a:pPr marL="0" indent="0" algn="ctr">
              <a:buNone/>
            </a:pPr>
            <a:r>
              <a:rPr lang="uk-UA" sz="6000" dirty="0">
                <a:solidFill>
                  <a:srgbClr val="FF0000"/>
                </a:solidFill>
                <a:latin typeface="Times New Roman" pitchFamily="18" charset="0"/>
                <a:cs typeface="Times New Roman" pitchFamily="18" charset="0"/>
              </a:rPr>
              <a:t>*</a:t>
            </a:r>
            <a:r>
              <a:rPr lang="uk-UA" sz="6000" dirty="0">
                <a:latin typeface="Times New Roman" pitchFamily="18" charset="0"/>
                <a:cs typeface="Times New Roman" pitchFamily="18" charset="0"/>
              </a:rPr>
              <a:t>Нова українська школа </a:t>
            </a:r>
            <a:r>
              <a:rPr lang="uk-UA" sz="6000" i="1" dirty="0">
                <a:latin typeface="Times New Roman" pitchFamily="18" charset="0"/>
                <a:cs typeface="Times New Roman" pitchFamily="18" charset="0"/>
              </a:rPr>
              <a:t/>
            </a:r>
            <a:br>
              <a:rPr lang="uk-UA" sz="6000" i="1" dirty="0">
                <a:latin typeface="Times New Roman" pitchFamily="18" charset="0"/>
                <a:cs typeface="Times New Roman" pitchFamily="18" charset="0"/>
              </a:rPr>
            </a:br>
            <a:r>
              <a:rPr lang="en-US" sz="7200" i="1" dirty="0">
                <a:solidFill>
                  <a:schemeClr val="bg2">
                    <a:lumMod val="25000"/>
                  </a:schemeClr>
                </a:solidFill>
                <a:latin typeface="Times New Roman" pitchFamily="18" charset="0"/>
                <a:cs typeface="Times New Roman" pitchFamily="18" charset="0"/>
              </a:rPr>
              <a:t>nus.org.ua/</a:t>
            </a:r>
            <a:endParaRPr lang="ru-RU" sz="7200" dirty="0">
              <a:solidFill>
                <a:schemeClr val="bg2">
                  <a:lumMod val="25000"/>
                </a:schemeClr>
              </a:solidFill>
              <a:latin typeface="Times New Roman" pitchFamily="18" charset="0"/>
              <a:cs typeface="Times New Roman" pitchFamily="18" charset="0"/>
            </a:endParaRPr>
          </a:p>
        </p:txBody>
      </p:sp>
      <p:sp>
        <p:nvSpPr>
          <p:cNvPr id="3" name="Объект 2"/>
          <p:cNvSpPr>
            <a:spLocks noGrp="1"/>
          </p:cNvSpPr>
          <p:nvPr>
            <p:ph sz="quarter" idx="13"/>
          </p:nvPr>
        </p:nvSpPr>
        <p:spPr>
          <a:xfrm>
            <a:off x="1524000" y="731520"/>
            <a:ext cx="9144000" cy="2769488"/>
          </a:xfrm>
        </p:spPr>
        <p:txBody>
          <a:bodyPr>
            <a:normAutofit lnSpcReduction="10000"/>
          </a:bodyPr>
          <a:lstStyle/>
          <a:p>
            <a:pPr algn="ctr"/>
            <a:r>
              <a:rPr lang="uk-UA" sz="6000" b="1" dirty="0">
                <a:latin typeface="Times New Roman" pitchFamily="18" charset="0"/>
                <a:cs typeface="Times New Roman" pitchFamily="18" charset="0"/>
              </a:rPr>
              <a:t>Сайт Міністерства освіти і науки України </a:t>
            </a:r>
            <a:r>
              <a:rPr lang="en-US" sz="7200" b="1" i="1" dirty="0">
                <a:solidFill>
                  <a:schemeClr val="bg2">
                    <a:lumMod val="25000"/>
                  </a:schemeClr>
                </a:solidFill>
                <a:latin typeface="Times New Roman" pitchFamily="18" charset="0"/>
                <a:cs typeface="Times New Roman" pitchFamily="18" charset="0"/>
              </a:rPr>
              <a:t>https://mon.gov.ua/</a:t>
            </a:r>
            <a:endParaRPr lang="ru-RU" sz="7200" b="1" dirty="0">
              <a:solidFill>
                <a:schemeClr val="bg2">
                  <a:lumMod val="2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40661240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76549" y="467360"/>
            <a:ext cx="7458891" cy="695234"/>
          </a:xfrm>
        </p:spPr>
        <p:txBody>
          <a:bodyPr/>
          <a:lstStyle/>
          <a:p>
            <a:pPr algn="ctr"/>
            <a:r>
              <a:rPr lang="uk-UA" sz="4000" dirty="0" smtClean="0">
                <a:solidFill>
                  <a:srgbClr val="C00000"/>
                </a:solidFill>
                <a:latin typeface="Times New Roman" pitchFamily="18" charset="0"/>
                <a:cs typeface="Times New Roman" pitchFamily="18" charset="0"/>
              </a:rPr>
              <a:t>Олександр Захаренко</a:t>
            </a:r>
            <a:endParaRPr lang="uk-UA" sz="4000" dirty="0">
              <a:solidFill>
                <a:srgbClr val="C00000"/>
              </a:solidFill>
              <a:latin typeface="Times New Roman" pitchFamily="18" charset="0"/>
              <a:cs typeface="Times New Roman" pitchFamily="18" charset="0"/>
            </a:endParaRPr>
          </a:p>
        </p:txBody>
      </p:sp>
      <p:sp>
        <p:nvSpPr>
          <p:cNvPr id="3" name="Текст 2"/>
          <p:cNvSpPr>
            <a:spLocks noGrp="1"/>
          </p:cNvSpPr>
          <p:nvPr>
            <p:ph type="body" idx="1"/>
          </p:nvPr>
        </p:nvSpPr>
        <p:spPr>
          <a:xfrm>
            <a:off x="679268" y="1815736"/>
            <a:ext cx="10293532" cy="4336869"/>
          </a:xfrm>
        </p:spPr>
        <p:txBody>
          <a:bodyPr>
            <a:normAutofit/>
          </a:bodyPr>
          <a:lstStyle/>
          <a:p>
            <a:pPr algn="just"/>
            <a:r>
              <a:rPr lang="uk-UA" sz="2400" b="1" dirty="0" smtClean="0">
                <a:latin typeface="Times New Roman" pitchFamily="18" charset="0"/>
                <a:cs typeface="Times New Roman" pitchFamily="18" charset="0"/>
              </a:rPr>
              <a:t>            «</a:t>
            </a:r>
            <a:r>
              <a:rPr lang="uk-UA" sz="2400" b="1" dirty="0">
                <a:latin typeface="Times New Roman" pitchFamily="18" charset="0"/>
                <a:cs typeface="Times New Roman" pitchFamily="18" charset="0"/>
              </a:rPr>
              <a:t>У школі учню має бути так </a:t>
            </a:r>
            <a:r>
              <a:rPr lang="uk-UA" sz="2400" b="1" u="sng" dirty="0">
                <a:latin typeface="Times New Roman" pitchFamily="18" charset="0"/>
                <a:cs typeface="Times New Roman" pitchFamily="18" charset="0"/>
              </a:rPr>
              <a:t>затишно, як у батьківській хаті</a:t>
            </a:r>
            <a:r>
              <a:rPr lang="uk-UA" sz="2400" b="1" dirty="0">
                <a:latin typeface="Times New Roman" pitchFamily="18" charset="0"/>
                <a:cs typeface="Times New Roman" pitchFamily="18" charset="0"/>
              </a:rPr>
              <a:t>. До школи він </a:t>
            </a:r>
            <a:r>
              <a:rPr lang="uk-UA" sz="2400" b="1" u="sng" dirty="0">
                <a:latin typeface="Times New Roman" pitchFamily="18" charset="0"/>
                <a:cs typeface="Times New Roman" pitchFamily="18" charset="0"/>
              </a:rPr>
              <a:t>має бігти</a:t>
            </a:r>
            <a:r>
              <a:rPr lang="uk-UA" sz="2400" b="1" dirty="0">
                <a:latin typeface="Times New Roman" pitchFamily="18" charset="0"/>
                <a:cs typeface="Times New Roman" pitchFamily="18" charset="0"/>
              </a:rPr>
              <a:t>, а не йти, знаючи, що тут </a:t>
            </a:r>
            <a:r>
              <a:rPr lang="uk-UA" sz="2400" b="1" u="sng" dirty="0">
                <a:latin typeface="Times New Roman" pitchFamily="18" charset="0"/>
                <a:cs typeface="Times New Roman" pitchFamily="18" charset="0"/>
              </a:rPr>
              <a:t>він пізнає радість відкриття своєї сутності в цьому мінливому світі</a:t>
            </a:r>
            <a:r>
              <a:rPr lang="uk-UA" sz="2400" b="1" dirty="0">
                <a:latin typeface="Times New Roman" pitchFamily="18" charset="0"/>
                <a:cs typeface="Times New Roman" pitchFamily="18" charset="0"/>
              </a:rPr>
              <a:t>. В школі його не образять, на нього не гримнуть, а </a:t>
            </a:r>
            <a:r>
              <a:rPr lang="uk-UA" sz="2400" b="1" u="sng" dirty="0">
                <a:latin typeface="Times New Roman" pitchFamily="18" charset="0"/>
                <a:cs typeface="Times New Roman" pitchFamily="18" charset="0"/>
              </a:rPr>
              <a:t>порадять, підтримають, дадуть можливість розкрити себе, свою творчу обдарованість</a:t>
            </a:r>
            <a:r>
              <a:rPr lang="uk-UA" sz="2400" b="1" dirty="0" smtClean="0">
                <a:latin typeface="Times New Roman" pitchFamily="18" charset="0"/>
                <a:cs typeface="Times New Roman" pitchFamily="18" charset="0"/>
              </a:rPr>
              <a:t>».</a:t>
            </a:r>
          </a:p>
          <a:p>
            <a:pPr algn="just"/>
            <a:r>
              <a:rPr lang="uk-UA" sz="2400" b="1" dirty="0" smtClean="0">
                <a:latin typeface="Times New Roman" pitchFamily="18" charset="0"/>
                <a:cs typeface="Times New Roman" pitchFamily="18" charset="0"/>
              </a:rPr>
              <a:t>          </a:t>
            </a:r>
            <a:r>
              <a:rPr lang="uk-UA" sz="2400" b="1" u="sng" dirty="0" smtClean="0">
                <a:latin typeface="Times New Roman" pitchFamily="18" charset="0"/>
                <a:cs typeface="Times New Roman" pitchFamily="18" charset="0"/>
              </a:rPr>
              <a:t>О</a:t>
            </a:r>
            <a:r>
              <a:rPr lang="uk-UA" sz="2400" b="1" u="sng" dirty="0">
                <a:latin typeface="Times New Roman" pitchFamily="18" charset="0"/>
                <a:cs typeface="Times New Roman" pitchFamily="18" charset="0"/>
              </a:rPr>
              <a:t>. Захаренко вважав дитину «центром Всесвіту». </a:t>
            </a:r>
            <a:endParaRPr lang="uk-UA" sz="2400" b="1" u="sng" dirty="0" smtClean="0">
              <a:latin typeface="Times New Roman" pitchFamily="18" charset="0"/>
              <a:cs typeface="Times New Roman" pitchFamily="18" charset="0"/>
            </a:endParaRPr>
          </a:p>
          <a:p>
            <a:pPr algn="just"/>
            <a:r>
              <a:rPr lang="uk-UA" sz="2400" b="1" dirty="0" smtClean="0">
                <a:latin typeface="Times New Roman" pitchFamily="18" charset="0"/>
                <a:cs typeface="Times New Roman" pitchFamily="18" charset="0"/>
              </a:rPr>
              <a:t>          У </a:t>
            </a:r>
            <a:r>
              <a:rPr lang="uk-UA" sz="2400" b="1" dirty="0">
                <a:latin typeface="Times New Roman" pitchFamily="18" charset="0"/>
                <a:cs typeface="Times New Roman" pitchFamily="18" charset="0"/>
              </a:rPr>
              <a:t>70 – 90 роках ХХ століття в умовах сільської школи він організував освітній процес таким чином, що вчителі, батьки і діти були </a:t>
            </a:r>
            <a:r>
              <a:rPr lang="uk-UA" sz="2400" b="1" u="sng" dirty="0">
                <a:latin typeface="Times New Roman" pitchFamily="18" charset="0"/>
                <a:cs typeface="Times New Roman" pitchFamily="18" charset="0"/>
              </a:rPr>
              <a:t>там партнерами в навчанні та розвитку. </a:t>
            </a:r>
            <a:r>
              <a:rPr lang="uk-UA" sz="2400" b="1" dirty="0">
                <a:latin typeface="Times New Roman" pitchFamily="18" charset="0"/>
                <a:cs typeface="Times New Roman" pitchFamily="18" charset="0"/>
              </a:rPr>
              <a:t>Саме це </a:t>
            </a:r>
            <a:r>
              <a:rPr lang="uk-UA" sz="2400" b="1" u="sng" dirty="0">
                <a:latin typeface="Times New Roman" pitchFamily="18" charset="0"/>
                <a:cs typeface="Times New Roman" pitchFamily="18" charset="0"/>
              </a:rPr>
              <a:t>педагог і вважав дитиноцентризмом та головною умовою «суб’єкт – суб’єктних </a:t>
            </a:r>
            <a:r>
              <a:rPr lang="uk-UA" sz="2400" b="1" u="sng" dirty="0" smtClean="0">
                <a:latin typeface="Times New Roman" pitchFamily="18" charset="0"/>
                <a:cs typeface="Times New Roman" pitchFamily="18" charset="0"/>
              </a:rPr>
              <a:t>відносин».</a:t>
            </a:r>
            <a:endParaRPr lang="ru-RU" sz="2400" b="1" u="sng" dirty="0">
              <a:latin typeface="Times New Roman" pitchFamily="18" charset="0"/>
              <a:cs typeface="Times New Roman" pitchFamily="18" charset="0"/>
            </a:endParaRPr>
          </a:p>
        </p:txBody>
      </p:sp>
    </p:spTree>
    <p:extLst>
      <p:ext uri="{BB962C8B-B14F-4D97-AF65-F5344CB8AC3E}">
        <p14:creationId xmlns:p14="http://schemas.microsoft.com/office/powerpoint/2010/main" xmlns="" val="381840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1965060" y="1280161"/>
            <a:ext cx="8328471" cy="5316582"/>
          </a:xfrm>
        </p:spPr>
        <p:txBody>
          <a:bodyPr/>
          <a:lstStyle/>
          <a:p>
            <a:r>
              <a:rPr lang="uk-UA" dirty="0" smtClean="0"/>
              <a:t>.</a:t>
            </a:r>
            <a:endParaRPr lang="ru-RU" dirty="0"/>
          </a:p>
        </p:txBody>
      </p:sp>
      <p:sp>
        <p:nvSpPr>
          <p:cNvPr id="3" name="Заголовок 2"/>
          <p:cNvSpPr>
            <a:spLocks noGrp="1"/>
          </p:cNvSpPr>
          <p:nvPr>
            <p:ph type="ctrTitle"/>
          </p:nvPr>
        </p:nvSpPr>
        <p:spPr>
          <a:xfrm>
            <a:off x="287383" y="274320"/>
            <a:ext cx="11704320" cy="679269"/>
          </a:xfrm>
        </p:spPr>
        <p:txBody>
          <a:bodyPr/>
          <a:lstStyle/>
          <a:p>
            <a:pPr>
              <a:buNone/>
            </a:pPr>
            <a:r>
              <a:rPr lang="uk-UA" sz="3600" dirty="0" smtClean="0">
                <a:solidFill>
                  <a:srgbClr val="C00000"/>
                </a:solidFill>
                <a:latin typeface="Times New Roman" pitchFamily="18" charset="0"/>
                <a:cs typeface="Times New Roman" pitchFamily="18" charset="0"/>
              </a:rPr>
              <a:t>Порівняння освітніх моделей освіти: старої та нової</a:t>
            </a:r>
            <a:endParaRPr lang="ru-RU" sz="3600" dirty="0">
              <a:solidFill>
                <a:srgbClr val="C00000"/>
              </a:solidFill>
              <a:latin typeface="Times New Roman" pitchFamily="18" charset="0"/>
              <a:cs typeface="Times New Roman" pitchFamily="18" charset="0"/>
            </a:endParaRPr>
          </a:p>
        </p:txBody>
      </p:sp>
      <p:pic>
        <p:nvPicPr>
          <p:cNvPr id="4098" name="Picture 2"/>
          <p:cNvPicPr>
            <a:picLocks noChangeAspect="1" noChangeArrowheads="1"/>
          </p:cNvPicPr>
          <p:nvPr/>
        </p:nvPicPr>
        <p:blipFill>
          <a:blip r:embed="rId2" cstate="print"/>
          <a:srcRect/>
          <a:stretch>
            <a:fillRect/>
          </a:stretch>
        </p:blipFill>
        <p:spPr bwMode="auto">
          <a:xfrm>
            <a:off x="1576981" y="1369327"/>
            <a:ext cx="9056538" cy="5175164"/>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274320" y="1345474"/>
            <a:ext cx="11508377" cy="5303519"/>
          </a:xfrm>
        </p:spPr>
        <p:txBody>
          <a:bodyPr/>
          <a:lstStyle/>
          <a:p>
            <a:r>
              <a:rPr lang="uk-UA" dirty="0" smtClean="0"/>
              <a:t>.</a:t>
            </a:r>
            <a:endParaRPr lang="ru-RU" dirty="0"/>
          </a:p>
        </p:txBody>
      </p:sp>
      <p:sp>
        <p:nvSpPr>
          <p:cNvPr id="3" name="Заголовок 2"/>
          <p:cNvSpPr>
            <a:spLocks noGrp="1"/>
          </p:cNvSpPr>
          <p:nvPr>
            <p:ph type="ctrTitle"/>
          </p:nvPr>
        </p:nvSpPr>
        <p:spPr>
          <a:xfrm>
            <a:off x="222069" y="248194"/>
            <a:ext cx="11560628" cy="1149531"/>
          </a:xfrm>
        </p:spPr>
        <p:txBody>
          <a:bodyPr/>
          <a:lstStyle/>
          <a:p>
            <a:pPr algn="ctr"/>
            <a:r>
              <a:rPr lang="uk-UA" sz="2800" dirty="0" smtClean="0">
                <a:solidFill>
                  <a:srgbClr val="C00000"/>
                </a:solidFill>
                <a:latin typeface="Times New Roman" pitchFamily="18" charset="0"/>
                <a:cs typeface="Times New Roman" pitchFamily="18" charset="0"/>
              </a:rPr>
              <a:t>Зміни в освітньому процесі у зв’язку з реалізацією принципу дитиноцентризму</a:t>
            </a:r>
            <a:endParaRPr lang="ru-RU" sz="2800" dirty="0">
              <a:solidFill>
                <a:srgbClr val="C00000"/>
              </a:solidFill>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cstate="print"/>
          <a:srcRect/>
          <a:stretch>
            <a:fillRect/>
          </a:stretch>
        </p:blipFill>
        <p:spPr bwMode="auto">
          <a:xfrm>
            <a:off x="2665887" y="1306284"/>
            <a:ext cx="6949441" cy="5342710"/>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352697" y="2063931"/>
            <a:ext cx="11286309" cy="4532811"/>
          </a:xfrm>
        </p:spPr>
        <p:txBody>
          <a:bodyPr>
            <a:normAutofit/>
          </a:bodyPr>
          <a:lstStyle/>
          <a:p>
            <a:pPr marL="457200" indent="-457200" algn="just">
              <a:buAutoNum type="arabicPeriod"/>
            </a:pPr>
            <a:r>
              <a:rPr lang="uk-UA" sz="2400" b="1" dirty="0" smtClean="0">
                <a:latin typeface="Times New Roman" pitchFamily="18" charset="0"/>
                <a:cs typeface="Times New Roman" pitchFamily="18" charset="0"/>
              </a:rPr>
              <a:t>Похвала та підтримка замість критики.</a:t>
            </a:r>
          </a:p>
          <a:p>
            <a:pPr marL="457200" indent="-457200" algn="just">
              <a:buAutoNum type="arabicPeriod"/>
            </a:pPr>
            <a:r>
              <a:rPr lang="uk-UA" sz="2400" b="1" dirty="0" smtClean="0">
                <a:latin typeface="Times New Roman" pitchFamily="18" charset="0"/>
                <a:cs typeface="Times New Roman" pitchFamily="18" charset="0"/>
              </a:rPr>
              <a:t>Допомога в боротьбі з невпевненістю.</a:t>
            </a:r>
          </a:p>
          <a:p>
            <a:pPr marL="457200" indent="-457200" algn="just">
              <a:buAutoNum type="arabicPeriod"/>
            </a:pPr>
            <a:r>
              <a:rPr lang="uk-UA" sz="2400" b="1" dirty="0" smtClean="0">
                <a:latin typeface="Times New Roman" pitchFamily="18" charset="0"/>
                <a:cs typeface="Times New Roman" pitchFamily="18" charset="0"/>
              </a:rPr>
              <a:t>Розвиток розуміння важливості обов’язкового виконання поставлених задач та цілей.</a:t>
            </a:r>
          </a:p>
          <a:p>
            <a:pPr marL="457200" indent="-457200" algn="just">
              <a:buAutoNum type="arabicPeriod"/>
            </a:pPr>
            <a:r>
              <a:rPr lang="uk-UA" sz="2400" b="1" dirty="0" smtClean="0">
                <a:latin typeface="Times New Roman" pitchFamily="18" charset="0"/>
                <a:cs typeface="Times New Roman" pitchFamily="18" charset="0"/>
              </a:rPr>
              <a:t>Підтримка в уникненні поразки (у разі поразки).</a:t>
            </a:r>
          </a:p>
          <a:p>
            <a:pPr marL="457200" indent="-457200" algn="just">
              <a:buAutoNum type="arabicPeriod"/>
            </a:pPr>
            <a:r>
              <a:rPr lang="uk-UA" sz="2400" b="1" dirty="0" smtClean="0">
                <a:latin typeface="Times New Roman" pitchFamily="18" charset="0"/>
                <a:cs typeface="Times New Roman" pitchFamily="18" charset="0"/>
              </a:rPr>
              <a:t>Визначення важливості зусиль дитини в будь-якій діяльності.</a:t>
            </a:r>
          </a:p>
          <a:p>
            <a:pPr marL="457200" indent="-457200" algn="just">
              <a:buAutoNum type="arabicPeriod"/>
            </a:pPr>
            <a:r>
              <a:rPr lang="uk-UA" sz="2400" b="1" dirty="0" smtClean="0">
                <a:latin typeface="Times New Roman" pitchFamily="18" charset="0"/>
                <a:cs typeface="Times New Roman" pitchFamily="18" charset="0"/>
              </a:rPr>
              <a:t>Допомога в емоційному переживанні різних моментів, що відбуваються протягом освітнього процесу.</a:t>
            </a:r>
          </a:p>
          <a:p>
            <a:pPr marL="457200" indent="-457200" algn="just">
              <a:buAutoNum type="arabicPeriod"/>
            </a:pPr>
            <a:r>
              <a:rPr lang="uk-UA" sz="2400" b="1" dirty="0" smtClean="0">
                <a:latin typeface="Times New Roman" pitchFamily="18" charset="0"/>
                <a:cs typeface="Times New Roman" pitchFamily="18" charset="0"/>
              </a:rPr>
              <a:t>Мотивація та пояснення майбутніх результатів, заради яких здійснюється кожна діяльність.</a:t>
            </a:r>
          </a:p>
          <a:p>
            <a:pPr marL="457200" indent="-457200">
              <a:buAutoNum type="arabicPeriod"/>
            </a:pPr>
            <a:endParaRPr lang="ru-RU" dirty="0"/>
          </a:p>
        </p:txBody>
      </p:sp>
      <p:sp>
        <p:nvSpPr>
          <p:cNvPr id="3" name="Заголовок 2"/>
          <p:cNvSpPr>
            <a:spLocks noGrp="1"/>
          </p:cNvSpPr>
          <p:nvPr>
            <p:ph type="ctrTitle"/>
          </p:nvPr>
        </p:nvSpPr>
        <p:spPr>
          <a:xfrm>
            <a:off x="561703" y="300447"/>
            <a:ext cx="11142617" cy="1293222"/>
          </a:xfrm>
        </p:spPr>
        <p:txBody>
          <a:bodyPr/>
          <a:lstStyle/>
          <a:p>
            <a:pPr algn="ctr"/>
            <a:r>
              <a:rPr lang="uk-UA" sz="3600" dirty="0" smtClean="0">
                <a:solidFill>
                  <a:srgbClr val="C00000"/>
                </a:solidFill>
                <a:latin typeface="Times New Roman" pitchFamily="18" charset="0"/>
                <a:cs typeface="Times New Roman" pitchFamily="18" charset="0"/>
              </a:rPr>
              <a:t>Організація освітнього процесу з урахуванням дитиноцентричного підходу:</a:t>
            </a:r>
            <a:endParaRPr lang="ru-RU" sz="3600" dirty="0">
              <a:solidFill>
                <a:srgbClr val="C00000"/>
              </a:solidFill>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1965060" y="940526"/>
            <a:ext cx="7858209" cy="5917474"/>
          </a:xfrm>
        </p:spPr>
        <p:txBody>
          <a:bodyPr/>
          <a:lstStyle/>
          <a:p>
            <a:r>
              <a:rPr lang="uk-UA" dirty="0" smtClean="0"/>
              <a:t>.</a:t>
            </a:r>
            <a:endParaRPr lang="ru-RU" dirty="0"/>
          </a:p>
        </p:txBody>
      </p:sp>
      <p:sp>
        <p:nvSpPr>
          <p:cNvPr id="3" name="Заголовок 2"/>
          <p:cNvSpPr>
            <a:spLocks noGrp="1"/>
          </p:cNvSpPr>
          <p:nvPr>
            <p:ph type="ctrTitle"/>
          </p:nvPr>
        </p:nvSpPr>
        <p:spPr>
          <a:xfrm>
            <a:off x="339635" y="169818"/>
            <a:ext cx="11547566" cy="666205"/>
          </a:xfrm>
        </p:spPr>
        <p:txBody>
          <a:bodyPr/>
          <a:lstStyle/>
          <a:p>
            <a:r>
              <a:rPr lang="uk-UA" sz="4000" dirty="0" smtClean="0">
                <a:solidFill>
                  <a:srgbClr val="C00000"/>
                </a:solidFill>
                <a:latin typeface="Times New Roman" pitchFamily="18" charset="0"/>
                <a:cs typeface="Times New Roman" pitchFamily="18" charset="0"/>
              </a:rPr>
              <a:t>Ідеї дитиноцентризму, що актуальні в НУШ:</a:t>
            </a:r>
            <a:endParaRPr lang="ru-RU" sz="4000" dirty="0">
              <a:solidFill>
                <a:srgbClr val="C00000"/>
              </a:solidFill>
              <a:latin typeface="Times New Roman" pitchFamily="18" charset="0"/>
              <a:cs typeface="Times New Roman" pitchFamily="18" charset="0"/>
            </a:endParaRPr>
          </a:p>
        </p:txBody>
      </p:sp>
      <p:pic>
        <p:nvPicPr>
          <p:cNvPr id="3075" name="Picture 3"/>
          <p:cNvPicPr>
            <a:picLocks noChangeAspect="1" noChangeArrowheads="1"/>
          </p:cNvPicPr>
          <p:nvPr/>
        </p:nvPicPr>
        <p:blipFill>
          <a:blip r:embed="rId2" cstate="print"/>
          <a:srcRect/>
          <a:stretch>
            <a:fillRect/>
          </a:stretch>
        </p:blipFill>
        <p:spPr bwMode="auto">
          <a:xfrm>
            <a:off x="2573383" y="953589"/>
            <a:ext cx="7169876" cy="5699612"/>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3954" y="496390"/>
            <a:ext cx="10460447" cy="1018902"/>
          </a:xfrm>
        </p:spPr>
        <p:txBody>
          <a:bodyPr/>
          <a:lstStyle/>
          <a:p>
            <a:r>
              <a:rPr lang="uk-UA" sz="4000" dirty="0" smtClean="0">
                <a:solidFill>
                  <a:srgbClr val="C00000"/>
                </a:solidFill>
                <a:latin typeface="Times New Roman" pitchFamily="18" charset="0"/>
                <a:cs typeface="Times New Roman" pitchFamily="18" charset="0"/>
              </a:rPr>
              <a:t>Список використаних джерел:</a:t>
            </a:r>
            <a:endParaRPr lang="ru-RU" sz="4000" dirty="0">
              <a:solidFill>
                <a:srgbClr val="C00000"/>
              </a:solidFill>
              <a:latin typeface="Times New Roman" pitchFamily="18" charset="0"/>
              <a:cs typeface="Times New Roman" pitchFamily="18" charset="0"/>
            </a:endParaRPr>
          </a:p>
        </p:txBody>
      </p:sp>
      <p:sp>
        <p:nvSpPr>
          <p:cNvPr id="3" name="Содержимое 2"/>
          <p:cNvSpPr>
            <a:spLocks noGrp="1"/>
          </p:cNvSpPr>
          <p:nvPr>
            <p:ph sz="quarter" idx="13"/>
          </p:nvPr>
        </p:nvSpPr>
        <p:spPr>
          <a:xfrm>
            <a:off x="470263" y="1920240"/>
            <a:ext cx="11090366" cy="4454434"/>
          </a:xfrm>
        </p:spPr>
        <p:txBody>
          <a:bodyPr>
            <a:normAutofit/>
          </a:bodyPr>
          <a:lstStyle/>
          <a:p>
            <a:r>
              <a:rPr lang="uk-UA" sz="2400" b="1" dirty="0" smtClean="0">
                <a:latin typeface="Times New Roman" pitchFamily="18" charset="0"/>
                <a:cs typeface="Times New Roman" pitchFamily="18" charset="0"/>
              </a:rPr>
              <a:t>Гребінь С. М._Методичні рекомендації_Реалізація дитиноцентризму як базового підходу Нової української школи_С. 80 – 83. – Режим доступу: </a:t>
            </a:r>
            <a:r>
              <a:rPr lang="ru-RU" sz="2400" b="1" u="sng" dirty="0" err="1" smtClean="0">
                <a:latin typeface="Times New Roman" pitchFamily="18" charset="0"/>
                <a:cs typeface="Times New Roman" pitchFamily="18" charset="0"/>
                <a:hlinkClick r:id="rId2"/>
              </a:rPr>
              <a:t>https</a:t>
            </a:r>
            <a:r>
              <a:rPr lang="uk-UA" sz="2400" b="1" u="sng" dirty="0" smtClean="0">
                <a:latin typeface="Times New Roman" pitchFamily="18" charset="0"/>
                <a:cs typeface="Times New Roman" pitchFamily="18" charset="0"/>
                <a:hlinkClick r:id="rId2"/>
              </a:rPr>
              <a:t>://</a:t>
            </a:r>
            <a:r>
              <a:rPr lang="ru-RU" sz="2400" b="1" u="sng" dirty="0" err="1" smtClean="0">
                <a:latin typeface="Times New Roman" pitchFamily="18" charset="0"/>
                <a:cs typeface="Times New Roman" pitchFamily="18" charset="0"/>
                <a:hlinkClick r:id="rId2"/>
              </a:rPr>
              <a:t>drive</a:t>
            </a:r>
            <a:r>
              <a:rPr lang="uk-UA" sz="2400" b="1" u="sng" dirty="0" smtClean="0">
                <a:latin typeface="Times New Roman" pitchFamily="18" charset="0"/>
                <a:cs typeface="Times New Roman" pitchFamily="18" charset="0"/>
                <a:hlinkClick r:id="rId2"/>
              </a:rPr>
              <a:t>.</a:t>
            </a:r>
            <a:r>
              <a:rPr lang="ru-RU" sz="2400" b="1" u="sng" dirty="0" err="1" smtClean="0">
                <a:latin typeface="Times New Roman" pitchFamily="18" charset="0"/>
                <a:cs typeface="Times New Roman" pitchFamily="18" charset="0"/>
                <a:hlinkClick r:id="rId2"/>
              </a:rPr>
              <a:t>google</a:t>
            </a:r>
            <a:r>
              <a:rPr lang="uk-UA" sz="2400" b="1" u="sng" dirty="0" smtClean="0">
                <a:latin typeface="Times New Roman" pitchFamily="18" charset="0"/>
                <a:cs typeface="Times New Roman" pitchFamily="18" charset="0"/>
                <a:hlinkClick r:id="rId2"/>
              </a:rPr>
              <a:t>.</a:t>
            </a:r>
            <a:r>
              <a:rPr lang="ru-RU" sz="2400" b="1" u="sng" dirty="0" err="1" smtClean="0">
                <a:latin typeface="Times New Roman" pitchFamily="18" charset="0"/>
                <a:cs typeface="Times New Roman" pitchFamily="18" charset="0"/>
                <a:hlinkClick r:id="rId2"/>
              </a:rPr>
              <a:t>com</a:t>
            </a:r>
            <a:r>
              <a:rPr lang="uk-UA" sz="2400" b="1" u="sng" dirty="0" smtClean="0">
                <a:latin typeface="Times New Roman" pitchFamily="18" charset="0"/>
                <a:cs typeface="Times New Roman" pitchFamily="18" charset="0"/>
                <a:hlinkClick r:id="rId2"/>
              </a:rPr>
              <a:t>/</a:t>
            </a:r>
            <a:r>
              <a:rPr lang="ru-RU" sz="2400" b="1" u="sng" dirty="0" err="1" smtClean="0">
                <a:latin typeface="Times New Roman" pitchFamily="18" charset="0"/>
                <a:cs typeface="Times New Roman" pitchFamily="18" charset="0"/>
                <a:hlinkClick r:id="rId2"/>
              </a:rPr>
              <a:t>file</a:t>
            </a:r>
            <a:r>
              <a:rPr lang="uk-UA" sz="2400" b="1" u="sng" dirty="0" smtClean="0">
                <a:latin typeface="Times New Roman" pitchFamily="18" charset="0"/>
                <a:cs typeface="Times New Roman" pitchFamily="18" charset="0"/>
                <a:hlinkClick r:id="rId2"/>
              </a:rPr>
              <a:t>/</a:t>
            </a:r>
            <a:r>
              <a:rPr lang="ru-RU" sz="2400" b="1" u="sng" dirty="0" err="1" smtClean="0">
                <a:latin typeface="Times New Roman" pitchFamily="18" charset="0"/>
                <a:cs typeface="Times New Roman" pitchFamily="18" charset="0"/>
                <a:hlinkClick r:id="rId2"/>
              </a:rPr>
              <a:t>d</a:t>
            </a:r>
            <a:r>
              <a:rPr lang="uk-UA" sz="2400" b="1" u="sng" dirty="0" smtClean="0">
                <a:latin typeface="Times New Roman" pitchFamily="18" charset="0"/>
                <a:cs typeface="Times New Roman" pitchFamily="18" charset="0"/>
                <a:hlinkClick r:id="rId2"/>
              </a:rPr>
              <a:t>/1</a:t>
            </a:r>
            <a:r>
              <a:rPr lang="ru-RU" sz="2400" b="1" u="sng" dirty="0" err="1" smtClean="0">
                <a:latin typeface="Times New Roman" pitchFamily="18" charset="0"/>
                <a:cs typeface="Times New Roman" pitchFamily="18" charset="0"/>
                <a:hlinkClick r:id="rId2"/>
              </a:rPr>
              <a:t>e</a:t>
            </a:r>
            <a:r>
              <a:rPr lang="uk-UA" sz="2400" b="1" u="sng" dirty="0" smtClean="0">
                <a:latin typeface="Times New Roman" pitchFamily="18" charset="0"/>
                <a:cs typeface="Times New Roman" pitchFamily="18" charset="0"/>
                <a:hlinkClick r:id="rId2"/>
              </a:rPr>
              <a:t>_</a:t>
            </a:r>
            <a:r>
              <a:rPr lang="ru-RU" sz="2400" b="1" u="sng" dirty="0" err="1" smtClean="0">
                <a:latin typeface="Times New Roman" pitchFamily="18" charset="0"/>
                <a:cs typeface="Times New Roman" pitchFamily="18" charset="0"/>
                <a:hlinkClick r:id="rId2"/>
              </a:rPr>
              <a:t>mrjniAjr</a:t>
            </a:r>
            <a:r>
              <a:rPr lang="uk-UA" sz="2400" b="1" u="sng" dirty="0" smtClean="0">
                <a:latin typeface="Times New Roman" pitchFamily="18" charset="0"/>
                <a:cs typeface="Times New Roman" pitchFamily="18" charset="0"/>
                <a:hlinkClick r:id="rId2"/>
              </a:rPr>
              <a:t>6</a:t>
            </a:r>
            <a:r>
              <a:rPr lang="ru-RU" sz="2400" b="1" u="sng" dirty="0" err="1" smtClean="0">
                <a:latin typeface="Times New Roman" pitchFamily="18" charset="0"/>
                <a:cs typeface="Times New Roman" pitchFamily="18" charset="0"/>
                <a:hlinkClick r:id="rId2"/>
              </a:rPr>
              <a:t>fYMrEDJlOf</a:t>
            </a:r>
            <a:r>
              <a:rPr lang="uk-UA" sz="2400" b="1" u="sng" dirty="0" smtClean="0">
                <a:latin typeface="Times New Roman" pitchFamily="18" charset="0"/>
                <a:cs typeface="Times New Roman" pitchFamily="18" charset="0"/>
                <a:hlinkClick r:id="rId2"/>
              </a:rPr>
              <a:t>8</a:t>
            </a:r>
            <a:r>
              <a:rPr lang="ru-RU" sz="2400" b="1" u="sng" dirty="0" err="1" smtClean="0">
                <a:latin typeface="Times New Roman" pitchFamily="18" charset="0"/>
                <a:cs typeface="Times New Roman" pitchFamily="18" charset="0"/>
                <a:hlinkClick r:id="rId2"/>
              </a:rPr>
              <a:t>lyJnhVSmnH</a:t>
            </a:r>
            <a:r>
              <a:rPr lang="uk-UA" sz="2400" b="1" u="sng" dirty="0" smtClean="0">
                <a:latin typeface="Times New Roman" pitchFamily="18" charset="0"/>
                <a:cs typeface="Times New Roman" pitchFamily="18" charset="0"/>
                <a:hlinkClick r:id="rId2"/>
              </a:rPr>
              <a:t>/</a:t>
            </a:r>
            <a:r>
              <a:rPr lang="ru-RU" sz="2400" b="1" u="sng" dirty="0" err="1" smtClean="0">
                <a:latin typeface="Times New Roman" pitchFamily="18" charset="0"/>
                <a:cs typeface="Times New Roman" pitchFamily="18" charset="0"/>
                <a:hlinkClick r:id="rId2"/>
              </a:rPr>
              <a:t>view</a:t>
            </a:r>
            <a:endParaRPr lang="ru-RU" sz="2400" b="1" dirty="0" smtClean="0">
              <a:latin typeface="Times New Roman" pitchFamily="18" charset="0"/>
              <a:cs typeface="Times New Roman" pitchFamily="18" charset="0"/>
            </a:endParaRPr>
          </a:p>
          <a:p>
            <a:pPr>
              <a:buNone/>
            </a:pPr>
            <a:endParaRPr lang="ru-RU" sz="2400" b="1" dirty="0" smtClean="0">
              <a:latin typeface="Times New Roman" pitchFamily="18" charset="0"/>
              <a:cs typeface="Times New Roman" pitchFamily="18" charset="0"/>
            </a:endParaRPr>
          </a:p>
          <a:p>
            <a:r>
              <a:rPr lang="uk-UA" sz="2400" b="1" dirty="0" smtClean="0">
                <a:latin typeface="Times New Roman" pitchFamily="18" charset="0"/>
                <a:cs typeface="Times New Roman" pitchFamily="18" charset="0"/>
              </a:rPr>
              <a:t>Гребінь С. М._Реалізація принципу дитиноцентризму в педагогічній спадщині минулого_Стор. 156 – 162. - Режим доступу:</a:t>
            </a:r>
            <a:r>
              <a:rPr lang="uk-UA" sz="2400" b="1" u="sng" dirty="0" smtClean="0">
                <a:latin typeface="Times New Roman" pitchFamily="18" charset="0"/>
                <a:cs typeface="Times New Roman" pitchFamily="18" charset="0"/>
                <a:hlinkClick r:id="rId3"/>
              </a:rPr>
              <a:t> </a:t>
            </a:r>
            <a:r>
              <a:rPr lang="ru-RU" sz="2400" b="1" u="sng" dirty="0" err="1" smtClean="0">
                <a:latin typeface="Times New Roman" pitchFamily="18" charset="0"/>
                <a:cs typeface="Times New Roman" pitchFamily="18" charset="0"/>
                <a:hlinkClick r:id="rId3"/>
              </a:rPr>
              <a:t>https</a:t>
            </a:r>
            <a:r>
              <a:rPr lang="uk-UA" sz="2400" b="1" u="sng" dirty="0" smtClean="0">
                <a:latin typeface="Times New Roman" pitchFamily="18" charset="0"/>
                <a:cs typeface="Times New Roman" pitchFamily="18" charset="0"/>
                <a:hlinkClick r:id="rId3"/>
              </a:rPr>
              <a:t>://</a:t>
            </a:r>
            <a:r>
              <a:rPr lang="ru-RU" sz="2400" b="1" u="sng" dirty="0" err="1" smtClean="0">
                <a:latin typeface="Times New Roman" pitchFamily="18" charset="0"/>
                <a:cs typeface="Times New Roman" pitchFamily="18" charset="0"/>
                <a:hlinkClick r:id="rId3"/>
              </a:rPr>
              <a:t>appmo</a:t>
            </a:r>
            <a:r>
              <a:rPr lang="uk-UA" sz="2400" b="1" u="sng" dirty="0" smtClean="0">
                <a:latin typeface="Times New Roman" pitchFamily="18" charset="0"/>
                <a:cs typeface="Times New Roman" pitchFamily="18" charset="0"/>
                <a:hlinkClick r:id="rId3"/>
              </a:rPr>
              <a:t>.</a:t>
            </a:r>
            <a:r>
              <a:rPr lang="ru-RU" sz="2400" b="1" u="sng" dirty="0" err="1" smtClean="0">
                <a:latin typeface="Times New Roman" pitchFamily="18" charset="0"/>
                <a:cs typeface="Times New Roman" pitchFamily="18" charset="0"/>
                <a:hlinkClick r:id="rId3"/>
              </a:rPr>
              <a:t>sspu</a:t>
            </a:r>
            <a:r>
              <a:rPr lang="uk-UA" sz="2400" b="1" u="sng" dirty="0" smtClean="0">
                <a:latin typeface="Times New Roman" pitchFamily="18" charset="0"/>
                <a:cs typeface="Times New Roman" pitchFamily="18" charset="0"/>
                <a:hlinkClick r:id="rId3"/>
              </a:rPr>
              <a:t>.</a:t>
            </a:r>
            <a:r>
              <a:rPr lang="ru-RU" sz="2400" b="1" u="sng" dirty="0" err="1" smtClean="0">
                <a:latin typeface="Times New Roman" pitchFamily="18" charset="0"/>
                <a:cs typeface="Times New Roman" pitchFamily="18" charset="0"/>
                <a:hlinkClick r:id="rId3"/>
              </a:rPr>
              <a:t>sumy</a:t>
            </a:r>
            <a:r>
              <a:rPr lang="uk-UA" sz="2400" b="1" u="sng" dirty="0" smtClean="0">
                <a:latin typeface="Times New Roman" pitchFamily="18" charset="0"/>
                <a:cs typeface="Times New Roman" pitchFamily="18" charset="0"/>
                <a:hlinkClick r:id="rId3"/>
              </a:rPr>
              <a:t>.</a:t>
            </a:r>
            <a:r>
              <a:rPr lang="ru-RU" sz="2400" b="1" u="sng" dirty="0" err="1" smtClean="0">
                <a:latin typeface="Times New Roman" pitchFamily="18" charset="0"/>
                <a:cs typeface="Times New Roman" pitchFamily="18" charset="0"/>
                <a:hlinkClick r:id="rId3"/>
              </a:rPr>
              <a:t>ua</a:t>
            </a:r>
            <a:r>
              <a:rPr lang="uk-UA" sz="2400" b="1" u="sng" dirty="0" smtClean="0">
                <a:latin typeface="Times New Roman" pitchFamily="18" charset="0"/>
                <a:cs typeface="Times New Roman" pitchFamily="18" charset="0"/>
                <a:hlinkClick r:id="rId3"/>
              </a:rPr>
              <a:t>/</a:t>
            </a:r>
            <a:r>
              <a:rPr lang="ru-RU" sz="2400" b="1" u="sng" dirty="0" err="1" smtClean="0">
                <a:latin typeface="Times New Roman" pitchFamily="18" charset="0"/>
                <a:cs typeface="Times New Roman" pitchFamily="18" charset="0"/>
                <a:hlinkClick r:id="rId3"/>
              </a:rPr>
              <a:t>wp</a:t>
            </a:r>
            <a:r>
              <a:rPr lang="uk-UA" sz="2400" b="1" u="sng" dirty="0" smtClean="0">
                <a:latin typeface="Times New Roman" pitchFamily="18" charset="0"/>
                <a:cs typeface="Times New Roman" pitchFamily="18" charset="0"/>
                <a:hlinkClick r:id="rId3"/>
              </a:rPr>
              <a:t>-</a:t>
            </a:r>
            <a:r>
              <a:rPr lang="ru-RU" sz="2400" b="1" u="sng" dirty="0" err="1" smtClean="0">
                <a:latin typeface="Times New Roman" pitchFamily="18" charset="0"/>
                <a:cs typeface="Times New Roman" pitchFamily="18" charset="0"/>
                <a:hlinkClick r:id="rId3"/>
              </a:rPr>
              <a:t>content</a:t>
            </a:r>
            <a:r>
              <a:rPr lang="uk-UA" sz="2400" b="1" u="sng" dirty="0" smtClean="0">
                <a:latin typeface="Times New Roman" pitchFamily="18" charset="0"/>
                <a:cs typeface="Times New Roman" pitchFamily="18" charset="0"/>
                <a:hlinkClick r:id="rId3"/>
              </a:rPr>
              <a:t>/</a:t>
            </a:r>
            <a:r>
              <a:rPr lang="ru-RU" sz="2400" b="1" u="sng" dirty="0" err="1" smtClean="0">
                <a:latin typeface="Times New Roman" pitchFamily="18" charset="0"/>
                <a:cs typeface="Times New Roman" pitchFamily="18" charset="0"/>
                <a:hlinkClick r:id="rId3"/>
              </a:rPr>
              <a:t>uploads</a:t>
            </a:r>
            <a:r>
              <a:rPr lang="uk-UA" sz="2400" b="1" u="sng" dirty="0" smtClean="0">
                <a:latin typeface="Times New Roman" pitchFamily="18" charset="0"/>
                <a:cs typeface="Times New Roman" pitchFamily="18" charset="0"/>
                <a:hlinkClick r:id="rId3"/>
              </a:rPr>
              <a:t>/2021/12/</a:t>
            </a:r>
            <a:r>
              <a:rPr lang="ru-RU" sz="2400" b="1" u="sng" dirty="0" smtClean="0">
                <a:latin typeface="Times New Roman" pitchFamily="18" charset="0"/>
                <a:cs typeface="Times New Roman" pitchFamily="18" charset="0"/>
                <a:hlinkClick r:id="rId3"/>
              </a:rPr>
              <a:t>APPMO</a:t>
            </a:r>
            <a:r>
              <a:rPr lang="uk-UA" sz="2400" b="1" u="sng" dirty="0" smtClean="0">
                <a:latin typeface="Times New Roman" pitchFamily="18" charset="0"/>
                <a:cs typeface="Times New Roman" pitchFamily="18" charset="0"/>
                <a:hlinkClick r:id="rId3"/>
              </a:rPr>
              <a:t>_218_2021.</a:t>
            </a:r>
            <a:r>
              <a:rPr lang="ru-RU" sz="2400" b="1" u="sng" dirty="0" err="1" smtClean="0">
                <a:latin typeface="Times New Roman" pitchFamily="18" charset="0"/>
                <a:cs typeface="Times New Roman" pitchFamily="18" charset="0"/>
                <a:hlinkClick r:id="rId3"/>
              </a:rPr>
              <a:t>pdf</a:t>
            </a:r>
            <a:endParaRPr lang="ru-RU" sz="2400" b="1" dirty="0" smtClean="0">
              <a:latin typeface="Times New Roman" pitchFamily="18" charset="0"/>
              <a:cs typeface="Times New Roman" pitchFamily="18" charset="0"/>
            </a:endParaRPr>
          </a:p>
          <a:p>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721" y="209007"/>
            <a:ext cx="11155680" cy="640080"/>
          </a:xfrm>
        </p:spPr>
        <p:txBody>
          <a:bodyPr/>
          <a:lstStyle/>
          <a:p>
            <a:r>
              <a:rPr lang="uk-UA" sz="4000" dirty="0" smtClean="0">
                <a:solidFill>
                  <a:srgbClr val="C00000"/>
                </a:solidFill>
                <a:latin typeface="Times New Roman" pitchFamily="18" charset="0"/>
                <a:cs typeface="Times New Roman" pitchFamily="18" charset="0"/>
              </a:rPr>
              <a:t>Список використаних джерел:</a:t>
            </a:r>
            <a:endParaRPr lang="uk-UA" sz="4000" dirty="0">
              <a:solidFill>
                <a:srgbClr val="C00000"/>
              </a:solidFill>
              <a:latin typeface="Times New Roman" pitchFamily="18" charset="0"/>
              <a:cs typeface="Times New Roman" pitchFamily="18" charset="0"/>
            </a:endParaRPr>
          </a:p>
        </p:txBody>
      </p:sp>
      <p:sp>
        <p:nvSpPr>
          <p:cNvPr id="3" name="Текст 2"/>
          <p:cNvSpPr>
            <a:spLocks noGrp="1"/>
          </p:cNvSpPr>
          <p:nvPr>
            <p:ph type="body" idx="1"/>
          </p:nvPr>
        </p:nvSpPr>
        <p:spPr>
          <a:xfrm>
            <a:off x="169816" y="940527"/>
            <a:ext cx="12022184" cy="5724434"/>
          </a:xfrm>
        </p:spPr>
        <p:txBody>
          <a:bodyPr>
            <a:normAutofit fontScale="32500" lnSpcReduction="20000"/>
          </a:bodyPr>
          <a:lstStyle/>
          <a:p>
            <a:pPr algn="l"/>
            <a:r>
              <a:rPr lang="uk-UA" sz="5500" b="1" dirty="0" smtClean="0">
                <a:latin typeface="Times New Roman" pitchFamily="18" charset="0"/>
                <a:cs typeface="Times New Roman" pitchFamily="18" charset="0"/>
              </a:rPr>
              <a:t>    </a:t>
            </a:r>
            <a:r>
              <a:rPr lang="uk-UA" sz="5500" b="1" dirty="0" smtClean="0">
                <a:solidFill>
                  <a:srgbClr val="C00000"/>
                </a:solidFill>
                <a:latin typeface="Times New Roman" pitchFamily="18" charset="0"/>
                <a:cs typeface="Times New Roman" pitchFamily="18" charset="0"/>
              </a:rPr>
              <a:t> 1. </a:t>
            </a:r>
            <a:r>
              <a:rPr lang="uk-UA" sz="5500" b="1" dirty="0" smtClean="0">
                <a:latin typeface="Times New Roman" pitchFamily="18" charset="0"/>
                <a:cs typeface="Times New Roman" pitchFamily="18" charset="0"/>
              </a:rPr>
              <a:t>Академік із Сахнівки / під ред. А. І. Кузьмінського. – Черкаси: Вид. від. ЧНУ ім. Богдана Хмельницького, 2008. – 448 с.</a:t>
            </a:r>
            <a:endParaRPr lang="ru-RU" sz="5500" b="1" dirty="0" smtClean="0">
              <a:latin typeface="Times New Roman" pitchFamily="18" charset="0"/>
              <a:cs typeface="Times New Roman" pitchFamily="18" charset="0"/>
            </a:endParaRPr>
          </a:p>
          <a:p>
            <a:pPr algn="l"/>
            <a:r>
              <a:rPr lang="uk-UA" sz="5500" b="1" dirty="0" smtClean="0">
                <a:solidFill>
                  <a:srgbClr val="C00000"/>
                </a:solidFill>
                <a:latin typeface="Times New Roman" pitchFamily="18" charset="0"/>
                <a:cs typeface="Times New Roman" pitchFamily="18" charset="0"/>
              </a:rPr>
              <a:t>     2. </a:t>
            </a:r>
            <a:r>
              <a:rPr lang="uk-UA" sz="5500" b="1" dirty="0" smtClean="0">
                <a:latin typeface="Times New Roman" pitchFamily="18" charset="0"/>
                <a:cs typeface="Times New Roman" pitchFamily="18" charset="0"/>
              </a:rPr>
              <a:t>Богуш А. Дитиноцентризм Василя Сухомлинського в педагогічному вимірі століття [Електронний ресурс] / А. Богуш // Науковий вісник МНУ імені В. О. Сухомлинського. – Педагогічні науки. – № 3 (62), вересень 2018. Т. 1. – С. 17 – 21. – Режим доступу: http://mdu.edu.ua/wp-content/uploads/ped-visnik-61-2018-1-5.pdf.</a:t>
            </a:r>
            <a:endParaRPr lang="ru-RU" sz="5500" b="1" dirty="0" smtClean="0">
              <a:latin typeface="Times New Roman" pitchFamily="18" charset="0"/>
              <a:cs typeface="Times New Roman" pitchFamily="18" charset="0"/>
            </a:endParaRPr>
          </a:p>
          <a:p>
            <a:pPr algn="l"/>
            <a:r>
              <a:rPr lang="uk-UA" sz="5500" b="1" dirty="0" smtClean="0">
                <a:latin typeface="Times New Roman" pitchFamily="18" charset="0"/>
                <a:cs typeface="Times New Roman" pitchFamily="18" charset="0"/>
              </a:rPr>
              <a:t>     </a:t>
            </a:r>
            <a:r>
              <a:rPr lang="uk-UA" sz="5500" b="1" dirty="0" smtClean="0">
                <a:solidFill>
                  <a:srgbClr val="C00000"/>
                </a:solidFill>
                <a:latin typeface="Times New Roman" pitchFamily="18" charset="0"/>
                <a:cs typeface="Times New Roman" pitchFamily="18" charset="0"/>
              </a:rPr>
              <a:t>3. </a:t>
            </a:r>
            <a:r>
              <a:rPr lang="uk-UA" sz="5500" b="1" dirty="0" smtClean="0">
                <a:latin typeface="Times New Roman" pitchFamily="18" charset="0"/>
                <a:cs typeface="Times New Roman" pitchFamily="18" charset="0"/>
              </a:rPr>
              <a:t>Загарницька І. Феномен дитинства: філосовсько-соціологічний аналіз: Монографія / І. Загарницька. – К.: Вид-во НПУ імені М. П. Драгоманова, 2011. – 320 с.</a:t>
            </a:r>
            <a:endParaRPr lang="ru-RU" sz="5500" b="1" dirty="0" smtClean="0">
              <a:latin typeface="Times New Roman" pitchFamily="18" charset="0"/>
              <a:cs typeface="Times New Roman" pitchFamily="18" charset="0"/>
            </a:endParaRPr>
          </a:p>
          <a:p>
            <a:pPr algn="l"/>
            <a:r>
              <a:rPr lang="uk-UA" sz="5500" b="1" dirty="0" smtClean="0">
                <a:latin typeface="Times New Roman" pitchFamily="18" charset="0"/>
                <a:cs typeface="Times New Roman" pitchFamily="18" charset="0"/>
              </a:rPr>
              <a:t>     </a:t>
            </a:r>
            <a:r>
              <a:rPr lang="uk-UA" sz="5500" b="1" dirty="0" smtClean="0">
                <a:solidFill>
                  <a:srgbClr val="C00000"/>
                </a:solidFill>
                <a:latin typeface="Times New Roman" pitchFamily="18" charset="0"/>
                <a:cs typeface="Times New Roman" pitchFamily="18" charset="0"/>
              </a:rPr>
              <a:t>4. </a:t>
            </a:r>
            <a:r>
              <a:rPr lang="uk-UA" sz="5500" b="1" dirty="0" smtClean="0">
                <a:latin typeface="Times New Roman" pitchFamily="18" charset="0"/>
                <a:cs typeface="Times New Roman" pitchFamily="18" charset="0"/>
              </a:rPr>
              <a:t>Захаренко С. Дитиноцентризм – провідна лінія в педагогічній спадщині О. А. Захаренка [Електронний ресурс] / С. Захаренко // Педагогіка школи. Директор школи, ліцею, гімназії. – № 4. – 2013. – С. 63 – 66. – Режим доступу: </a:t>
            </a:r>
            <a:r>
              <a:rPr lang="uk-UA" sz="5500" b="1" dirty="0" smtClean="0">
                <a:latin typeface="Times New Roman" pitchFamily="18" charset="0"/>
                <a:cs typeface="Times New Roman" pitchFamily="18" charset="0"/>
                <a:hlinkClick r:id="rId2"/>
              </a:rPr>
              <a:t>file:///C:/Users/User/AppData/Local/Temp/dslg_2013_4_9.pdf</a:t>
            </a:r>
            <a:r>
              <a:rPr lang="uk-UA" sz="5500" b="1" dirty="0" smtClean="0">
                <a:latin typeface="Times New Roman" pitchFamily="18" charset="0"/>
                <a:cs typeface="Times New Roman" pitchFamily="18" charset="0"/>
              </a:rPr>
              <a:t>. </a:t>
            </a:r>
            <a:endParaRPr lang="ru-RU" sz="5500" b="1" dirty="0" smtClean="0">
              <a:latin typeface="Times New Roman" pitchFamily="18" charset="0"/>
              <a:cs typeface="Times New Roman" pitchFamily="18" charset="0"/>
            </a:endParaRPr>
          </a:p>
          <a:p>
            <a:pPr algn="l"/>
            <a:r>
              <a:rPr lang="uk-UA" sz="5500" b="1" dirty="0" smtClean="0">
                <a:latin typeface="Times New Roman" pitchFamily="18" charset="0"/>
                <a:cs typeface="Times New Roman" pitchFamily="18" charset="0"/>
              </a:rPr>
              <a:t>    </a:t>
            </a:r>
            <a:r>
              <a:rPr lang="uk-UA" sz="5500" b="1" dirty="0" smtClean="0">
                <a:solidFill>
                  <a:srgbClr val="C00000"/>
                </a:solidFill>
                <a:latin typeface="Times New Roman" pitchFamily="18" charset="0"/>
                <a:cs typeface="Times New Roman" pitchFamily="18" charset="0"/>
              </a:rPr>
              <a:t> 5. </a:t>
            </a:r>
            <a:r>
              <a:rPr lang="uk-UA" sz="5500" b="1" dirty="0" smtClean="0">
                <a:latin typeface="Times New Roman" pitchFamily="18" charset="0"/>
                <a:cs typeface="Times New Roman" pitchFamily="18" charset="0"/>
              </a:rPr>
              <a:t>Квас О. Дитиноцентризм у науках про виховання: історичний аспект. Монографія / Олена Квас. – Дрогобич, ДДПУ ім. І. Франка, 2011. – 300 с.</a:t>
            </a:r>
            <a:endParaRPr lang="ru-RU" sz="5500" b="1" dirty="0" smtClean="0">
              <a:latin typeface="Times New Roman" pitchFamily="18" charset="0"/>
              <a:cs typeface="Times New Roman" pitchFamily="18" charset="0"/>
            </a:endParaRPr>
          </a:p>
          <a:p>
            <a:pPr algn="l"/>
            <a:r>
              <a:rPr lang="uk-UA" sz="5500" b="1" dirty="0" smtClean="0">
                <a:latin typeface="Times New Roman" pitchFamily="18" charset="0"/>
                <a:cs typeface="Times New Roman" pitchFamily="18" charset="0"/>
              </a:rPr>
              <a:t>    </a:t>
            </a:r>
            <a:r>
              <a:rPr lang="uk-UA" sz="5500" b="1" dirty="0" smtClean="0">
                <a:solidFill>
                  <a:srgbClr val="C00000"/>
                </a:solidFill>
                <a:latin typeface="Times New Roman" pitchFamily="18" charset="0"/>
                <a:cs typeface="Times New Roman" pitchFamily="18" charset="0"/>
              </a:rPr>
              <a:t> 6. </a:t>
            </a:r>
            <a:r>
              <a:rPr lang="uk-UA" sz="5500" b="1" dirty="0" smtClean="0">
                <a:latin typeface="Times New Roman" pitchFamily="18" charset="0"/>
                <a:cs typeface="Times New Roman" pitchFamily="18" charset="0"/>
              </a:rPr>
              <a:t>Концепція Нової української школи [Електронний ресурс] / Сайт Міністерства освіти і науки України. – Київ, 2016. – 34 с. – Режим доступу: </a:t>
            </a:r>
            <a:r>
              <a:rPr lang="uk-UA" sz="5500" b="1" dirty="0" smtClean="0">
                <a:latin typeface="Times New Roman" pitchFamily="18" charset="0"/>
                <a:cs typeface="Times New Roman" pitchFamily="18" charset="0"/>
                <a:hlinkClick r:id="rId3"/>
              </a:rPr>
              <a:t>https://mon.gov.ua/storage/app/media/zagalna%20serednya/nova-ukrainska-shkola-compressed.pdf</a:t>
            </a:r>
            <a:r>
              <a:rPr lang="uk-UA" sz="5500" b="1" dirty="0" smtClean="0">
                <a:latin typeface="Times New Roman" pitchFamily="18" charset="0"/>
                <a:cs typeface="Times New Roman" pitchFamily="18" charset="0"/>
              </a:rPr>
              <a:t>.</a:t>
            </a:r>
            <a:endParaRPr lang="ru-RU" sz="5500" b="1" dirty="0" smtClean="0">
              <a:latin typeface="Times New Roman" pitchFamily="18" charset="0"/>
              <a:cs typeface="Times New Roman" pitchFamily="18" charset="0"/>
            </a:endParaRPr>
          </a:p>
          <a:p>
            <a:pPr algn="l"/>
            <a:r>
              <a:rPr lang="uk-UA" sz="5500" b="1" dirty="0" smtClean="0">
                <a:latin typeface="Times New Roman" pitchFamily="18" charset="0"/>
                <a:cs typeface="Times New Roman" pitchFamily="18" charset="0"/>
              </a:rPr>
              <a:t>     </a:t>
            </a:r>
            <a:r>
              <a:rPr lang="uk-UA" sz="5500" b="1" dirty="0" smtClean="0">
                <a:solidFill>
                  <a:srgbClr val="C00000"/>
                </a:solidFill>
                <a:latin typeface="Times New Roman" pitchFamily="18" charset="0"/>
                <a:cs typeface="Times New Roman" pitchFamily="18" charset="0"/>
              </a:rPr>
              <a:t>7. </a:t>
            </a:r>
            <a:r>
              <a:rPr lang="uk-UA" sz="5500" b="1" dirty="0" smtClean="0">
                <a:latin typeface="Times New Roman" pitchFamily="18" charset="0"/>
                <a:cs typeface="Times New Roman" pitchFamily="18" charset="0"/>
              </a:rPr>
              <a:t>Кремень В. Про дитиноцентризм або чому освіта України потребує структурних змін / В. Кремень // Щоденна всеукраїнська газета «День». – 2009. – № 210, 19 листопада. – С. 1 – 6.</a:t>
            </a:r>
            <a:endParaRPr lang="ru-RU" sz="5500" b="1" dirty="0" smtClean="0">
              <a:latin typeface="Times New Roman" pitchFamily="18" charset="0"/>
              <a:cs typeface="Times New Roman" pitchFamily="18" charset="0"/>
            </a:endParaRPr>
          </a:p>
          <a:p>
            <a:pPr algn="l"/>
            <a:r>
              <a:rPr lang="uk-UA" sz="5500" b="1" dirty="0" smtClean="0">
                <a:latin typeface="Times New Roman" pitchFamily="18" charset="0"/>
                <a:cs typeface="Times New Roman" pitchFamily="18" charset="0"/>
              </a:rPr>
              <a:t>     </a:t>
            </a:r>
            <a:r>
              <a:rPr lang="uk-UA" sz="5500" b="1" dirty="0" smtClean="0">
                <a:solidFill>
                  <a:srgbClr val="C00000"/>
                </a:solidFill>
                <a:latin typeface="Times New Roman" pitchFamily="18" charset="0"/>
                <a:cs typeface="Times New Roman" pitchFamily="18" charset="0"/>
              </a:rPr>
              <a:t>8. </a:t>
            </a:r>
            <a:r>
              <a:rPr lang="uk-UA" sz="5500" b="1" dirty="0" smtClean="0">
                <a:latin typeface="Times New Roman" pitchFamily="18" charset="0"/>
                <a:cs typeface="Times New Roman" pitchFamily="18" charset="0"/>
              </a:rPr>
              <a:t>Сухомлинський В. О. Вибрані твори у 5 томах / В. О. Сухомлинський. – Т. 3. – К.: Рад. шк., 1997. – 670 с.</a:t>
            </a:r>
            <a:endParaRPr lang="ru-RU" sz="5500" b="1" dirty="0" smtClean="0">
              <a:latin typeface="Times New Roman" pitchFamily="18" charset="0"/>
              <a:cs typeface="Times New Roman" pitchFamily="18" charset="0"/>
            </a:endParaRPr>
          </a:p>
          <a:p>
            <a:pPr algn="l"/>
            <a:r>
              <a:rPr lang="uk-UA" sz="3100" b="1" dirty="0" smtClean="0"/>
              <a:t>    </a:t>
            </a:r>
            <a:r>
              <a:rPr lang="uk-UA" sz="3100" b="1" dirty="0" smtClean="0">
                <a:solidFill>
                  <a:srgbClr val="C00000"/>
                </a:solidFill>
              </a:rPr>
              <a:t> </a:t>
            </a:r>
            <a:endParaRPr lang="ru-RU" sz="3100" b="1" dirty="0" smtClean="0"/>
          </a:p>
          <a:p>
            <a:endParaRPr lang="ru-RU" dirty="0"/>
          </a:p>
        </p:txBody>
      </p:sp>
    </p:spTree>
    <p:extLst>
      <p:ext uri="{BB962C8B-B14F-4D97-AF65-F5344CB8AC3E}">
        <p14:creationId xmlns:p14="http://schemas.microsoft.com/office/powerpoint/2010/main" xmlns="" val="16033382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10927" y="1175658"/>
            <a:ext cx="7955555" cy="2338252"/>
          </a:xfrm>
        </p:spPr>
        <p:txBody>
          <a:bodyPr/>
          <a:lstStyle/>
          <a:p>
            <a:pPr algn="ctr"/>
            <a:r>
              <a:rPr lang="uk-UA" sz="7200" dirty="0" smtClean="0"/>
              <a:t>Дякую</a:t>
            </a:r>
            <a:endParaRPr lang="uk-UA" sz="7200" dirty="0"/>
          </a:p>
        </p:txBody>
      </p:sp>
      <p:sp>
        <p:nvSpPr>
          <p:cNvPr id="3" name="Текст 2"/>
          <p:cNvSpPr>
            <a:spLocks noGrp="1"/>
          </p:cNvSpPr>
          <p:nvPr>
            <p:ph type="body" idx="1"/>
          </p:nvPr>
        </p:nvSpPr>
        <p:spPr>
          <a:xfrm>
            <a:off x="2696584" y="3683726"/>
            <a:ext cx="7960659" cy="1759245"/>
          </a:xfrm>
        </p:spPr>
        <p:txBody>
          <a:bodyPr>
            <a:normAutofit/>
          </a:bodyPr>
          <a:lstStyle/>
          <a:p>
            <a:pPr algn="ctr"/>
            <a:r>
              <a:rPr lang="ru-RU" sz="7200" b="1" dirty="0" smtClean="0"/>
              <a:t>    за </a:t>
            </a:r>
            <a:r>
              <a:rPr lang="uk-UA" sz="7200" b="1" dirty="0" smtClean="0"/>
              <a:t>увагу</a:t>
            </a:r>
            <a:r>
              <a:rPr lang="ru-RU" sz="7200" b="1" dirty="0" smtClean="0"/>
              <a:t>!</a:t>
            </a:r>
          </a:p>
          <a:p>
            <a:endParaRPr lang="ru-RU" dirty="0"/>
          </a:p>
        </p:txBody>
      </p:sp>
    </p:spTree>
    <p:extLst>
      <p:ext uri="{BB962C8B-B14F-4D97-AF65-F5344CB8AC3E}">
        <p14:creationId xmlns:p14="http://schemas.microsoft.com/office/powerpoint/2010/main" xmlns="" val="3220555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24297" y="336177"/>
            <a:ext cx="9692640" cy="1008529"/>
          </a:xfrm>
        </p:spPr>
        <p:txBody>
          <a:bodyPr/>
          <a:lstStyle/>
          <a:p>
            <a:pPr algn="l"/>
            <a:r>
              <a:rPr lang="ru-RU" sz="3200" dirty="0">
                <a:solidFill>
                  <a:srgbClr val="C00000"/>
                </a:solidFill>
                <a:latin typeface="Times New Roman" pitchFamily="18" charset="0"/>
                <a:cs typeface="Times New Roman" pitchFamily="18" charset="0"/>
              </a:rPr>
              <a:t>НОВІ ОСВІТНІ СТАНДАРТИ </a:t>
            </a:r>
            <a:r>
              <a:rPr lang="uk-UA" sz="3200" dirty="0" smtClean="0">
                <a:solidFill>
                  <a:srgbClr val="C00000"/>
                </a:solidFill>
                <a:latin typeface="Times New Roman" pitchFamily="18" charset="0"/>
                <a:cs typeface="Times New Roman" pitchFamily="18" charset="0"/>
              </a:rPr>
              <a:t>ҐРУНТУЮТЬСЯ</a:t>
            </a:r>
            <a:r>
              <a:rPr lang="ru-RU" sz="3200" dirty="0" smtClean="0">
                <a:solidFill>
                  <a:srgbClr val="C00000"/>
                </a:solidFill>
                <a:latin typeface="Times New Roman" pitchFamily="18" charset="0"/>
                <a:cs typeface="Times New Roman" pitchFamily="18" charset="0"/>
              </a:rPr>
              <a:t> </a:t>
            </a:r>
            <a:endParaRPr lang="ru-RU" sz="3200" dirty="0">
              <a:solidFill>
                <a:srgbClr val="C00000"/>
              </a:solidFill>
              <a:latin typeface="Times New Roman" pitchFamily="18" charset="0"/>
              <a:cs typeface="Times New Roman" pitchFamily="18" charset="0"/>
            </a:endParaRPr>
          </a:p>
        </p:txBody>
      </p:sp>
      <p:sp>
        <p:nvSpPr>
          <p:cNvPr id="3" name="Текст 2"/>
          <p:cNvSpPr>
            <a:spLocks noGrp="1"/>
          </p:cNvSpPr>
          <p:nvPr>
            <p:ph type="body" idx="1"/>
          </p:nvPr>
        </p:nvSpPr>
        <p:spPr>
          <a:xfrm>
            <a:off x="1658983" y="2299064"/>
            <a:ext cx="9366068" cy="3278776"/>
          </a:xfrm>
        </p:spPr>
        <p:txBody>
          <a:bodyPr>
            <a:noAutofit/>
          </a:bodyPr>
          <a:lstStyle/>
          <a:p>
            <a:pPr algn="just"/>
            <a:r>
              <a:rPr lang="ru-RU" sz="2400" b="1" dirty="0" smtClean="0">
                <a:solidFill>
                  <a:schemeClr val="tx1"/>
                </a:solidFill>
                <a:latin typeface="Times New Roman" pitchFamily="18" charset="0"/>
                <a:cs typeface="Times New Roman" pitchFamily="18" charset="0"/>
              </a:rPr>
              <a:t>            </a:t>
            </a:r>
            <a:r>
              <a:rPr lang="ru-RU" sz="2800" b="1" dirty="0" smtClean="0">
                <a:solidFill>
                  <a:schemeClr val="tx1"/>
                </a:solidFill>
                <a:latin typeface="Times New Roman" pitchFamily="18" charset="0"/>
                <a:cs typeface="Times New Roman" pitchFamily="18" charset="0"/>
              </a:rPr>
              <a:t>НА </a:t>
            </a:r>
            <a:r>
              <a:rPr lang="ru-RU" sz="2800" b="1" dirty="0">
                <a:solidFill>
                  <a:schemeClr val="tx1"/>
                </a:solidFill>
                <a:latin typeface="Times New Roman" pitchFamily="18" charset="0"/>
                <a:cs typeface="Times New Roman" pitchFamily="18" charset="0"/>
              </a:rPr>
              <a:t>«</a:t>
            </a:r>
            <a:r>
              <a:rPr lang="ru-RU" sz="2800" b="1" dirty="0" smtClean="0">
                <a:solidFill>
                  <a:schemeClr val="tx1"/>
                </a:solidFill>
                <a:latin typeface="Times New Roman" pitchFamily="18" charset="0"/>
                <a:cs typeface="Times New Roman" pitchFamily="18" charset="0"/>
              </a:rPr>
              <a:t>РЕКОМЕНДАЦІЯХ ЄВРОПЕЙСЬКОГО ПАРЛАМЕНТУ </a:t>
            </a:r>
            <a:r>
              <a:rPr lang="ru-RU" sz="2800" b="1" dirty="0">
                <a:solidFill>
                  <a:schemeClr val="tx1"/>
                </a:solidFill>
                <a:latin typeface="Times New Roman" pitchFamily="18" charset="0"/>
                <a:cs typeface="Times New Roman" pitchFamily="18" charset="0"/>
              </a:rPr>
              <a:t>ТА РАДИ ЄВРОПИ </a:t>
            </a:r>
            <a:r>
              <a:rPr lang="ru-RU" sz="2800" b="1" dirty="0" smtClean="0">
                <a:solidFill>
                  <a:schemeClr val="tx1"/>
                </a:solidFill>
                <a:latin typeface="Times New Roman" pitchFamily="18" charset="0"/>
                <a:cs typeface="Times New Roman" pitchFamily="18" charset="0"/>
              </a:rPr>
              <a:t> ЩОДО ФОРМУВАННЯ КЛЮЧОВИХ КОМПЕТЕНТНОСТЕЙ </a:t>
            </a:r>
            <a:r>
              <a:rPr lang="ru-RU" sz="2800" b="1" dirty="0">
                <a:solidFill>
                  <a:schemeClr val="tx1"/>
                </a:solidFill>
                <a:latin typeface="Times New Roman" pitchFamily="18" charset="0"/>
                <a:cs typeface="Times New Roman" pitchFamily="18" charset="0"/>
              </a:rPr>
              <a:t>ОСВІТИ </a:t>
            </a:r>
            <a:r>
              <a:rPr lang="ru-RU" sz="2800" b="1" dirty="0" smtClean="0">
                <a:solidFill>
                  <a:schemeClr val="tx1"/>
                </a:solidFill>
                <a:latin typeface="Times New Roman" pitchFamily="18" charset="0"/>
                <a:cs typeface="Times New Roman" pitchFamily="18" charset="0"/>
              </a:rPr>
              <a:t>ВПРОДОВЖ </a:t>
            </a:r>
            <a:r>
              <a:rPr lang="ru-RU" sz="2800" b="1" dirty="0">
                <a:solidFill>
                  <a:schemeClr val="tx1"/>
                </a:solidFill>
                <a:latin typeface="Times New Roman" pitchFamily="18" charset="0"/>
                <a:cs typeface="Times New Roman" pitchFamily="18" charset="0"/>
              </a:rPr>
              <a:t>ЖИТТЯ</a:t>
            </a:r>
            <a:r>
              <a:rPr lang="ru-RU" sz="2800" b="1" dirty="0" smtClean="0">
                <a:solidFill>
                  <a:schemeClr val="tx1"/>
                </a:solidFill>
                <a:latin typeface="Times New Roman" pitchFamily="18" charset="0"/>
                <a:cs typeface="Times New Roman" pitchFamily="18" charset="0"/>
              </a:rPr>
              <a:t>» (</a:t>
            </a:r>
            <a:r>
              <a:rPr lang="ru-RU" sz="2800" b="1" dirty="0">
                <a:solidFill>
                  <a:schemeClr val="tx1"/>
                </a:solidFill>
                <a:latin typeface="Times New Roman" pitchFamily="18" charset="0"/>
                <a:cs typeface="Times New Roman" pitchFamily="18" charset="0"/>
              </a:rPr>
              <a:t>18.12.2006</a:t>
            </a:r>
            <a:r>
              <a:rPr lang="ru-RU" sz="2800" b="1" dirty="0" smtClean="0">
                <a:solidFill>
                  <a:schemeClr val="tx1"/>
                </a:solidFill>
                <a:latin typeface="Times New Roman" pitchFamily="18" charset="0"/>
                <a:cs typeface="Times New Roman" pitchFamily="18" charset="0"/>
              </a:rPr>
              <a:t>),  АЛЕ </a:t>
            </a:r>
            <a:r>
              <a:rPr lang="ru-RU" sz="2800" b="1" dirty="0">
                <a:solidFill>
                  <a:schemeClr val="tx1"/>
                </a:solidFill>
                <a:latin typeface="Times New Roman" pitchFamily="18" charset="0"/>
                <a:cs typeface="Times New Roman" pitchFamily="18" charset="0"/>
              </a:rPr>
              <a:t>НЕ </a:t>
            </a:r>
            <a:r>
              <a:rPr lang="uk-UA" sz="2800" b="1" dirty="0" smtClean="0">
                <a:solidFill>
                  <a:schemeClr val="tx1"/>
                </a:solidFill>
                <a:latin typeface="Times New Roman" pitchFamily="18" charset="0"/>
                <a:cs typeface="Times New Roman" pitchFamily="18" charset="0"/>
              </a:rPr>
              <a:t>ОБМЕЖУЮТЬСЯ</a:t>
            </a:r>
            <a:r>
              <a:rPr lang="ru-RU" sz="2800" b="1" dirty="0" smtClean="0">
                <a:solidFill>
                  <a:schemeClr val="tx1"/>
                </a:solidFill>
                <a:latin typeface="Times New Roman" pitchFamily="18" charset="0"/>
                <a:cs typeface="Times New Roman" pitchFamily="18" charset="0"/>
              </a:rPr>
              <a:t> </a:t>
            </a:r>
            <a:r>
              <a:rPr lang="ru-RU" sz="2800" b="1" dirty="0">
                <a:solidFill>
                  <a:schemeClr val="tx1"/>
                </a:solidFill>
                <a:latin typeface="Times New Roman" pitchFamily="18" charset="0"/>
                <a:cs typeface="Times New Roman" pitchFamily="18" charset="0"/>
              </a:rPr>
              <a:t>НИМИ</a:t>
            </a:r>
          </a:p>
        </p:txBody>
      </p:sp>
    </p:spTree>
    <p:extLst>
      <p:ext uri="{BB962C8B-B14F-4D97-AF65-F5344CB8AC3E}">
        <p14:creationId xmlns:p14="http://schemas.microsoft.com/office/powerpoint/2010/main" xmlns="" val="480194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268941" y="1412777"/>
            <a:ext cx="10399059" cy="5445223"/>
          </a:xfrm>
        </p:spPr>
        <p:txBody>
          <a:bodyPr>
            <a:normAutofit fontScale="92500" lnSpcReduction="10000"/>
          </a:bodyPr>
          <a:lstStyle/>
          <a:p>
            <a:pPr indent="539750">
              <a:spcBef>
                <a:spcPts val="0"/>
              </a:spcBef>
              <a:buClr>
                <a:srgbClr val="F14124">
                  <a:lumMod val="75000"/>
                </a:srgbClr>
              </a:buClr>
              <a:buFont typeface="Georgia" pitchFamily="18" charset="0"/>
              <a:buAutoNum type="arabicPeriod"/>
            </a:pPr>
            <a:r>
              <a:rPr lang="uk-UA" sz="2600" b="1" dirty="0" smtClean="0">
                <a:solidFill>
                  <a:prstClr val="black"/>
                </a:solidFill>
                <a:latin typeface="Times New Roman" pitchFamily="18" charset="0"/>
                <a:cs typeface="Times New Roman" pitchFamily="18" charset="0"/>
              </a:rPr>
              <a:t>Компетентнісний.</a:t>
            </a:r>
          </a:p>
          <a:p>
            <a:pPr indent="539750">
              <a:spcBef>
                <a:spcPts val="0"/>
              </a:spcBef>
              <a:buClr>
                <a:srgbClr val="F14124">
                  <a:lumMod val="75000"/>
                </a:srgbClr>
              </a:buClr>
              <a:buFont typeface="Georgia" pitchFamily="18" charset="0"/>
              <a:buAutoNum type="arabicPeriod"/>
            </a:pPr>
            <a:r>
              <a:rPr lang="uk-UA" sz="2600" b="1" dirty="0" smtClean="0">
                <a:solidFill>
                  <a:prstClr val="black"/>
                </a:solidFill>
                <a:latin typeface="Times New Roman" pitchFamily="18" charset="0"/>
                <a:cs typeface="Times New Roman" pitchFamily="18" charset="0"/>
              </a:rPr>
              <a:t>Трансдисциплінарний.</a:t>
            </a:r>
          </a:p>
          <a:p>
            <a:pPr indent="539750">
              <a:spcBef>
                <a:spcPts val="0"/>
              </a:spcBef>
              <a:buClr>
                <a:srgbClr val="F14124">
                  <a:lumMod val="75000"/>
                </a:srgbClr>
              </a:buClr>
              <a:buFont typeface="Georgia" pitchFamily="18" charset="0"/>
              <a:buAutoNum type="arabicPeriod"/>
            </a:pPr>
            <a:r>
              <a:rPr lang="uk-UA" sz="2600" b="1" u="sng" dirty="0" smtClean="0">
                <a:solidFill>
                  <a:prstClr val="black"/>
                </a:solidFill>
                <a:latin typeface="Times New Roman" pitchFamily="18" charset="0"/>
                <a:cs typeface="Times New Roman" pitchFamily="18" charset="0"/>
              </a:rPr>
              <a:t>Дитиноцентричний.</a:t>
            </a:r>
          </a:p>
          <a:p>
            <a:pPr indent="539750">
              <a:spcBef>
                <a:spcPts val="0"/>
              </a:spcBef>
              <a:buClr>
                <a:srgbClr val="F14124">
                  <a:lumMod val="75000"/>
                </a:srgbClr>
              </a:buClr>
              <a:buFont typeface="Georgia" pitchFamily="18" charset="0"/>
              <a:buAutoNum type="arabicPeriod"/>
            </a:pPr>
            <a:r>
              <a:rPr lang="uk-UA" sz="2600" b="1" dirty="0" smtClean="0">
                <a:solidFill>
                  <a:prstClr val="black"/>
                </a:solidFill>
                <a:latin typeface="Times New Roman" pitchFamily="18" charset="0"/>
                <a:cs typeface="Times New Roman" pitchFamily="18" charset="0"/>
              </a:rPr>
              <a:t>Особистісно орієнтований.</a:t>
            </a:r>
          </a:p>
          <a:p>
            <a:pPr indent="539750">
              <a:spcBef>
                <a:spcPts val="0"/>
              </a:spcBef>
              <a:buClr>
                <a:srgbClr val="F14124">
                  <a:lumMod val="75000"/>
                </a:srgbClr>
              </a:buClr>
              <a:buFont typeface="Georgia" pitchFamily="18" charset="0"/>
              <a:buAutoNum type="arabicPeriod"/>
            </a:pPr>
            <a:r>
              <a:rPr lang="uk-UA" sz="2600" b="1" dirty="0" smtClean="0">
                <a:solidFill>
                  <a:prstClr val="black"/>
                </a:solidFill>
                <a:latin typeface="Times New Roman" pitchFamily="18" charset="0"/>
                <a:cs typeface="Times New Roman" pitchFamily="18" charset="0"/>
              </a:rPr>
              <a:t>Інтегративний.</a:t>
            </a:r>
          </a:p>
          <a:p>
            <a:pPr indent="539750">
              <a:spcBef>
                <a:spcPts val="0"/>
              </a:spcBef>
              <a:buClr>
                <a:srgbClr val="F14124">
                  <a:lumMod val="75000"/>
                </a:srgbClr>
              </a:buClr>
              <a:buFont typeface="Georgia" pitchFamily="18" charset="0"/>
              <a:buAutoNum type="arabicPeriod"/>
            </a:pPr>
            <a:r>
              <a:rPr lang="uk-UA" sz="2600" b="1" dirty="0" smtClean="0">
                <a:solidFill>
                  <a:prstClr val="black"/>
                </a:solidFill>
                <a:latin typeface="Times New Roman" pitchFamily="18" charset="0"/>
                <a:cs typeface="Times New Roman" pitchFamily="18" charset="0"/>
              </a:rPr>
              <a:t>Діяльнісний.</a:t>
            </a:r>
          </a:p>
          <a:p>
            <a:pPr indent="539750">
              <a:spcBef>
                <a:spcPts val="0"/>
              </a:spcBef>
              <a:buClr>
                <a:srgbClr val="F14124">
                  <a:lumMod val="75000"/>
                </a:srgbClr>
              </a:buClr>
              <a:buFont typeface="Georgia" pitchFamily="18" charset="0"/>
              <a:buAutoNum type="arabicPeriod"/>
            </a:pPr>
            <a:r>
              <a:rPr lang="uk-UA" sz="2600" b="1" dirty="0" smtClean="0">
                <a:solidFill>
                  <a:prstClr val="black"/>
                </a:solidFill>
                <a:latin typeface="Times New Roman" pitchFamily="18" charset="0"/>
                <a:cs typeface="Times New Roman" pitchFamily="18" charset="0"/>
              </a:rPr>
              <a:t>Синергетичний </a:t>
            </a:r>
            <a:r>
              <a:rPr lang="uk-UA" sz="2600" b="1" dirty="0">
                <a:solidFill>
                  <a:prstClr val="black"/>
                </a:solidFill>
                <a:latin typeface="Times New Roman" pitchFamily="18" charset="0"/>
                <a:cs typeface="Times New Roman" pitchFamily="18" charset="0"/>
              </a:rPr>
              <a:t>(самоорганізація елементів в системі).</a:t>
            </a:r>
          </a:p>
          <a:p>
            <a:pPr indent="539750">
              <a:spcBef>
                <a:spcPts val="0"/>
              </a:spcBef>
              <a:buClr>
                <a:srgbClr val="F14124">
                  <a:lumMod val="75000"/>
                </a:srgbClr>
              </a:buClr>
              <a:buFont typeface="Georgia" pitchFamily="18" charset="0"/>
              <a:buAutoNum type="arabicPeriod"/>
            </a:pPr>
            <a:r>
              <a:rPr lang="uk-UA" sz="2600" b="1" dirty="0">
                <a:solidFill>
                  <a:prstClr val="black"/>
                </a:solidFill>
                <a:latin typeface="Times New Roman" pitchFamily="18" charset="0"/>
                <a:cs typeface="Times New Roman" pitchFamily="18" charset="0"/>
              </a:rPr>
              <a:t>Системний.</a:t>
            </a:r>
          </a:p>
          <a:p>
            <a:pPr indent="539750">
              <a:spcBef>
                <a:spcPts val="0"/>
              </a:spcBef>
              <a:buClr>
                <a:srgbClr val="F14124">
                  <a:lumMod val="75000"/>
                </a:srgbClr>
              </a:buClr>
              <a:buFont typeface="Georgia" pitchFamily="18" charset="0"/>
              <a:buAutoNum type="arabicPeriod"/>
            </a:pPr>
            <a:r>
              <a:rPr lang="uk-UA" sz="2600" b="1" dirty="0" smtClean="0">
                <a:solidFill>
                  <a:prstClr val="black"/>
                </a:solidFill>
                <a:latin typeface="Times New Roman" pitchFamily="18" charset="0"/>
                <a:cs typeface="Times New Roman" pitchFamily="18" charset="0"/>
              </a:rPr>
              <a:t>Праксеологічний </a:t>
            </a:r>
            <a:r>
              <a:rPr lang="uk-UA" sz="2600" b="1" dirty="0">
                <a:solidFill>
                  <a:prstClr val="black"/>
                </a:solidFill>
                <a:latin typeface="Times New Roman" pitchFamily="18" charset="0"/>
                <a:cs typeface="Times New Roman" pitchFamily="18" charset="0"/>
              </a:rPr>
              <a:t>(орієнтація на людську діяльність).</a:t>
            </a:r>
          </a:p>
          <a:p>
            <a:pPr indent="539750">
              <a:spcBef>
                <a:spcPts val="0"/>
              </a:spcBef>
              <a:buClr>
                <a:srgbClr val="F14124">
                  <a:lumMod val="75000"/>
                </a:srgbClr>
              </a:buClr>
              <a:buFont typeface="Georgia" pitchFamily="18" charset="0"/>
              <a:buAutoNum type="arabicPeriod"/>
            </a:pPr>
            <a:r>
              <a:rPr lang="uk-UA" sz="2600" b="1" dirty="0">
                <a:solidFill>
                  <a:prstClr val="black"/>
                </a:solidFill>
                <a:latin typeface="Times New Roman" pitchFamily="18" charset="0"/>
                <a:cs typeface="Times New Roman" pitchFamily="18" charset="0"/>
              </a:rPr>
              <a:t>Гуманістичний.</a:t>
            </a:r>
          </a:p>
          <a:p>
            <a:pPr indent="539750">
              <a:spcBef>
                <a:spcPts val="0"/>
              </a:spcBef>
              <a:buClr>
                <a:srgbClr val="F14124">
                  <a:lumMod val="75000"/>
                </a:srgbClr>
              </a:buClr>
              <a:buFont typeface="Georgia" pitchFamily="18" charset="0"/>
              <a:buAutoNum type="arabicPeriod"/>
            </a:pPr>
            <a:r>
              <a:rPr lang="uk-UA" sz="2600" b="1" dirty="0">
                <a:solidFill>
                  <a:prstClr val="black"/>
                </a:solidFill>
                <a:latin typeface="Times New Roman" pitchFamily="18" charset="0"/>
                <a:cs typeface="Times New Roman" pitchFamily="18" charset="0"/>
              </a:rPr>
              <a:t>Культурологічний.</a:t>
            </a:r>
          </a:p>
          <a:p>
            <a:pPr indent="539750">
              <a:spcBef>
                <a:spcPts val="0"/>
              </a:spcBef>
              <a:buClr>
                <a:srgbClr val="F14124">
                  <a:lumMod val="75000"/>
                </a:srgbClr>
              </a:buClr>
              <a:buFont typeface="Georgia" pitchFamily="18" charset="0"/>
              <a:buAutoNum type="arabicPeriod"/>
            </a:pPr>
            <a:r>
              <a:rPr lang="uk-UA" sz="2600" b="1" dirty="0">
                <a:solidFill>
                  <a:prstClr val="black"/>
                </a:solidFill>
                <a:latin typeface="Times New Roman" pitchFamily="18" charset="0"/>
                <a:cs typeface="Times New Roman" pitchFamily="18" charset="0"/>
              </a:rPr>
              <a:t>Аксіологічний (ціннісний).</a:t>
            </a:r>
          </a:p>
          <a:p>
            <a:pPr indent="539750">
              <a:spcBef>
                <a:spcPts val="0"/>
              </a:spcBef>
              <a:buClr>
                <a:srgbClr val="F14124">
                  <a:lumMod val="75000"/>
                </a:srgbClr>
              </a:buClr>
              <a:buFont typeface="Georgia" pitchFamily="18" charset="0"/>
              <a:buAutoNum type="arabicPeriod"/>
            </a:pPr>
            <a:r>
              <a:rPr lang="uk-UA" sz="2600" b="1" dirty="0" smtClean="0">
                <a:solidFill>
                  <a:prstClr val="black"/>
                </a:solidFill>
                <a:latin typeface="Times New Roman" pitchFamily="18" charset="0"/>
                <a:cs typeface="Times New Roman" pitchFamily="18" charset="0"/>
              </a:rPr>
              <a:t>Суб’єктний</a:t>
            </a:r>
            <a:r>
              <a:rPr lang="uk-UA" sz="2600" b="1" dirty="0">
                <a:solidFill>
                  <a:prstClr val="black"/>
                </a:solidFill>
                <a:latin typeface="Times New Roman" pitchFamily="18" charset="0"/>
                <a:cs typeface="Times New Roman" pitchFamily="18" charset="0"/>
              </a:rPr>
              <a:t>.</a:t>
            </a:r>
          </a:p>
          <a:p>
            <a:pPr indent="539750">
              <a:spcBef>
                <a:spcPts val="0"/>
              </a:spcBef>
              <a:buClr>
                <a:srgbClr val="F14124">
                  <a:lumMod val="75000"/>
                </a:srgbClr>
              </a:buClr>
              <a:buFont typeface="Georgia" pitchFamily="18" charset="0"/>
              <a:buAutoNum type="arabicPeriod"/>
            </a:pPr>
            <a:r>
              <a:rPr lang="uk-UA" sz="2600" b="1" dirty="0">
                <a:solidFill>
                  <a:prstClr val="black"/>
                </a:solidFill>
                <a:latin typeface="Times New Roman" pitchFamily="18" charset="0"/>
                <a:cs typeface="Times New Roman" pitchFamily="18" charset="0"/>
              </a:rPr>
              <a:t>Акмеологічний (закономірності та механізми розвитку людини).</a:t>
            </a:r>
          </a:p>
          <a:p>
            <a:pPr indent="539750">
              <a:spcBef>
                <a:spcPts val="0"/>
              </a:spcBef>
              <a:buClr>
                <a:srgbClr val="F14124">
                  <a:lumMod val="75000"/>
                </a:srgbClr>
              </a:buClr>
            </a:pPr>
            <a:endParaRPr lang="ru-RU" dirty="0"/>
          </a:p>
        </p:txBody>
      </p:sp>
      <p:sp>
        <p:nvSpPr>
          <p:cNvPr id="3" name="Заголовок 2"/>
          <p:cNvSpPr>
            <a:spLocks noGrp="1"/>
          </p:cNvSpPr>
          <p:nvPr>
            <p:ph type="ctrTitle"/>
          </p:nvPr>
        </p:nvSpPr>
        <p:spPr>
          <a:xfrm>
            <a:off x="1703513" y="188642"/>
            <a:ext cx="8568952" cy="1224135"/>
          </a:xfrm>
        </p:spPr>
        <p:txBody>
          <a:bodyPr/>
          <a:lstStyle/>
          <a:p>
            <a:pPr algn="ctr"/>
            <a:r>
              <a:rPr lang="uk-UA" sz="3600" dirty="0">
                <a:solidFill>
                  <a:srgbClr val="C00000"/>
                </a:solidFill>
              </a:rPr>
              <a:t>Сучасні методологічні підходи </a:t>
            </a:r>
            <a:r>
              <a:rPr lang="uk-UA" sz="3600" dirty="0" smtClean="0">
                <a:solidFill>
                  <a:srgbClr val="C00000"/>
                </a:solidFill>
              </a:rPr>
              <a:t>в освіті</a:t>
            </a:r>
            <a:endParaRPr lang="ru-RU" sz="3600" dirty="0">
              <a:solidFill>
                <a:srgbClr val="C00000"/>
              </a:solidFill>
            </a:endParaRPr>
          </a:p>
        </p:txBody>
      </p:sp>
    </p:spTree>
    <p:extLst>
      <p:ext uri="{BB962C8B-B14F-4D97-AF65-F5344CB8AC3E}">
        <p14:creationId xmlns:p14="http://schemas.microsoft.com/office/powerpoint/2010/main" xmlns="" val="27531418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92777" y="574766"/>
            <a:ext cx="10081624" cy="979714"/>
          </a:xfrm>
        </p:spPr>
        <p:txBody>
          <a:bodyPr/>
          <a:lstStyle/>
          <a:p>
            <a:r>
              <a:rPr lang="uk-UA" sz="4000" dirty="0" smtClean="0">
                <a:solidFill>
                  <a:srgbClr val="C00000"/>
                </a:solidFill>
                <a:latin typeface="Times New Roman" pitchFamily="18" charset="0"/>
                <a:cs typeface="Times New Roman" pitchFamily="18" charset="0"/>
              </a:rPr>
              <a:t>Вектор </a:t>
            </a:r>
            <a:r>
              <a:rPr lang="uk-UA" sz="4000" dirty="0" smtClean="0">
                <a:solidFill>
                  <a:srgbClr val="C00000"/>
                </a:solidFill>
                <a:latin typeface="Times New Roman" pitchFamily="18" charset="0"/>
                <a:cs typeface="Times New Roman" pitchFamily="18" charset="0"/>
              </a:rPr>
              <a:t>розвитку сучасної </a:t>
            </a:r>
            <a:r>
              <a:rPr lang="uk-UA" sz="4000" dirty="0" smtClean="0">
                <a:solidFill>
                  <a:srgbClr val="C00000"/>
                </a:solidFill>
                <a:latin typeface="Times New Roman" pitchFamily="18" charset="0"/>
                <a:cs typeface="Times New Roman" pitchFamily="18" charset="0"/>
              </a:rPr>
              <a:t>освіти</a:t>
            </a:r>
            <a:endParaRPr lang="ru-RU" sz="4000" dirty="0">
              <a:solidFill>
                <a:srgbClr val="C00000"/>
              </a:solidFill>
              <a:latin typeface="Times New Roman" pitchFamily="18" charset="0"/>
              <a:cs typeface="Times New Roman" pitchFamily="18" charset="0"/>
            </a:endParaRPr>
          </a:p>
        </p:txBody>
      </p:sp>
      <p:sp>
        <p:nvSpPr>
          <p:cNvPr id="3" name="Содержимое 2"/>
          <p:cNvSpPr>
            <a:spLocks noGrp="1"/>
          </p:cNvSpPr>
          <p:nvPr>
            <p:ph sz="quarter" idx="13"/>
          </p:nvPr>
        </p:nvSpPr>
        <p:spPr>
          <a:xfrm>
            <a:off x="875211" y="1828800"/>
            <a:ext cx="8699863" cy="4454434"/>
          </a:xfrm>
        </p:spPr>
        <p:txBody>
          <a:bodyPr>
            <a:normAutofit/>
          </a:bodyPr>
          <a:lstStyle/>
          <a:p>
            <a:pPr algn="just"/>
            <a:r>
              <a:rPr lang="uk-UA" b="1" dirty="0" smtClean="0">
                <a:latin typeface="Times New Roman" pitchFamily="18" charset="0"/>
                <a:cs typeface="Times New Roman" pitchFamily="18" charset="0"/>
              </a:rPr>
              <a:t>      Вектор розвитку освіти, направлений на врахування «здібностей, потреб та інтересів кожної дитини», на «неупереджене та справедливе ставлення до кожного учня», продовжується в Концепції Нової української </a:t>
            </a:r>
            <a:r>
              <a:rPr lang="uk-UA" b="1" dirty="0" smtClean="0">
                <a:latin typeface="Times New Roman" pitchFamily="18" charset="0"/>
                <a:cs typeface="Times New Roman" pitchFamily="18" charset="0"/>
              </a:rPr>
              <a:t>школи та Базовому компоненті дошкільної освіти.</a:t>
            </a:r>
            <a:endParaRPr lang="uk-UA" b="1" dirty="0" smtClean="0">
              <a:latin typeface="Times New Roman" pitchFamily="18" charset="0"/>
              <a:cs typeface="Times New Roman" pitchFamily="18" charset="0"/>
            </a:endParaRPr>
          </a:p>
          <a:p>
            <a:pPr algn="just"/>
            <a:r>
              <a:rPr lang="uk-UA" b="1" dirty="0" smtClean="0">
                <a:latin typeface="Times New Roman" pitchFamily="18" charset="0"/>
                <a:cs typeface="Times New Roman" pitchFamily="18" charset="0"/>
              </a:rPr>
              <a:t>      </a:t>
            </a:r>
            <a:r>
              <a:rPr lang="uk-UA" b="1" u="sng" dirty="0" smtClean="0">
                <a:solidFill>
                  <a:srgbClr val="C00000"/>
                </a:solidFill>
                <a:latin typeface="Times New Roman" pitchFamily="18" charset="0"/>
                <a:cs typeface="Times New Roman" pitchFamily="18" charset="0"/>
              </a:rPr>
              <a:t>Сучасна освіта працює </a:t>
            </a:r>
            <a:r>
              <a:rPr lang="uk-UA" b="1" u="sng" dirty="0" smtClean="0">
                <a:solidFill>
                  <a:srgbClr val="C00000"/>
                </a:solidFill>
                <a:latin typeface="Times New Roman" pitchFamily="18" charset="0"/>
                <a:cs typeface="Times New Roman" pitchFamily="18" charset="0"/>
              </a:rPr>
              <a:t>на засадах особистісно орієнтованої </a:t>
            </a:r>
            <a:r>
              <a:rPr lang="uk-UA" b="1" u="sng" dirty="0" smtClean="0">
                <a:solidFill>
                  <a:srgbClr val="C00000"/>
                </a:solidFill>
                <a:latin typeface="Times New Roman" pitchFamily="18" charset="0"/>
                <a:cs typeface="Times New Roman" pitchFamily="18" charset="0"/>
              </a:rPr>
              <a:t>моделі. </a:t>
            </a:r>
            <a:r>
              <a:rPr lang="uk-UA" b="1" u="sng" dirty="0" smtClean="0">
                <a:solidFill>
                  <a:srgbClr val="C00000"/>
                </a:solidFill>
                <a:latin typeface="Times New Roman" pitchFamily="18" charset="0"/>
                <a:cs typeface="Times New Roman" pitchFamily="18" charset="0"/>
              </a:rPr>
              <a:t>У рамках цієї </a:t>
            </a:r>
            <a:r>
              <a:rPr lang="uk-UA" b="1" u="sng" dirty="0" smtClean="0">
                <a:solidFill>
                  <a:srgbClr val="C00000"/>
                </a:solidFill>
                <a:latin typeface="Times New Roman" pitchFamily="18" charset="0"/>
                <a:cs typeface="Times New Roman" pitchFamily="18" charset="0"/>
              </a:rPr>
              <a:t>моделі </a:t>
            </a:r>
            <a:r>
              <a:rPr lang="uk-UA" b="1" u="sng" dirty="0" smtClean="0">
                <a:solidFill>
                  <a:srgbClr val="C00000"/>
                </a:solidFill>
                <a:latin typeface="Times New Roman" pitchFamily="18" charset="0"/>
                <a:cs typeface="Times New Roman" pitchFamily="18" charset="0"/>
              </a:rPr>
              <a:t>максимально </a:t>
            </a:r>
            <a:r>
              <a:rPr lang="uk-UA" b="1" u="sng" dirty="0" smtClean="0">
                <a:solidFill>
                  <a:srgbClr val="C00000"/>
                </a:solidFill>
                <a:latin typeface="Times New Roman" pitchFamily="18" charset="0"/>
                <a:cs typeface="Times New Roman" pitchFamily="18" charset="0"/>
              </a:rPr>
              <a:t>враховуються </a:t>
            </a:r>
            <a:r>
              <a:rPr lang="uk-UA" b="1" u="sng" dirty="0" smtClean="0">
                <a:solidFill>
                  <a:srgbClr val="C00000"/>
                </a:solidFill>
                <a:latin typeface="Times New Roman" pitchFamily="18" charset="0"/>
                <a:cs typeface="Times New Roman" pitchFamily="18" charset="0"/>
              </a:rPr>
              <a:t>права дитини, її здібності, потреби та інтереси, на практиці реалізуючи принцип </a:t>
            </a:r>
            <a:r>
              <a:rPr lang="uk-UA" b="1" u="sng" dirty="0" smtClean="0">
                <a:solidFill>
                  <a:srgbClr val="C00000"/>
                </a:solidFill>
                <a:latin typeface="Times New Roman" pitchFamily="18" charset="0"/>
                <a:cs typeface="Times New Roman" pitchFamily="18" charset="0"/>
              </a:rPr>
              <a:t>дитиноцентризму</a:t>
            </a:r>
            <a:r>
              <a:rPr lang="uk-UA" b="1" dirty="0" smtClean="0">
                <a:latin typeface="Times New Roman" pitchFamily="18" charset="0"/>
                <a:cs typeface="Times New Roman" pitchFamily="18" charset="0"/>
              </a:rPr>
              <a:t>.</a:t>
            </a:r>
            <a:endParaRPr lang="ru-RU" b="1"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836023" y="2031999"/>
            <a:ext cx="10711544" cy="3611155"/>
          </a:xfrm>
        </p:spPr>
        <p:txBody>
          <a:bodyPr/>
          <a:lstStyle/>
          <a:p>
            <a:r>
              <a:rPr lang="uk-UA" sz="2800" b="1" i="1" dirty="0" smtClean="0">
                <a:solidFill>
                  <a:schemeClr val="tx1"/>
                </a:solidFill>
                <a:latin typeface="Times New Roman" pitchFamily="18" charset="0"/>
                <a:cs typeface="Times New Roman" pitchFamily="18" charset="0"/>
              </a:rPr>
              <a:t>Це така </a:t>
            </a:r>
            <a:r>
              <a:rPr lang="uk-UA" sz="2800" b="1" i="1" dirty="0">
                <a:solidFill>
                  <a:schemeClr val="tx1"/>
                </a:solidFill>
                <a:latin typeface="Times New Roman" pitchFamily="18" charset="0"/>
                <a:cs typeface="Times New Roman" pitchFamily="18" charset="0"/>
              </a:rPr>
              <a:t>освітня </a:t>
            </a:r>
            <a:r>
              <a:rPr lang="uk-UA" sz="2800" b="1" i="1" dirty="0" smtClean="0">
                <a:solidFill>
                  <a:schemeClr val="tx1"/>
                </a:solidFill>
                <a:latin typeface="Times New Roman" pitchFamily="18" charset="0"/>
                <a:cs typeface="Times New Roman" pitchFamily="18" charset="0"/>
              </a:rPr>
              <a:t>модель, що:</a:t>
            </a:r>
          </a:p>
          <a:p>
            <a:r>
              <a:rPr lang="uk-UA" sz="2800" b="1" i="1" dirty="0" smtClean="0">
                <a:solidFill>
                  <a:schemeClr val="tx1"/>
                </a:solidFill>
                <a:latin typeface="Times New Roman" pitchFamily="18" charset="0"/>
                <a:cs typeface="Times New Roman" pitchFamily="18" charset="0"/>
              </a:rPr>
              <a:t> </a:t>
            </a:r>
            <a:r>
              <a:rPr lang="uk-UA" sz="2800" b="1" i="1" dirty="0" smtClean="0">
                <a:solidFill>
                  <a:srgbClr val="C00000"/>
                </a:solidFill>
                <a:latin typeface="Times New Roman" pitchFamily="18" charset="0"/>
                <a:cs typeface="Times New Roman" pitchFamily="18" charset="0"/>
              </a:rPr>
              <a:t>1) </a:t>
            </a:r>
            <a:r>
              <a:rPr lang="uk-UA" sz="2800" b="1" i="1" dirty="0" smtClean="0">
                <a:solidFill>
                  <a:schemeClr val="tx1"/>
                </a:solidFill>
                <a:latin typeface="Times New Roman" pitchFamily="18" charset="0"/>
                <a:cs typeface="Times New Roman" pitchFamily="18" charset="0"/>
              </a:rPr>
              <a:t>ставить </a:t>
            </a:r>
            <a:r>
              <a:rPr lang="uk-UA" sz="2800" b="1" i="1" dirty="0">
                <a:solidFill>
                  <a:schemeClr val="tx1"/>
                </a:solidFill>
                <a:latin typeface="Times New Roman" pitchFamily="18" charset="0"/>
                <a:cs typeface="Times New Roman" pitchFamily="18" charset="0"/>
              </a:rPr>
              <a:t>у центр педагогічного процесу </a:t>
            </a:r>
            <a:r>
              <a:rPr lang="uk-UA" sz="2800" b="1" i="1" dirty="0" smtClean="0">
                <a:solidFill>
                  <a:schemeClr val="tx1"/>
                </a:solidFill>
                <a:latin typeface="Times New Roman" pitchFamily="18" charset="0"/>
                <a:cs typeface="Times New Roman" pitchFamily="18" charset="0"/>
              </a:rPr>
              <a:t>дитину</a:t>
            </a:r>
            <a:r>
              <a:rPr lang="uk-UA" sz="2800" b="1" i="1" dirty="0">
                <a:solidFill>
                  <a:schemeClr val="tx1"/>
                </a:solidFill>
                <a:latin typeface="Times New Roman" pitchFamily="18" charset="0"/>
                <a:cs typeface="Times New Roman" pitchFamily="18" charset="0"/>
              </a:rPr>
              <a:t>;</a:t>
            </a:r>
            <a:endParaRPr lang="uk-UA" sz="2800" b="1" i="1" dirty="0" smtClean="0">
              <a:solidFill>
                <a:schemeClr val="tx1"/>
              </a:solidFill>
              <a:latin typeface="Times New Roman" pitchFamily="18" charset="0"/>
              <a:cs typeface="Times New Roman" pitchFamily="18" charset="0"/>
            </a:endParaRPr>
          </a:p>
          <a:p>
            <a:r>
              <a:rPr lang="uk-UA" sz="2800" b="1" i="1" dirty="0" smtClean="0">
                <a:solidFill>
                  <a:schemeClr val="tx1"/>
                </a:solidFill>
                <a:latin typeface="Times New Roman" pitchFamily="18" charset="0"/>
                <a:cs typeface="Times New Roman" pitchFamily="18" charset="0"/>
              </a:rPr>
              <a:t> </a:t>
            </a:r>
            <a:r>
              <a:rPr lang="uk-UA" sz="2800" b="1" i="1" dirty="0" smtClean="0">
                <a:solidFill>
                  <a:srgbClr val="C00000"/>
                </a:solidFill>
                <a:latin typeface="Times New Roman" pitchFamily="18" charset="0"/>
                <a:cs typeface="Times New Roman" pitchFamily="18" charset="0"/>
              </a:rPr>
              <a:t>2) </a:t>
            </a:r>
            <a:r>
              <a:rPr lang="uk-UA" sz="2800" b="1" i="1" dirty="0" smtClean="0">
                <a:solidFill>
                  <a:schemeClr val="tx1"/>
                </a:solidFill>
                <a:latin typeface="Times New Roman" pitchFamily="18" charset="0"/>
                <a:cs typeface="Times New Roman" pitchFamily="18" charset="0"/>
              </a:rPr>
              <a:t>сприяє </a:t>
            </a:r>
            <a:r>
              <a:rPr lang="uk-UA" sz="2800" b="1" i="1" dirty="0">
                <a:solidFill>
                  <a:schemeClr val="tx1"/>
                </a:solidFill>
                <a:latin typeface="Times New Roman" pitchFamily="18" charset="0"/>
                <a:cs typeface="Times New Roman" pitchFamily="18" charset="0"/>
              </a:rPr>
              <a:t>її саморозвитку та розширенню життєвого </a:t>
            </a:r>
            <a:r>
              <a:rPr lang="uk-UA" sz="2800" b="1" i="1" dirty="0" smtClean="0">
                <a:solidFill>
                  <a:schemeClr val="tx1"/>
                </a:solidFill>
                <a:latin typeface="Times New Roman" pitchFamily="18" charset="0"/>
                <a:cs typeface="Times New Roman" pitchFamily="18" charset="0"/>
              </a:rPr>
              <a:t>шляху</a:t>
            </a:r>
            <a:r>
              <a:rPr lang="uk-UA" sz="2800" b="1" i="1" dirty="0">
                <a:solidFill>
                  <a:schemeClr val="tx1"/>
                </a:solidFill>
                <a:latin typeface="Times New Roman" pitchFamily="18" charset="0"/>
                <a:cs typeface="Times New Roman" pitchFamily="18" charset="0"/>
              </a:rPr>
              <a:t>;</a:t>
            </a:r>
            <a:endParaRPr lang="uk-UA" sz="2800" b="1" i="1" dirty="0" smtClean="0">
              <a:solidFill>
                <a:schemeClr val="tx1"/>
              </a:solidFill>
              <a:latin typeface="Times New Roman" pitchFamily="18" charset="0"/>
              <a:cs typeface="Times New Roman" pitchFamily="18" charset="0"/>
            </a:endParaRPr>
          </a:p>
          <a:p>
            <a:r>
              <a:rPr lang="uk-UA" sz="2800" b="1" i="1" dirty="0" smtClean="0">
                <a:solidFill>
                  <a:schemeClr val="tx1"/>
                </a:solidFill>
                <a:latin typeface="Times New Roman" pitchFamily="18" charset="0"/>
                <a:cs typeface="Times New Roman" pitchFamily="18" charset="0"/>
              </a:rPr>
              <a:t> </a:t>
            </a:r>
            <a:r>
              <a:rPr lang="uk-UA" sz="2800" b="1" i="1" dirty="0" smtClean="0">
                <a:solidFill>
                  <a:srgbClr val="C00000"/>
                </a:solidFill>
                <a:latin typeface="Times New Roman" pitchFamily="18" charset="0"/>
                <a:cs typeface="Times New Roman" pitchFamily="18" charset="0"/>
              </a:rPr>
              <a:t>3) </a:t>
            </a:r>
            <a:r>
              <a:rPr lang="uk-UA" sz="2800" b="1" i="1" dirty="0" smtClean="0">
                <a:solidFill>
                  <a:schemeClr val="tx1"/>
                </a:solidFill>
                <a:latin typeface="Times New Roman" pitchFamily="18" charset="0"/>
                <a:cs typeface="Times New Roman" pitchFamily="18" charset="0"/>
              </a:rPr>
              <a:t>захисту прав</a:t>
            </a:r>
            <a:r>
              <a:rPr lang="uk-UA" sz="2800" b="1" i="1" dirty="0">
                <a:solidFill>
                  <a:schemeClr val="tx1"/>
                </a:solidFill>
                <a:latin typeface="Times New Roman" pitchFamily="18" charset="0"/>
                <a:cs typeface="Times New Roman" pitchFamily="18" charset="0"/>
              </a:rPr>
              <a:t>;</a:t>
            </a:r>
            <a:endParaRPr lang="uk-UA" sz="2800" b="1" i="1" dirty="0" smtClean="0">
              <a:solidFill>
                <a:schemeClr val="tx1"/>
              </a:solidFill>
              <a:latin typeface="Times New Roman" pitchFamily="18" charset="0"/>
              <a:cs typeface="Times New Roman" pitchFamily="18" charset="0"/>
            </a:endParaRPr>
          </a:p>
          <a:p>
            <a:r>
              <a:rPr lang="uk-UA" sz="2800" b="1" i="1" dirty="0" smtClean="0">
                <a:solidFill>
                  <a:srgbClr val="C00000"/>
                </a:solidFill>
                <a:latin typeface="Times New Roman" pitchFamily="18" charset="0"/>
                <a:cs typeface="Times New Roman" pitchFamily="18" charset="0"/>
              </a:rPr>
              <a:t> 4) </a:t>
            </a:r>
            <a:r>
              <a:rPr lang="uk-UA" sz="2800" b="1" i="1" dirty="0" smtClean="0">
                <a:solidFill>
                  <a:schemeClr val="tx1"/>
                </a:solidFill>
                <a:latin typeface="Times New Roman" pitchFamily="18" charset="0"/>
                <a:cs typeface="Times New Roman" pitchFamily="18" charset="0"/>
              </a:rPr>
              <a:t>акцентує </a:t>
            </a:r>
            <a:r>
              <a:rPr lang="uk-UA" sz="2800" b="1" i="1" dirty="0">
                <a:solidFill>
                  <a:schemeClr val="tx1"/>
                </a:solidFill>
                <a:latin typeface="Times New Roman" pitchFamily="18" charset="0"/>
                <a:cs typeface="Times New Roman" pitchFamily="18" charset="0"/>
              </a:rPr>
              <a:t>увагу на системі її інтересів та цінностей з метою формування життєвих компетентностей.</a:t>
            </a:r>
            <a:endParaRPr lang="ru-RU" sz="2800" b="1" dirty="0">
              <a:solidFill>
                <a:schemeClr val="tx1"/>
              </a:solidFill>
              <a:latin typeface="Times New Roman" pitchFamily="18" charset="0"/>
              <a:cs typeface="Times New Roman" pitchFamily="18" charset="0"/>
            </a:endParaRPr>
          </a:p>
          <a:p>
            <a:endParaRPr lang="ru-RU" dirty="0"/>
          </a:p>
        </p:txBody>
      </p:sp>
      <p:sp>
        <p:nvSpPr>
          <p:cNvPr id="3" name="Заголовок 2"/>
          <p:cNvSpPr>
            <a:spLocks noGrp="1"/>
          </p:cNvSpPr>
          <p:nvPr>
            <p:ph type="ctrTitle"/>
          </p:nvPr>
        </p:nvSpPr>
        <p:spPr>
          <a:xfrm>
            <a:off x="243841" y="284480"/>
            <a:ext cx="11663680" cy="1465943"/>
          </a:xfrm>
        </p:spPr>
        <p:txBody>
          <a:bodyPr/>
          <a:lstStyle/>
          <a:p>
            <a:pPr algn="ctr"/>
            <a:r>
              <a:rPr lang="uk-UA" sz="4000" dirty="0" smtClean="0">
                <a:solidFill>
                  <a:srgbClr val="C00000"/>
                </a:solidFill>
                <a:latin typeface="Times New Roman" pitchFamily="18" charset="0"/>
                <a:cs typeface="Times New Roman" pitchFamily="18" charset="0"/>
              </a:rPr>
              <a:t>Дитиноцентризм – орієнтація на потреби учня в освітньому процесі</a:t>
            </a:r>
            <a:endParaRPr lang="ru-RU" sz="4000"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294507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91052" y="574766"/>
            <a:ext cx="9339393" cy="1345474"/>
          </a:xfrm>
        </p:spPr>
        <p:txBody>
          <a:bodyPr/>
          <a:lstStyle/>
          <a:p>
            <a:r>
              <a:rPr lang="uk-UA" sz="4000" dirty="0" smtClean="0">
                <a:solidFill>
                  <a:srgbClr val="C00000"/>
                </a:solidFill>
                <a:latin typeface="Times New Roman" pitchFamily="18" charset="0"/>
                <a:cs typeface="Times New Roman" pitchFamily="18" charset="0"/>
              </a:rPr>
              <a:t>Період дитинства привернув увагу багатьох наук та дослідників</a:t>
            </a:r>
            <a:endParaRPr lang="ru-RU" sz="4000" dirty="0">
              <a:solidFill>
                <a:srgbClr val="C00000"/>
              </a:solidFill>
              <a:latin typeface="Times New Roman" pitchFamily="18" charset="0"/>
              <a:cs typeface="Times New Roman" pitchFamily="18" charset="0"/>
            </a:endParaRPr>
          </a:p>
        </p:txBody>
      </p:sp>
      <p:sp>
        <p:nvSpPr>
          <p:cNvPr id="3" name="Содержимое 2"/>
          <p:cNvSpPr>
            <a:spLocks noGrp="1"/>
          </p:cNvSpPr>
          <p:nvPr>
            <p:ph sz="quarter" idx="13"/>
          </p:nvPr>
        </p:nvSpPr>
        <p:spPr>
          <a:xfrm>
            <a:off x="770709" y="2860766"/>
            <a:ext cx="9287691" cy="2939143"/>
          </a:xfrm>
        </p:spPr>
        <p:txBody>
          <a:bodyPr>
            <a:noAutofit/>
          </a:bodyPr>
          <a:lstStyle/>
          <a:p>
            <a:pPr algn="just"/>
            <a:r>
              <a:rPr lang="uk-UA" sz="2800" b="1" dirty="0" smtClean="0">
                <a:latin typeface="Times New Roman" pitchFamily="18" charset="0"/>
                <a:cs typeface="Times New Roman" pitchFamily="18" charset="0"/>
              </a:rPr>
              <a:t>Дитинство – це віковий період, який є значущим для життя людини, привернув увагу багатьох наук (</a:t>
            </a:r>
            <a:r>
              <a:rPr lang="uk-UA" sz="2800" b="1" dirty="0" smtClean="0">
                <a:solidFill>
                  <a:srgbClr val="C00000"/>
                </a:solidFill>
                <a:latin typeface="Times New Roman" pitchFamily="18" charset="0"/>
                <a:cs typeface="Times New Roman" pitchFamily="18" charset="0"/>
              </a:rPr>
              <a:t>філософії, соціології, психології, культурології, історії, педагогіки) </a:t>
            </a:r>
            <a:r>
              <a:rPr lang="uk-UA" sz="2800" b="1" dirty="0" smtClean="0">
                <a:latin typeface="Times New Roman" pitchFamily="18" charset="0"/>
                <a:cs typeface="Times New Roman" pitchFamily="18" charset="0"/>
              </a:rPr>
              <a:t>та досліджується з різних концептуальних позицій, становлення яких пов’язане з переходом від «дорослоцентризму» до «дитиноцентризму». </a:t>
            </a:r>
            <a:endParaRPr lang="ru-RU" sz="2800" b="1"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927464" y="1750423"/>
            <a:ext cx="10123714" cy="4611188"/>
          </a:xfrm>
        </p:spPr>
        <p:txBody>
          <a:bodyPr>
            <a:normAutofit/>
          </a:bodyPr>
          <a:lstStyle/>
          <a:p>
            <a:pPr marL="457200" indent="-457200">
              <a:buAutoNum type="arabicPeriod"/>
            </a:pPr>
            <a:r>
              <a:rPr lang="uk-UA" sz="2800" b="1" dirty="0" smtClean="0">
                <a:latin typeface="Times New Roman" pitchFamily="18" charset="0"/>
                <a:cs typeface="Times New Roman" pitchFamily="18" charset="0"/>
              </a:rPr>
              <a:t>Педагогічна творчість учителя  та активність учнів в освітньому процесі.</a:t>
            </a:r>
          </a:p>
          <a:p>
            <a:pPr marL="457200" indent="-457200">
              <a:buAutoNum type="arabicPeriod"/>
            </a:pPr>
            <a:r>
              <a:rPr lang="uk-UA" sz="2800" b="1" dirty="0" smtClean="0">
                <a:latin typeface="Times New Roman" pitchFamily="18" charset="0"/>
                <a:cs typeface="Times New Roman" pitchFamily="18" charset="0"/>
              </a:rPr>
              <a:t>Орієнтація на інтереси учнів та облаштування відповідного освітнього середовища.</a:t>
            </a:r>
          </a:p>
          <a:p>
            <a:pPr marL="457200" indent="-457200">
              <a:buAutoNum type="arabicPeriod"/>
            </a:pPr>
            <a:r>
              <a:rPr lang="uk-UA" sz="2800" b="1" dirty="0" smtClean="0">
                <a:latin typeface="Times New Roman" pitchFamily="18" charset="0"/>
                <a:cs typeface="Times New Roman" pitchFamily="18" charset="0"/>
              </a:rPr>
              <a:t>Навчання спрямоване на практичну діяльність.</a:t>
            </a:r>
          </a:p>
          <a:p>
            <a:pPr marL="457200" indent="-457200">
              <a:buAutoNum type="arabicPeriod"/>
            </a:pPr>
            <a:r>
              <a:rPr lang="uk-UA" sz="2800" b="1" dirty="0" smtClean="0">
                <a:latin typeface="Times New Roman" pitchFamily="18" charset="0"/>
                <a:cs typeface="Times New Roman" pitchFamily="18" charset="0"/>
              </a:rPr>
              <a:t>Урахування індивідуальності та особливості кожної дитини.</a:t>
            </a:r>
          </a:p>
          <a:p>
            <a:pPr marL="457200" indent="-457200">
              <a:buAutoNum type="arabicPeriod"/>
            </a:pPr>
            <a:r>
              <a:rPr lang="uk-UA" sz="2800" b="1" dirty="0" smtClean="0">
                <a:latin typeface="Times New Roman" pitchFamily="18" charset="0"/>
                <a:cs typeface="Times New Roman" pitchFamily="18" charset="0"/>
              </a:rPr>
              <a:t>Виховання вільної, розумної, творчої та незалежної особистості.</a:t>
            </a:r>
          </a:p>
          <a:p>
            <a:pPr marL="457200" indent="-457200">
              <a:buAutoNum type="arabicPeriod"/>
            </a:pPr>
            <a:endParaRPr lang="ru-RU" dirty="0"/>
          </a:p>
        </p:txBody>
      </p:sp>
      <p:sp>
        <p:nvSpPr>
          <p:cNvPr id="3" name="Заголовок 2"/>
          <p:cNvSpPr>
            <a:spLocks noGrp="1"/>
          </p:cNvSpPr>
          <p:nvPr>
            <p:ph type="ctrTitle"/>
          </p:nvPr>
        </p:nvSpPr>
        <p:spPr>
          <a:xfrm>
            <a:off x="182880" y="222070"/>
            <a:ext cx="12009120" cy="1436913"/>
          </a:xfrm>
        </p:spPr>
        <p:txBody>
          <a:bodyPr/>
          <a:lstStyle/>
          <a:p>
            <a:pPr algn="ctr"/>
            <a:r>
              <a:rPr lang="uk-UA" sz="3200" dirty="0" smtClean="0">
                <a:solidFill>
                  <a:srgbClr val="C00000"/>
                </a:solidFill>
                <a:latin typeface="Times New Roman" pitchFamily="18" charset="0"/>
                <a:cs typeface="Times New Roman" pitchFamily="18" charset="0"/>
              </a:rPr>
              <a:t>Американським філософом і педагогом Джоном Дьюи було визначено напрямки дитиноцентризму:</a:t>
            </a:r>
            <a:endParaRPr lang="ru-RU" sz="3200" dirty="0">
              <a:solidFill>
                <a:srgbClr val="C00000"/>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10927" y="406400"/>
            <a:ext cx="7955555" cy="1320800"/>
          </a:xfrm>
        </p:spPr>
        <p:txBody>
          <a:bodyPr/>
          <a:lstStyle/>
          <a:p>
            <a:r>
              <a:rPr lang="uk-UA" dirty="0" smtClean="0">
                <a:solidFill>
                  <a:srgbClr val="C00000"/>
                </a:solidFill>
                <a:latin typeface="Times New Roman" pitchFamily="18" charset="0"/>
                <a:cs typeface="Times New Roman" pitchFamily="18" charset="0"/>
              </a:rPr>
              <a:t>Василь Кремень</a:t>
            </a:r>
            <a:endParaRPr lang="ru-RU" dirty="0">
              <a:solidFill>
                <a:srgbClr val="C00000"/>
              </a:solidFill>
              <a:latin typeface="Times New Roman" pitchFamily="18" charset="0"/>
              <a:cs typeface="Times New Roman" pitchFamily="18" charset="0"/>
            </a:endParaRPr>
          </a:p>
        </p:txBody>
      </p:sp>
      <p:sp>
        <p:nvSpPr>
          <p:cNvPr id="3" name="Текст 2"/>
          <p:cNvSpPr>
            <a:spLocks noGrp="1"/>
          </p:cNvSpPr>
          <p:nvPr>
            <p:ph type="body" idx="1"/>
          </p:nvPr>
        </p:nvSpPr>
        <p:spPr>
          <a:xfrm>
            <a:off x="345440" y="2113280"/>
            <a:ext cx="11521440" cy="3895634"/>
          </a:xfrm>
        </p:spPr>
        <p:txBody>
          <a:bodyPr>
            <a:normAutofit/>
          </a:bodyPr>
          <a:lstStyle/>
          <a:p>
            <a:pPr algn="just"/>
            <a:r>
              <a:rPr lang="uk-UA" sz="2800" b="1" dirty="0" smtClean="0">
                <a:latin typeface="Times New Roman" pitchFamily="18" charset="0"/>
                <a:cs typeface="Times New Roman" pitchFamily="18" charset="0"/>
              </a:rPr>
              <a:t>      Вітчизняний </a:t>
            </a:r>
            <a:r>
              <a:rPr lang="uk-UA" sz="2800" b="1" dirty="0">
                <a:latin typeface="Times New Roman" pitchFamily="18" charset="0"/>
                <a:cs typeface="Times New Roman" pitchFamily="18" charset="0"/>
              </a:rPr>
              <a:t>науковець В. Кремень виокремив нову дослідницьку парадигму – </a:t>
            </a:r>
            <a:r>
              <a:rPr lang="uk-UA" sz="2800" b="1" u="sng" dirty="0">
                <a:solidFill>
                  <a:srgbClr val="C00000"/>
                </a:solidFill>
                <a:latin typeface="Times New Roman" pitchFamily="18" charset="0"/>
                <a:cs typeface="Times New Roman" pitchFamily="18" charset="0"/>
              </a:rPr>
              <a:t>«дитиноцентричний підхід</a:t>
            </a:r>
            <a:r>
              <a:rPr lang="uk-UA" sz="2800" b="1" u="sng" dirty="0" smtClean="0">
                <a:solidFill>
                  <a:srgbClr val="C00000"/>
                </a:solidFill>
                <a:latin typeface="Times New Roman" pitchFamily="18" charset="0"/>
                <a:cs typeface="Times New Roman" pitchFamily="18" charset="0"/>
              </a:rPr>
              <a:t>».</a:t>
            </a:r>
          </a:p>
          <a:p>
            <a:pPr algn="just"/>
            <a:r>
              <a:rPr lang="uk-UA" sz="2800" b="1" dirty="0" smtClean="0">
                <a:solidFill>
                  <a:srgbClr val="C00000"/>
                </a:solidFill>
                <a:latin typeface="Times New Roman" pitchFamily="18" charset="0"/>
                <a:cs typeface="Times New Roman" pitchFamily="18" charset="0"/>
              </a:rPr>
              <a:t>      </a:t>
            </a:r>
            <a:r>
              <a:rPr lang="uk-UA" sz="2800" b="1" dirty="0">
                <a:latin typeface="Times New Roman" pitchFamily="18" charset="0"/>
                <a:cs typeface="Times New Roman" pitchFamily="18" charset="0"/>
              </a:rPr>
              <a:t>В своїй роботі «Про дитиноцентризм або чому освіта України потребує структурних змін» він зазначає, що цей підхід є «визначальним при проведенні будь-яких змін в освіті, але не як увага до дитини як такої абстрактної, узагальненої, а як до конкретної дитини з її сутнісними характеристиками на всіх етапах освітньої діяльності від дошкілля до університету</a:t>
            </a:r>
            <a:r>
              <a:rPr lang="uk-UA" sz="2400" dirty="0"/>
              <a:t>»</a:t>
            </a:r>
            <a:endParaRPr lang="ru-RU" sz="2400" dirty="0"/>
          </a:p>
        </p:txBody>
      </p:sp>
    </p:spTree>
    <p:extLst>
      <p:ext uri="{BB962C8B-B14F-4D97-AF65-F5344CB8AC3E}">
        <p14:creationId xmlns:p14="http://schemas.microsoft.com/office/powerpoint/2010/main" xmlns="" val="3436790309"/>
      </p:ext>
    </p:extLst>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1_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1294</TotalTime>
  <Words>1764</Words>
  <Application>Microsoft Office PowerPoint</Application>
  <PresentationFormat>Произвольный</PresentationFormat>
  <Paragraphs>125</Paragraphs>
  <Slides>27</Slides>
  <Notes>0</Notes>
  <HiddenSlides>0</HiddenSlides>
  <MMClips>0</MMClips>
  <ScaleCrop>false</ScaleCrop>
  <HeadingPairs>
    <vt:vector size="4" baseType="variant">
      <vt:variant>
        <vt:lpstr>Тема</vt:lpstr>
      </vt:variant>
      <vt:variant>
        <vt:i4>2</vt:i4>
      </vt:variant>
      <vt:variant>
        <vt:lpstr>Заголовки слайдов</vt:lpstr>
      </vt:variant>
      <vt:variant>
        <vt:i4>27</vt:i4>
      </vt:variant>
    </vt:vector>
  </HeadingPairs>
  <TitlesOfParts>
    <vt:vector size="29" baseType="lpstr">
      <vt:lpstr>Воздушный поток</vt:lpstr>
      <vt:lpstr>1_Воздушный поток</vt:lpstr>
      <vt:lpstr>Застосування ідей дитиноцентризму  у спадщині великих педагогів минулого (вітчизняних та зарубіжних) та сучасній системі освіти</vt:lpstr>
      <vt:lpstr>*Нова українська школа  nus.org.ua/</vt:lpstr>
      <vt:lpstr>НОВІ ОСВІТНІ СТАНДАРТИ ҐРУНТУЮТЬСЯ </vt:lpstr>
      <vt:lpstr>Сучасні методологічні підходи в освіті</vt:lpstr>
      <vt:lpstr>Вектор розвитку сучасної освіти</vt:lpstr>
      <vt:lpstr>Дитиноцентризм – орієнтація на потреби учня в освітньому процесі</vt:lpstr>
      <vt:lpstr>Період дитинства привернув увагу багатьох наук та дослідників</vt:lpstr>
      <vt:lpstr>Американським філософом і педагогом Джоном Дьюи було визначено напрямки дитиноцентризму:</vt:lpstr>
      <vt:lpstr>Василь Кремень</vt:lpstr>
      <vt:lpstr>Ірина Загарницька</vt:lpstr>
      <vt:lpstr>Олена Квас</vt:lpstr>
      <vt:lpstr>Дитиноцентричність дидактики К. Д. Ушинського (дитинство пройшло на Чернігівщині, помер в Одесі)</vt:lpstr>
      <vt:lpstr>Дитиноцентричність дидактики К. Д. Ушинського (дитинство пройшло на Чернігівщині, помер в Одесі)</vt:lpstr>
      <vt:lpstr>Тимофій Лубенець (19 століття)</vt:lpstr>
      <vt:lpstr>Тимофій Лубенець (19 століття)</vt:lpstr>
      <vt:lpstr>Тимофій Лубенець (19 століття)</vt:lpstr>
      <vt:lpstr>Тимофій Лубенець (19 століття)</vt:lpstr>
      <vt:lpstr>Педагогічна спадщина Василя Сухомлинського є концептуальною щодо розкриття поняття «дитиноцентризм» </vt:lpstr>
      <vt:lpstr>Педагогічна спадщина Василя Сухомлинського є концептуальною щодо розкриття поняття «дитиноцентризм» </vt:lpstr>
      <vt:lpstr>Олександр Захаренко</vt:lpstr>
      <vt:lpstr>Порівняння освітніх моделей освіти: старої та нової</vt:lpstr>
      <vt:lpstr>Зміни в освітньому процесі у зв’язку з реалізацією принципу дитиноцентризму</vt:lpstr>
      <vt:lpstr>Організація освітнього процесу з урахуванням дитиноцентричного підходу:</vt:lpstr>
      <vt:lpstr>Ідеї дитиноцентризму, що актуальні в НУШ:</vt:lpstr>
      <vt:lpstr>Список використаних джерел:</vt:lpstr>
      <vt:lpstr>Список використаних джерел:</vt:lpstr>
      <vt:lpstr>Дякую</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Сучасні підходи до організації навчально-пізнавальної діяльності учнів</dc:title>
  <dc:creator>Пользователь Windows</dc:creator>
  <cp:lastModifiedBy>Светлана</cp:lastModifiedBy>
  <cp:revision>269</cp:revision>
  <dcterms:created xsi:type="dcterms:W3CDTF">2021-10-30T11:29:29Z</dcterms:created>
  <dcterms:modified xsi:type="dcterms:W3CDTF">2024-03-04T09:00:13Z</dcterms:modified>
</cp:coreProperties>
</file>