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sldIdLst>
    <p:sldId id="268" r:id="rId2"/>
    <p:sldId id="267" r:id="rId3"/>
    <p:sldId id="269" r:id="rId4"/>
    <p:sldId id="261" r:id="rId5"/>
    <p:sldId id="262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-34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198" y="313772"/>
            <a:ext cx="8600433" cy="1468800"/>
          </a:xfrm>
        </p:spPr>
        <p:txBody>
          <a:bodyPr>
            <a:normAutofit fontScale="90000"/>
          </a:bodyPr>
          <a:lstStyle/>
          <a:p>
            <a:r>
              <a:rPr lang="uk-UA" sz="4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“Спортивні</a:t>
            </a:r>
            <a:r>
              <a:rPr lang="uk-UA" sz="4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споруди та </a:t>
            </a:r>
            <a:r>
              <a:rPr lang="uk-UA" sz="4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обладнання”</a:t>
            </a:r>
            <a:endParaRPr lang="uk-UA" sz="48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84144" y="2373359"/>
            <a:ext cx="4120058" cy="153763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i="1" dirty="0" smtClean="0">
                <a:solidFill>
                  <a:srgbClr val="C00000"/>
                </a:solidFill>
              </a:rPr>
              <a:t>Викладач – </a:t>
            </a:r>
            <a:r>
              <a:rPr lang="uk-UA" i="1" dirty="0" err="1" smtClean="0">
                <a:solidFill>
                  <a:srgbClr val="C00000"/>
                </a:solidFill>
              </a:rPr>
              <a:t>Літвінова-Головань</a:t>
            </a:r>
            <a:r>
              <a:rPr lang="uk-UA" i="1" dirty="0" smtClean="0">
                <a:solidFill>
                  <a:srgbClr val="C00000"/>
                </a:solidFill>
              </a:rPr>
              <a:t> Ольга Павлівна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i="1" dirty="0" err="1" smtClean="0">
                <a:solidFill>
                  <a:srgbClr val="C00000"/>
                </a:solidFill>
              </a:rPr>
              <a:t>к.пед.н</a:t>
            </a:r>
            <a:r>
              <a:rPr lang="uk-UA" i="1" dirty="0" smtClean="0">
                <a:solidFill>
                  <a:srgbClr val="C00000"/>
                </a:solidFill>
              </a:rPr>
              <a:t>., доцент</a:t>
            </a:r>
            <a:endParaRPr lang="ru-RU" i="1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споруди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0612" y="2471737"/>
            <a:ext cx="6193374" cy="348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23747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8978" y="600865"/>
            <a:ext cx="6819441" cy="4213506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70C0"/>
                </a:solidFill>
                <a:latin typeface="Arial"/>
                <a:ea typeface="Times New Roman"/>
                <a:cs typeface="Times New Roman"/>
              </a:rPr>
              <a:t> </a:t>
            </a:r>
            <a:endParaRPr lang="ru-RU" b="1" dirty="0">
              <a:solidFill>
                <a:srgbClr val="0070C0"/>
              </a:solidFill>
              <a:latin typeface="Arial"/>
              <a:ea typeface="Times New Roman"/>
              <a:cs typeface="Times New Roman"/>
            </a:endParaRPr>
          </a:p>
          <a:p>
            <a:pPr algn="just">
              <a:lnSpc>
                <a:spcPct val="107000"/>
              </a:lnSpc>
            </a:pPr>
            <a:r>
              <a:rPr lang="uk-UA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b="1" dirty="0" smtClean="0"/>
              <a:t> 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Навчальна дисципліна </a:t>
            </a:r>
            <a:r>
              <a:rPr lang="uk-UA" sz="2000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«Спортивні споруди та обладнання»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є вибірковою навчальною дисципліною циклу професійної підготовки, яка займає чільне місце в освітній програмі «Фізична культура і спорт», забезпечуючи формування як загальних, так і фахових </a:t>
            </a:r>
            <a:r>
              <a:rPr lang="uk-UA" sz="20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компетентностей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майбутніх 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молодших бакалаврів 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фізичної культури та спорту.</a:t>
            </a:r>
          </a:p>
          <a:p>
            <a:pPr>
              <a:lnSpc>
                <a:spcPct val="107000"/>
              </a:lnSpc>
            </a:pPr>
            <a:endParaRPr lang="ru-RU" b="1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000" b="1" dirty="0">
              <a:solidFill>
                <a:srgbClr val="0070C0"/>
              </a:solidFill>
              <a:latin typeface="Arial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000" b="1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ru-RU" sz="1000" b="1" dirty="0">
                <a:solidFill>
                  <a:srgbClr val="0070C0"/>
                </a:solidFill>
                <a:latin typeface="Arial"/>
                <a:ea typeface="Times New Roman"/>
                <a:cs typeface="Times New Roman"/>
              </a:rPr>
              <a:t> </a:t>
            </a:r>
            <a:endParaRPr lang="ru-RU" sz="1000" b="1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endParaRPr lang="ru-RU" sz="800" dirty="0"/>
          </a:p>
        </p:txBody>
      </p:sp>
      <p:pic>
        <p:nvPicPr>
          <p:cNvPr id="4" name="Рисунок 3" descr="споруди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4700" y="3448280"/>
            <a:ext cx="5060566" cy="2786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73399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6824" y="424595"/>
            <a:ext cx="9401407" cy="354147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000" b="1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ru-RU" sz="1000" b="1" dirty="0">
                <a:solidFill>
                  <a:srgbClr val="0070C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Метою</a:t>
            </a:r>
            <a:r>
              <a:rPr lang="ru-RU" sz="2000" dirty="0" smtClean="0"/>
              <a:t> 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вивчення навчальної дисципліни «Спортивні споруди та обладнання» є сприяння здобувачам 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освіти у опануванні базових знань з використання спортивних споруд, спеціального обладнання та інвентарю, історії розвитку спортивного будівництва, їх експлуатації під час організації і проведення </a:t>
            </a:r>
            <a:r>
              <a:rPr lang="uk-UA" sz="20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навчально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тренувальних занять </a:t>
            </a:r>
            <a:r>
              <a:rPr lang="uk-UA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змагань спортсменів.</a:t>
            </a:r>
            <a:endParaRPr lang="uk-UA" sz="20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  <a:p>
            <a:endParaRPr lang="ru-RU" sz="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493744" y="3051673"/>
            <a:ext cx="6096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rgbClr val="C00000"/>
                </a:solidFill>
              </a:rPr>
              <a:t>Предметом </a:t>
            </a: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вивчення навчальної дисципліни є розгляд об’єктів спортивного та </a:t>
            </a:r>
            <a:r>
              <a:rPr lang="uk-U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фізкультурнооздоровчого</a:t>
            </a: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призначення, специфіка будівництва та використання спортивних споруд; спортивно-матеріальна база різних видів спорту, шкільні спортивні споруди, їх нормативно-правове забезпечення.</a:t>
            </a:r>
            <a:endParaRPr lang="uk-U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 descr="споруди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113" y="3051672"/>
            <a:ext cx="4616067" cy="311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73399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1875" y="661011"/>
            <a:ext cx="10350136" cy="4693187"/>
          </a:xfrm>
        </p:spPr>
        <p:txBody>
          <a:bodyPr>
            <a:normAutofit fontScale="55000" lnSpcReduction="20000"/>
          </a:bodyPr>
          <a:lstStyle/>
          <a:p>
            <a:r>
              <a:rPr lang="ru-RU" sz="3800" dirty="0" err="1" smtClean="0"/>
              <a:t>Основними</a:t>
            </a:r>
            <a:r>
              <a:rPr lang="ru-RU" sz="3800" dirty="0" smtClean="0"/>
              <a:t> </a:t>
            </a:r>
            <a:r>
              <a:rPr lang="ru-RU" sz="3800" b="1" i="1" dirty="0" err="1" smtClean="0">
                <a:solidFill>
                  <a:srgbClr val="C00000"/>
                </a:solidFill>
              </a:rPr>
              <a:t>завданнями</a:t>
            </a:r>
            <a:r>
              <a:rPr lang="ru-RU" sz="3800" dirty="0" smtClean="0"/>
              <a:t> </a:t>
            </a:r>
            <a:r>
              <a:rPr lang="ru-RU" sz="3800" dirty="0" err="1" smtClean="0"/>
              <a:t>вивчення</a:t>
            </a:r>
            <a:r>
              <a:rPr lang="ru-RU" sz="3800" dirty="0" smtClean="0"/>
              <a:t> </a:t>
            </a:r>
            <a:r>
              <a:rPr lang="ru-RU" sz="3800" dirty="0" err="1" smtClean="0"/>
              <a:t>навчальної</a:t>
            </a:r>
            <a:r>
              <a:rPr lang="ru-RU" sz="3800" dirty="0" smtClean="0"/>
              <a:t> </a:t>
            </a:r>
            <a:r>
              <a:rPr lang="ru-RU" sz="3800" dirty="0" err="1" smtClean="0"/>
              <a:t>дисципліни</a:t>
            </a:r>
            <a:r>
              <a:rPr lang="ru-RU" sz="3800" dirty="0" smtClean="0"/>
              <a:t>«</a:t>
            </a:r>
            <a:r>
              <a:rPr lang="ru-RU" sz="3800" dirty="0" err="1" smtClean="0"/>
              <a:t>Спортивні</a:t>
            </a:r>
            <a:r>
              <a:rPr lang="ru-RU" sz="3800" dirty="0" smtClean="0"/>
              <a:t> </a:t>
            </a:r>
            <a:r>
              <a:rPr lang="ru-RU" sz="3800" dirty="0" err="1" smtClean="0"/>
              <a:t>споруди</a:t>
            </a:r>
            <a:r>
              <a:rPr lang="ru-RU" sz="3800" dirty="0" smtClean="0"/>
              <a:t> та </a:t>
            </a:r>
            <a:r>
              <a:rPr lang="ru-RU" sz="3800" dirty="0" err="1" smtClean="0"/>
              <a:t>обладнання</a:t>
            </a:r>
            <a:r>
              <a:rPr lang="ru-RU" sz="3800" dirty="0" smtClean="0"/>
              <a:t>» є: </a:t>
            </a:r>
          </a:p>
          <a:p>
            <a:r>
              <a:rPr lang="ru-RU" sz="3800" dirty="0" smtClean="0"/>
              <a:t> </a:t>
            </a:r>
            <a:r>
              <a:rPr lang="uk-UA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здійснення теоретичного аналізу проблем функціонування матеріально-технічної бази спорту; </a:t>
            </a:r>
          </a:p>
          <a:p>
            <a:r>
              <a:rPr lang="uk-UA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мати базові знання про спортивні споруди, обладнання та інвентар,застосовувати у практичній діяльності;</a:t>
            </a:r>
          </a:p>
          <a:p>
            <a:r>
              <a:rPr lang="uk-UA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мати знання з історії розвитку спортивних споруд; </a:t>
            </a:r>
          </a:p>
          <a:p>
            <a:r>
              <a:rPr lang="uk-UA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розуміти основи сучасного </a:t>
            </a:r>
            <a:r>
              <a:rPr lang="uk-UA" sz="3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проєктування</a:t>
            </a:r>
            <a:r>
              <a:rPr lang="uk-UA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будівництва спортивних споруд; </a:t>
            </a:r>
          </a:p>
          <a:p>
            <a:r>
              <a:rPr lang="uk-UA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розуміти специфіку використання різних спортивних споруд; </a:t>
            </a:r>
          </a:p>
          <a:p>
            <a:r>
              <a:rPr lang="uk-UA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ознайомитись з загальними вимогами до спортивних споруд; </a:t>
            </a:r>
          </a:p>
          <a:p>
            <a:r>
              <a:rPr lang="uk-UA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опанувати державні документи, що стосуються експлуатації спортивних споруд. </a:t>
            </a:r>
          </a:p>
          <a:p>
            <a:r>
              <a:rPr lang="uk-UA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застосовувати набуті знання для розв’язання практичних завдань у тренувальному процесі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1264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4428" y="672029"/>
            <a:ext cx="7393818" cy="219235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1800" dirty="0" smtClean="0"/>
              <a:t>Окрім загальних </a:t>
            </a:r>
            <a:r>
              <a:rPr lang="uk-UA" sz="1800" dirty="0" err="1" smtClean="0"/>
              <a:t>компетентностей</a:t>
            </a:r>
            <a:r>
              <a:rPr lang="uk-UA" sz="1800" dirty="0" smtClean="0"/>
              <a:t>, курс </a:t>
            </a:r>
            <a:r>
              <a:rPr lang="uk-UA" sz="1800" dirty="0" err="1" smtClean="0"/>
              <a:t>“Спортивні</a:t>
            </a:r>
            <a:r>
              <a:rPr lang="uk-UA" sz="1800" dirty="0" smtClean="0"/>
              <a:t> споруди та </a:t>
            </a:r>
            <a:r>
              <a:rPr lang="uk-UA" sz="1800" dirty="0" err="1" smtClean="0"/>
              <a:t>обладнання”</a:t>
            </a:r>
            <a:r>
              <a:rPr lang="uk-UA" sz="1800" dirty="0" smtClean="0"/>
              <a:t> формує таку спеціальну (фахову) компетентність, як:</a:t>
            </a:r>
            <a:endParaRPr lang="ru-RU" sz="1800" dirty="0" smtClean="0"/>
          </a:p>
          <a:p>
            <a:endParaRPr lang="ru-RU" sz="2000" b="1" dirty="0" smtClean="0"/>
          </a:p>
          <a:p>
            <a:r>
              <a:rPr lang="ru-RU" sz="2000" b="1" dirty="0" err="1" smtClean="0"/>
              <a:t>Здатність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використовувати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спортивні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споруди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спеціальне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обладнання</a:t>
            </a:r>
            <a:r>
              <a:rPr lang="ru-RU" sz="2000" b="1" dirty="0" smtClean="0"/>
              <a:t> та </a:t>
            </a:r>
            <a:r>
              <a:rPr lang="ru-RU" sz="2000" b="1" dirty="0" err="1" smtClean="0"/>
              <a:t>інвентар</a:t>
            </a:r>
            <a:r>
              <a:rPr lang="ru-RU" sz="2000" b="1" dirty="0" smtClean="0"/>
              <a:t>.</a:t>
            </a:r>
            <a:endParaRPr lang="ru-RU" sz="2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Рисунок 4" descr="споруди 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5551" y="2897435"/>
            <a:ext cx="5863154" cy="334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16704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1446" y="4390014"/>
            <a:ext cx="8600433" cy="1468800"/>
          </a:xfrm>
        </p:spPr>
        <p:txBody>
          <a:bodyPr>
            <a:normAutofit/>
          </a:bodyPr>
          <a:lstStyle/>
          <a:p>
            <a:r>
              <a:rPr lang="uk-UA" sz="6000" b="1" i="1" dirty="0">
                <a:latin typeface="Monotype Corsiva" panose="03010101010201010101" pitchFamily="66" charset="0"/>
              </a:rPr>
              <a:t>Дякую  за  увагу</a:t>
            </a:r>
            <a:r>
              <a:rPr lang="uk-UA" sz="6000" i="1" dirty="0">
                <a:latin typeface="Monotype Corsiva" panose="03010101010201010101" pitchFamily="66" charset="0"/>
              </a:rPr>
              <a:t> </a:t>
            </a:r>
            <a:r>
              <a:rPr lang="uk-UA" sz="6000" dirty="0">
                <a:latin typeface="Monotype Corsiva" panose="03010101010201010101" pitchFamily="66" charset="0"/>
              </a:rPr>
              <a:t>!</a:t>
            </a:r>
            <a:endParaRPr lang="ru-RU" sz="6000" dirty="0">
              <a:latin typeface="Monotype Corsiva" panose="03010101010201010101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 </a:t>
            </a:r>
            <a:endParaRPr lang="ru-RU" dirty="0"/>
          </a:p>
        </p:txBody>
      </p:sp>
      <p:pic>
        <p:nvPicPr>
          <p:cNvPr id="4" name="Рисунок 3" descr="споруди 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147" y="604837"/>
            <a:ext cx="10708395" cy="430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48741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532</TotalTime>
  <Words>276</Words>
  <Application>Microsoft Office PowerPoint</Application>
  <PresentationFormat>Произвольный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“Спортивні споруди та обладнання”</vt:lpstr>
      <vt:lpstr>Слайд 2</vt:lpstr>
      <vt:lpstr>Слайд 3</vt:lpstr>
      <vt:lpstr>Слайд 4</vt:lpstr>
      <vt:lpstr>Слайд 5</vt:lpstr>
      <vt:lpstr>Дякую  за  увагу !</vt:lpstr>
    </vt:vector>
  </TitlesOfParts>
  <Company>Russia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уроку : Захист від кримінальних небезпек. Поняття і межі доступної самооборони. Основи самозахисту.</dc:title>
  <dc:creator>Zverdvd.org</dc:creator>
  <cp:lastModifiedBy>User</cp:lastModifiedBy>
  <cp:revision>47</cp:revision>
  <dcterms:created xsi:type="dcterms:W3CDTF">2020-04-09T08:38:35Z</dcterms:created>
  <dcterms:modified xsi:type="dcterms:W3CDTF">2023-12-26T07:44:35Z</dcterms:modified>
</cp:coreProperties>
</file>