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2" r:id="rId9"/>
    <p:sldId id="273" r:id="rId10"/>
    <p:sldId id="274" r:id="rId11"/>
    <p:sldId id="275" r:id="rId12"/>
    <p:sldId id="277" r:id="rId13"/>
    <p:sldId id="276" r:id="rId14"/>
    <p:sldId id="278" r:id="rId15"/>
    <p:sldId id="279" r:id="rId16"/>
    <p:sldId id="280" r:id="rId17"/>
    <p:sldId id="281" r:id="rId18"/>
  </p:sldIdLst>
  <p:sldSz cx="9144000" cy="5143500" type="screen16x9"/>
  <p:notesSz cx="6858000" cy="9144000"/>
  <p:embeddedFontLst>
    <p:embeddedFont>
      <p:font typeface="Roboto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92609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1988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1724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5584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786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2706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3573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6260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228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5430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773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235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146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4860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809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5852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300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daf95274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daf95274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580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1126975" y="795450"/>
            <a:ext cx="7656300" cy="3519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uk-UA" b="1"/>
              <a:t>Тема </a:t>
            </a:r>
            <a:r>
              <a:rPr lang="uk-UA" b="1" smtClean="0"/>
              <a:t>6</a:t>
            </a:r>
            <a:r>
              <a:rPr lang="uk-UA" b="1" smtClean="0"/>
              <a:t>.1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Педагогіка </a:t>
            </a:r>
            <a:r>
              <a:rPr lang="uk-UA" b="1" dirty="0"/>
              <a:t>партнерства</a:t>
            </a:r>
            <a:r>
              <a:rPr lang="ru-RU" dirty="0"/>
              <a:t/>
            </a:r>
            <a:br>
              <a:rPr lang="ru-RU" dirty="0"/>
            </a:br>
            <a:r>
              <a:rPr lang="ru-RU" sz="4900" b="1" dirty="0" smtClean="0">
                <a:solidFill>
                  <a:srgbClr val="FFFFFF"/>
                </a:solidFill>
              </a:rPr>
              <a:t/>
            </a:r>
            <a:br>
              <a:rPr lang="ru-RU" sz="4900" b="1" dirty="0" smtClean="0">
                <a:solidFill>
                  <a:srgbClr val="FFFFFF"/>
                </a:solidFill>
              </a:rPr>
            </a:br>
            <a:endParaRPr sz="49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uk-UA" sz="2000" dirty="0" smtClean="0"/>
              <a:t>Чинники впровадження педагогіки партнерства в НУШ</a:t>
            </a:r>
            <a:endParaRPr sz="20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699" y="778450"/>
            <a:ext cx="8163227" cy="38827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000" dirty="0"/>
              <a:t>1. </a:t>
            </a:r>
            <a:r>
              <a:rPr lang="ru-RU" sz="1000" dirty="0" err="1"/>
              <a:t>Включення</a:t>
            </a:r>
            <a:r>
              <a:rPr lang="ru-RU" sz="1000" dirty="0"/>
              <a:t> </a:t>
            </a:r>
            <a:r>
              <a:rPr lang="ru-RU" sz="1000" dirty="0" err="1"/>
              <a:t>батьків</a:t>
            </a:r>
            <a:r>
              <a:rPr lang="ru-RU" sz="1000" dirty="0"/>
              <a:t> до </a:t>
            </a:r>
            <a:r>
              <a:rPr lang="ru-RU" sz="1000" dirty="0" err="1"/>
              <a:t>організації</a:t>
            </a:r>
            <a:r>
              <a:rPr lang="ru-RU" sz="1000" dirty="0"/>
              <a:t> та </a:t>
            </a:r>
            <a:r>
              <a:rPr lang="ru-RU" sz="1000" dirty="0" err="1"/>
              <a:t>здійснення</a:t>
            </a:r>
            <a:r>
              <a:rPr lang="ru-RU" sz="1000" dirty="0"/>
              <a:t> </a:t>
            </a:r>
            <a:r>
              <a:rPr lang="ru-RU" sz="1000" dirty="0" err="1"/>
              <a:t>освітнього</a:t>
            </a:r>
            <a:r>
              <a:rPr lang="ru-RU" sz="1000" dirty="0"/>
              <a:t> </a:t>
            </a:r>
            <a:r>
              <a:rPr lang="ru-RU" sz="1000" dirty="0" err="1"/>
              <a:t>процесу</a:t>
            </a:r>
            <a:r>
              <a:rPr lang="ru-RU" sz="1000" dirty="0"/>
              <a:t> закладу </a:t>
            </a:r>
            <a:r>
              <a:rPr lang="ru-RU" sz="1000" dirty="0" err="1"/>
              <a:t>освіти</a:t>
            </a:r>
            <a:r>
              <a:rPr lang="ru-RU" sz="1000" dirty="0"/>
              <a:t> </a:t>
            </a:r>
            <a:endParaRPr lang="ru-RU" sz="1000" dirty="0" smtClean="0"/>
          </a:p>
          <a:p>
            <a:r>
              <a:rPr lang="ru-RU" sz="1000" dirty="0" smtClean="0"/>
              <a:t>2</a:t>
            </a:r>
            <a:r>
              <a:rPr lang="ru-RU" sz="1000" dirty="0"/>
              <a:t>. </a:t>
            </a:r>
            <a:r>
              <a:rPr lang="ru-RU" sz="1000" dirty="0" err="1"/>
              <a:t>Спільне</a:t>
            </a:r>
            <a:r>
              <a:rPr lang="ru-RU" sz="1000" dirty="0"/>
              <a:t> </a:t>
            </a:r>
            <a:r>
              <a:rPr lang="ru-RU" sz="1000" dirty="0" err="1"/>
              <a:t>вирішення</a:t>
            </a:r>
            <a:r>
              <a:rPr lang="ru-RU" sz="1000" dirty="0"/>
              <a:t> проблем, </a:t>
            </a:r>
            <a:r>
              <a:rPr lang="ru-RU" sz="1000" dirty="0" err="1"/>
              <a:t>що</a:t>
            </a:r>
            <a:r>
              <a:rPr lang="ru-RU" sz="1000" dirty="0"/>
              <a:t> </a:t>
            </a:r>
            <a:r>
              <a:rPr lang="ru-RU" sz="1000" dirty="0" err="1"/>
              <a:t>об’єднує</a:t>
            </a:r>
            <a:r>
              <a:rPr lang="ru-RU" sz="1000" dirty="0"/>
              <a:t> і </a:t>
            </a:r>
            <a:r>
              <a:rPr lang="ru-RU" sz="1000" dirty="0" err="1"/>
              <a:t>згуртовує</a:t>
            </a:r>
            <a:r>
              <a:rPr lang="ru-RU" sz="1000" dirty="0"/>
              <a:t> </a:t>
            </a:r>
            <a:r>
              <a:rPr lang="ru-RU" sz="1000" dirty="0" err="1"/>
              <a:t>шкільний</a:t>
            </a:r>
            <a:r>
              <a:rPr lang="ru-RU" sz="1000" dirty="0"/>
              <a:t> та </a:t>
            </a:r>
            <a:r>
              <a:rPr lang="ru-RU" sz="1000" dirty="0" err="1"/>
              <a:t>батьківський</a:t>
            </a:r>
            <a:r>
              <a:rPr lang="ru-RU" sz="1000" dirty="0"/>
              <a:t> </a:t>
            </a:r>
            <a:r>
              <a:rPr lang="ru-RU" sz="1000" dirty="0" err="1"/>
              <a:t>колективи</a:t>
            </a:r>
            <a:r>
              <a:rPr lang="ru-RU" sz="1000" dirty="0"/>
              <a:t>. </a:t>
            </a:r>
          </a:p>
          <a:p>
            <a:r>
              <a:rPr lang="ru-RU" sz="1000" dirty="0"/>
              <a:t>3. У </a:t>
            </a:r>
            <a:r>
              <a:rPr lang="ru-RU" sz="1000" dirty="0" err="1"/>
              <a:t>процесі</a:t>
            </a:r>
            <a:r>
              <a:rPr lang="ru-RU" sz="1000" dirty="0"/>
              <a:t> </a:t>
            </a:r>
            <a:r>
              <a:rPr lang="ru-RU" sz="1000" dirty="0" err="1"/>
              <a:t>спілкування</a:t>
            </a:r>
            <a:r>
              <a:rPr lang="ru-RU" sz="1000" dirty="0"/>
              <a:t>, яке </a:t>
            </a:r>
            <a:r>
              <a:rPr lang="ru-RU" sz="1000" dirty="0" err="1"/>
              <a:t>ініціюють</a:t>
            </a:r>
            <a:r>
              <a:rPr lang="ru-RU" sz="1000" dirty="0"/>
              <a:t> </a:t>
            </a:r>
            <a:r>
              <a:rPr lang="ru-RU" sz="1000" dirty="0" err="1"/>
              <a:t>усі</a:t>
            </a:r>
            <a:r>
              <a:rPr lang="ru-RU" sz="1000" dirty="0"/>
              <a:t> </a:t>
            </a:r>
            <a:r>
              <a:rPr lang="ru-RU" sz="1000" dirty="0" err="1"/>
              <a:t>сторони</a:t>
            </a:r>
            <a:r>
              <a:rPr lang="ru-RU" sz="1000" dirty="0"/>
              <a:t> (і школа, і батьки, і </a:t>
            </a:r>
            <a:r>
              <a:rPr lang="ru-RU" sz="1000" dirty="0" err="1"/>
              <a:t>діти</a:t>
            </a:r>
            <a:r>
              <a:rPr lang="ru-RU" sz="1000" dirty="0"/>
              <a:t>), </a:t>
            </a:r>
            <a:r>
              <a:rPr lang="ru-RU" sz="1000" dirty="0" err="1"/>
              <a:t>формується</a:t>
            </a:r>
            <a:r>
              <a:rPr lang="ru-RU" sz="1000" dirty="0"/>
              <a:t> </a:t>
            </a:r>
            <a:r>
              <a:rPr lang="ru-RU" sz="1000" dirty="0" err="1"/>
              <a:t>довіра</a:t>
            </a:r>
            <a:r>
              <a:rPr lang="ru-RU" sz="1000" dirty="0"/>
              <a:t> й </a:t>
            </a:r>
            <a:r>
              <a:rPr lang="ru-RU" sz="1000" dirty="0" err="1"/>
              <a:t>порозуміння</a:t>
            </a:r>
            <a:r>
              <a:rPr lang="ru-RU" sz="1000" dirty="0"/>
              <a:t> </a:t>
            </a:r>
            <a:r>
              <a:rPr lang="ru-RU" sz="1000" dirty="0" err="1"/>
              <a:t>між</a:t>
            </a:r>
            <a:r>
              <a:rPr lang="ru-RU" sz="1000" dirty="0"/>
              <a:t> </a:t>
            </a:r>
            <a:r>
              <a:rPr lang="ru-RU" sz="1000" dirty="0" err="1"/>
              <a:t>усіма</a:t>
            </a:r>
            <a:r>
              <a:rPr lang="ru-RU" sz="1000" dirty="0"/>
              <a:t> </a:t>
            </a:r>
            <a:r>
              <a:rPr lang="ru-RU" sz="1000" dirty="0" err="1"/>
              <a:t>учасниками</a:t>
            </a:r>
            <a:r>
              <a:rPr lang="ru-RU" sz="1000" dirty="0"/>
              <a:t> й </a:t>
            </a:r>
            <a:r>
              <a:rPr lang="ru-RU" sz="1000" dirty="0" err="1"/>
              <a:t>учасницями</a:t>
            </a:r>
            <a:r>
              <a:rPr lang="ru-RU" sz="1000" dirty="0"/>
              <a:t> </a:t>
            </a:r>
            <a:r>
              <a:rPr lang="ru-RU" sz="1000" dirty="0" err="1"/>
              <a:t>освітнього</a:t>
            </a:r>
            <a:r>
              <a:rPr lang="ru-RU" sz="1000" dirty="0"/>
              <a:t> </a:t>
            </a:r>
            <a:r>
              <a:rPr lang="ru-RU" sz="1000" dirty="0" err="1"/>
              <a:t>процесу</a:t>
            </a:r>
            <a:r>
              <a:rPr lang="ru-RU" sz="1000" dirty="0"/>
              <a:t>. </a:t>
            </a:r>
          </a:p>
          <a:p>
            <a:r>
              <a:rPr lang="ru-RU" sz="1000" dirty="0"/>
              <a:t>4. У </a:t>
            </a:r>
            <a:r>
              <a:rPr lang="ru-RU" sz="1000" dirty="0" err="1"/>
              <a:t>форматі</a:t>
            </a:r>
            <a:r>
              <a:rPr lang="ru-RU" sz="1000" dirty="0"/>
              <a:t> </a:t>
            </a:r>
            <a:r>
              <a:rPr lang="ru-RU" sz="1000" dirty="0" err="1"/>
              <a:t>партнерської</a:t>
            </a:r>
            <a:r>
              <a:rPr lang="ru-RU" sz="1000" dirty="0"/>
              <a:t> </a:t>
            </a:r>
            <a:r>
              <a:rPr lang="ru-RU" sz="1000" dirty="0" err="1"/>
              <a:t>взаємодії</a:t>
            </a:r>
            <a:r>
              <a:rPr lang="ru-RU" sz="1000" dirty="0"/>
              <a:t> </a:t>
            </a:r>
            <a:r>
              <a:rPr lang="ru-RU" sz="1000" dirty="0" err="1"/>
              <a:t>між</a:t>
            </a:r>
            <a:r>
              <a:rPr lang="ru-RU" sz="1000" dirty="0"/>
              <a:t> </a:t>
            </a:r>
            <a:r>
              <a:rPr lang="ru-RU" sz="1000" dirty="0" err="1"/>
              <a:t>учасниками</a:t>
            </a:r>
            <a:r>
              <a:rPr lang="ru-RU" sz="1000" dirty="0"/>
              <a:t> </a:t>
            </a:r>
            <a:r>
              <a:rPr lang="ru-RU" sz="1000" dirty="0" err="1"/>
              <a:t>освітнього</a:t>
            </a:r>
            <a:r>
              <a:rPr lang="ru-RU" sz="1000" dirty="0"/>
              <a:t> </a:t>
            </a:r>
            <a:r>
              <a:rPr lang="ru-RU" sz="1000" dirty="0" err="1"/>
              <a:t>процесу</a:t>
            </a:r>
            <a:r>
              <a:rPr lang="ru-RU" sz="1000" dirty="0"/>
              <a:t> є </a:t>
            </a:r>
            <a:r>
              <a:rPr lang="ru-RU" sz="1000" dirty="0" err="1"/>
              <a:t>можливість</a:t>
            </a:r>
            <a:r>
              <a:rPr lang="ru-RU" sz="1000" dirty="0"/>
              <a:t> </a:t>
            </a:r>
            <a:r>
              <a:rPr lang="ru-RU" sz="1000" dirty="0" err="1"/>
              <a:t>більш</a:t>
            </a:r>
            <a:r>
              <a:rPr lang="ru-RU" sz="1000" dirty="0"/>
              <a:t> оперативно </a:t>
            </a:r>
            <a:r>
              <a:rPr lang="ru-RU" sz="1000" dirty="0" err="1"/>
              <a:t>реагувати</a:t>
            </a:r>
            <a:r>
              <a:rPr lang="ru-RU" sz="1000" dirty="0"/>
              <a:t> на </a:t>
            </a:r>
            <a:r>
              <a:rPr lang="ru-RU" sz="1000" dirty="0" err="1"/>
              <a:t>актуальні</a:t>
            </a:r>
            <a:r>
              <a:rPr lang="ru-RU" sz="1000" dirty="0"/>
              <a:t> </a:t>
            </a:r>
            <a:r>
              <a:rPr lang="ru-RU" sz="1000" dirty="0" err="1"/>
              <a:t>виклики</a:t>
            </a:r>
            <a:r>
              <a:rPr lang="ru-RU" sz="1000" dirty="0"/>
              <a:t> та </a:t>
            </a:r>
            <a:r>
              <a:rPr lang="ru-RU" sz="1000" dirty="0" err="1"/>
              <a:t>проблеми</a:t>
            </a:r>
            <a:r>
              <a:rPr lang="ru-RU" sz="1000" dirty="0"/>
              <a:t>. </a:t>
            </a:r>
          </a:p>
          <a:p>
            <a:r>
              <a:rPr lang="ru-RU" sz="1000" dirty="0"/>
              <a:t>5. У </a:t>
            </a:r>
            <a:r>
              <a:rPr lang="ru-RU" sz="1000" dirty="0" err="1"/>
              <a:t>взаємодії</a:t>
            </a:r>
            <a:r>
              <a:rPr lang="ru-RU" sz="1000" dirty="0"/>
              <a:t> </a:t>
            </a:r>
            <a:r>
              <a:rPr lang="ru-RU" sz="1000" dirty="0" err="1"/>
              <a:t>батьків</a:t>
            </a:r>
            <a:r>
              <a:rPr lang="ru-RU" sz="1000" dirty="0"/>
              <a:t>, </a:t>
            </a:r>
            <a:r>
              <a:rPr lang="ru-RU" sz="1000" dirty="0" err="1"/>
              <a:t>дітей</a:t>
            </a:r>
            <a:r>
              <a:rPr lang="ru-RU" sz="1000" dirty="0"/>
              <a:t> і </a:t>
            </a:r>
            <a:r>
              <a:rPr lang="ru-RU" sz="1000" dirty="0" err="1"/>
              <a:t>вчителів</a:t>
            </a:r>
            <a:r>
              <a:rPr lang="ru-RU" sz="1000" dirty="0"/>
              <a:t> </a:t>
            </a:r>
            <a:r>
              <a:rPr lang="ru-RU" sz="1000" dirty="0" err="1"/>
              <a:t>відбувається</a:t>
            </a:r>
            <a:r>
              <a:rPr lang="ru-RU" sz="1000" dirty="0"/>
              <a:t> </a:t>
            </a:r>
            <a:r>
              <a:rPr lang="ru-RU" sz="1000" dirty="0" err="1"/>
              <a:t>обмін</a:t>
            </a:r>
            <a:r>
              <a:rPr lang="ru-RU" sz="1000" dirty="0"/>
              <a:t> </a:t>
            </a:r>
            <a:r>
              <a:rPr lang="ru-RU" sz="1000" dirty="0" err="1"/>
              <a:t>ідеями</a:t>
            </a:r>
            <a:r>
              <a:rPr lang="ru-RU" sz="1000" dirty="0"/>
              <a:t>, </a:t>
            </a:r>
            <a:r>
              <a:rPr lang="ru-RU" sz="1000" dirty="0" err="1"/>
              <a:t>кращим</a:t>
            </a:r>
            <a:r>
              <a:rPr lang="ru-RU" sz="1000" dirty="0"/>
              <a:t> набутим </a:t>
            </a:r>
            <a:r>
              <a:rPr lang="ru-RU" sz="1000" dirty="0" err="1"/>
              <a:t>досвідом</a:t>
            </a:r>
            <a:r>
              <a:rPr lang="ru-RU" sz="1000" dirty="0"/>
              <a:t> та практиками. </a:t>
            </a:r>
          </a:p>
          <a:p>
            <a:r>
              <a:rPr lang="ru-RU" sz="1000" dirty="0"/>
              <a:t>6. </a:t>
            </a:r>
            <a:r>
              <a:rPr lang="ru-RU" sz="1000" dirty="0" err="1"/>
              <a:t>Колективна</a:t>
            </a:r>
            <a:r>
              <a:rPr lang="ru-RU" sz="1000" dirty="0"/>
              <a:t> </a:t>
            </a:r>
            <a:r>
              <a:rPr lang="ru-RU" sz="1000" dirty="0" err="1"/>
              <a:t>співпраця</a:t>
            </a:r>
            <a:r>
              <a:rPr lang="ru-RU" sz="1000" dirty="0"/>
              <a:t> приносить </a:t>
            </a:r>
            <a:r>
              <a:rPr lang="ru-RU" sz="1000" dirty="0" err="1"/>
              <a:t>позитивні</a:t>
            </a:r>
            <a:r>
              <a:rPr lang="ru-RU" sz="1000" dirty="0"/>
              <a:t> </a:t>
            </a:r>
            <a:r>
              <a:rPr lang="ru-RU" sz="1000" dirty="0" err="1"/>
              <a:t>результати</a:t>
            </a:r>
            <a:r>
              <a:rPr lang="ru-RU" sz="1000" dirty="0"/>
              <a:t>, </a:t>
            </a:r>
            <a:r>
              <a:rPr lang="ru-RU" sz="1000" dirty="0" err="1"/>
              <a:t>всі</a:t>
            </a:r>
            <a:r>
              <a:rPr lang="ru-RU" sz="1000" dirty="0"/>
              <a:t> </a:t>
            </a:r>
            <a:r>
              <a:rPr lang="ru-RU" sz="1000" dirty="0" err="1"/>
              <a:t>учасники</a:t>
            </a:r>
            <a:r>
              <a:rPr lang="ru-RU" sz="1000" dirty="0"/>
              <a:t> й </a:t>
            </a:r>
            <a:r>
              <a:rPr lang="ru-RU" sz="1000" dirty="0" err="1"/>
              <a:t>учасниці</a:t>
            </a:r>
            <a:r>
              <a:rPr lang="ru-RU" sz="1000" dirty="0"/>
              <a:t> </a:t>
            </a:r>
            <a:r>
              <a:rPr lang="ru-RU" sz="1000" dirty="0" err="1"/>
              <a:t>стають</a:t>
            </a:r>
            <a:r>
              <a:rPr lang="ru-RU" sz="1000" dirty="0"/>
              <a:t> </a:t>
            </a:r>
            <a:r>
              <a:rPr lang="ru-RU" sz="1000" dirty="0" err="1"/>
              <a:t>активніші</a:t>
            </a:r>
            <a:r>
              <a:rPr lang="ru-RU" sz="1000" dirty="0"/>
              <a:t>, коли </a:t>
            </a:r>
            <a:r>
              <a:rPr lang="ru-RU" sz="1000" dirty="0" err="1"/>
              <a:t>бачать</a:t>
            </a:r>
            <a:r>
              <a:rPr lang="ru-RU" sz="1000" dirty="0"/>
              <a:t>, </a:t>
            </a:r>
            <a:r>
              <a:rPr lang="ru-RU" sz="1000" dirty="0" err="1"/>
              <a:t>що</a:t>
            </a:r>
            <a:r>
              <a:rPr lang="ru-RU" sz="1000" dirty="0"/>
              <a:t> </a:t>
            </a:r>
            <a:r>
              <a:rPr lang="ru-RU" sz="1000" dirty="0" err="1"/>
              <a:t>досягають</a:t>
            </a:r>
            <a:r>
              <a:rPr lang="ru-RU" sz="1000" dirty="0"/>
              <a:t> </a:t>
            </a:r>
            <a:r>
              <a:rPr lang="ru-RU" sz="1000" dirty="0" err="1"/>
              <a:t>результатів</a:t>
            </a:r>
            <a:r>
              <a:rPr lang="ru-RU" sz="1000" dirty="0"/>
              <a:t>, </a:t>
            </a:r>
            <a:r>
              <a:rPr lang="ru-RU" sz="1000" dirty="0" err="1"/>
              <a:t>змінюють</a:t>
            </a:r>
            <a:r>
              <a:rPr lang="ru-RU" sz="1000" dirty="0"/>
              <a:t> </a:t>
            </a:r>
            <a:r>
              <a:rPr lang="ru-RU" sz="1000" dirty="0" err="1"/>
              <a:t>освітнє</a:t>
            </a:r>
            <a:r>
              <a:rPr lang="ru-RU" sz="1000" dirty="0"/>
              <a:t> </a:t>
            </a:r>
            <a:r>
              <a:rPr lang="ru-RU" sz="1000" dirty="0" err="1"/>
              <a:t>середовище</a:t>
            </a:r>
            <a:r>
              <a:rPr lang="ru-RU" sz="1000" dirty="0"/>
              <a:t>, </a:t>
            </a:r>
            <a:r>
              <a:rPr lang="ru-RU" sz="1000" dirty="0" err="1"/>
              <a:t>від</a:t>
            </a:r>
            <a:r>
              <a:rPr lang="ru-RU" sz="1000" dirty="0"/>
              <a:t> </a:t>
            </a:r>
            <a:r>
              <a:rPr lang="ru-RU" sz="1000" dirty="0" err="1"/>
              <a:t>їх</a:t>
            </a:r>
            <a:r>
              <a:rPr lang="ru-RU" sz="1000" dirty="0"/>
              <a:t> </a:t>
            </a:r>
            <a:r>
              <a:rPr lang="ru-RU" sz="1000" dirty="0" err="1"/>
              <a:t>роботи</a:t>
            </a:r>
            <a:r>
              <a:rPr lang="ru-RU" sz="1000" dirty="0"/>
              <a:t> </a:t>
            </a:r>
            <a:r>
              <a:rPr lang="ru-RU" sz="1000" dirty="0" err="1"/>
              <a:t>покращується</a:t>
            </a:r>
            <a:r>
              <a:rPr lang="ru-RU" sz="1000" dirty="0"/>
              <a:t> атмосфера в </a:t>
            </a:r>
            <a:r>
              <a:rPr lang="ru-RU" sz="1000" dirty="0" err="1"/>
              <a:t>громаді</a:t>
            </a:r>
            <a:r>
              <a:rPr lang="ru-RU" sz="1000" dirty="0"/>
              <a:t>. </a:t>
            </a:r>
          </a:p>
          <a:p>
            <a:r>
              <a:rPr lang="ru-RU" sz="1000" dirty="0"/>
              <a:t>7. </a:t>
            </a:r>
            <a:r>
              <a:rPr lang="ru-RU" sz="1000" dirty="0" err="1"/>
              <a:t>Співпраця</a:t>
            </a:r>
            <a:r>
              <a:rPr lang="ru-RU" sz="1000" dirty="0"/>
              <a:t> </a:t>
            </a:r>
            <a:r>
              <a:rPr lang="ru-RU" sz="1000" dirty="0" err="1"/>
              <a:t>педагогів</a:t>
            </a:r>
            <a:r>
              <a:rPr lang="ru-RU" sz="1000" dirty="0"/>
              <a:t> з </a:t>
            </a:r>
            <a:r>
              <a:rPr lang="ru-RU" sz="1000" dirty="0" err="1"/>
              <a:t>дітьми</a:t>
            </a:r>
            <a:r>
              <a:rPr lang="ru-RU" sz="1000" dirty="0"/>
              <a:t> на засадах </a:t>
            </a:r>
            <a:r>
              <a:rPr lang="ru-RU" sz="1000" dirty="0" err="1"/>
              <a:t>педагогіки</a:t>
            </a:r>
            <a:r>
              <a:rPr lang="ru-RU" sz="1000" dirty="0"/>
              <a:t> партнерства </a:t>
            </a:r>
            <a:r>
              <a:rPr lang="ru-RU" sz="1000" dirty="0" err="1"/>
              <a:t>сприяє</a:t>
            </a:r>
            <a:r>
              <a:rPr lang="ru-RU" sz="1000" dirty="0"/>
              <a:t> </a:t>
            </a:r>
            <a:r>
              <a:rPr lang="ru-RU" sz="1000" dirty="0" err="1"/>
              <a:t>більш</a:t>
            </a:r>
            <a:r>
              <a:rPr lang="ru-RU" sz="1000" dirty="0"/>
              <a:t> </a:t>
            </a:r>
            <a:r>
              <a:rPr lang="ru-RU" sz="1000" dirty="0" err="1"/>
              <a:t>ближчим</a:t>
            </a:r>
            <a:r>
              <a:rPr lang="ru-RU" sz="1000" dirty="0"/>
              <a:t> і </a:t>
            </a:r>
            <a:r>
              <a:rPr lang="ru-RU" sz="1000" dirty="0" err="1"/>
              <a:t>довірливим</a:t>
            </a:r>
            <a:r>
              <a:rPr lang="ru-RU" sz="1000" dirty="0"/>
              <a:t> </a:t>
            </a:r>
            <a:r>
              <a:rPr lang="ru-RU" sz="1000" dirty="0" err="1"/>
              <a:t>стосункам</a:t>
            </a:r>
            <a:r>
              <a:rPr lang="ru-RU" sz="1000" dirty="0"/>
              <a:t>, так як </a:t>
            </a:r>
            <a:r>
              <a:rPr lang="ru-RU" sz="1000" dirty="0" err="1"/>
              <a:t>враховується</a:t>
            </a:r>
            <a:r>
              <a:rPr lang="ru-RU" sz="1000" dirty="0"/>
              <a:t> </a:t>
            </a:r>
            <a:r>
              <a:rPr lang="ru-RU" sz="1000" dirty="0" err="1"/>
              <a:t>позиція</a:t>
            </a:r>
            <a:r>
              <a:rPr lang="ru-RU" sz="1000" dirty="0"/>
              <a:t>, думка, </a:t>
            </a:r>
            <a:r>
              <a:rPr lang="ru-RU" sz="1000" dirty="0" err="1"/>
              <a:t>інтереси</a:t>
            </a:r>
            <a:r>
              <a:rPr lang="ru-RU" sz="1000" dirty="0"/>
              <a:t> </a:t>
            </a:r>
            <a:r>
              <a:rPr lang="ru-RU" sz="1000" dirty="0" err="1"/>
              <a:t>усіх</a:t>
            </a:r>
            <a:r>
              <a:rPr lang="ru-RU" sz="1000" dirty="0"/>
              <a:t> </a:t>
            </a:r>
            <a:r>
              <a:rPr lang="ru-RU" sz="1000" dirty="0" err="1"/>
              <a:t>сторін</a:t>
            </a:r>
            <a:r>
              <a:rPr lang="ru-RU" sz="1000" dirty="0"/>
              <a:t> у </a:t>
            </a:r>
            <a:r>
              <a:rPr lang="ru-RU" sz="1000" dirty="0" err="1"/>
              <a:t>поєднанні</a:t>
            </a:r>
            <a:r>
              <a:rPr lang="ru-RU" sz="1000" dirty="0"/>
              <a:t> з </a:t>
            </a:r>
            <a:r>
              <a:rPr lang="ru-RU" sz="1000" dirty="0" err="1"/>
              <a:t>відповідальністю</a:t>
            </a:r>
            <a:r>
              <a:rPr lang="ru-RU" sz="1000" dirty="0"/>
              <a:t>. </a:t>
            </a:r>
          </a:p>
          <a:p>
            <a:r>
              <a:rPr lang="ru-RU" sz="1000" dirty="0"/>
              <a:t>8. </a:t>
            </a:r>
            <a:r>
              <a:rPr lang="ru-RU" sz="1000" dirty="0" err="1"/>
              <a:t>Педагогіка</a:t>
            </a:r>
            <a:r>
              <a:rPr lang="ru-RU" sz="1000" dirty="0"/>
              <a:t> партнерства </a:t>
            </a:r>
            <a:r>
              <a:rPr lang="ru-RU" sz="1000" dirty="0" err="1"/>
              <a:t>сприяє</a:t>
            </a:r>
            <a:r>
              <a:rPr lang="ru-RU" sz="1000" dirty="0"/>
              <a:t> </a:t>
            </a:r>
            <a:r>
              <a:rPr lang="ru-RU" sz="1000" dirty="0" err="1"/>
              <a:t>створенню</a:t>
            </a:r>
            <a:r>
              <a:rPr lang="ru-RU" sz="1000" dirty="0"/>
              <a:t> </a:t>
            </a:r>
            <a:r>
              <a:rPr lang="ru-RU" sz="1000" dirty="0" err="1"/>
              <a:t>атмосфери</a:t>
            </a:r>
            <a:r>
              <a:rPr lang="ru-RU" sz="1000" dirty="0"/>
              <a:t>, у </a:t>
            </a:r>
            <a:r>
              <a:rPr lang="ru-RU" sz="1000" dirty="0" err="1"/>
              <a:t>якій</a:t>
            </a:r>
            <a:r>
              <a:rPr lang="ru-RU" sz="1000" dirty="0"/>
              <a:t> </a:t>
            </a:r>
            <a:r>
              <a:rPr lang="ru-RU" sz="1000" dirty="0" err="1"/>
              <a:t>найкраще</a:t>
            </a:r>
            <a:r>
              <a:rPr lang="ru-RU" sz="1000" dirty="0"/>
              <a:t> </a:t>
            </a:r>
            <a:r>
              <a:rPr lang="ru-RU" sz="1000" dirty="0" err="1"/>
              <a:t>розкривається</a:t>
            </a:r>
            <a:r>
              <a:rPr lang="ru-RU" sz="1000" dirty="0"/>
              <a:t> </a:t>
            </a:r>
            <a:r>
              <a:rPr lang="ru-RU" sz="1000" dirty="0" err="1"/>
              <a:t>потенціал</a:t>
            </a:r>
            <a:r>
              <a:rPr lang="ru-RU" sz="1000" dirty="0"/>
              <a:t> кожного </a:t>
            </a:r>
            <a:r>
              <a:rPr lang="ru-RU" sz="1000" dirty="0" err="1"/>
              <a:t>учня</a:t>
            </a:r>
            <a:r>
              <a:rPr lang="ru-RU" sz="1000" dirty="0"/>
              <a:t> й </a:t>
            </a:r>
            <a:r>
              <a:rPr lang="ru-RU" sz="1000" dirty="0" err="1"/>
              <a:t>учениці</a:t>
            </a:r>
            <a:r>
              <a:rPr lang="ru-RU" sz="1000" dirty="0"/>
              <a:t>, </a:t>
            </a:r>
            <a:r>
              <a:rPr lang="ru-RU" sz="1000" dirty="0" err="1"/>
              <a:t>формуються</a:t>
            </a:r>
            <a:r>
              <a:rPr lang="ru-RU" sz="1000" dirty="0"/>
              <a:t> </a:t>
            </a:r>
            <a:r>
              <a:rPr lang="ru-RU" sz="1000" dirty="0" err="1"/>
              <a:t>ініціативність</a:t>
            </a:r>
            <a:r>
              <a:rPr lang="ru-RU" sz="1000" dirty="0"/>
              <a:t>, </a:t>
            </a:r>
            <a:r>
              <a:rPr lang="ru-RU" sz="1000" dirty="0" err="1"/>
              <a:t>креативність</a:t>
            </a:r>
            <a:r>
              <a:rPr lang="ru-RU" sz="1000" dirty="0"/>
              <a:t>, </a:t>
            </a:r>
            <a:r>
              <a:rPr lang="ru-RU" sz="1000" dirty="0" err="1"/>
              <a:t>відповідальність</a:t>
            </a:r>
            <a:r>
              <a:rPr lang="ru-RU" sz="1000" dirty="0"/>
              <a:t>, а </a:t>
            </a:r>
            <a:r>
              <a:rPr lang="ru-RU" sz="1000" dirty="0" err="1"/>
              <a:t>це</a:t>
            </a:r>
            <a:r>
              <a:rPr lang="ru-RU" sz="1000" dirty="0"/>
              <a:t> — </a:t>
            </a:r>
            <a:r>
              <a:rPr lang="ru-RU" sz="1000" dirty="0" err="1"/>
              <a:t>одні</a:t>
            </a:r>
            <a:r>
              <a:rPr lang="ru-RU" sz="1000" dirty="0"/>
              <a:t> з </a:t>
            </a:r>
            <a:r>
              <a:rPr lang="ru-RU" sz="1000" dirty="0" err="1"/>
              <a:t>ключових</a:t>
            </a:r>
            <a:r>
              <a:rPr lang="ru-RU" sz="1000" dirty="0"/>
              <a:t> </a:t>
            </a:r>
            <a:r>
              <a:rPr lang="ru-RU" sz="1000" dirty="0" err="1"/>
              <a:t>навичок</a:t>
            </a:r>
            <a:r>
              <a:rPr lang="ru-RU" sz="1000" dirty="0"/>
              <a:t> </a:t>
            </a:r>
            <a:r>
              <a:rPr lang="ru-RU" sz="1000" dirty="0" err="1"/>
              <a:t>сучасного</a:t>
            </a:r>
            <a:r>
              <a:rPr lang="ru-RU" sz="1000" dirty="0"/>
              <a:t> </a:t>
            </a:r>
            <a:r>
              <a:rPr lang="ru-RU" sz="1000" dirty="0" err="1"/>
              <a:t>світу</a:t>
            </a:r>
            <a:r>
              <a:rPr lang="ru-RU" sz="1000" dirty="0"/>
              <a:t>. </a:t>
            </a:r>
          </a:p>
          <a:p>
            <a:r>
              <a:rPr lang="ru-RU" sz="1000" dirty="0"/>
              <a:t>9. Партнерство </a:t>
            </a:r>
            <a:r>
              <a:rPr lang="ru-RU" sz="1000" dirty="0" err="1"/>
              <a:t>зменшує</a:t>
            </a:r>
            <a:r>
              <a:rPr lang="ru-RU" sz="1000" dirty="0"/>
              <a:t> </a:t>
            </a:r>
            <a:r>
              <a:rPr lang="ru-RU" sz="1000" dirty="0" err="1"/>
              <a:t>рівень</a:t>
            </a:r>
            <a:r>
              <a:rPr lang="ru-RU" sz="1000" dirty="0"/>
              <a:t> </a:t>
            </a:r>
            <a:r>
              <a:rPr lang="ru-RU" sz="1000" dirty="0" err="1"/>
              <a:t>стресу</a:t>
            </a:r>
            <a:r>
              <a:rPr lang="ru-RU" sz="1000" dirty="0"/>
              <a:t>, </a:t>
            </a:r>
            <a:r>
              <a:rPr lang="ru-RU" sz="1000" dirty="0" err="1"/>
              <a:t>сприяє</a:t>
            </a:r>
            <a:r>
              <a:rPr lang="ru-RU" sz="1000" dirty="0"/>
              <a:t> </a:t>
            </a:r>
            <a:r>
              <a:rPr lang="ru-RU" sz="1000" dirty="0" err="1"/>
              <a:t>створенню</a:t>
            </a:r>
            <a:r>
              <a:rPr lang="ru-RU" sz="1000" dirty="0"/>
              <a:t> комфортного </a:t>
            </a:r>
            <a:r>
              <a:rPr lang="ru-RU" sz="1000" dirty="0" err="1"/>
              <a:t>нетравмуючого</a:t>
            </a:r>
            <a:r>
              <a:rPr lang="ru-RU" sz="1000" dirty="0"/>
              <a:t> </a:t>
            </a:r>
            <a:r>
              <a:rPr lang="ru-RU" sz="1000" dirty="0" err="1"/>
              <a:t>середовища</a:t>
            </a:r>
            <a:r>
              <a:rPr lang="ru-RU" sz="1000" dirty="0"/>
              <a:t>, в </a:t>
            </a:r>
            <a:r>
              <a:rPr lang="ru-RU" sz="1000" dirty="0" err="1"/>
              <a:t>якому</a:t>
            </a:r>
            <a:r>
              <a:rPr lang="ru-RU" sz="1000" dirty="0"/>
              <a:t> </a:t>
            </a:r>
            <a:r>
              <a:rPr lang="ru-RU" sz="1000" dirty="0" err="1"/>
              <a:t>працювати</a:t>
            </a:r>
            <a:r>
              <a:rPr lang="ru-RU" sz="1000" dirty="0"/>
              <a:t> </a:t>
            </a:r>
            <a:r>
              <a:rPr lang="ru-RU" sz="1000" dirty="0" err="1"/>
              <a:t>краще</a:t>
            </a:r>
            <a:r>
              <a:rPr lang="ru-RU" sz="1000" dirty="0"/>
              <a:t> та </a:t>
            </a:r>
            <a:r>
              <a:rPr lang="ru-RU" sz="1000" dirty="0" err="1"/>
              <a:t>ефективніше</a:t>
            </a:r>
            <a:r>
              <a:rPr lang="ru-RU" sz="1000" dirty="0"/>
              <a:t>. </a:t>
            </a:r>
          </a:p>
          <a:p>
            <a:r>
              <a:rPr lang="ru-RU" sz="1000" dirty="0"/>
              <a:t>10. </a:t>
            </a:r>
            <a:r>
              <a:rPr lang="ru-RU" sz="1000" dirty="0" err="1"/>
              <a:t>Партнерський</a:t>
            </a:r>
            <a:r>
              <a:rPr lang="ru-RU" sz="1000" dirty="0"/>
              <a:t> формат </a:t>
            </a:r>
            <a:r>
              <a:rPr lang="ru-RU" sz="1000" dirty="0" err="1"/>
              <a:t>стосунків</a:t>
            </a:r>
            <a:r>
              <a:rPr lang="ru-RU" sz="1000" dirty="0"/>
              <a:t> </a:t>
            </a:r>
            <a:r>
              <a:rPr lang="ru-RU" sz="1000" dirty="0" err="1"/>
              <a:t>між</a:t>
            </a:r>
            <a:r>
              <a:rPr lang="ru-RU" sz="1000" dirty="0"/>
              <a:t> </a:t>
            </a:r>
            <a:r>
              <a:rPr lang="ru-RU" sz="1000" dirty="0" err="1"/>
              <a:t>усіма</a:t>
            </a:r>
            <a:r>
              <a:rPr lang="ru-RU" sz="1000" dirty="0"/>
              <a:t> </a:t>
            </a:r>
            <a:r>
              <a:rPr lang="ru-RU" sz="1000" dirty="0" err="1"/>
              <a:t>учасниками</a:t>
            </a:r>
            <a:r>
              <a:rPr lang="ru-RU" sz="1000" dirty="0"/>
              <a:t> й </a:t>
            </a:r>
            <a:r>
              <a:rPr lang="ru-RU" sz="1000" dirty="0" err="1"/>
              <a:t>учасницями</a:t>
            </a:r>
            <a:r>
              <a:rPr lang="ru-RU" sz="1000" dirty="0"/>
              <a:t> </a:t>
            </a:r>
            <a:r>
              <a:rPr lang="ru-RU" sz="1000" dirty="0" err="1"/>
              <a:t>освітнього</a:t>
            </a:r>
            <a:r>
              <a:rPr lang="ru-RU" sz="1000" dirty="0"/>
              <a:t> </a:t>
            </a:r>
            <a:r>
              <a:rPr lang="ru-RU" sz="1000" dirty="0" err="1"/>
              <a:t>процесу</a:t>
            </a:r>
            <a:r>
              <a:rPr lang="ru-RU" sz="1000" dirty="0"/>
              <a:t> </a:t>
            </a:r>
            <a:r>
              <a:rPr lang="ru-RU" sz="1000" dirty="0" err="1"/>
              <a:t>готує</a:t>
            </a:r>
            <a:r>
              <a:rPr lang="ru-RU" sz="1000" dirty="0"/>
              <a:t> </a:t>
            </a:r>
            <a:r>
              <a:rPr lang="ru-RU" sz="1000" dirty="0" err="1"/>
              <a:t>молодих</a:t>
            </a:r>
            <a:r>
              <a:rPr lang="ru-RU" sz="1000" dirty="0"/>
              <a:t> людей до </a:t>
            </a:r>
            <a:r>
              <a:rPr lang="ru-RU" sz="1000" dirty="0" err="1"/>
              <a:t>професійної</a:t>
            </a:r>
            <a:r>
              <a:rPr lang="ru-RU" sz="1000" dirty="0"/>
              <a:t> </a:t>
            </a:r>
            <a:r>
              <a:rPr lang="ru-RU" sz="1000" dirty="0" err="1"/>
              <a:t>діяльності</a:t>
            </a:r>
            <a:r>
              <a:rPr lang="ru-RU" sz="1000" dirty="0"/>
              <a:t> та </a:t>
            </a:r>
            <a:r>
              <a:rPr lang="ru-RU" sz="1000" dirty="0" err="1"/>
              <a:t>ролі</a:t>
            </a:r>
            <a:r>
              <a:rPr lang="ru-RU" sz="1000" dirty="0"/>
              <a:t> </a:t>
            </a:r>
            <a:r>
              <a:rPr lang="ru-RU" sz="1000" dirty="0" err="1"/>
              <a:t>активних</a:t>
            </a:r>
            <a:r>
              <a:rPr lang="ru-RU" sz="1000" dirty="0"/>
              <a:t> </a:t>
            </a:r>
            <a:r>
              <a:rPr lang="ru-RU" sz="1000" dirty="0" err="1"/>
              <a:t>громадян</a:t>
            </a:r>
            <a:r>
              <a:rPr lang="ru-RU" sz="1000" dirty="0"/>
              <a:t>, </a:t>
            </a:r>
            <a:r>
              <a:rPr lang="ru-RU" sz="1000" dirty="0" err="1"/>
              <a:t>учні</a:t>
            </a:r>
            <a:r>
              <a:rPr lang="ru-RU" sz="1000" dirty="0"/>
              <a:t> </a:t>
            </a:r>
            <a:r>
              <a:rPr lang="ru-RU" sz="1000" dirty="0" err="1"/>
              <a:t>набувають</a:t>
            </a:r>
            <a:r>
              <a:rPr lang="ru-RU" sz="1000" dirty="0"/>
              <a:t> </a:t>
            </a:r>
            <a:r>
              <a:rPr lang="ru-RU" sz="1000" dirty="0" err="1"/>
              <a:t>навичок</a:t>
            </a:r>
            <a:r>
              <a:rPr lang="ru-RU" sz="1000" dirty="0"/>
              <a:t> </a:t>
            </a:r>
            <a:r>
              <a:rPr lang="ru-RU" sz="1000" dirty="0" err="1"/>
              <a:t>ефективної</a:t>
            </a:r>
            <a:r>
              <a:rPr lang="ru-RU" sz="1000" dirty="0"/>
              <a:t> </a:t>
            </a:r>
            <a:r>
              <a:rPr lang="ru-RU" sz="1000" dirty="0" err="1"/>
              <a:t>соціальної</a:t>
            </a:r>
            <a:r>
              <a:rPr lang="ru-RU" sz="1000" dirty="0"/>
              <a:t>, </a:t>
            </a:r>
            <a:r>
              <a:rPr lang="ru-RU" sz="1000" dirty="0" err="1"/>
              <a:t>толерантної</a:t>
            </a:r>
            <a:r>
              <a:rPr lang="ru-RU" sz="1000" dirty="0"/>
              <a:t> </a:t>
            </a:r>
            <a:r>
              <a:rPr lang="ru-RU" sz="1000" dirty="0" err="1"/>
              <a:t>взаємодії</a:t>
            </a:r>
            <a:r>
              <a:rPr lang="ru-RU" sz="1000" dirty="0"/>
              <a:t> </a:t>
            </a:r>
            <a:r>
              <a:rPr lang="ru-RU" sz="1000" dirty="0" err="1"/>
              <a:t>між</a:t>
            </a:r>
            <a:r>
              <a:rPr lang="ru-RU" sz="1000" dirty="0"/>
              <a:t> членами </a:t>
            </a:r>
            <a:r>
              <a:rPr lang="ru-RU" sz="1000" dirty="0" err="1"/>
              <a:t>сучасного</a:t>
            </a:r>
            <a:r>
              <a:rPr lang="ru-RU" sz="1000" dirty="0"/>
              <a:t> </a:t>
            </a:r>
            <a:r>
              <a:rPr lang="ru-RU" sz="1000" dirty="0" err="1"/>
              <a:t>суспільства</a:t>
            </a:r>
            <a:r>
              <a:rPr lang="ru-RU" sz="1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3256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sz="1800" b="1" dirty="0"/>
              <a:t>3. </a:t>
            </a:r>
            <a:r>
              <a:rPr lang="ru-RU" sz="1800" b="1" dirty="0" err="1"/>
              <a:t>Ознаки</a:t>
            </a:r>
            <a:r>
              <a:rPr lang="ru-RU" sz="1800" b="1" dirty="0"/>
              <a:t> та </a:t>
            </a:r>
            <a:r>
              <a:rPr lang="ru-RU" sz="1800" b="1" dirty="0" err="1"/>
              <a:t>особливості</a:t>
            </a:r>
            <a:r>
              <a:rPr lang="ru-RU" sz="1800" b="1" dirty="0"/>
              <a:t> </a:t>
            </a:r>
            <a:r>
              <a:rPr lang="ru-RU" sz="1800" b="1" dirty="0" err="1"/>
              <a:t>професійно-педагогічного</a:t>
            </a:r>
            <a:r>
              <a:rPr lang="ru-RU" sz="1800" b="1" dirty="0"/>
              <a:t> </a:t>
            </a:r>
            <a:r>
              <a:rPr lang="ru-RU" sz="1800" b="1" dirty="0" err="1"/>
              <a:t>спілкування</a:t>
            </a:r>
            <a:r>
              <a:rPr lang="ru-RU" sz="1800" b="1" dirty="0"/>
              <a:t> </a:t>
            </a:r>
            <a:r>
              <a:rPr lang="ru-RU" sz="1800" b="1" dirty="0" err="1"/>
              <a:t>вчителя</a:t>
            </a:r>
            <a:r>
              <a:rPr lang="ru-RU" sz="1800" b="1" dirty="0"/>
              <a:t>.</a:t>
            </a:r>
            <a:endParaRPr lang="ru-RU" sz="18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442026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i="1" dirty="0" err="1"/>
              <a:t>Спілкування</a:t>
            </a:r>
            <a:r>
              <a:rPr lang="ru-RU" i="1" dirty="0"/>
              <a:t>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передавання</a:t>
            </a:r>
            <a:r>
              <a:rPr lang="ru-RU" i="1" dirty="0"/>
              <a:t>, </a:t>
            </a:r>
            <a:r>
              <a:rPr lang="ru-RU" i="1" dirty="0" err="1"/>
              <a:t>сприймання</a:t>
            </a:r>
            <a:r>
              <a:rPr lang="ru-RU" i="1" dirty="0"/>
              <a:t> і </a:t>
            </a:r>
            <a:r>
              <a:rPr lang="ru-RU" i="1" dirty="0" err="1"/>
              <a:t>обмін</a:t>
            </a:r>
            <a:r>
              <a:rPr lang="ru-RU" i="1" dirty="0"/>
              <a:t> </a:t>
            </a:r>
            <a:r>
              <a:rPr lang="ru-RU" i="1" dirty="0" err="1"/>
              <a:t>повідомленнями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учасниками</a:t>
            </a:r>
            <a:r>
              <a:rPr lang="ru-RU" i="1" dirty="0"/>
              <a:t> </a:t>
            </a:r>
            <a:r>
              <a:rPr lang="ru-RU" i="1" dirty="0" err="1"/>
              <a:t>взаємодії</a:t>
            </a:r>
            <a:r>
              <a:rPr lang="ru-RU" i="1" dirty="0"/>
              <a:t> за </a:t>
            </a:r>
            <a:r>
              <a:rPr lang="ru-RU" i="1" dirty="0" err="1"/>
              <a:t>допомогою</a:t>
            </a:r>
            <a:r>
              <a:rPr lang="ru-RU" i="1" dirty="0"/>
              <a:t>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засобів</a:t>
            </a:r>
            <a:r>
              <a:rPr lang="ru-RU" i="1" dirty="0"/>
              <a:t>: </a:t>
            </a:r>
            <a:r>
              <a:rPr lang="ru-RU" i="1" dirty="0" err="1"/>
              <a:t>вербальних</a:t>
            </a:r>
            <a:r>
              <a:rPr lang="ru-RU" i="1" dirty="0"/>
              <a:t>, </a:t>
            </a:r>
            <a:r>
              <a:rPr lang="ru-RU" i="1" dirty="0" err="1"/>
              <a:t>невербальних</a:t>
            </a:r>
            <a:r>
              <a:rPr lang="ru-RU" i="1" dirty="0"/>
              <a:t>, </a:t>
            </a:r>
            <a:r>
              <a:rPr lang="ru-RU" i="1" dirty="0" err="1"/>
              <a:t>технічних</a:t>
            </a:r>
            <a:r>
              <a:rPr lang="ru-RU" i="1" dirty="0"/>
              <a:t>, </a:t>
            </a:r>
            <a:r>
              <a:rPr lang="ru-RU" i="1" dirty="0" err="1"/>
              <a:t>матеріальних</a:t>
            </a:r>
            <a:r>
              <a:rPr lang="ru-RU" i="1" dirty="0"/>
              <a:t> </a:t>
            </a:r>
            <a:r>
              <a:rPr lang="ru-RU" i="1" dirty="0" err="1"/>
              <a:t>тощо</a:t>
            </a:r>
            <a:r>
              <a:rPr lang="ru-RU" i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786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400" dirty="0" err="1"/>
              <a:t>Основними</a:t>
            </a:r>
            <a:r>
              <a:rPr lang="ru-RU" sz="1400" dirty="0"/>
              <a:t> </a:t>
            </a:r>
            <a:r>
              <a:rPr lang="ru-RU" sz="1400" dirty="0" err="1"/>
              <a:t>ознаками</a:t>
            </a:r>
            <a:r>
              <a:rPr lang="ru-RU" sz="1400" dirty="0"/>
              <a:t> </a:t>
            </a:r>
            <a:r>
              <a:rPr lang="ru-RU" sz="1400" dirty="0" err="1"/>
              <a:t>педагогічного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на </a:t>
            </a:r>
            <a:r>
              <a:rPr lang="ru-RU" sz="1400" dirty="0" err="1"/>
              <a:t>суб'єкт-суб'єктному</a:t>
            </a:r>
            <a:r>
              <a:rPr lang="ru-RU" sz="1400" dirty="0"/>
              <a:t> </a:t>
            </a:r>
            <a:r>
              <a:rPr lang="ru-RU" sz="1400" dirty="0" err="1"/>
              <a:t>рівні</a:t>
            </a:r>
            <a:r>
              <a:rPr lang="ru-RU" sz="1400" dirty="0"/>
              <a:t> є: </a:t>
            </a: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442026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dirty="0"/>
              <a:t>- </a:t>
            </a:r>
            <a:r>
              <a:rPr lang="ru-RU" i="1" dirty="0" err="1"/>
              <a:t>особистісна</a:t>
            </a:r>
            <a:r>
              <a:rPr lang="ru-RU" i="1" dirty="0"/>
              <a:t> </a:t>
            </a:r>
            <a:r>
              <a:rPr lang="ru-RU" i="1" dirty="0" err="1"/>
              <a:t>орієнтація</a:t>
            </a:r>
            <a:r>
              <a:rPr lang="ru-RU" i="1" dirty="0"/>
              <a:t> </a:t>
            </a:r>
            <a:r>
              <a:rPr lang="ru-RU" dirty="0" err="1" smtClean="0"/>
              <a:t>співрозмовників</a:t>
            </a:r>
            <a:r>
              <a:rPr lang="ru-RU" dirty="0" smtClean="0"/>
              <a:t>; </a:t>
            </a:r>
            <a:endParaRPr lang="ru-RU" dirty="0"/>
          </a:p>
          <a:p>
            <a:r>
              <a:rPr lang="ru-RU" dirty="0"/>
              <a:t>- </a:t>
            </a:r>
            <a:r>
              <a:rPr lang="ru-RU" i="1" dirty="0" err="1"/>
              <a:t>рівність</a:t>
            </a:r>
            <a:r>
              <a:rPr lang="ru-RU" i="1" dirty="0"/>
              <a:t> </a:t>
            </a:r>
            <a:r>
              <a:rPr lang="ru-RU" i="1" dirty="0" err="1"/>
              <a:t>психологічних</a:t>
            </a:r>
            <a:r>
              <a:rPr lang="ru-RU" i="1" dirty="0"/>
              <a:t> </a:t>
            </a:r>
            <a:r>
              <a:rPr lang="ru-RU" i="1" dirty="0" err="1"/>
              <a:t>позицій</a:t>
            </a:r>
            <a:r>
              <a:rPr lang="ru-RU" i="1" dirty="0"/>
              <a:t> </a:t>
            </a:r>
            <a:r>
              <a:rPr lang="ru-RU" dirty="0" err="1" smtClean="0"/>
              <a:t>співрозмовників</a:t>
            </a:r>
            <a:r>
              <a:rPr lang="ru-RU" dirty="0" smtClean="0"/>
              <a:t>; 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/>
              <a:t>проникнення</a:t>
            </a:r>
            <a:r>
              <a:rPr lang="ru-RU" dirty="0"/>
              <a:t> у </a:t>
            </a:r>
            <a:r>
              <a:rPr lang="ru-RU" i="1" dirty="0" err="1"/>
              <a:t>світ</a:t>
            </a:r>
            <a:r>
              <a:rPr lang="ru-RU" i="1" dirty="0"/>
              <a:t> </a:t>
            </a:r>
            <a:r>
              <a:rPr lang="ru-RU" i="1" dirty="0" err="1"/>
              <a:t>почуттів</a:t>
            </a:r>
            <a:r>
              <a:rPr lang="ru-RU" i="1" dirty="0"/>
              <a:t> і </a:t>
            </a:r>
            <a:r>
              <a:rPr lang="ru-RU" i="1" dirty="0" err="1"/>
              <a:t>переживань</a:t>
            </a:r>
            <a:r>
              <a:rPr lang="ru-RU" dirty="0"/>
              <a:t>, </a:t>
            </a:r>
            <a:r>
              <a:rPr lang="ru-RU" dirty="0" err="1"/>
              <a:t>готовність</a:t>
            </a:r>
            <a:r>
              <a:rPr lang="ru-RU" dirty="0"/>
              <a:t> </a:t>
            </a:r>
            <a:r>
              <a:rPr lang="ru-RU" i="1" dirty="0" err="1"/>
              <a:t>прийняти</a:t>
            </a:r>
            <a:r>
              <a:rPr lang="ru-RU" i="1" dirty="0"/>
              <a:t> точку </a:t>
            </a:r>
            <a:r>
              <a:rPr lang="ru-RU" i="1" dirty="0" err="1"/>
              <a:t>зору</a:t>
            </a:r>
            <a:r>
              <a:rPr lang="ru-RU" i="1" dirty="0"/>
              <a:t> </a:t>
            </a:r>
            <a:r>
              <a:rPr lang="ru-RU" i="1" dirty="0" err="1" smtClean="0"/>
              <a:t>співрозмовника</a:t>
            </a:r>
            <a:r>
              <a:rPr lang="ru-RU" dirty="0" smtClean="0"/>
              <a:t>; </a:t>
            </a:r>
            <a:endParaRPr lang="ru-RU" dirty="0"/>
          </a:p>
          <a:p>
            <a:r>
              <a:rPr lang="ru-RU" dirty="0"/>
              <a:t>-</a:t>
            </a:r>
            <a:r>
              <a:rPr lang="ru-RU" i="1" dirty="0" err="1"/>
              <a:t>нестандартні</a:t>
            </a:r>
            <a:r>
              <a:rPr lang="ru-RU" i="1" dirty="0"/>
              <a:t> </a:t>
            </a:r>
            <a:r>
              <a:rPr lang="ru-RU" i="1" dirty="0" err="1"/>
              <a:t>прийоми</a:t>
            </a:r>
            <a:r>
              <a:rPr lang="ru-RU" i="1" dirty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. </a:t>
            </a:r>
          </a:p>
          <a:p>
            <a:pPr marL="114300" indent="0">
              <a:buNone/>
            </a:pPr>
            <a:endParaRPr lang="uk-UA" dirty="0"/>
          </a:p>
          <a:p>
            <a:pPr marL="114300" indent="0">
              <a:buNone/>
            </a:pPr>
            <a:r>
              <a:rPr lang="ru-RU" b="1" i="1" dirty="0" err="1"/>
              <a:t>Професійно-педагогічне</a:t>
            </a:r>
            <a:r>
              <a:rPr lang="ru-RU" b="1" i="1" dirty="0"/>
              <a:t> </a:t>
            </a:r>
            <a:r>
              <a:rPr lang="ru-RU" b="1" i="1" dirty="0" err="1"/>
              <a:t>спілкування</a:t>
            </a:r>
            <a:r>
              <a:rPr lang="ru-RU" b="1" i="1" dirty="0"/>
              <a:t> </a:t>
            </a:r>
            <a:r>
              <a:rPr lang="ru-RU" i="1" dirty="0"/>
              <a:t>– </a:t>
            </a:r>
            <a:r>
              <a:rPr lang="ru-RU" i="1" dirty="0" err="1"/>
              <a:t>це</a:t>
            </a:r>
            <a:r>
              <a:rPr lang="ru-RU" i="1" dirty="0"/>
              <a:t> система </a:t>
            </a:r>
            <a:r>
              <a:rPr lang="ru-RU" i="1" dirty="0" err="1"/>
              <a:t>способів</a:t>
            </a:r>
            <a:r>
              <a:rPr lang="ru-RU" i="1" dirty="0"/>
              <a:t> та </a:t>
            </a:r>
            <a:r>
              <a:rPr lang="ru-RU" i="1" dirty="0" err="1"/>
              <a:t>прийомів</a:t>
            </a:r>
            <a:r>
              <a:rPr lang="ru-RU" i="1" dirty="0"/>
              <a:t> </a:t>
            </a:r>
            <a:r>
              <a:rPr lang="ru-RU" i="1" dirty="0" err="1"/>
              <a:t>соціально-психологічної</a:t>
            </a:r>
            <a:r>
              <a:rPr lang="ru-RU" i="1" dirty="0"/>
              <a:t> </a:t>
            </a:r>
            <a:r>
              <a:rPr lang="ru-RU" i="1" dirty="0" err="1"/>
              <a:t>взаємодії</a:t>
            </a:r>
            <a:r>
              <a:rPr lang="ru-RU" i="1" dirty="0"/>
              <a:t> педагога і </a:t>
            </a:r>
            <a:r>
              <a:rPr lang="ru-RU" i="1" dirty="0" err="1"/>
              <a:t>вихованців</a:t>
            </a:r>
            <a:r>
              <a:rPr lang="ru-RU" i="1" dirty="0"/>
              <a:t>, </a:t>
            </a:r>
            <a:r>
              <a:rPr lang="ru-RU" i="1" dirty="0" err="1"/>
              <a:t>змістом</a:t>
            </a:r>
            <a:r>
              <a:rPr lang="ru-RU" i="1" dirty="0"/>
              <a:t> </a:t>
            </a:r>
            <a:r>
              <a:rPr lang="ru-RU" i="1" dirty="0" err="1"/>
              <a:t>якої</a:t>
            </a:r>
            <a:r>
              <a:rPr lang="ru-RU" i="1" dirty="0"/>
              <a:t> є </a:t>
            </a:r>
            <a:r>
              <a:rPr lang="ru-RU" i="1" dirty="0" err="1"/>
              <a:t>обмін</a:t>
            </a:r>
            <a:r>
              <a:rPr lang="ru-RU" i="1" dirty="0"/>
              <a:t> </a:t>
            </a:r>
            <a:r>
              <a:rPr lang="ru-RU" i="1" dirty="0" err="1"/>
              <a:t>інформацією</a:t>
            </a:r>
            <a:r>
              <a:rPr lang="ru-RU" i="1" dirty="0"/>
              <a:t>, </a:t>
            </a:r>
            <a:r>
              <a:rPr lang="ru-RU" i="1" dirty="0" err="1"/>
              <a:t>здійснення</a:t>
            </a:r>
            <a:r>
              <a:rPr lang="ru-RU" i="1" dirty="0"/>
              <a:t> </a:t>
            </a:r>
            <a:r>
              <a:rPr lang="ru-RU" i="1" dirty="0" err="1"/>
              <a:t>виховного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, </a:t>
            </a:r>
            <a:r>
              <a:rPr lang="ru-RU" i="1" dirty="0" err="1"/>
              <a:t>організація</a:t>
            </a:r>
            <a:r>
              <a:rPr lang="ru-RU" i="1" dirty="0"/>
              <a:t> </a:t>
            </a:r>
            <a:r>
              <a:rPr lang="ru-RU" i="1" dirty="0" err="1"/>
              <a:t>взаємовідносин</a:t>
            </a:r>
            <a:r>
              <a:rPr lang="ru-RU" i="1" dirty="0"/>
              <a:t>. </a:t>
            </a: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301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sz="1800" b="1" dirty="0"/>
              <a:t>4. </a:t>
            </a:r>
            <a:r>
              <a:rPr lang="ru-RU" sz="1800" b="1" dirty="0" err="1"/>
              <a:t>Стилі</a:t>
            </a:r>
            <a:r>
              <a:rPr lang="ru-RU" sz="1800" b="1" dirty="0"/>
              <a:t> </a:t>
            </a:r>
            <a:r>
              <a:rPr lang="ru-RU" sz="1800" b="1" dirty="0" err="1"/>
              <a:t>професійно-педагогічного</a:t>
            </a:r>
            <a:r>
              <a:rPr lang="ru-RU" sz="1800" b="1" dirty="0"/>
              <a:t> </a:t>
            </a:r>
            <a:r>
              <a:rPr lang="ru-RU" sz="1800" b="1" dirty="0" err="1"/>
              <a:t>спілкування</a:t>
            </a:r>
            <a:r>
              <a:rPr lang="ru-RU" sz="1800" b="1" dirty="0"/>
              <a:t>. </a:t>
            </a:r>
            <a:endParaRPr lang="ru-RU" sz="18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831191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ru-RU" b="1" i="1" dirty="0"/>
              <a:t>Стиль </a:t>
            </a:r>
            <a:r>
              <a:rPr lang="ru-RU" b="1" i="1" dirty="0" err="1"/>
              <a:t>спілкування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стійка</a:t>
            </a:r>
            <a:r>
              <a:rPr lang="ru-RU" i="1" dirty="0"/>
              <a:t> </a:t>
            </a:r>
            <a:r>
              <a:rPr lang="ru-RU" i="1" dirty="0" err="1"/>
              <a:t>індивідуально</a:t>
            </a:r>
            <a:r>
              <a:rPr lang="ru-RU" i="1" dirty="0"/>
              <a:t> </a:t>
            </a:r>
            <a:r>
              <a:rPr lang="ru-RU" i="1" dirty="0" err="1"/>
              <a:t>специфічна</a:t>
            </a:r>
            <a:r>
              <a:rPr lang="ru-RU" i="1" dirty="0"/>
              <a:t> система </a:t>
            </a:r>
            <a:r>
              <a:rPr lang="ru-RU" i="1" dirty="0" err="1"/>
              <a:t>комунікативних</a:t>
            </a:r>
            <a:r>
              <a:rPr lang="ru-RU" i="1" dirty="0"/>
              <a:t> </a:t>
            </a:r>
            <a:r>
              <a:rPr lang="ru-RU" i="1" dirty="0" err="1"/>
              <a:t>засобів</a:t>
            </a:r>
            <a:r>
              <a:rPr lang="ru-RU" i="1" dirty="0"/>
              <a:t>, </a:t>
            </a:r>
            <a:r>
              <a:rPr lang="ru-RU" i="1" dirty="0" err="1"/>
              <a:t>прийомів</a:t>
            </a:r>
            <a:r>
              <a:rPr lang="ru-RU" i="1" dirty="0"/>
              <a:t>, </a:t>
            </a:r>
            <a:r>
              <a:rPr lang="ru-RU" i="1" dirty="0" err="1"/>
              <a:t>способів</a:t>
            </a:r>
            <a:r>
              <a:rPr lang="ru-RU" i="1" dirty="0"/>
              <a:t> </a:t>
            </a:r>
            <a:r>
              <a:rPr lang="ru-RU" i="1" dirty="0" err="1"/>
              <a:t>здійснення</a:t>
            </a:r>
            <a:r>
              <a:rPr lang="ru-RU" i="1" dirty="0"/>
              <a:t> </a:t>
            </a:r>
            <a:r>
              <a:rPr lang="ru-RU" i="1" dirty="0" err="1"/>
              <a:t>взаємодії</a:t>
            </a:r>
            <a:r>
              <a:rPr lang="ru-RU" i="1" dirty="0"/>
              <a:t> з </a:t>
            </a:r>
            <a:r>
              <a:rPr lang="ru-RU" i="1" dirty="0" err="1"/>
              <a:t>іншими</a:t>
            </a:r>
            <a:r>
              <a:rPr lang="ru-RU" i="1" dirty="0"/>
              <a:t>. </a:t>
            </a:r>
            <a:endParaRPr lang="ru-RU" i="1" dirty="0" smtClean="0"/>
          </a:p>
          <a:p>
            <a:pPr marL="114300" indent="0">
              <a:buNone/>
            </a:pPr>
            <a:endParaRPr lang="uk-UA" i="1" dirty="0"/>
          </a:p>
          <a:p>
            <a:pPr>
              <a:buFontTx/>
              <a:buChar char="-"/>
            </a:pPr>
            <a:r>
              <a:rPr lang="uk-UA" i="1" dirty="0" smtClean="0"/>
              <a:t>Авторитарний</a:t>
            </a:r>
          </a:p>
          <a:p>
            <a:pPr>
              <a:buFontTx/>
              <a:buChar char="-"/>
            </a:pPr>
            <a:r>
              <a:rPr lang="uk-UA" i="1" dirty="0" smtClean="0"/>
              <a:t>Ліберальний</a:t>
            </a:r>
          </a:p>
          <a:p>
            <a:pPr>
              <a:buFontTx/>
              <a:buChar char="-"/>
            </a:pPr>
            <a:r>
              <a:rPr lang="uk-UA" i="1" dirty="0" smtClean="0"/>
              <a:t>Демократичний</a:t>
            </a:r>
          </a:p>
          <a:p>
            <a:pPr>
              <a:buFontTx/>
              <a:buChar char="-"/>
            </a:pPr>
            <a:endParaRPr lang="uk-UA" i="1" dirty="0"/>
          </a:p>
          <a:p>
            <a:pPr marL="114300" indent="0">
              <a:buNone/>
            </a:pPr>
            <a:r>
              <a:rPr lang="uk-UA" i="1" dirty="0" smtClean="0"/>
              <a:t>* Навести приклад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628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b="1" i="1" dirty="0" err="1" smtClean="0"/>
              <a:t>Основні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труднощі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спілкуванні</a:t>
            </a:r>
            <a:endParaRPr sz="20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442026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uk-UA" sz="8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80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701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-RU" b="1" i="1" dirty="0" err="1"/>
              <a:t>Основні</a:t>
            </a:r>
            <a:r>
              <a:rPr lang="ru-RU" b="1" i="1" dirty="0"/>
              <a:t> </a:t>
            </a:r>
            <a:r>
              <a:rPr lang="ru-RU" b="1" i="1" dirty="0" err="1"/>
              <a:t>труднощі</a:t>
            </a:r>
            <a:r>
              <a:rPr lang="ru-RU" b="1" i="1" dirty="0"/>
              <a:t> у </a:t>
            </a:r>
            <a:r>
              <a:rPr lang="ru-RU" b="1" i="1" dirty="0" err="1"/>
              <a:t>спілкуванні</a:t>
            </a:r>
            <a:endParaRPr sz="20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442026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400" dirty="0"/>
              <a:t>1) </a:t>
            </a:r>
            <a:r>
              <a:rPr lang="ru-RU" sz="1400" dirty="0" err="1"/>
              <a:t>невміння</a:t>
            </a:r>
            <a:r>
              <a:rPr lang="ru-RU" sz="1400" dirty="0"/>
              <a:t> </a:t>
            </a:r>
            <a:r>
              <a:rPr lang="ru-RU" sz="1400" dirty="0" err="1"/>
              <a:t>налагодити</a:t>
            </a:r>
            <a:r>
              <a:rPr lang="ru-RU" sz="1400" dirty="0"/>
              <a:t> контакт з </a:t>
            </a:r>
            <a:r>
              <a:rPr lang="ru-RU" sz="1400" dirty="0" err="1"/>
              <a:t>аудиторією</a:t>
            </a:r>
            <a:r>
              <a:rPr lang="ru-RU" sz="1400" dirty="0"/>
              <a:t>; </a:t>
            </a:r>
          </a:p>
          <a:p>
            <a:r>
              <a:rPr lang="ru-RU" sz="1400" dirty="0"/>
              <a:t>2) </a:t>
            </a:r>
            <a:r>
              <a:rPr lang="ru-RU" sz="1400" dirty="0" err="1"/>
              <a:t>нерозуміння</a:t>
            </a:r>
            <a:r>
              <a:rPr lang="ru-RU" sz="1400" dirty="0"/>
              <a:t> </a:t>
            </a:r>
            <a:r>
              <a:rPr lang="ru-RU" sz="1400" dirty="0" err="1"/>
              <a:t>внутрішньої</a:t>
            </a:r>
            <a:r>
              <a:rPr lang="ru-RU" sz="1400" dirty="0"/>
              <a:t> </a:t>
            </a:r>
            <a:r>
              <a:rPr lang="ru-RU" sz="1400" dirty="0" err="1"/>
              <a:t>психологічної</a:t>
            </a:r>
            <a:r>
              <a:rPr lang="ru-RU" sz="1400" dirty="0"/>
              <a:t> </a:t>
            </a:r>
            <a:r>
              <a:rPr lang="ru-RU" sz="1400" dirty="0" err="1"/>
              <a:t>позиції</a:t>
            </a:r>
            <a:r>
              <a:rPr lang="ru-RU" sz="1400" dirty="0"/>
              <a:t> </a:t>
            </a:r>
            <a:r>
              <a:rPr lang="ru-RU" sz="1400" dirty="0" err="1"/>
              <a:t>учасника</a:t>
            </a:r>
            <a:r>
              <a:rPr lang="ru-RU" sz="1400" dirty="0"/>
              <a:t> </a:t>
            </a:r>
            <a:r>
              <a:rPr lang="ru-RU" sz="1400" dirty="0" err="1"/>
              <a:t>взаємодії</a:t>
            </a:r>
            <a:r>
              <a:rPr lang="ru-RU" sz="1400" dirty="0"/>
              <a:t>; </a:t>
            </a:r>
          </a:p>
          <a:p>
            <a:r>
              <a:rPr lang="ru-RU" sz="1400" dirty="0"/>
              <a:t>3) </a:t>
            </a:r>
            <a:r>
              <a:rPr lang="ru-RU" sz="1400" dirty="0" err="1"/>
              <a:t>складнощі</a:t>
            </a:r>
            <a:r>
              <a:rPr lang="ru-RU" sz="1400" dirty="0"/>
              <a:t> </a:t>
            </a:r>
            <a:r>
              <a:rPr lang="ru-RU" sz="1400" dirty="0" err="1"/>
              <a:t>керування</a:t>
            </a:r>
            <a:r>
              <a:rPr lang="ru-RU" sz="1400" dirty="0"/>
              <a:t> </a:t>
            </a:r>
            <a:r>
              <a:rPr lang="ru-RU" sz="1400" dirty="0" err="1"/>
              <a:t>спілкуванням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уроків</a:t>
            </a:r>
            <a:r>
              <a:rPr lang="ru-RU" sz="1400" dirty="0"/>
              <a:t>, </a:t>
            </a:r>
            <a:r>
              <a:rPr lang="ru-RU" sz="1400" dirty="0" err="1"/>
              <a:t>навчальних</a:t>
            </a:r>
            <a:r>
              <a:rPr lang="ru-RU" sz="1400" dirty="0"/>
              <a:t>, занять, </a:t>
            </a:r>
            <a:r>
              <a:rPr lang="ru-RU" sz="1400" dirty="0" err="1"/>
              <a:t>батьківських</a:t>
            </a:r>
            <a:r>
              <a:rPr lang="ru-RU" sz="1400" dirty="0"/>
              <a:t> </a:t>
            </a:r>
            <a:r>
              <a:rPr lang="ru-RU" sz="1400" dirty="0" err="1"/>
              <a:t>зборів</a:t>
            </a:r>
            <a:r>
              <a:rPr lang="ru-RU" sz="1400" dirty="0"/>
              <a:t>, </a:t>
            </a:r>
            <a:r>
              <a:rPr lang="ru-RU" sz="1400" dirty="0" err="1"/>
              <a:t>виховних</a:t>
            </a:r>
            <a:r>
              <a:rPr lang="ru-RU" sz="1400" dirty="0"/>
              <a:t> </a:t>
            </a:r>
            <a:r>
              <a:rPr lang="ru-RU" sz="1400" dirty="0" err="1"/>
              <a:t>заходів</a:t>
            </a:r>
            <a:r>
              <a:rPr lang="ru-RU" sz="1400" dirty="0"/>
              <a:t>; </a:t>
            </a:r>
          </a:p>
          <a:p>
            <a:r>
              <a:rPr lang="ru-RU" sz="1400" dirty="0"/>
              <a:t>4) </a:t>
            </a:r>
            <a:r>
              <a:rPr lang="ru-RU" sz="1400" dirty="0" err="1"/>
              <a:t>невміння</a:t>
            </a:r>
            <a:r>
              <a:rPr lang="ru-RU" sz="1400" dirty="0"/>
              <a:t> </a:t>
            </a:r>
            <a:r>
              <a:rPr lang="ru-RU" sz="1400" dirty="0" err="1"/>
              <a:t>перебудовувати</a:t>
            </a:r>
            <a:r>
              <a:rPr lang="ru-RU" sz="1400" dirty="0"/>
              <a:t> </a:t>
            </a:r>
            <a:r>
              <a:rPr lang="ru-RU" sz="1400" dirty="0" err="1"/>
              <a:t>стосунки</a:t>
            </a:r>
            <a:r>
              <a:rPr lang="ru-RU" sz="1400" dirty="0"/>
              <a:t> з </a:t>
            </a:r>
            <a:r>
              <a:rPr lang="ru-RU" sz="1400" dirty="0" err="1"/>
              <a:t>учнями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педагогічних</a:t>
            </a:r>
            <a:r>
              <a:rPr lang="ru-RU" sz="1400" dirty="0"/>
              <a:t> </a:t>
            </a:r>
            <a:r>
              <a:rPr lang="ru-RU" sz="1400" dirty="0" err="1"/>
              <a:t>завдань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змінюються</a:t>
            </a:r>
            <a:r>
              <a:rPr lang="ru-RU" sz="1400" dirty="0"/>
              <a:t>; </a:t>
            </a:r>
          </a:p>
          <a:p>
            <a:r>
              <a:rPr lang="ru-RU" sz="1400" dirty="0"/>
              <a:t>5) </a:t>
            </a:r>
            <a:r>
              <a:rPr lang="ru-RU" sz="1400" dirty="0" err="1"/>
              <a:t>труднощі</a:t>
            </a:r>
            <a:r>
              <a:rPr lang="ru-RU" sz="1400" dirty="0"/>
              <a:t> </a:t>
            </a:r>
            <a:r>
              <a:rPr lang="ru-RU" sz="1400" dirty="0" err="1"/>
              <a:t>мовного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 і </a:t>
            </a:r>
            <a:r>
              <a:rPr lang="ru-RU" sz="1400" dirty="0" err="1"/>
              <a:t>передачі</a:t>
            </a:r>
            <a:r>
              <a:rPr lang="ru-RU" sz="1400" dirty="0"/>
              <a:t> </a:t>
            </a:r>
            <a:r>
              <a:rPr lang="ru-RU" sz="1400" dirty="0" err="1"/>
              <a:t>власного</a:t>
            </a:r>
            <a:r>
              <a:rPr lang="ru-RU" sz="1400" dirty="0"/>
              <a:t> </a:t>
            </a:r>
            <a:r>
              <a:rPr lang="ru-RU" sz="1400" dirty="0" err="1"/>
              <a:t>емоційного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до </a:t>
            </a:r>
            <a:r>
              <a:rPr lang="ru-RU" sz="1400" dirty="0" err="1"/>
              <a:t>навчального</a:t>
            </a:r>
            <a:r>
              <a:rPr lang="ru-RU" sz="1400" dirty="0"/>
              <a:t> </a:t>
            </a:r>
            <a:r>
              <a:rPr lang="ru-RU" sz="1400" dirty="0" err="1"/>
              <a:t>матеріалу</a:t>
            </a:r>
            <a:r>
              <a:rPr lang="ru-RU" sz="1400" dirty="0"/>
              <a:t>; </a:t>
            </a:r>
          </a:p>
          <a:p>
            <a:r>
              <a:rPr lang="ru-RU" sz="1400" dirty="0"/>
              <a:t>6) </a:t>
            </a:r>
            <a:r>
              <a:rPr lang="ru-RU" sz="1400" dirty="0" err="1"/>
              <a:t>невміння</a:t>
            </a:r>
            <a:r>
              <a:rPr lang="ru-RU" sz="1400" dirty="0"/>
              <a:t> </a:t>
            </a:r>
            <a:r>
              <a:rPr lang="ru-RU" sz="1400" dirty="0" err="1"/>
              <a:t>керувати</a:t>
            </a:r>
            <a:r>
              <a:rPr lang="ru-RU" sz="1400" dirty="0"/>
              <a:t> </a:t>
            </a:r>
            <a:r>
              <a:rPr lang="ru-RU" sz="1400" dirty="0" err="1"/>
              <a:t>власним</a:t>
            </a:r>
            <a:r>
              <a:rPr lang="ru-RU" sz="1400" dirty="0"/>
              <a:t> </a:t>
            </a:r>
            <a:r>
              <a:rPr lang="ru-RU" sz="1400" dirty="0" err="1"/>
              <a:t>психічним</a:t>
            </a:r>
            <a:r>
              <a:rPr lang="ru-RU" sz="1400" dirty="0"/>
              <a:t> станом у </a:t>
            </a:r>
            <a:r>
              <a:rPr lang="ru-RU" sz="1400" dirty="0" err="1"/>
              <a:t>стресових</a:t>
            </a:r>
            <a:r>
              <a:rPr lang="ru-RU" sz="1400" dirty="0"/>
              <a:t> </a:t>
            </a:r>
            <a:r>
              <a:rPr lang="ru-RU" sz="1400" dirty="0" err="1"/>
              <a:t>ситуаціях</a:t>
            </a:r>
            <a:r>
              <a:rPr lang="ru-RU" sz="1400" dirty="0"/>
              <a:t> </a:t>
            </a:r>
            <a:r>
              <a:rPr lang="ru-RU" sz="1400" dirty="0" err="1"/>
              <a:t>спілкування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8475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endParaRPr sz="20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49"/>
            <a:ext cx="7397510" cy="37266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1400" i="1" dirty="0" err="1"/>
              <a:t>Соціальний</a:t>
            </a:r>
            <a:r>
              <a:rPr lang="ru-RU" sz="1400" i="1" dirty="0"/>
              <a:t> </a:t>
            </a:r>
            <a:r>
              <a:rPr lang="ru-RU" sz="1400" dirty="0"/>
              <a:t>– </a:t>
            </a:r>
            <a:r>
              <a:rPr lang="ru-RU" sz="1400" dirty="0" err="1"/>
              <a:t>виникає</a:t>
            </a:r>
            <a:r>
              <a:rPr lang="ru-RU" sz="1400" dirty="0"/>
              <a:t> </a:t>
            </a:r>
            <a:r>
              <a:rPr lang="ru-RU" sz="1400" dirty="0" err="1"/>
              <a:t>внаслідок</a:t>
            </a:r>
            <a:r>
              <a:rPr lang="ru-RU" sz="1400" dirty="0"/>
              <a:t> </a:t>
            </a:r>
            <a:r>
              <a:rPr lang="ru-RU" sz="1400" dirty="0" err="1"/>
              <a:t>різного</a:t>
            </a:r>
            <a:r>
              <a:rPr lang="ru-RU" sz="1400" dirty="0"/>
              <a:t> </a:t>
            </a:r>
            <a:r>
              <a:rPr lang="ru-RU" sz="1400" dirty="0" err="1"/>
              <a:t>соціального</a:t>
            </a:r>
            <a:r>
              <a:rPr lang="ru-RU" sz="1400" dirty="0"/>
              <a:t> статусу </a:t>
            </a:r>
            <a:r>
              <a:rPr lang="ru-RU" sz="1400" dirty="0" err="1"/>
              <a:t>вчителя</a:t>
            </a:r>
            <a:r>
              <a:rPr lang="ru-RU" sz="1400" dirty="0"/>
              <a:t> й </a:t>
            </a:r>
            <a:r>
              <a:rPr lang="ru-RU" sz="1400" dirty="0" err="1"/>
              <a:t>учня</a:t>
            </a:r>
            <a:r>
              <a:rPr lang="ru-RU" sz="1400" dirty="0"/>
              <a:t> </a:t>
            </a:r>
            <a:endParaRPr lang="ru-RU" sz="1400" dirty="0" smtClean="0"/>
          </a:p>
          <a:p>
            <a:pPr lvl="0"/>
            <a:r>
              <a:rPr lang="ru-RU" sz="1400" i="1" dirty="0" err="1" smtClean="0"/>
              <a:t>Фізичний</a:t>
            </a:r>
            <a:r>
              <a:rPr lang="ru-RU" sz="1400" i="1" dirty="0" smtClean="0"/>
              <a:t> </a:t>
            </a:r>
            <a:r>
              <a:rPr lang="ru-RU" sz="1400" dirty="0"/>
              <a:t>– </a:t>
            </a:r>
            <a:r>
              <a:rPr lang="ru-RU" sz="1400" dirty="0" err="1"/>
              <a:t>простір</a:t>
            </a:r>
            <a:r>
              <a:rPr lang="ru-RU" sz="1400" dirty="0"/>
              <a:t>, </a:t>
            </a:r>
            <a:r>
              <a:rPr lang="ru-RU" sz="1400" dirty="0" err="1"/>
              <a:t>стіл</a:t>
            </a:r>
            <a:r>
              <a:rPr lang="ru-RU" sz="1400" dirty="0"/>
              <a:t> учителя, </a:t>
            </a:r>
            <a:r>
              <a:rPr lang="ru-RU" sz="1400" dirty="0" err="1"/>
              <a:t>якими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віддаляє</a:t>
            </a:r>
            <a:r>
              <a:rPr lang="ru-RU" sz="1400" dirty="0"/>
              <a:t> себе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учнів</a:t>
            </a:r>
            <a:r>
              <a:rPr lang="ru-RU" sz="1400" dirty="0"/>
              <a:t> </a:t>
            </a:r>
            <a:endParaRPr lang="ru-RU" sz="1400" dirty="0" smtClean="0"/>
          </a:p>
          <a:p>
            <a:pPr lvl="0"/>
            <a:r>
              <a:rPr lang="ru-RU" sz="1400" i="1" dirty="0" err="1" smtClean="0"/>
              <a:t>Гностичний</a:t>
            </a:r>
            <a:r>
              <a:rPr lang="ru-RU" sz="1400" i="1" dirty="0" smtClean="0"/>
              <a:t> </a:t>
            </a:r>
            <a:r>
              <a:rPr lang="ru-RU" sz="1400" dirty="0"/>
              <a:t>– </a:t>
            </a:r>
            <a:r>
              <a:rPr lang="ru-RU" sz="1400" dirty="0" err="1"/>
              <a:t>недоступність</a:t>
            </a:r>
            <a:r>
              <a:rPr lang="ru-RU" sz="1400" dirty="0"/>
              <a:t> </a:t>
            </a:r>
            <a:r>
              <a:rPr lang="ru-RU" sz="1400" dirty="0" err="1"/>
              <a:t>пояснення</a:t>
            </a:r>
            <a:r>
              <a:rPr lang="ru-RU" sz="1400" dirty="0"/>
              <a:t> </a:t>
            </a:r>
            <a:r>
              <a:rPr lang="ru-RU" sz="1400" dirty="0" err="1"/>
              <a:t>матеріалу</a:t>
            </a:r>
            <a:r>
              <a:rPr lang="ru-RU" sz="1400" dirty="0"/>
              <a:t> </a:t>
            </a:r>
            <a:r>
              <a:rPr lang="ru-RU" sz="1400" dirty="0" err="1"/>
              <a:t>вчителем</a:t>
            </a:r>
            <a:r>
              <a:rPr lang="ru-RU" sz="1400" dirty="0"/>
              <a:t> </a:t>
            </a:r>
            <a:endParaRPr lang="ru-RU" sz="1400" dirty="0" smtClean="0"/>
          </a:p>
          <a:p>
            <a:pPr lvl="0"/>
            <a:r>
              <a:rPr lang="ru-RU" sz="1400" i="1" dirty="0" err="1" smtClean="0"/>
              <a:t>Психологічний</a:t>
            </a:r>
            <a:r>
              <a:rPr lang="ru-RU" sz="1400" i="1" dirty="0" smtClean="0"/>
              <a:t> </a:t>
            </a:r>
            <a:r>
              <a:rPr lang="ru-RU" sz="1400" dirty="0"/>
              <a:t>– </a:t>
            </a:r>
            <a:r>
              <a:rPr lang="ru-RU" sz="1400" dirty="0" err="1"/>
              <a:t>виникає</a:t>
            </a:r>
            <a:r>
              <a:rPr lang="ru-RU" sz="1400" dirty="0"/>
              <a:t> </a:t>
            </a:r>
            <a:r>
              <a:rPr lang="ru-RU" sz="1400" dirty="0" err="1"/>
              <a:t>тоді</a:t>
            </a:r>
            <a:r>
              <a:rPr lang="ru-RU" sz="1400" dirty="0"/>
              <a:t>, коли в учителя є страх перед </a:t>
            </a:r>
            <a:r>
              <a:rPr lang="ru-RU" sz="1400" dirty="0" err="1"/>
              <a:t>класом</a:t>
            </a:r>
            <a:r>
              <a:rPr lang="ru-RU" sz="1400" dirty="0"/>
              <a:t>, перед </a:t>
            </a:r>
            <a:r>
              <a:rPr lang="ru-RU" sz="1400" dirty="0" err="1"/>
              <a:t>можливістю</a:t>
            </a:r>
            <a:r>
              <a:rPr lang="ru-RU" sz="1400" dirty="0"/>
              <a:t> </a:t>
            </a:r>
            <a:r>
              <a:rPr lang="ru-RU" sz="1400" dirty="0" err="1"/>
              <a:t>допустити</a:t>
            </a:r>
            <a:r>
              <a:rPr lang="ru-RU" sz="1400" dirty="0"/>
              <a:t> </a:t>
            </a:r>
            <a:r>
              <a:rPr lang="ru-RU" sz="1400" dirty="0" err="1"/>
              <a:t>фактичну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методичну</a:t>
            </a:r>
            <a:r>
              <a:rPr lang="ru-RU" sz="1400" dirty="0"/>
              <a:t> </a:t>
            </a:r>
            <a:r>
              <a:rPr lang="ru-RU" sz="1400" dirty="0" err="1"/>
              <a:t>помилку</a:t>
            </a:r>
            <a:r>
              <a:rPr lang="ru-RU" sz="1400" dirty="0"/>
              <a:t>, </a:t>
            </a:r>
            <a:r>
              <a:rPr lang="ru-RU" sz="1400" dirty="0" err="1"/>
              <a:t>відсутній</a:t>
            </a:r>
            <a:r>
              <a:rPr lang="ru-RU" sz="1400" dirty="0"/>
              <a:t> контакт з </a:t>
            </a:r>
            <a:r>
              <a:rPr lang="ru-RU" sz="1400" dirty="0" err="1"/>
              <a:t>дітьми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існує</a:t>
            </a:r>
            <a:r>
              <a:rPr lang="ru-RU" sz="1400" dirty="0"/>
              <a:t> негативна установка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класу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учнів</a:t>
            </a:r>
            <a:r>
              <a:rPr lang="ru-RU" sz="1400" dirty="0"/>
              <a:t>. </a:t>
            </a:r>
          </a:p>
          <a:p>
            <a:pPr lvl="0"/>
            <a:r>
              <a:rPr lang="ru-RU" sz="1400" dirty="0" smtClean="0"/>
              <a:t> </a:t>
            </a:r>
            <a:r>
              <a:rPr lang="ru-RU" sz="1400" i="1" dirty="0" err="1"/>
              <a:t>Емоційний</a:t>
            </a:r>
            <a:r>
              <a:rPr lang="ru-RU" sz="1400" i="1" dirty="0"/>
              <a:t> «</a:t>
            </a:r>
            <a:r>
              <a:rPr lang="ru-RU" sz="1400" i="1" dirty="0" err="1"/>
              <a:t>бар’єр</a:t>
            </a:r>
            <a:r>
              <a:rPr lang="ru-RU" sz="1400" i="1" dirty="0"/>
              <a:t>» </a:t>
            </a:r>
            <a:r>
              <a:rPr lang="ru-RU" sz="1400" dirty="0"/>
              <a:t>– </a:t>
            </a:r>
            <a:r>
              <a:rPr lang="ru-RU" sz="1400" dirty="0" err="1"/>
              <a:t>відмінності</a:t>
            </a:r>
            <a:r>
              <a:rPr lang="ru-RU" sz="1400" dirty="0"/>
              <a:t> в </a:t>
            </a:r>
            <a:r>
              <a:rPr lang="ru-RU" sz="1400" dirty="0" err="1"/>
              <a:t>емоційних</a:t>
            </a:r>
            <a:r>
              <a:rPr lang="ru-RU" sz="1400" dirty="0"/>
              <a:t> станах </a:t>
            </a:r>
            <a:r>
              <a:rPr lang="ru-RU" sz="1400" dirty="0" err="1" smtClean="0"/>
              <a:t>вчителів</a:t>
            </a:r>
            <a:r>
              <a:rPr lang="ru-RU" sz="1400" dirty="0" smtClean="0"/>
              <a:t> та </a:t>
            </a:r>
            <a:r>
              <a:rPr lang="ru-RU" sz="1400" dirty="0" err="1" smtClean="0"/>
              <a:t>учнів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відсутність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емпатії</a:t>
            </a:r>
            <a:r>
              <a:rPr lang="ru-RU" sz="1400" dirty="0" smtClean="0"/>
              <a:t>. </a:t>
            </a:r>
            <a:endParaRPr lang="ru-RU" sz="1400" dirty="0"/>
          </a:p>
          <a:p>
            <a:pPr lvl="0"/>
            <a:r>
              <a:rPr lang="ru-RU" sz="1400" i="1" dirty="0" err="1" smtClean="0"/>
              <a:t>Моральний</a:t>
            </a:r>
            <a:r>
              <a:rPr lang="ru-RU" sz="1400" i="1" dirty="0" smtClean="0"/>
              <a:t> </a:t>
            </a:r>
            <a:r>
              <a:rPr lang="ru-RU" sz="1400" i="1" dirty="0"/>
              <a:t>«</a:t>
            </a:r>
            <a:r>
              <a:rPr lang="ru-RU" sz="1400" i="1" dirty="0" err="1"/>
              <a:t>бар’єр</a:t>
            </a:r>
            <a:r>
              <a:rPr lang="ru-RU" sz="1400" i="1" dirty="0"/>
              <a:t>» </a:t>
            </a:r>
            <a:r>
              <a:rPr lang="ru-RU" sz="1400" dirty="0"/>
              <a:t>– </a:t>
            </a:r>
            <a:r>
              <a:rPr lang="ru-RU" sz="1400" dirty="0" err="1"/>
              <a:t>відмінності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людьми в </a:t>
            </a:r>
            <a:r>
              <a:rPr lang="ru-RU" sz="1400" dirty="0" err="1"/>
              <a:t>засвоєних</a:t>
            </a:r>
            <a:r>
              <a:rPr lang="ru-RU" sz="1400" dirty="0"/>
              <a:t> ними </a:t>
            </a:r>
            <a:r>
              <a:rPr lang="ru-RU" sz="1400" dirty="0" err="1"/>
              <a:t>соціальних</a:t>
            </a:r>
            <a:r>
              <a:rPr lang="ru-RU" sz="1400" dirty="0"/>
              <a:t> нормах і </a:t>
            </a:r>
            <a:r>
              <a:rPr lang="ru-RU" sz="1400" dirty="0" err="1"/>
              <a:t>обмеженнях</a:t>
            </a:r>
            <a:r>
              <a:rPr lang="ru-RU" sz="1400" dirty="0"/>
              <a:t>; </a:t>
            </a:r>
            <a:r>
              <a:rPr lang="ru-RU" sz="1400" dirty="0" err="1"/>
              <a:t>споконвічний</a:t>
            </a:r>
            <a:r>
              <a:rPr lang="ru-RU" sz="1400" dirty="0"/>
              <a:t> «</a:t>
            </a:r>
            <a:r>
              <a:rPr lang="ru-RU" sz="1400" dirty="0" err="1"/>
              <a:t>конфлікт</a:t>
            </a:r>
            <a:r>
              <a:rPr lang="ru-RU" sz="1400" dirty="0"/>
              <a:t> </a:t>
            </a:r>
            <a:r>
              <a:rPr lang="ru-RU" sz="1400" dirty="0" err="1"/>
              <a:t>батьків</a:t>
            </a:r>
            <a:r>
              <a:rPr lang="ru-RU" sz="1400" dirty="0"/>
              <a:t> і </a:t>
            </a:r>
            <a:r>
              <a:rPr lang="ru-RU" sz="1400" dirty="0" err="1"/>
              <a:t>дітей</a:t>
            </a:r>
            <a:r>
              <a:rPr lang="ru-RU" sz="1400" dirty="0"/>
              <a:t>» у </a:t>
            </a:r>
            <a:r>
              <a:rPr lang="ru-RU" sz="1400" dirty="0" err="1"/>
              <a:t>неприйнятті</a:t>
            </a:r>
            <a:r>
              <a:rPr lang="ru-RU" sz="1400" dirty="0"/>
              <a:t> ними манер </a:t>
            </a:r>
            <a:r>
              <a:rPr lang="ru-RU" sz="1400" dirty="0" err="1"/>
              <a:t>поведінки</a:t>
            </a:r>
            <a:r>
              <a:rPr lang="ru-RU" sz="1400" dirty="0"/>
              <a:t> і </a:t>
            </a:r>
            <a:r>
              <a:rPr lang="ru-RU" sz="1400" dirty="0" err="1"/>
              <a:t>спілкування</a:t>
            </a:r>
            <a:r>
              <a:rPr lang="ru-RU" sz="1400" dirty="0"/>
              <a:t>, </a:t>
            </a:r>
            <a:r>
              <a:rPr lang="ru-RU" sz="1400" dirty="0" err="1"/>
              <a:t>спрямованості</a:t>
            </a:r>
            <a:r>
              <a:rPr lang="ru-RU" sz="1400" dirty="0"/>
              <a:t> </a:t>
            </a:r>
            <a:r>
              <a:rPr lang="ru-RU" sz="1400" dirty="0" err="1"/>
              <a:t>інтересів</a:t>
            </a:r>
            <a:r>
              <a:rPr lang="ru-RU" sz="1400" dirty="0"/>
              <a:t>, </a:t>
            </a:r>
            <a:r>
              <a:rPr lang="ru-RU" sz="1400" dirty="0" err="1"/>
              <a:t>моди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 </a:t>
            </a:r>
            <a:endParaRPr lang="ru-RU" sz="1400" dirty="0" smtClean="0"/>
          </a:p>
          <a:p>
            <a:pPr lvl="0"/>
            <a:r>
              <a:rPr lang="ru-RU" sz="1400" i="1" dirty="0" err="1" smtClean="0"/>
              <a:t>Естетичний</a:t>
            </a:r>
            <a:r>
              <a:rPr lang="ru-RU" sz="1400" i="1" dirty="0" smtClean="0"/>
              <a:t> </a:t>
            </a:r>
            <a:r>
              <a:rPr lang="ru-RU" sz="1400" i="1" dirty="0"/>
              <a:t>«</a:t>
            </a:r>
            <a:r>
              <a:rPr lang="ru-RU" sz="1400" i="1" dirty="0" err="1"/>
              <a:t>бар’єр</a:t>
            </a:r>
            <a:r>
              <a:rPr lang="ru-RU" sz="1400" i="1" dirty="0"/>
              <a:t>»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пов’язаний</a:t>
            </a:r>
            <a:r>
              <a:rPr lang="ru-RU" sz="1400" dirty="0"/>
              <a:t> з </a:t>
            </a:r>
            <a:r>
              <a:rPr lang="ru-RU" sz="1400" dirty="0" err="1"/>
              <a:t>дотриманням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 до </a:t>
            </a:r>
            <a:r>
              <a:rPr lang="ru-RU" sz="1400" dirty="0" err="1" smtClean="0"/>
              <a:t>форми</a:t>
            </a:r>
            <a:r>
              <a:rPr lang="ru-RU" sz="1400" dirty="0" smtClean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до </a:t>
            </a:r>
            <a:r>
              <a:rPr lang="ru-RU" sz="1400" dirty="0" err="1"/>
              <a:t>педагогічного</a:t>
            </a:r>
            <a:r>
              <a:rPr lang="ru-RU" sz="1400" dirty="0"/>
              <a:t> такту й </a:t>
            </a:r>
            <a:r>
              <a:rPr lang="ru-RU" sz="1400" dirty="0" err="1"/>
              <a:t>етикету</a:t>
            </a:r>
            <a:r>
              <a:rPr lang="ru-RU" sz="1400" dirty="0"/>
              <a:t> </a:t>
            </a:r>
            <a:r>
              <a:rPr lang="ru-RU" sz="1400" dirty="0" err="1"/>
              <a:t>взаємин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9107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400" dirty="0" err="1"/>
              <a:t>П</a:t>
            </a:r>
            <a:r>
              <a:rPr lang="ru-RU" sz="2400" dirty="0" err="1" smtClean="0"/>
              <a:t>оради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/>
              <a:t>самовиховання</a:t>
            </a:r>
            <a:r>
              <a:rPr lang="ru-RU" sz="2400" dirty="0"/>
              <a:t> </a:t>
            </a:r>
            <a:r>
              <a:rPr lang="ru-RU" sz="2400" dirty="0" err="1"/>
              <a:t>комунікативної</a:t>
            </a:r>
            <a:r>
              <a:rPr lang="ru-RU" sz="2400" dirty="0"/>
              <a:t> </a:t>
            </a:r>
            <a:r>
              <a:rPr lang="ru-RU" sz="2400" dirty="0" err="1"/>
              <a:t>культури</a:t>
            </a:r>
            <a:r>
              <a:rPr lang="ru-RU" sz="2400" dirty="0"/>
              <a:t>: </a:t>
            </a: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442026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1600" dirty="0"/>
              <a:t>• </a:t>
            </a:r>
            <a:r>
              <a:rPr lang="ru-RU" sz="1600" dirty="0" err="1"/>
              <a:t>уникайте</a:t>
            </a:r>
            <a:r>
              <a:rPr lang="ru-RU" sz="1600" dirty="0"/>
              <a:t> при </a:t>
            </a:r>
            <a:r>
              <a:rPr lang="ru-RU" sz="1600" dirty="0" err="1"/>
              <a:t>спілкуванні</a:t>
            </a:r>
            <a:r>
              <a:rPr lang="ru-RU" sz="1600" dirty="0"/>
              <a:t> </a:t>
            </a:r>
            <a:r>
              <a:rPr lang="ru-RU" sz="1600" dirty="0" err="1"/>
              <a:t>докорів</a:t>
            </a:r>
            <a:r>
              <a:rPr lang="ru-RU" sz="1600" dirty="0"/>
              <a:t> (</a:t>
            </a:r>
            <a:r>
              <a:rPr lang="ru-RU" sz="1600" dirty="0" err="1"/>
              <a:t>прямих</a:t>
            </a:r>
            <a:r>
              <a:rPr lang="ru-RU" sz="1600" dirty="0"/>
              <a:t> і </a:t>
            </a:r>
            <a:r>
              <a:rPr lang="ru-RU" sz="1600" dirty="0" err="1"/>
              <a:t>непрямих</a:t>
            </a:r>
            <a:r>
              <a:rPr lang="ru-RU" sz="1600" dirty="0"/>
              <a:t>); </a:t>
            </a:r>
          </a:p>
          <a:p>
            <a:pPr lvl="0"/>
            <a:r>
              <a:rPr lang="ru-RU" sz="1600" dirty="0"/>
              <a:t>• не </a:t>
            </a:r>
            <a:r>
              <a:rPr lang="ru-RU" sz="1600" dirty="0" err="1"/>
              <a:t>демонструйте</a:t>
            </a:r>
            <a:r>
              <a:rPr lang="ru-RU" sz="1600" dirty="0"/>
              <a:t> свою </a:t>
            </a:r>
            <a:r>
              <a:rPr lang="ru-RU" sz="1600" dirty="0" err="1"/>
              <a:t>перевагу</a:t>
            </a:r>
            <a:r>
              <a:rPr lang="ru-RU" sz="1600" dirty="0"/>
              <a:t>; </a:t>
            </a:r>
          </a:p>
          <a:p>
            <a:pPr lvl="0"/>
            <a:r>
              <a:rPr lang="ru-RU" sz="1600" dirty="0"/>
              <a:t>• </a:t>
            </a:r>
            <a:r>
              <a:rPr lang="ru-RU" sz="1600" dirty="0" err="1"/>
              <a:t>уникайте</a:t>
            </a:r>
            <a:r>
              <a:rPr lang="ru-RU" sz="1600" dirty="0"/>
              <a:t> </a:t>
            </a:r>
            <a:r>
              <a:rPr lang="ru-RU" sz="1600" dirty="0" err="1"/>
              <a:t>звинувачувального</a:t>
            </a:r>
            <a:r>
              <a:rPr lang="ru-RU" sz="1600" dirty="0"/>
              <a:t> тону, </a:t>
            </a:r>
            <a:r>
              <a:rPr lang="ru-RU" sz="1600" dirty="0" err="1"/>
              <a:t>вибачайте</a:t>
            </a:r>
            <a:r>
              <a:rPr lang="ru-RU" sz="1600" dirty="0"/>
              <a:t> </a:t>
            </a:r>
            <a:r>
              <a:rPr lang="ru-RU" sz="1600" dirty="0" err="1"/>
              <a:t>дрібні</a:t>
            </a:r>
            <a:r>
              <a:rPr lang="ru-RU" sz="1600" dirty="0"/>
              <a:t> </a:t>
            </a:r>
            <a:r>
              <a:rPr lang="ru-RU" sz="1600" dirty="0" err="1"/>
              <a:t>слабкості</a:t>
            </a:r>
            <a:r>
              <a:rPr lang="ru-RU" sz="1600" dirty="0"/>
              <a:t>, </a:t>
            </a:r>
            <a:r>
              <a:rPr lang="ru-RU" sz="1600" dirty="0" err="1"/>
              <a:t>підкреслюйте</a:t>
            </a:r>
            <a:r>
              <a:rPr lang="ru-RU" sz="1600" dirty="0"/>
              <a:t> </a:t>
            </a:r>
            <a:r>
              <a:rPr lang="ru-RU" sz="1600" dirty="0" err="1"/>
              <a:t>переваги</a:t>
            </a:r>
            <a:r>
              <a:rPr lang="ru-RU" sz="1600" dirty="0"/>
              <a:t> </a:t>
            </a:r>
            <a:r>
              <a:rPr lang="ru-RU" sz="1600" dirty="0" err="1"/>
              <a:t>співбесідника</a:t>
            </a:r>
            <a:r>
              <a:rPr lang="ru-RU" sz="1600" dirty="0"/>
              <a:t>; </a:t>
            </a:r>
          </a:p>
          <a:p>
            <a:pPr lvl="0"/>
            <a:r>
              <a:rPr lang="ru-RU" sz="1600" dirty="0"/>
              <a:t>• </a:t>
            </a:r>
            <a:r>
              <a:rPr lang="ru-RU" sz="1600" dirty="0" err="1"/>
              <a:t>розпитуйте</a:t>
            </a:r>
            <a:r>
              <a:rPr lang="ru-RU" sz="1600" dirty="0"/>
              <a:t> </a:t>
            </a:r>
            <a:r>
              <a:rPr lang="ru-RU" sz="1600" dirty="0" err="1"/>
              <a:t>зацікавлено</a:t>
            </a:r>
            <a:r>
              <a:rPr lang="ru-RU" sz="1600" dirty="0"/>
              <a:t>, але не </a:t>
            </a:r>
            <a:r>
              <a:rPr lang="ru-RU" sz="1600" dirty="0" err="1"/>
              <a:t>зухвало</a:t>
            </a:r>
            <a:r>
              <a:rPr lang="ru-RU" sz="1600" dirty="0"/>
              <a:t>; </a:t>
            </a:r>
          </a:p>
          <a:p>
            <a:pPr lvl="0"/>
            <a:r>
              <a:rPr lang="ru-RU" sz="1600" dirty="0"/>
              <a:t>• </a:t>
            </a:r>
            <a:r>
              <a:rPr lang="ru-RU" sz="1600" dirty="0" err="1"/>
              <a:t>говоріть</a:t>
            </a:r>
            <a:r>
              <a:rPr lang="ru-RU" sz="1600" dirty="0"/>
              <a:t> не </a:t>
            </a:r>
            <a:r>
              <a:rPr lang="ru-RU" sz="1600" dirty="0" err="1"/>
              <a:t>більше</a:t>
            </a:r>
            <a:r>
              <a:rPr lang="ru-RU" sz="1600" dirty="0"/>
              <a:t> й не </a:t>
            </a:r>
            <a:r>
              <a:rPr lang="ru-RU" sz="1600" dirty="0" err="1"/>
              <a:t>менше</a:t>
            </a:r>
            <a:r>
              <a:rPr lang="ru-RU" sz="1600" dirty="0"/>
              <a:t> того,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потрібно</a:t>
            </a:r>
            <a:r>
              <a:rPr lang="ru-RU" sz="1600" dirty="0"/>
              <a:t> в </a:t>
            </a:r>
            <a:r>
              <a:rPr lang="ru-RU" sz="1600" dirty="0" err="1"/>
              <a:t>цей</a:t>
            </a:r>
            <a:r>
              <a:rPr lang="ru-RU" sz="1600" dirty="0"/>
              <a:t> момент </a:t>
            </a:r>
            <a:r>
              <a:rPr lang="ru-RU" sz="1600" dirty="0" err="1"/>
              <a:t>спілкування</a:t>
            </a:r>
            <a:r>
              <a:rPr lang="ru-RU" sz="1600" dirty="0"/>
              <a:t>; а </a:t>
            </a:r>
            <a:r>
              <a:rPr lang="ru-RU" sz="1600" dirty="0" err="1"/>
              <a:t>краще</a:t>
            </a:r>
            <a:r>
              <a:rPr lang="ru-RU" sz="1600" dirty="0"/>
              <a:t> </a:t>
            </a:r>
            <a:r>
              <a:rPr lang="ru-RU" sz="1600" dirty="0" err="1"/>
              <a:t>більше</a:t>
            </a:r>
            <a:r>
              <a:rPr lang="ru-RU" sz="1600" dirty="0"/>
              <a:t> </a:t>
            </a:r>
            <a:r>
              <a:rPr lang="ru-RU" sz="1600" dirty="0" err="1"/>
              <a:t>слухати</a:t>
            </a:r>
            <a:r>
              <a:rPr lang="ru-RU" sz="1600" dirty="0"/>
              <a:t>, </a:t>
            </a:r>
            <a:r>
              <a:rPr lang="ru-RU" sz="1600" dirty="0" err="1"/>
              <a:t>ніж</a:t>
            </a:r>
            <a:r>
              <a:rPr lang="ru-RU" sz="1600" dirty="0"/>
              <a:t> </a:t>
            </a:r>
            <a:r>
              <a:rPr lang="ru-RU" sz="1600" dirty="0" err="1"/>
              <a:t>говорити</a:t>
            </a:r>
            <a:r>
              <a:rPr lang="ru-RU" sz="1600" dirty="0"/>
              <a:t>; </a:t>
            </a:r>
          </a:p>
          <a:p>
            <a:pPr lvl="0"/>
            <a:r>
              <a:rPr lang="ru-RU" sz="1600" dirty="0"/>
              <a:t>• будьте </a:t>
            </a:r>
            <a:r>
              <a:rPr lang="ru-RU" sz="1600" dirty="0" err="1"/>
              <a:t>уважні</a:t>
            </a:r>
            <a:r>
              <a:rPr lang="ru-RU" sz="1600" dirty="0"/>
              <a:t> до партнера по </a:t>
            </a:r>
            <a:r>
              <a:rPr lang="ru-RU" sz="1600" dirty="0" err="1"/>
              <a:t>спілкуванню</a:t>
            </a:r>
            <a:r>
              <a:rPr lang="ru-RU" sz="1600" dirty="0"/>
              <a:t>; </a:t>
            </a:r>
          </a:p>
          <a:p>
            <a:pPr lvl="0"/>
            <a:r>
              <a:rPr lang="ru-RU" sz="1600" dirty="0"/>
              <a:t>• </a:t>
            </a:r>
            <a:r>
              <a:rPr lang="ru-RU" sz="1600" dirty="0" err="1"/>
              <a:t>намагайтеся</a:t>
            </a:r>
            <a:r>
              <a:rPr lang="ru-RU" sz="1600" dirty="0"/>
              <a:t> </a:t>
            </a:r>
            <a:r>
              <a:rPr lang="ru-RU" sz="1600" dirty="0" err="1"/>
              <a:t>передбачити</a:t>
            </a:r>
            <a:r>
              <a:rPr lang="ru-RU" sz="1600" dirty="0"/>
              <a:t> </a:t>
            </a:r>
            <a:r>
              <a:rPr lang="ru-RU" sz="1600" dirty="0" err="1"/>
              <a:t>реакцію</a:t>
            </a:r>
            <a:r>
              <a:rPr lang="ru-RU" sz="1600" dirty="0"/>
              <a:t> </a:t>
            </a:r>
            <a:r>
              <a:rPr lang="ru-RU" sz="1600" dirty="0" err="1"/>
              <a:t>співрозмовника</a:t>
            </a:r>
            <a:r>
              <a:rPr lang="ru-RU" sz="1600" dirty="0"/>
              <a:t>; </a:t>
            </a:r>
          </a:p>
          <a:p>
            <a:pPr lvl="0"/>
            <a:r>
              <a:rPr lang="ru-RU" sz="1600" dirty="0"/>
              <a:t>• у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спілкування</a:t>
            </a:r>
            <a:r>
              <a:rPr lang="ru-RU" sz="1600" dirty="0"/>
              <a:t> думайте про тих, </a:t>
            </a:r>
            <a:r>
              <a:rPr lang="ru-RU" sz="1600" dirty="0" err="1"/>
              <a:t>із</a:t>
            </a:r>
            <a:r>
              <a:rPr lang="ru-RU" sz="1600" dirty="0"/>
              <a:t> ким </a:t>
            </a:r>
            <a:r>
              <a:rPr lang="ru-RU" sz="1600" dirty="0" err="1"/>
              <a:t>спілкуєтесь</a:t>
            </a:r>
            <a:r>
              <a:rPr lang="ru-RU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1971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План</a:t>
            </a:r>
            <a:endParaRPr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442026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spcAft>
                <a:spcPts val="1600"/>
              </a:spcAft>
              <a:buAutoNum type="arabicPeriod"/>
            </a:pP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/>
              <a:t>поняття</a:t>
            </a:r>
            <a:r>
              <a:rPr lang="ru-RU" b="1" dirty="0"/>
              <a:t> </a:t>
            </a:r>
            <a:r>
              <a:rPr lang="ru-RU" b="1" dirty="0" err="1"/>
              <a:t>педагогіки</a:t>
            </a:r>
            <a:r>
              <a:rPr lang="ru-RU" b="1" dirty="0"/>
              <a:t> партнерства</a:t>
            </a:r>
            <a:r>
              <a:rPr lang="ru-RU" dirty="0" smtClean="0"/>
              <a:t>.</a:t>
            </a:r>
          </a:p>
          <a:p>
            <a:pPr marL="342900">
              <a:spcAft>
                <a:spcPts val="1600"/>
              </a:spcAft>
              <a:buFont typeface="Roboto"/>
              <a:buAutoNum type="arabicPeriod"/>
            </a:pPr>
            <a:r>
              <a:rPr lang="ru-RU" b="1" dirty="0" err="1" smtClean="0"/>
              <a:t>Положення</a:t>
            </a:r>
            <a:r>
              <a:rPr lang="ru-RU" b="1" dirty="0" smtClean="0"/>
              <a:t> </a:t>
            </a:r>
            <a:r>
              <a:rPr lang="ru-RU" b="1" dirty="0" err="1"/>
              <a:t>педагогіки</a:t>
            </a:r>
            <a:r>
              <a:rPr lang="ru-RU" b="1" dirty="0"/>
              <a:t> партнерства в </a:t>
            </a:r>
            <a:r>
              <a:rPr lang="ru-RU" b="1" dirty="0" err="1"/>
              <a:t>умовах</a:t>
            </a:r>
            <a:r>
              <a:rPr lang="ru-RU" b="1" dirty="0"/>
              <a:t> </a:t>
            </a:r>
            <a:r>
              <a:rPr lang="ru-RU" b="1" dirty="0" err="1"/>
              <a:t>впровадження</a:t>
            </a:r>
            <a:r>
              <a:rPr lang="ru-RU" b="1" dirty="0"/>
              <a:t> </a:t>
            </a:r>
            <a:r>
              <a:rPr lang="ru-RU" b="1" dirty="0" err="1"/>
              <a:t>Нової</a:t>
            </a:r>
            <a:r>
              <a:rPr lang="ru-RU" b="1" dirty="0"/>
              <a:t> </a:t>
            </a:r>
            <a:r>
              <a:rPr lang="ru-RU" b="1" dirty="0" err="1"/>
              <a:t>української</a:t>
            </a:r>
            <a:r>
              <a:rPr lang="ru-RU" b="1" dirty="0"/>
              <a:t> </a:t>
            </a:r>
            <a:r>
              <a:rPr lang="ru-RU" b="1" dirty="0" err="1"/>
              <a:t>школи</a:t>
            </a:r>
            <a:r>
              <a:rPr lang="ru-RU" b="1" dirty="0"/>
              <a:t>. </a:t>
            </a:r>
            <a:endParaRPr lang="ru-RU" b="1" dirty="0" smtClean="0"/>
          </a:p>
          <a:p>
            <a:pPr marL="342900">
              <a:spcAft>
                <a:spcPts val="1600"/>
              </a:spcAft>
              <a:buFont typeface="Roboto"/>
              <a:buAutoNum type="arabicPeriod"/>
            </a:pPr>
            <a:r>
              <a:rPr lang="ru-RU" b="1" dirty="0" err="1" smtClean="0"/>
              <a:t>Ознаки</a:t>
            </a:r>
            <a:r>
              <a:rPr lang="ru-RU" b="1" dirty="0" smtClean="0"/>
              <a:t> </a:t>
            </a:r>
            <a:r>
              <a:rPr lang="ru-RU" b="1" dirty="0"/>
              <a:t>та </a:t>
            </a:r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професійно-педагогічного</a:t>
            </a:r>
            <a:r>
              <a:rPr lang="ru-RU" b="1" dirty="0"/>
              <a:t> </a:t>
            </a:r>
            <a:r>
              <a:rPr lang="ru-RU" b="1" dirty="0" err="1"/>
              <a:t>спілкування</a:t>
            </a:r>
            <a:r>
              <a:rPr lang="ru-RU" b="1" dirty="0"/>
              <a:t> </a:t>
            </a:r>
            <a:r>
              <a:rPr lang="ru-RU" b="1" dirty="0" err="1"/>
              <a:t>вчителя</a:t>
            </a:r>
            <a:r>
              <a:rPr lang="ru-RU" b="1" dirty="0" smtClean="0"/>
              <a:t>.</a:t>
            </a:r>
          </a:p>
          <a:p>
            <a:pPr marL="342900">
              <a:spcAft>
                <a:spcPts val="1600"/>
              </a:spcAft>
              <a:buFont typeface="Roboto"/>
              <a:buAutoNum type="arabicPeriod"/>
            </a:pPr>
            <a:r>
              <a:rPr lang="ru-RU" b="1" dirty="0" err="1" smtClean="0"/>
              <a:t>Стилі</a:t>
            </a:r>
            <a:r>
              <a:rPr lang="ru-RU" b="1" dirty="0" smtClean="0"/>
              <a:t> </a:t>
            </a:r>
            <a:r>
              <a:rPr lang="ru-RU" b="1" dirty="0" err="1"/>
              <a:t>професійно-педагогічного</a:t>
            </a:r>
            <a:r>
              <a:rPr lang="ru-RU" b="1" dirty="0"/>
              <a:t> </a:t>
            </a:r>
            <a:r>
              <a:rPr lang="ru-RU" b="1" dirty="0" err="1"/>
              <a:t>спілкування</a:t>
            </a:r>
            <a:r>
              <a:rPr lang="ru-RU" b="1" dirty="0"/>
              <a:t>. </a:t>
            </a:r>
            <a:endParaRPr lang="ru-RU" dirty="0"/>
          </a:p>
          <a:p>
            <a:pPr marL="342900">
              <a:spcAft>
                <a:spcPts val="1600"/>
              </a:spcAft>
              <a:buFont typeface="Roboto"/>
              <a:buAutoNum type="arabicPeriod"/>
            </a:pPr>
            <a:endParaRPr lang="ru-RU" dirty="0"/>
          </a:p>
          <a:p>
            <a:pPr marL="342900">
              <a:spcAft>
                <a:spcPts val="1600"/>
              </a:spcAft>
              <a:buFont typeface="Roboto"/>
              <a:buAutoNum type="arabicPeriod"/>
            </a:pPr>
            <a:endParaRPr lang="ru-RU" dirty="0"/>
          </a:p>
          <a:p>
            <a:pPr marL="342900">
              <a:spcAft>
                <a:spcPts val="1600"/>
              </a:spcAft>
              <a:buAutoNum type="arabicPeriod"/>
            </a:pPr>
            <a:endParaRPr lang="ru-RU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49"/>
            <a:ext cx="5769432" cy="661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ru-RU" sz="2000" b="1" dirty="0"/>
              <a:t>1. </a:t>
            </a:r>
            <a:r>
              <a:rPr lang="ru-RU" sz="2000" b="1" dirty="0" err="1"/>
              <a:t>Основні</a:t>
            </a:r>
            <a:r>
              <a:rPr lang="ru-RU" sz="2000" b="1" dirty="0"/>
              <a:t> </a:t>
            </a:r>
            <a:r>
              <a:rPr lang="ru-RU" sz="2000" b="1" dirty="0" err="1"/>
              <a:t>поняття</a:t>
            </a:r>
            <a:r>
              <a:rPr lang="ru-RU" sz="2000" b="1" dirty="0"/>
              <a:t> </a:t>
            </a:r>
            <a:r>
              <a:rPr lang="ru-RU" sz="2000" b="1" dirty="0" err="1"/>
              <a:t>педагогіки</a:t>
            </a:r>
            <a:r>
              <a:rPr lang="ru-RU" sz="2000" b="1" dirty="0"/>
              <a:t> партнерства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dirty="0"/>
              <a:t/>
            </a:r>
            <a:br>
              <a:rPr lang="ru-RU" dirty="0"/>
            </a:br>
            <a:endParaRPr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616500" y="1183203"/>
            <a:ext cx="6442026" cy="28780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uk-UA" sz="1400" dirty="0" smtClean="0"/>
              <a:t>Про педагогіку партнерства (</a:t>
            </a:r>
            <a:r>
              <a:rPr lang="uk-UA" sz="1400" dirty="0" err="1" smtClean="0"/>
              <a:t>Л.Гріневич</a:t>
            </a:r>
            <a:r>
              <a:rPr lang="uk-UA" sz="1400" dirty="0" smtClean="0"/>
              <a:t>)</a:t>
            </a:r>
          </a:p>
          <a:p>
            <a:pPr marL="0" indent="0">
              <a:spcAft>
                <a:spcPts val="1600"/>
              </a:spcAft>
              <a:buNone/>
            </a:pPr>
            <a:r>
              <a:rPr lang="en-US" sz="1400" dirty="0" smtClean="0"/>
              <a:t>https</a:t>
            </a:r>
            <a:r>
              <a:rPr lang="en-US" sz="1400" dirty="0"/>
              <a:t>://www.youtube.com/watch?v=8VWuhwv1B2U</a:t>
            </a:r>
            <a:endParaRPr lang="ru-RU" sz="1400" dirty="0" smtClean="0"/>
          </a:p>
          <a:p>
            <a:pPr marL="0" indent="0">
              <a:spcAft>
                <a:spcPts val="1600"/>
              </a:spcAft>
              <a:buNone/>
            </a:pPr>
            <a:endParaRPr lang="ru-RU" sz="1400" dirty="0"/>
          </a:p>
          <a:p>
            <a:pPr marL="0" indent="0">
              <a:spcAft>
                <a:spcPts val="1600"/>
              </a:spcAft>
              <a:buNone/>
            </a:pPr>
            <a:r>
              <a:rPr lang="ru-RU" sz="1400" dirty="0" err="1" smtClean="0"/>
              <a:t>Гуманізм</a:t>
            </a:r>
            <a:r>
              <a:rPr lang="ru-RU" sz="1400" dirty="0" smtClean="0"/>
              <a:t> </a:t>
            </a:r>
            <a:r>
              <a:rPr lang="ru-RU" sz="1400" dirty="0"/>
              <a:t>– система </a:t>
            </a:r>
            <a:r>
              <a:rPr lang="ru-RU" sz="1400" dirty="0" err="1"/>
              <a:t>ідей</a:t>
            </a:r>
            <a:r>
              <a:rPr lang="ru-RU" sz="1400" dirty="0"/>
              <a:t> і </a:t>
            </a:r>
            <a:r>
              <a:rPr lang="ru-RU" sz="1400" dirty="0" err="1"/>
              <a:t>поглядів</a:t>
            </a:r>
            <a:r>
              <a:rPr lang="ru-RU" sz="1400" dirty="0"/>
              <a:t> на </a:t>
            </a:r>
            <a:r>
              <a:rPr lang="ru-RU" sz="1400" dirty="0" err="1"/>
              <a:t>людину</a:t>
            </a:r>
            <a:r>
              <a:rPr lang="ru-RU" sz="1400" dirty="0"/>
              <a:t> як </a:t>
            </a:r>
            <a:r>
              <a:rPr lang="ru-RU" sz="1400" dirty="0" err="1"/>
              <a:t>найвищу</a:t>
            </a:r>
            <a:r>
              <a:rPr lang="ru-RU" sz="1400" dirty="0"/>
              <a:t> </a:t>
            </a:r>
            <a:r>
              <a:rPr lang="ru-RU" sz="1400" dirty="0" err="1"/>
              <a:t>цінність</a:t>
            </a:r>
            <a:r>
              <a:rPr lang="ru-RU" sz="1400" dirty="0"/>
              <a:t>. </a:t>
            </a:r>
            <a:endParaRPr lang="ru-RU" sz="1400" dirty="0" smtClean="0"/>
          </a:p>
          <a:p>
            <a:pPr marL="0" indent="0">
              <a:spcAft>
                <a:spcPts val="1600"/>
              </a:spcAft>
              <a:buNone/>
            </a:pPr>
            <a:r>
              <a:rPr lang="ru-RU" sz="1400" dirty="0" err="1" smtClean="0"/>
              <a:t>Демократизація</a:t>
            </a:r>
            <a:r>
              <a:rPr lang="ru-RU" sz="1400" dirty="0" smtClean="0"/>
              <a:t> </a:t>
            </a:r>
            <a:r>
              <a:rPr lang="ru-RU" sz="1400" dirty="0"/>
              <a:t>– </a:t>
            </a:r>
            <a:r>
              <a:rPr lang="ru-RU" sz="1400" dirty="0" err="1"/>
              <a:t>запровадження</a:t>
            </a:r>
            <a:r>
              <a:rPr lang="ru-RU" sz="1400" dirty="0"/>
              <a:t> </a:t>
            </a:r>
            <a:r>
              <a:rPr lang="ru-RU" sz="1400" dirty="0" err="1"/>
              <a:t>принципів</a:t>
            </a:r>
            <a:r>
              <a:rPr lang="ru-RU" sz="1400" dirty="0"/>
              <a:t> </a:t>
            </a:r>
            <a:r>
              <a:rPr lang="ru-RU" sz="1400" dirty="0" err="1"/>
              <a:t>демократії</a:t>
            </a:r>
            <a:r>
              <a:rPr lang="ru-RU" sz="1400" dirty="0"/>
              <a:t>. </a:t>
            </a:r>
            <a:endParaRPr lang="ru-RU" sz="1400" dirty="0" smtClean="0"/>
          </a:p>
          <a:p>
            <a:pPr marL="0" indent="0">
              <a:spcAft>
                <a:spcPts val="1600"/>
              </a:spcAft>
              <a:buNone/>
            </a:pPr>
            <a:r>
              <a:rPr lang="ru-RU" sz="1400" dirty="0" err="1" smtClean="0"/>
              <a:t>Демократія</a:t>
            </a:r>
            <a:r>
              <a:rPr lang="ru-RU" sz="1400" dirty="0" smtClean="0"/>
              <a:t> </a:t>
            </a:r>
            <a:r>
              <a:rPr lang="ru-RU" sz="1400" dirty="0"/>
              <a:t>– принцип </a:t>
            </a:r>
            <a:r>
              <a:rPr lang="ru-RU" sz="1400" dirty="0" err="1"/>
              <a:t>педагогічної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, при </a:t>
            </a:r>
            <a:r>
              <a:rPr lang="ru-RU" sz="1400" dirty="0" err="1"/>
              <a:t>якій</a:t>
            </a:r>
            <a:r>
              <a:rPr lang="ru-RU" sz="1400" dirty="0"/>
              <a:t> </a:t>
            </a:r>
            <a:r>
              <a:rPr lang="ru-RU" sz="1400" dirty="0" err="1"/>
              <a:t>забезпечується</a:t>
            </a:r>
            <a:r>
              <a:rPr lang="ru-RU" sz="1400" dirty="0"/>
              <a:t> </a:t>
            </a:r>
            <a:r>
              <a:rPr lang="ru-RU" sz="1400" dirty="0" err="1"/>
              <a:t>рівноправна</a:t>
            </a:r>
            <a:r>
              <a:rPr lang="ru-RU" sz="1400" dirty="0"/>
              <a:t> участь у </a:t>
            </a:r>
            <a:r>
              <a:rPr lang="ru-RU" sz="1400" dirty="0" err="1"/>
              <a:t>ній</a:t>
            </a:r>
            <a:r>
              <a:rPr lang="ru-RU" sz="1400" dirty="0"/>
              <a:t>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членів</a:t>
            </a:r>
            <a:r>
              <a:rPr lang="ru-RU" sz="1400" dirty="0"/>
              <a:t>. </a:t>
            </a:r>
            <a:endParaRPr lang="ru-RU" sz="1400" dirty="0" smtClean="0"/>
          </a:p>
          <a:p>
            <a:pPr marL="0" indent="0">
              <a:spcAft>
                <a:spcPts val="1600"/>
              </a:spcAft>
              <a:buNone/>
            </a:pPr>
            <a:endParaRPr lang="ru-RU" sz="1400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345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442026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ru-RU" b="1" dirty="0"/>
              <a:t>Партнерство</a:t>
            </a:r>
            <a:r>
              <a:rPr lang="ru-RU" dirty="0"/>
              <a:t> є </a:t>
            </a:r>
            <a:r>
              <a:rPr lang="ru-RU" dirty="0" err="1"/>
              <a:t>особливим</a:t>
            </a:r>
            <a:r>
              <a:rPr lang="ru-RU" dirty="0"/>
              <a:t> типом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принципах </a:t>
            </a:r>
            <a:r>
              <a:rPr lang="ru-RU" dirty="0" err="1"/>
              <a:t>рівноправності</a:t>
            </a:r>
            <a:r>
              <a:rPr lang="ru-RU" dirty="0"/>
              <a:t> </a:t>
            </a:r>
            <a:r>
              <a:rPr lang="ru-RU" dirty="0" err="1"/>
              <a:t>автономних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взаємного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та </a:t>
            </a:r>
            <a:r>
              <a:rPr lang="ru-RU" dirty="0" err="1"/>
              <a:t>відповідальності</a:t>
            </a:r>
            <a:r>
              <a:rPr lang="ru-RU" dirty="0"/>
              <a:t>, </a:t>
            </a:r>
            <a:r>
              <a:rPr lang="ru-RU" dirty="0" err="1" smtClean="0"/>
              <a:t>добровільності</a:t>
            </a:r>
            <a:r>
              <a:rPr lang="ru-RU" dirty="0" smtClean="0"/>
              <a:t> </a:t>
            </a:r>
            <a:r>
              <a:rPr lang="ru-RU" dirty="0" err="1"/>
              <a:t>співробітництва</a:t>
            </a:r>
            <a:r>
              <a:rPr lang="ru-RU" dirty="0"/>
              <a:t> й </a:t>
            </a:r>
            <a:r>
              <a:rPr lang="ru-RU" dirty="0" err="1"/>
              <a:t>орієнтацією</a:t>
            </a:r>
            <a:r>
              <a:rPr lang="ru-RU" dirty="0"/>
              <a:t> на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значущі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uk-UA" dirty="0"/>
          </a:p>
          <a:p>
            <a:pPr marL="114300" indent="0" algn="just">
              <a:buNone/>
            </a:pPr>
            <a:r>
              <a:rPr lang="uk-UA" dirty="0" smtClean="0"/>
              <a:t>! </a:t>
            </a:r>
            <a:r>
              <a:rPr lang="uk-UA" dirty="0"/>
              <a:t>П</a:t>
            </a:r>
            <a:r>
              <a:rPr lang="ru-RU" dirty="0" err="1"/>
              <a:t>артнерство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рівну</a:t>
            </a:r>
            <a:r>
              <a:rPr lang="ru-RU" dirty="0"/>
              <a:t> участь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з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особистої</a:t>
            </a:r>
            <a:r>
              <a:rPr lang="ru-RU" dirty="0"/>
              <a:t> та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 smtClean="0"/>
              <a:t>відповідальності</a:t>
            </a:r>
            <a:endParaRPr lang="ru-RU" dirty="0"/>
          </a:p>
          <a:p>
            <a:pPr marL="114300" indent="0" algn="just">
              <a:buNone/>
            </a:pPr>
            <a:endParaRPr lang="ru-RU" dirty="0"/>
          </a:p>
          <a:p>
            <a:pPr marL="0" indent="0">
              <a:spcAft>
                <a:spcPts val="1600"/>
              </a:spcAft>
              <a:buNone/>
            </a:pPr>
            <a:endParaRPr lang="ru-RU" sz="1400" dirty="0"/>
          </a:p>
          <a:p>
            <a:pPr marL="0" indent="0">
              <a:spcAft>
                <a:spcPts val="1600"/>
              </a:spcAft>
              <a:buNone/>
            </a:pPr>
            <a:endParaRPr lang="ru-RU" sz="1400" dirty="0" smtClean="0"/>
          </a:p>
          <a:p>
            <a:pPr marL="0" indent="0">
              <a:spcAft>
                <a:spcPts val="1600"/>
              </a:spcAft>
              <a:buNone/>
            </a:pPr>
            <a:endParaRPr lang="ru-RU" sz="1400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374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ознаки</a:t>
            </a:r>
            <a:r>
              <a:rPr lang="ru-RU" sz="2400" dirty="0"/>
              <a:t> </a:t>
            </a:r>
            <a:r>
              <a:rPr lang="ru-RU" sz="2400" dirty="0" err="1"/>
              <a:t>партнерської</a:t>
            </a:r>
            <a:r>
              <a:rPr lang="ru-RU" sz="2400" dirty="0"/>
              <a:t> </a:t>
            </a:r>
            <a:r>
              <a:rPr lang="ru-RU" sz="2400" dirty="0" err="1"/>
              <a:t>взаємодії</a:t>
            </a:r>
            <a:r>
              <a:rPr lang="ru-RU" sz="2400" dirty="0"/>
              <a:t> </a:t>
            </a:r>
            <a:r>
              <a:rPr lang="ru-RU" sz="2400" dirty="0" err="1"/>
              <a:t>суб’єктів</a:t>
            </a:r>
            <a:r>
              <a:rPr lang="ru-RU" sz="2400" dirty="0"/>
              <a:t>: </a:t>
            </a: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602056" cy="39199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200" dirty="0"/>
              <a:t>✓ </a:t>
            </a:r>
            <a:r>
              <a:rPr lang="ru-RU" sz="1200" dirty="0" err="1"/>
              <a:t>взаємообумовлений</a:t>
            </a:r>
            <a:r>
              <a:rPr lang="ru-RU" sz="1200" dirty="0"/>
              <a:t> контакт і </a:t>
            </a:r>
            <a:r>
              <a:rPr lang="ru-RU" sz="1200" dirty="0" err="1"/>
              <a:t>вплив</a:t>
            </a:r>
            <a:r>
              <a:rPr lang="ru-RU" sz="1200" dirty="0"/>
              <a:t> </a:t>
            </a:r>
            <a:r>
              <a:rPr lang="ru-RU" sz="1200" dirty="0" err="1"/>
              <a:t>суб’єктів</a:t>
            </a:r>
            <a:r>
              <a:rPr lang="ru-RU" sz="1200" dirty="0"/>
              <a:t> один на одного для </a:t>
            </a:r>
            <a:r>
              <a:rPr lang="ru-RU" sz="1200" dirty="0" err="1"/>
              <a:t>вирішення</a:t>
            </a:r>
            <a:r>
              <a:rPr lang="ru-RU" sz="1200" dirty="0"/>
              <a:t> </a:t>
            </a:r>
            <a:r>
              <a:rPr lang="ru-RU" sz="1200" dirty="0" err="1"/>
              <a:t>питань</a:t>
            </a:r>
            <a:r>
              <a:rPr lang="ru-RU" sz="1200" dirty="0"/>
              <a:t>; </a:t>
            </a:r>
          </a:p>
          <a:p>
            <a:r>
              <a:rPr lang="ru-RU" sz="1200" dirty="0"/>
              <a:t>✓ </a:t>
            </a:r>
            <a:r>
              <a:rPr lang="ru-RU" sz="1200" dirty="0" err="1"/>
              <a:t>взаємодія</a:t>
            </a:r>
            <a:r>
              <a:rPr lang="ru-RU" sz="1200" dirty="0"/>
              <a:t>, направлена на </a:t>
            </a:r>
            <a:r>
              <a:rPr lang="ru-RU" sz="1200" dirty="0" err="1"/>
              <a:t>прийняття</a:t>
            </a:r>
            <a:r>
              <a:rPr lang="ru-RU" sz="1200" dirty="0"/>
              <a:t> </a:t>
            </a:r>
            <a:r>
              <a:rPr lang="ru-RU" sz="1200" dirty="0" err="1"/>
              <a:t>рішень</a:t>
            </a:r>
            <a:r>
              <a:rPr lang="ru-RU" sz="1200" dirty="0"/>
              <a:t>, </a:t>
            </a:r>
            <a:r>
              <a:rPr lang="ru-RU" sz="1200" dirty="0" err="1"/>
              <a:t>коригування</a:t>
            </a:r>
            <a:r>
              <a:rPr lang="ru-RU" sz="1200" dirty="0"/>
              <a:t> </a:t>
            </a:r>
            <a:r>
              <a:rPr lang="ru-RU" sz="1200" dirty="0" err="1"/>
              <a:t>цілей</a:t>
            </a:r>
            <a:r>
              <a:rPr lang="ru-RU" sz="1200" dirty="0"/>
              <a:t>, </a:t>
            </a:r>
            <a:r>
              <a:rPr lang="ru-RU" sz="1200" dirty="0" err="1"/>
              <a:t>дій</a:t>
            </a:r>
            <a:r>
              <a:rPr lang="ru-RU" sz="1200" dirty="0"/>
              <a:t> і </a:t>
            </a:r>
            <a:r>
              <a:rPr lang="ru-RU" sz="1200" dirty="0" err="1"/>
              <a:t>поведінки</a:t>
            </a:r>
            <a:r>
              <a:rPr lang="ru-RU" sz="1200" dirty="0"/>
              <a:t> </a:t>
            </a:r>
            <a:r>
              <a:rPr lang="ru-RU" sz="1200" dirty="0" err="1"/>
              <a:t>суб’єктів</a:t>
            </a:r>
            <a:r>
              <a:rPr lang="ru-RU" sz="1200" dirty="0"/>
              <a:t>; </a:t>
            </a:r>
          </a:p>
          <a:p>
            <a:r>
              <a:rPr lang="ru-RU" sz="1200" dirty="0"/>
              <a:t>✓ </a:t>
            </a:r>
            <a:r>
              <a:rPr lang="ru-RU" sz="1200" dirty="0" err="1"/>
              <a:t>добровільність</a:t>
            </a:r>
            <a:r>
              <a:rPr lang="ru-RU" sz="1200" dirty="0"/>
              <a:t> у </a:t>
            </a:r>
            <a:r>
              <a:rPr lang="ru-RU" sz="1200" dirty="0" err="1"/>
              <a:t>визнанні</a:t>
            </a:r>
            <a:r>
              <a:rPr lang="ru-RU" sz="1200" dirty="0"/>
              <a:t> </a:t>
            </a:r>
            <a:r>
              <a:rPr lang="ru-RU" sz="1200" dirty="0" err="1"/>
              <a:t>партнерських</a:t>
            </a:r>
            <a:r>
              <a:rPr lang="ru-RU" sz="1200" dirty="0"/>
              <a:t> </a:t>
            </a:r>
            <a:r>
              <a:rPr lang="ru-RU" sz="1200" dirty="0" err="1"/>
              <a:t>відносин</a:t>
            </a:r>
            <a:r>
              <a:rPr lang="ru-RU" sz="1200" dirty="0"/>
              <a:t> і </a:t>
            </a:r>
            <a:r>
              <a:rPr lang="ru-RU" sz="1200" dirty="0" err="1"/>
              <a:t>рівня</a:t>
            </a:r>
            <a:r>
              <a:rPr lang="ru-RU" sz="1200" dirty="0"/>
              <a:t> </a:t>
            </a:r>
            <a:r>
              <a:rPr lang="ru-RU" sz="1200" dirty="0" err="1"/>
              <a:t>включеності</a:t>
            </a:r>
            <a:r>
              <a:rPr lang="ru-RU" sz="1200" dirty="0"/>
              <a:t> у </a:t>
            </a:r>
            <a:r>
              <a:rPr lang="ru-RU" sz="1200" dirty="0" err="1"/>
              <a:t>спільну</a:t>
            </a:r>
            <a:r>
              <a:rPr lang="ru-RU" sz="1200" dirty="0"/>
              <a:t> </a:t>
            </a:r>
            <a:r>
              <a:rPr lang="ru-RU" sz="1200" dirty="0" err="1"/>
              <a:t>діяльність</a:t>
            </a:r>
            <a:r>
              <a:rPr lang="ru-RU" sz="1200" dirty="0"/>
              <a:t>; </a:t>
            </a:r>
          </a:p>
          <a:p>
            <a:r>
              <a:rPr lang="ru-RU" sz="1200" dirty="0"/>
              <a:t>✓ </a:t>
            </a:r>
            <a:r>
              <a:rPr lang="ru-RU" sz="1200" dirty="0" err="1"/>
              <a:t>толерантне</a:t>
            </a:r>
            <a:r>
              <a:rPr lang="ru-RU" sz="1200" dirty="0"/>
              <a:t> </a:t>
            </a:r>
            <a:r>
              <a:rPr lang="ru-RU" sz="1200" dirty="0" err="1"/>
              <a:t>ставлення</a:t>
            </a:r>
            <a:r>
              <a:rPr lang="ru-RU" sz="1200" dirty="0"/>
              <a:t> </a:t>
            </a:r>
            <a:r>
              <a:rPr lang="ru-RU" sz="1200" dirty="0" err="1"/>
              <a:t>учасників</a:t>
            </a:r>
            <a:r>
              <a:rPr lang="ru-RU" sz="1200" dirty="0"/>
              <a:t> до </a:t>
            </a:r>
            <a:r>
              <a:rPr lang="ru-RU" sz="1200" dirty="0" err="1"/>
              <a:t>позиції</a:t>
            </a:r>
            <a:r>
              <a:rPr lang="ru-RU" sz="1200" dirty="0"/>
              <a:t> </a:t>
            </a:r>
            <a:r>
              <a:rPr lang="ru-RU" sz="1200" dirty="0" err="1"/>
              <a:t>партнерів</a:t>
            </a:r>
            <a:r>
              <a:rPr lang="ru-RU" sz="1200" dirty="0"/>
              <a:t> </a:t>
            </a:r>
          </a:p>
          <a:p>
            <a:r>
              <a:rPr lang="ru-RU" sz="1200" dirty="0"/>
              <a:t>✓ </a:t>
            </a:r>
            <a:r>
              <a:rPr lang="uk-UA" sz="1200" dirty="0"/>
              <a:t>р</a:t>
            </a:r>
            <a:r>
              <a:rPr lang="ru-RU" sz="1200" dirty="0" err="1"/>
              <a:t>івноправність</a:t>
            </a:r>
            <a:r>
              <a:rPr lang="ru-RU" sz="1200" dirty="0"/>
              <a:t> </a:t>
            </a:r>
            <a:r>
              <a:rPr lang="ru-RU" sz="1200" dirty="0" err="1"/>
              <a:t>сторін</a:t>
            </a:r>
            <a:r>
              <a:rPr lang="ru-RU" sz="1200" dirty="0"/>
              <a:t> у </a:t>
            </a:r>
            <a:r>
              <a:rPr lang="ru-RU" sz="1200" dirty="0" err="1"/>
              <a:t>виборі</a:t>
            </a:r>
            <a:r>
              <a:rPr lang="ru-RU" sz="1200" dirty="0"/>
              <a:t> </a:t>
            </a:r>
            <a:r>
              <a:rPr lang="ru-RU" sz="1200" dirty="0" err="1"/>
              <a:t>шляхів</a:t>
            </a:r>
            <a:r>
              <a:rPr lang="ru-RU" sz="1200" dirty="0"/>
              <a:t> </a:t>
            </a:r>
            <a:r>
              <a:rPr lang="ru-RU" sz="1200" dirty="0" err="1"/>
              <a:t>вирішення</a:t>
            </a:r>
            <a:r>
              <a:rPr lang="ru-RU" sz="1200" dirty="0"/>
              <a:t> </a:t>
            </a:r>
            <a:r>
              <a:rPr lang="ru-RU" sz="1200" dirty="0" err="1"/>
              <a:t>питань</a:t>
            </a:r>
            <a:r>
              <a:rPr lang="ru-RU" sz="1200" dirty="0"/>
              <a:t> </a:t>
            </a:r>
          </a:p>
          <a:p>
            <a:r>
              <a:rPr lang="ru-RU" sz="1200" dirty="0"/>
              <a:t>✓ </a:t>
            </a:r>
            <a:r>
              <a:rPr lang="ru-RU" sz="1200" dirty="0" err="1"/>
              <a:t>добровільність</a:t>
            </a:r>
            <a:r>
              <a:rPr lang="ru-RU" sz="1200" dirty="0"/>
              <a:t> у </a:t>
            </a:r>
            <a:r>
              <a:rPr lang="ru-RU" sz="1200" dirty="0" err="1"/>
              <a:t>визнанні</a:t>
            </a:r>
            <a:r>
              <a:rPr lang="ru-RU" sz="1200" dirty="0"/>
              <a:t> </a:t>
            </a:r>
            <a:r>
              <a:rPr lang="ru-RU" sz="1200" dirty="0" err="1"/>
              <a:t>партнерських</a:t>
            </a:r>
            <a:r>
              <a:rPr lang="ru-RU" sz="1200" dirty="0"/>
              <a:t> </a:t>
            </a:r>
            <a:r>
              <a:rPr lang="ru-RU" sz="1200" dirty="0" err="1"/>
              <a:t>відносин</a:t>
            </a:r>
            <a:r>
              <a:rPr lang="ru-RU" sz="1200" dirty="0"/>
              <a:t> і </a:t>
            </a:r>
            <a:r>
              <a:rPr lang="ru-RU" sz="1200" dirty="0" err="1"/>
              <a:t>рівня</a:t>
            </a:r>
            <a:r>
              <a:rPr lang="ru-RU" sz="1200" dirty="0"/>
              <a:t> </a:t>
            </a:r>
            <a:r>
              <a:rPr lang="ru-RU" sz="1200" dirty="0" err="1"/>
              <a:t>включеності</a:t>
            </a:r>
            <a:r>
              <a:rPr lang="ru-RU" sz="1200" dirty="0"/>
              <a:t> у </a:t>
            </a:r>
            <a:r>
              <a:rPr lang="ru-RU" sz="1200" dirty="0" err="1"/>
              <a:t>спільну</a:t>
            </a:r>
            <a:r>
              <a:rPr lang="ru-RU" sz="1200" dirty="0"/>
              <a:t> </a:t>
            </a:r>
            <a:r>
              <a:rPr lang="ru-RU" sz="1200" dirty="0" err="1"/>
              <a:t>діяльність</a:t>
            </a:r>
            <a:r>
              <a:rPr lang="ru-RU" sz="1200" dirty="0"/>
              <a:t> </a:t>
            </a:r>
          </a:p>
          <a:p>
            <a:r>
              <a:rPr lang="ru-RU" sz="1200" dirty="0"/>
              <a:t>✓ </a:t>
            </a:r>
            <a:r>
              <a:rPr lang="ru-RU" sz="1200" dirty="0" err="1"/>
              <a:t>здійснення</a:t>
            </a:r>
            <a:r>
              <a:rPr lang="ru-RU" sz="1200" dirty="0"/>
              <a:t> </a:t>
            </a:r>
            <a:r>
              <a:rPr lang="ru-RU" sz="1200" dirty="0" err="1"/>
              <a:t>вибору</a:t>
            </a:r>
            <a:r>
              <a:rPr lang="ru-RU" sz="1200" dirty="0"/>
              <a:t> партнерами </a:t>
            </a:r>
            <a:r>
              <a:rPr lang="ru-RU" sz="1200" dirty="0" err="1"/>
              <a:t>цілей</a:t>
            </a:r>
            <a:r>
              <a:rPr lang="ru-RU" sz="1200" dirty="0"/>
              <a:t>, </a:t>
            </a:r>
            <a:r>
              <a:rPr lang="ru-RU" sz="1200" dirty="0" err="1"/>
              <a:t>шляхів</a:t>
            </a:r>
            <a:r>
              <a:rPr lang="ru-RU" sz="1200" dirty="0"/>
              <a:t>, </a:t>
            </a:r>
            <a:r>
              <a:rPr lang="ru-RU" sz="1200" dirty="0" err="1"/>
              <a:t>методів</a:t>
            </a:r>
            <a:r>
              <a:rPr lang="ru-RU" sz="1200" dirty="0"/>
              <a:t>, </a:t>
            </a:r>
            <a:r>
              <a:rPr lang="ru-RU" sz="1200" dirty="0" err="1"/>
              <a:t>засобів</a:t>
            </a:r>
            <a:r>
              <a:rPr lang="ru-RU" sz="1200" dirty="0"/>
              <a:t> на </a:t>
            </a:r>
            <a:r>
              <a:rPr lang="ru-RU" sz="1200" dirty="0" err="1"/>
              <a:t>основі</a:t>
            </a:r>
            <a:r>
              <a:rPr lang="ru-RU" sz="1200" dirty="0"/>
              <a:t> </a:t>
            </a:r>
            <a:r>
              <a:rPr lang="ru-RU" sz="1200" dirty="0" err="1"/>
              <a:t>компромісу</a:t>
            </a:r>
            <a:r>
              <a:rPr lang="ru-RU" sz="1200" dirty="0"/>
              <a:t>, </a:t>
            </a:r>
            <a:r>
              <a:rPr lang="ru-RU" sz="1200" dirty="0" err="1"/>
              <a:t>доброзичливості</a:t>
            </a:r>
            <a:r>
              <a:rPr lang="ru-RU" sz="1200" dirty="0"/>
              <a:t>, </a:t>
            </a:r>
            <a:r>
              <a:rPr lang="ru-RU" sz="1200" dirty="0" err="1"/>
              <a:t>довіри</a:t>
            </a:r>
            <a:r>
              <a:rPr lang="ru-RU" sz="1200" dirty="0"/>
              <a:t>, </a:t>
            </a:r>
            <a:r>
              <a:rPr lang="ru-RU" sz="1200" dirty="0" err="1"/>
              <a:t>рівності</a:t>
            </a:r>
            <a:r>
              <a:rPr lang="ru-RU" sz="1200" dirty="0"/>
              <a:t>; </a:t>
            </a:r>
          </a:p>
          <a:p>
            <a:r>
              <a:rPr lang="ru-RU" sz="1200" dirty="0"/>
              <a:t>✓ </a:t>
            </a:r>
            <a:r>
              <a:rPr lang="ru-RU" sz="1200" dirty="0" err="1"/>
              <a:t>взаємовигідна</a:t>
            </a:r>
            <a:r>
              <a:rPr lang="ru-RU" sz="1200" dirty="0"/>
              <a:t> </a:t>
            </a:r>
            <a:r>
              <a:rPr lang="ru-RU" sz="1200" dirty="0" err="1"/>
              <a:t>зацікавленість</a:t>
            </a:r>
            <a:r>
              <a:rPr lang="ru-RU" sz="1200" dirty="0"/>
              <a:t> </a:t>
            </a:r>
            <a:r>
              <a:rPr lang="ru-RU" sz="1200" dirty="0" err="1"/>
              <a:t>сторін</a:t>
            </a:r>
            <a:r>
              <a:rPr lang="ru-RU" sz="1200" dirty="0"/>
              <a:t>, </a:t>
            </a:r>
            <a:r>
              <a:rPr lang="ru-RU" sz="1200" dirty="0" err="1"/>
              <a:t>повага</a:t>
            </a:r>
            <a:r>
              <a:rPr lang="ru-RU" sz="1200" dirty="0"/>
              <a:t> і </a:t>
            </a:r>
            <a:r>
              <a:rPr lang="ru-RU" sz="1200" dirty="0" err="1"/>
              <a:t>врахування</a:t>
            </a:r>
            <a:r>
              <a:rPr lang="ru-RU" sz="1200" dirty="0"/>
              <a:t> </a:t>
            </a:r>
            <a:r>
              <a:rPr lang="ru-RU" sz="1200" dirty="0" err="1"/>
              <a:t>інтересів</a:t>
            </a:r>
            <a:r>
              <a:rPr lang="ru-RU" sz="1200" dirty="0"/>
              <a:t> один одного, </a:t>
            </a:r>
            <a:r>
              <a:rPr lang="ru-RU" sz="1200" dirty="0" err="1"/>
              <a:t>оскільки</a:t>
            </a:r>
            <a:r>
              <a:rPr lang="ru-RU" sz="1200" dirty="0"/>
              <a:t> </a:t>
            </a:r>
            <a:r>
              <a:rPr lang="ru-RU" sz="1200" dirty="0" err="1"/>
              <a:t>вирішальним</a:t>
            </a:r>
            <a:r>
              <a:rPr lang="ru-RU" sz="1200" dirty="0"/>
              <a:t> фактором є </a:t>
            </a:r>
            <a:r>
              <a:rPr lang="ru-RU" sz="1200" dirty="0" err="1"/>
              <a:t>взаємна</a:t>
            </a:r>
            <a:r>
              <a:rPr lang="ru-RU" sz="1200" dirty="0"/>
              <a:t> </a:t>
            </a:r>
            <a:r>
              <a:rPr lang="ru-RU" sz="1200" dirty="0" err="1"/>
              <a:t>корисність</a:t>
            </a:r>
            <a:r>
              <a:rPr lang="ru-RU" sz="1200" dirty="0"/>
              <a:t>; </a:t>
            </a:r>
          </a:p>
          <a:p>
            <a:r>
              <a:rPr lang="ru-RU" sz="1200" dirty="0"/>
              <a:t>✓ </a:t>
            </a:r>
            <a:r>
              <a:rPr lang="ru-RU" sz="1200" dirty="0" err="1"/>
              <a:t>спільна</a:t>
            </a:r>
            <a:r>
              <a:rPr lang="ru-RU" sz="1200" dirty="0"/>
              <a:t> </a:t>
            </a:r>
            <a:r>
              <a:rPr lang="ru-RU" sz="1200" dirty="0" err="1"/>
              <a:t>взаємна</a:t>
            </a:r>
            <a:r>
              <a:rPr lang="ru-RU" sz="1200" dirty="0"/>
              <a:t> </a:t>
            </a:r>
            <a:r>
              <a:rPr lang="ru-RU" sz="1200" dirty="0" err="1"/>
              <a:t>відповідальність</a:t>
            </a:r>
            <a:r>
              <a:rPr lang="ru-RU" sz="1200" dirty="0"/>
              <a:t> за </a:t>
            </a:r>
            <a:r>
              <a:rPr lang="ru-RU" sz="1200" dirty="0" err="1"/>
              <a:t>дії</a:t>
            </a:r>
            <a:r>
              <a:rPr lang="ru-RU" sz="1200" dirty="0"/>
              <a:t>, </a:t>
            </a:r>
            <a:r>
              <a:rPr lang="ru-RU" sz="1200" dirty="0" err="1"/>
              <a:t>виконання</a:t>
            </a:r>
            <a:r>
              <a:rPr lang="ru-RU" sz="1200" dirty="0"/>
              <a:t> </a:t>
            </a:r>
            <a:r>
              <a:rPr lang="ru-RU" sz="1200" dirty="0" err="1"/>
              <a:t>поставлених</a:t>
            </a:r>
            <a:r>
              <a:rPr lang="ru-RU" sz="1200" dirty="0"/>
              <a:t> </a:t>
            </a:r>
            <a:r>
              <a:rPr lang="ru-RU" sz="1200" dirty="0" err="1"/>
              <a:t>завдань</a:t>
            </a:r>
            <a:r>
              <a:rPr lang="ru-RU" sz="1200" dirty="0"/>
              <a:t>, </a:t>
            </a:r>
            <a:r>
              <a:rPr lang="ru-RU" sz="1200" dirty="0" err="1"/>
              <a:t>прийнятих</a:t>
            </a:r>
            <a:r>
              <a:rPr lang="ru-RU" sz="1200" dirty="0"/>
              <a:t> </a:t>
            </a:r>
            <a:r>
              <a:rPr lang="ru-RU" sz="1200" dirty="0" err="1"/>
              <a:t>особистих</a:t>
            </a:r>
            <a:r>
              <a:rPr lang="ru-RU" sz="1200" dirty="0"/>
              <a:t> </a:t>
            </a:r>
            <a:r>
              <a:rPr lang="ru-RU" sz="1200" dirty="0" err="1"/>
              <a:t>зобов’язань</a:t>
            </a:r>
            <a:r>
              <a:rPr lang="ru-RU" sz="1200" dirty="0"/>
              <a:t>, </a:t>
            </a:r>
            <a:r>
              <a:rPr lang="ru-RU" sz="1200" dirty="0" err="1"/>
              <a:t>отриманого</a:t>
            </a:r>
            <a:r>
              <a:rPr lang="ru-RU" sz="1200" dirty="0"/>
              <a:t> результату. </a:t>
            </a:r>
          </a:p>
        </p:txBody>
      </p:sp>
    </p:spTree>
    <p:extLst>
      <p:ext uri="{BB962C8B-B14F-4D97-AF65-F5344CB8AC3E}">
        <p14:creationId xmlns:p14="http://schemas.microsoft.com/office/powerpoint/2010/main" val="4697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uk-UA" sz="2000" dirty="0" smtClean="0"/>
              <a:t>Основні ідеї педагогіки партнерства</a:t>
            </a:r>
            <a:endParaRPr sz="20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442026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1400" dirty="0" err="1"/>
              <a:t>сприйняття</a:t>
            </a:r>
            <a:r>
              <a:rPr lang="ru-RU" sz="1400" dirty="0"/>
              <a:t> </a:t>
            </a:r>
            <a:r>
              <a:rPr lang="ru-RU" sz="1400" dirty="0" err="1"/>
              <a:t>особистості</a:t>
            </a:r>
            <a:r>
              <a:rPr lang="ru-RU" sz="1400" dirty="0"/>
              <a:t> </a:t>
            </a:r>
            <a:r>
              <a:rPr lang="ru-RU" sz="1400" dirty="0" err="1"/>
              <a:t>повністю</a:t>
            </a:r>
            <a:r>
              <a:rPr lang="ru-RU" sz="1400" dirty="0"/>
              <a:t> такою, </a:t>
            </a:r>
            <a:r>
              <a:rPr lang="ru-RU" sz="1400" dirty="0" err="1"/>
              <a:t>якою</a:t>
            </a:r>
            <a:r>
              <a:rPr lang="ru-RU" sz="1400" dirty="0"/>
              <a:t> вона </a:t>
            </a:r>
            <a:r>
              <a:rPr lang="ru-RU" sz="1400" dirty="0" smtClean="0"/>
              <a:t>є; </a:t>
            </a:r>
            <a:endParaRPr lang="ru-RU" sz="1400" dirty="0"/>
          </a:p>
          <a:p>
            <a:pPr lvl="0"/>
            <a:r>
              <a:rPr lang="ru-RU" sz="1400" dirty="0" err="1"/>
              <a:t>обов’язкова</a:t>
            </a:r>
            <a:r>
              <a:rPr lang="ru-RU" sz="1400" dirty="0"/>
              <a:t> </a:t>
            </a:r>
            <a:r>
              <a:rPr lang="ru-RU" sz="1400" dirty="0" err="1"/>
              <a:t>діалогічна</a:t>
            </a:r>
            <a:r>
              <a:rPr lang="ru-RU" sz="1400" dirty="0"/>
              <a:t> (</a:t>
            </a:r>
            <a:r>
              <a:rPr lang="ru-RU" sz="1400" dirty="0" err="1"/>
              <a:t>полілогічна</a:t>
            </a:r>
            <a:r>
              <a:rPr lang="ru-RU" sz="1400" dirty="0"/>
              <a:t>) </a:t>
            </a:r>
            <a:r>
              <a:rPr lang="ru-RU" sz="1400" dirty="0" err="1" smtClean="0"/>
              <a:t>взаємодія</a:t>
            </a:r>
            <a:r>
              <a:rPr lang="ru-RU" sz="1400" dirty="0" smtClean="0"/>
              <a:t>; </a:t>
            </a:r>
            <a:endParaRPr lang="ru-RU" sz="1400" dirty="0"/>
          </a:p>
          <a:p>
            <a:pPr lvl="0"/>
            <a:r>
              <a:rPr lang="ru-RU" sz="1400" dirty="0" err="1"/>
              <a:t>знання</a:t>
            </a:r>
            <a:r>
              <a:rPr lang="ru-RU" sz="1400" dirty="0"/>
              <a:t> є </a:t>
            </a:r>
            <a:r>
              <a:rPr lang="ru-RU" sz="1400" dirty="0" err="1"/>
              <a:t>необхідною</a:t>
            </a:r>
            <a:r>
              <a:rPr lang="ru-RU" sz="1400" dirty="0"/>
              <a:t> </a:t>
            </a:r>
            <a:r>
              <a:rPr lang="ru-RU" sz="1400" dirty="0" err="1"/>
              <a:t>умовою</a:t>
            </a:r>
            <a:r>
              <a:rPr lang="ru-RU" sz="1400" dirty="0"/>
              <a:t> </a:t>
            </a:r>
            <a:r>
              <a:rPr lang="ru-RU" sz="1400" dirty="0" err="1"/>
              <a:t>творчості</a:t>
            </a:r>
            <a:r>
              <a:rPr lang="ru-RU" sz="1400" dirty="0"/>
              <a:t>, </a:t>
            </a:r>
            <a:r>
              <a:rPr lang="ru-RU" sz="1400" dirty="0" err="1"/>
              <a:t>розвитку</a:t>
            </a:r>
            <a:r>
              <a:rPr lang="ru-RU" sz="1400" dirty="0"/>
              <a:t> й </a:t>
            </a:r>
            <a:r>
              <a:rPr lang="ru-RU" sz="1400" dirty="0" err="1"/>
              <a:t>саморозвитку</a:t>
            </a:r>
            <a:r>
              <a:rPr lang="ru-RU" sz="1400" dirty="0"/>
              <a:t> </a:t>
            </a:r>
            <a:r>
              <a:rPr lang="ru-RU" sz="1400" dirty="0" err="1"/>
              <a:t>особистості</a:t>
            </a:r>
            <a:r>
              <a:rPr lang="ru-RU" sz="1400" dirty="0"/>
              <a:t>; </a:t>
            </a:r>
          </a:p>
          <a:p>
            <a:pPr lvl="0"/>
            <a:r>
              <a:rPr lang="uk-UA" sz="1400" dirty="0"/>
              <a:t>виховання особистості самим життям, з врахуванням її потреб, інтересів; </a:t>
            </a:r>
            <a:endParaRPr lang="ru-RU" sz="1400" dirty="0"/>
          </a:p>
          <a:p>
            <a:pPr lvl="0"/>
            <a:r>
              <a:rPr lang="uk-UA" sz="1400" dirty="0"/>
              <a:t>любов, довіра, можливість вільного вибору, творчість, інновації, радість пізнання і спілкування – основні принципи взаємодії учасників педагогічного процесу.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4487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uk-UA" sz="2000" dirty="0" smtClean="0"/>
              <a:t>Принципи педагогіки партнерства</a:t>
            </a:r>
            <a:endParaRPr sz="20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442026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400" dirty="0"/>
              <a:t>✓ </a:t>
            </a:r>
            <a:r>
              <a:rPr lang="ru-RU" sz="1400" dirty="0" err="1"/>
              <a:t>повага</a:t>
            </a:r>
            <a:r>
              <a:rPr lang="ru-RU" sz="1400" dirty="0"/>
              <a:t> до </a:t>
            </a:r>
            <a:r>
              <a:rPr lang="ru-RU" sz="1400" dirty="0" err="1"/>
              <a:t>особистості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, </a:t>
            </a:r>
            <a:r>
              <a:rPr lang="ru-RU" sz="1400" dirty="0" err="1"/>
              <a:t>визнання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унікальності</a:t>
            </a:r>
            <a:r>
              <a:rPr lang="ru-RU" sz="1400" dirty="0"/>
              <a:t> і </a:t>
            </a:r>
            <a:r>
              <a:rPr lang="ru-RU" sz="1400" dirty="0" err="1"/>
              <a:t>особливості</a:t>
            </a:r>
            <a:r>
              <a:rPr lang="ru-RU" sz="1400" dirty="0"/>
              <a:t>; </a:t>
            </a:r>
          </a:p>
          <a:p>
            <a:r>
              <a:rPr lang="ru-RU" sz="1400" dirty="0"/>
              <a:t>✓ </a:t>
            </a:r>
            <a:r>
              <a:rPr lang="ru-RU" sz="1400" dirty="0" err="1"/>
              <a:t>доброзичливе</a:t>
            </a:r>
            <a:r>
              <a:rPr lang="ru-RU" sz="1400" dirty="0"/>
              <a:t> й </a:t>
            </a:r>
            <a:r>
              <a:rPr lang="ru-RU" sz="1400" dirty="0" err="1"/>
              <a:t>позитивне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до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</a:p>
          <a:p>
            <a:r>
              <a:rPr lang="ru-RU" sz="1400" dirty="0"/>
              <a:t>✓ </a:t>
            </a:r>
            <a:r>
              <a:rPr lang="ru-RU" sz="1400" dirty="0" err="1"/>
              <a:t>довіра</a:t>
            </a:r>
            <a:r>
              <a:rPr lang="ru-RU" sz="1400" dirty="0"/>
              <a:t> один до одного </a:t>
            </a:r>
          </a:p>
          <a:p>
            <a:r>
              <a:rPr lang="ru-RU" sz="1400" dirty="0"/>
              <a:t>✓ </a:t>
            </a:r>
            <a:r>
              <a:rPr lang="ru-RU" sz="1400" dirty="0" err="1"/>
              <a:t>організація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за </a:t>
            </a:r>
            <a:r>
              <a:rPr lang="ru-RU" sz="1400" dirty="0" err="1"/>
              <a:t>технікою</a:t>
            </a:r>
            <a:r>
              <a:rPr lang="ru-RU" sz="1400" dirty="0"/>
              <a:t> «</a:t>
            </a:r>
            <a:r>
              <a:rPr lang="ru-RU" sz="1400" dirty="0" err="1"/>
              <a:t>діалог</a:t>
            </a:r>
            <a:r>
              <a:rPr lang="ru-RU" sz="1400" dirty="0"/>
              <a:t> – </a:t>
            </a:r>
            <a:r>
              <a:rPr lang="ru-RU" sz="1400" dirty="0" err="1"/>
              <a:t>взаємодія</a:t>
            </a:r>
            <a:r>
              <a:rPr lang="ru-RU" sz="1400" dirty="0"/>
              <a:t> – </a:t>
            </a:r>
            <a:r>
              <a:rPr lang="ru-RU" sz="1400" dirty="0" err="1"/>
              <a:t>взаємоповага</a:t>
            </a:r>
            <a:r>
              <a:rPr lang="ru-RU" sz="1400" dirty="0"/>
              <a:t>»; </a:t>
            </a:r>
          </a:p>
          <a:p>
            <a:r>
              <a:rPr lang="ru-RU" sz="1400" dirty="0"/>
              <a:t>✓ </a:t>
            </a:r>
            <a:r>
              <a:rPr lang="ru-RU" sz="1400" dirty="0" err="1"/>
              <a:t>розподіл</a:t>
            </a:r>
            <a:r>
              <a:rPr lang="ru-RU" sz="1400" dirty="0"/>
              <a:t> </a:t>
            </a:r>
            <a:r>
              <a:rPr lang="ru-RU" sz="1400" dirty="0" err="1" smtClean="0"/>
              <a:t>лідерства</a:t>
            </a:r>
            <a:r>
              <a:rPr lang="ru-RU" sz="1400" dirty="0" smtClean="0"/>
              <a:t>; </a:t>
            </a:r>
            <a:endParaRPr lang="ru-RU" sz="1400" dirty="0"/>
          </a:p>
          <a:p>
            <a:r>
              <a:rPr lang="ru-RU" sz="1400" dirty="0"/>
              <a:t>✓ </a:t>
            </a:r>
            <a:r>
              <a:rPr lang="ru-RU" sz="1400" dirty="0" err="1"/>
              <a:t>соціальне</a:t>
            </a:r>
            <a:r>
              <a:rPr lang="ru-RU" sz="1400" dirty="0"/>
              <a:t> </a:t>
            </a:r>
            <a:r>
              <a:rPr lang="ru-RU" sz="1400" dirty="0" smtClean="0"/>
              <a:t>партнерство.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5150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sz="1800" b="1" dirty="0"/>
              <a:t>2. </a:t>
            </a:r>
            <a:r>
              <a:rPr lang="ru-RU" sz="1800" b="1" dirty="0" err="1"/>
              <a:t>Положення</a:t>
            </a:r>
            <a:r>
              <a:rPr lang="ru-RU" sz="1800" b="1" dirty="0"/>
              <a:t> </a:t>
            </a:r>
            <a:r>
              <a:rPr lang="ru-RU" sz="1800" b="1" dirty="0" err="1"/>
              <a:t>педагогіки</a:t>
            </a:r>
            <a:r>
              <a:rPr lang="ru-RU" sz="1800" b="1" dirty="0"/>
              <a:t> партнерства в </a:t>
            </a:r>
            <a:r>
              <a:rPr lang="ru-RU" sz="1800" b="1" dirty="0" err="1"/>
              <a:t>умовах</a:t>
            </a:r>
            <a:r>
              <a:rPr lang="ru-RU" sz="1800" b="1" dirty="0"/>
              <a:t> </a:t>
            </a:r>
            <a:r>
              <a:rPr lang="ru-RU" sz="1800" b="1" dirty="0" err="1"/>
              <a:t>впровадження</a:t>
            </a:r>
            <a:r>
              <a:rPr lang="ru-RU" sz="1800" b="1" dirty="0"/>
              <a:t> </a:t>
            </a:r>
            <a:r>
              <a:rPr lang="ru-RU" sz="1800" b="1" dirty="0" err="1"/>
              <a:t>Нової</a:t>
            </a:r>
            <a:r>
              <a:rPr lang="ru-RU" sz="1800" b="1" dirty="0"/>
              <a:t> </a:t>
            </a:r>
            <a:r>
              <a:rPr lang="ru-RU" sz="1800" b="1" dirty="0" err="1"/>
              <a:t>української</a:t>
            </a:r>
            <a:r>
              <a:rPr lang="ru-RU" sz="1800" b="1" dirty="0"/>
              <a:t> </a:t>
            </a:r>
            <a:r>
              <a:rPr lang="ru-RU" sz="1800" b="1" dirty="0" err="1"/>
              <a:t>школи</a:t>
            </a:r>
            <a:r>
              <a:rPr lang="ru-RU" sz="1800" b="1" dirty="0"/>
              <a:t>. </a:t>
            </a:r>
            <a:endParaRPr lang="ru-RU" sz="18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442026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Нова </a:t>
            </a:r>
            <a:r>
              <a:rPr lang="ru-RU" dirty="0" err="1"/>
              <a:t>українська</a:t>
            </a:r>
            <a:r>
              <a:rPr lang="ru-RU" dirty="0"/>
              <a:t> школа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педагогіки</a:t>
            </a:r>
            <a:r>
              <a:rPr lang="ru-RU" dirty="0"/>
              <a:t> партнерства </a:t>
            </a:r>
            <a:r>
              <a:rPr lang="ru-RU" dirty="0" err="1"/>
              <a:t>визначає</a:t>
            </a:r>
            <a:r>
              <a:rPr lang="ru-RU" dirty="0"/>
              <a:t>: </a:t>
            </a:r>
          </a:p>
          <a:p>
            <a:r>
              <a:rPr lang="ru-RU" dirty="0"/>
              <a:t>✓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i="1" dirty="0" err="1"/>
              <a:t>інертності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, </a:t>
            </a:r>
            <a:endParaRPr lang="ru-RU" dirty="0"/>
          </a:p>
          <a:p>
            <a:r>
              <a:rPr lang="ru-RU" dirty="0"/>
              <a:t>✓ </a:t>
            </a:r>
            <a:r>
              <a:rPr lang="ru-RU" dirty="0" err="1"/>
              <a:t>перехід</a:t>
            </a:r>
            <a:r>
              <a:rPr lang="ru-RU" dirty="0"/>
              <a:t> на </a:t>
            </a:r>
            <a:r>
              <a:rPr lang="ru-RU" i="1" dirty="0" err="1"/>
              <a:t>якісно</a:t>
            </a:r>
            <a:r>
              <a:rPr lang="ru-RU" i="1" dirty="0"/>
              <a:t> </a:t>
            </a:r>
            <a:r>
              <a:rPr lang="ru-RU" i="1" dirty="0" err="1"/>
              <a:t>новий</a:t>
            </a:r>
            <a:r>
              <a:rPr lang="ru-RU" i="1" dirty="0"/>
              <a:t> </a:t>
            </a:r>
            <a:r>
              <a:rPr lang="ru-RU" i="1" dirty="0" err="1"/>
              <a:t>рівень</a:t>
            </a:r>
            <a:r>
              <a:rPr lang="ru-RU" i="1" dirty="0"/>
              <a:t> </a:t>
            </a:r>
            <a:r>
              <a:rPr lang="ru-RU" i="1" dirty="0" err="1"/>
              <a:t>побудови</a:t>
            </a:r>
            <a:r>
              <a:rPr lang="ru-RU" i="1" dirty="0"/>
              <a:t> </a:t>
            </a:r>
            <a:r>
              <a:rPr lang="ru-RU" i="1" dirty="0" err="1"/>
              <a:t>взаємовідносин</a:t>
            </a:r>
            <a:r>
              <a:rPr lang="ru-RU" i="1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28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17065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uk-UA" sz="2000" dirty="0" smtClean="0"/>
              <a:t>НУШ</a:t>
            </a:r>
            <a:endParaRPr sz="2000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778450"/>
            <a:ext cx="6442026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ru-RU" sz="1400" dirty="0"/>
              <a:t>НУШ </a:t>
            </a:r>
            <a:r>
              <a:rPr lang="ru-RU" sz="1400" dirty="0" err="1"/>
              <a:t>функціонує</a:t>
            </a:r>
            <a:r>
              <a:rPr lang="ru-RU" sz="1400" dirty="0"/>
              <a:t> на засадах </a:t>
            </a:r>
            <a:r>
              <a:rPr lang="ru-RU" sz="1400" dirty="0" err="1"/>
              <a:t>особистісно</a:t>
            </a:r>
            <a:r>
              <a:rPr lang="ru-RU" sz="1400" dirty="0"/>
              <a:t> </a:t>
            </a:r>
            <a:r>
              <a:rPr lang="ru-RU" sz="1400" dirty="0" err="1"/>
              <a:t>орієнтованої</a:t>
            </a:r>
            <a:r>
              <a:rPr lang="ru-RU" sz="1400" dirty="0"/>
              <a:t> </a:t>
            </a:r>
            <a:r>
              <a:rPr lang="ru-RU" sz="1400" dirty="0" err="1"/>
              <a:t>моделі</a:t>
            </a:r>
            <a:r>
              <a:rPr lang="ru-RU" sz="1400" dirty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 </a:t>
            </a:r>
          </a:p>
          <a:p>
            <a:pPr marL="114300" indent="0">
              <a:buNone/>
            </a:pPr>
            <a:endParaRPr lang="ru-RU" sz="1400" dirty="0" smtClean="0"/>
          </a:p>
          <a:p>
            <a:pPr marL="114300" indent="0">
              <a:buNone/>
            </a:pPr>
            <a:r>
              <a:rPr lang="ru-RU" sz="1400" dirty="0" err="1" smtClean="0"/>
              <a:t>Дитиноцентризм</a:t>
            </a:r>
            <a:r>
              <a:rPr lang="ru-RU" sz="1400" dirty="0" smtClean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стимулювання</a:t>
            </a:r>
            <a:r>
              <a:rPr lang="ru-RU" sz="1400" dirty="0"/>
              <a:t> </a:t>
            </a:r>
            <a:r>
              <a:rPr lang="ru-RU" sz="1400" dirty="0" err="1"/>
              <a:t>активності</a:t>
            </a:r>
            <a:r>
              <a:rPr lang="ru-RU" sz="1400" dirty="0"/>
              <a:t> </a:t>
            </a:r>
            <a:r>
              <a:rPr lang="ru-RU" sz="1400" dirty="0" err="1"/>
              <a:t>учнів</a:t>
            </a:r>
            <a:r>
              <a:rPr lang="ru-RU" sz="1400" dirty="0"/>
              <a:t> в </a:t>
            </a:r>
            <a:r>
              <a:rPr lang="ru-RU" sz="1400" dirty="0" err="1"/>
              <a:t>освітньому</a:t>
            </a:r>
            <a:r>
              <a:rPr lang="ru-RU" sz="1400" dirty="0"/>
              <a:t> </a:t>
            </a:r>
            <a:r>
              <a:rPr lang="ru-RU" sz="1400" dirty="0" err="1"/>
              <a:t>процесі</a:t>
            </a:r>
            <a:r>
              <a:rPr lang="ru-RU" sz="1400" dirty="0"/>
              <a:t>, </a:t>
            </a:r>
            <a:r>
              <a:rPr lang="ru-RU" sz="1400" dirty="0" err="1"/>
              <a:t>орієнтацію</a:t>
            </a:r>
            <a:r>
              <a:rPr lang="ru-RU" sz="1400" dirty="0"/>
              <a:t> на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інтереси</a:t>
            </a:r>
            <a:r>
              <a:rPr lang="ru-RU" sz="1400" dirty="0"/>
              <a:t> та </a:t>
            </a:r>
            <a:r>
              <a:rPr lang="ru-RU" sz="1400" dirty="0" err="1"/>
              <a:t>досвід</a:t>
            </a:r>
            <a:r>
              <a:rPr lang="ru-RU" sz="1400" dirty="0"/>
              <a:t>; </a:t>
            </a: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свободи</a:t>
            </a:r>
            <a:r>
              <a:rPr lang="ru-RU" sz="1400" dirty="0"/>
              <a:t> і права </a:t>
            </a:r>
            <a:r>
              <a:rPr lang="ru-RU" sz="1400" dirty="0" err="1"/>
              <a:t>дитини</a:t>
            </a:r>
            <a:r>
              <a:rPr lang="ru-RU" sz="1400" dirty="0"/>
              <a:t> в </a:t>
            </a:r>
            <a:r>
              <a:rPr lang="ru-RU" sz="1400" dirty="0" err="1"/>
              <a:t>усіх</a:t>
            </a:r>
            <a:r>
              <a:rPr lang="ru-RU" sz="1400" dirty="0"/>
              <a:t> </a:t>
            </a:r>
            <a:r>
              <a:rPr lang="ru-RU" sz="1400" dirty="0" err="1"/>
              <a:t>проявах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, </a:t>
            </a:r>
            <a:r>
              <a:rPr lang="ru-RU" sz="1400" dirty="0" err="1"/>
              <a:t>урахування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вікових</a:t>
            </a:r>
            <a:r>
              <a:rPr lang="ru-RU" sz="1400" dirty="0"/>
              <a:t> та </a:t>
            </a:r>
            <a:r>
              <a:rPr lang="ru-RU" sz="1400" dirty="0" err="1"/>
              <a:t>індивідуальних</a:t>
            </a:r>
            <a:r>
              <a:rPr lang="ru-RU" sz="1400" dirty="0"/>
              <a:t> </a:t>
            </a:r>
            <a:r>
              <a:rPr lang="ru-RU" sz="1400" dirty="0" err="1"/>
              <a:t>особливостей</a:t>
            </a:r>
            <a:r>
              <a:rPr lang="ru-RU" sz="1400" dirty="0"/>
              <a:t>, </a:t>
            </a:r>
            <a:r>
              <a:rPr lang="ru-RU" sz="1400" dirty="0" err="1"/>
              <a:t>забезпечення</a:t>
            </a:r>
            <a:r>
              <a:rPr lang="ru-RU" sz="1400" dirty="0"/>
              <a:t> морально-</a:t>
            </a:r>
            <a:r>
              <a:rPr lang="ru-RU" sz="1400" dirty="0" err="1"/>
              <a:t>психологічного</a:t>
            </a:r>
            <a:r>
              <a:rPr lang="ru-RU" sz="1400" dirty="0"/>
              <a:t> комфорту </a:t>
            </a:r>
            <a:r>
              <a:rPr lang="ru-RU" sz="1400" dirty="0" err="1"/>
              <a:t>дитини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85327964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1177</Words>
  <Application>Microsoft Office PowerPoint</Application>
  <PresentationFormat>Экран (16:9)</PresentationFormat>
  <Paragraphs>106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Roboto</vt:lpstr>
      <vt:lpstr>Times New Roman</vt:lpstr>
      <vt:lpstr>Arial</vt:lpstr>
      <vt:lpstr>Geometric</vt:lpstr>
      <vt:lpstr>Тема 6.1  Педагогіка партнерства  </vt:lpstr>
      <vt:lpstr>План</vt:lpstr>
      <vt:lpstr>1. Основні поняття педагогіки партнерства.  </vt:lpstr>
      <vt:lpstr>Презентация PowerPoint</vt:lpstr>
      <vt:lpstr>Основні ознаки партнерської взаємодії суб’єктів: </vt:lpstr>
      <vt:lpstr>Основні ідеї педагогіки партнерства</vt:lpstr>
      <vt:lpstr>Принципи педагогіки партнерства</vt:lpstr>
      <vt:lpstr>2. Положення педагогіки партнерства в умовах впровадження Нової української школи. </vt:lpstr>
      <vt:lpstr>НУШ</vt:lpstr>
      <vt:lpstr>Чинники впровадження педагогіки партнерства в НУШ</vt:lpstr>
      <vt:lpstr>3. Ознаки та особливості професійно-педагогічного спілкування вчителя.</vt:lpstr>
      <vt:lpstr>Основними ознаками педагогічного спілкування на суб'єкт-суб'єктному рівні є: </vt:lpstr>
      <vt:lpstr>4. Стилі професійно-педагогічного спілкування. </vt:lpstr>
      <vt:lpstr>Основні труднощі у спілкуванні</vt:lpstr>
      <vt:lpstr>Основні труднощі у спілкуванні</vt:lpstr>
      <vt:lpstr>Презентация PowerPoint</vt:lpstr>
      <vt:lpstr>Поради щодо самовиховання комунікативної культури: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 </dc:title>
  <cp:lastModifiedBy>Yuliia</cp:lastModifiedBy>
  <cp:revision>18</cp:revision>
  <dcterms:modified xsi:type="dcterms:W3CDTF">2023-11-19T10:10:41Z</dcterms:modified>
</cp:coreProperties>
</file>