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4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BDF9D-0F73-41FF-8D07-93232DE002B7}" type="doc">
      <dgm:prSet loTypeId="urn:microsoft.com/office/officeart/2005/8/layout/hLis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D027FD1-B93D-45DF-8EB1-34DDFBD686D4}">
      <dgm:prSet phldrT="[Текст]"/>
      <dgm:spPr/>
      <dgm:t>
        <a:bodyPr/>
        <a:lstStyle/>
        <a:p>
          <a:r>
            <a:rPr lang="uk-UA" b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Етапи екологічного тренінгу</a:t>
          </a:r>
          <a:endParaRPr lang="uk-UA" b="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50FD57A-C3EB-4CC9-9615-CE10F1656231}" type="parTrans" cxnId="{AF469D0C-2987-4C35-8082-3FDFBFE0F293}">
      <dgm:prSet/>
      <dgm:spPr/>
      <dgm:t>
        <a:bodyPr/>
        <a:lstStyle/>
        <a:p>
          <a:endParaRPr lang="uk-UA"/>
        </a:p>
      </dgm:t>
    </dgm:pt>
    <dgm:pt modelId="{C9E1D913-2353-4436-86FA-2D910A76E18D}" type="sibTrans" cxnId="{AF469D0C-2987-4C35-8082-3FDFBFE0F293}">
      <dgm:prSet/>
      <dgm:spPr/>
      <dgm:t>
        <a:bodyPr/>
        <a:lstStyle/>
        <a:p>
          <a:endParaRPr lang="uk-UA"/>
        </a:p>
      </dgm:t>
    </dgm:pt>
    <dgm:pt modelId="{A5BECB92-F14A-4DAD-BA28-D7EB78DE2F75}">
      <dgm:prSet phldrT="[Текст]" custT="1"/>
      <dgm:spPr/>
      <dgm:t>
        <a:bodyPr/>
        <a:lstStyle/>
        <a:p>
          <a:r>
            <a:rPr lang="uk-UA" sz="2000" b="1" i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Підготовчий етап </a:t>
          </a:r>
          <a:r>
            <a:rPr lang="uk-UA" sz="2000" b="0" i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 полягає у вивченні флори і фауни обраної для занять екосистеми чи певної її ділянки (парк, сквер, ставок чи озеро, розташовані на території дитячого садка куточок лісу чи штучна водойма) Основними прийомами роботи  є розглядання ілюстрацій, атласів, порівняльні спостереження за окремими об</a:t>
          </a:r>
          <a:r>
            <a:rPr lang="uk-UA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’</a:t>
          </a:r>
          <a:r>
            <a:rPr lang="uk-UA" sz="2000" b="0" i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єктами екосистеми. Важливими джерелами природничої інформації виступають також розповіді, пояснення вихователя, художня література</a:t>
          </a:r>
          <a:endParaRPr lang="uk-UA" sz="20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4BF4569-2397-453A-9E9A-28750CAC65F9}" type="parTrans" cxnId="{D937A449-26E5-4951-A0B9-F123E793E0B3}">
      <dgm:prSet/>
      <dgm:spPr/>
      <dgm:t>
        <a:bodyPr/>
        <a:lstStyle/>
        <a:p>
          <a:endParaRPr lang="uk-UA"/>
        </a:p>
      </dgm:t>
    </dgm:pt>
    <dgm:pt modelId="{15AA0C1D-8A87-4050-8B1D-BCB42E1F3151}" type="sibTrans" cxnId="{D937A449-26E5-4951-A0B9-F123E793E0B3}">
      <dgm:prSet/>
      <dgm:spPr/>
      <dgm:t>
        <a:bodyPr/>
        <a:lstStyle/>
        <a:p>
          <a:endParaRPr lang="uk-UA"/>
        </a:p>
      </dgm:t>
    </dgm:pt>
    <dgm:pt modelId="{DFD7F8DB-3BBD-4464-8455-0E82D27DD2D6}">
      <dgm:prSet phldrT="[Текст]"/>
      <dgm:spPr/>
      <dgm:t>
        <a:bodyPr/>
        <a:lstStyle/>
        <a:p>
          <a:r>
            <a:rPr lang="uk-UA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Спілкування з природою </a:t>
          </a:r>
          <a:r>
            <a:rPr lang="uk-UA" b="0" i="0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передбачає перехід від раціонального знання до емоційного сприймання живої природи, яке ґрунтується на отриманому попередньо знанні, тому є значно глибшим у порівнянні з первинними спостереженнями.</a:t>
          </a:r>
          <a:endParaRPr lang="uk-UA" b="0" i="0" noProof="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691D255-FE16-4511-A082-744D3F74007A}" type="parTrans" cxnId="{09441E56-4F91-4974-9FB3-4FF57C5F36CF}">
      <dgm:prSet/>
      <dgm:spPr/>
      <dgm:t>
        <a:bodyPr/>
        <a:lstStyle/>
        <a:p>
          <a:endParaRPr lang="uk-UA"/>
        </a:p>
      </dgm:t>
    </dgm:pt>
    <dgm:pt modelId="{055DC314-46EE-4F2B-A36F-23532764F555}" type="sibTrans" cxnId="{09441E56-4F91-4974-9FB3-4FF57C5F36CF}">
      <dgm:prSet/>
      <dgm:spPr/>
      <dgm:t>
        <a:bodyPr/>
        <a:lstStyle/>
        <a:p>
          <a:endParaRPr lang="uk-UA"/>
        </a:p>
      </dgm:t>
    </dgm:pt>
    <dgm:pt modelId="{BDD2C584-CF1E-44DA-BEB8-D2591D4F96A4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Узагальнюючий </a:t>
          </a:r>
          <a:r>
            <a:rPr lang="uk-UA" b="0" i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повинен узагальнювати уявлення про взаємозв</a:t>
          </a:r>
          <a:r>
            <a:rPr lang="uk-UA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’</a:t>
          </a:r>
          <a:r>
            <a:rPr lang="uk-UA" b="0" i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язки та взаємодію різних об</a:t>
          </a:r>
          <a:r>
            <a:rPr lang="uk-UA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’</a:t>
          </a:r>
          <a:r>
            <a:rPr lang="uk-UA" b="0" i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єктів та явищ у природі. На цьому етапі найефективнішими будуть ігрові вправи чи дидактичні ігри, мета яких - самостійне встановлення екологічних ланцюжків.</a:t>
          </a:r>
          <a:endParaRPr lang="uk-UA" b="0" i="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0EA2297-DCE9-4591-9A63-61F7D93283B9}" type="parTrans" cxnId="{D37E7A83-95ED-45F9-9DBF-3CCF392E6D96}">
      <dgm:prSet/>
      <dgm:spPr/>
      <dgm:t>
        <a:bodyPr/>
        <a:lstStyle/>
        <a:p>
          <a:endParaRPr lang="uk-UA"/>
        </a:p>
      </dgm:t>
    </dgm:pt>
    <dgm:pt modelId="{D2BEADCE-F83D-41CA-AE94-8B53CEFC2142}" type="sibTrans" cxnId="{D37E7A83-95ED-45F9-9DBF-3CCF392E6D96}">
      <dgm:prSet/>
      <dgm:spPr/>
      <dgm:t>
        <a:bodyPr/>
        <a:lstStyle/>
        <a:p>
          <a:endParaRPr lang="uk-UA"/>
        </a:p>
      </dgm:t>
    </dgm:pt>
    <dgm:pt modelId="{C0809A99-577D-4613-99E1-F4FC15A0BCBB}" type="pres">
      <dgm:prSet presAssocID="{EEDBDF9D-0F73-41FF-8D07-93232DE002B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032ED-7CCD-4D95-9464-3A21D14B8C60}" type="pres">
      <dgm:prSet presAssocID="{3D027FD1-B93D-45DF-8EB1-34DDFBD686D4}" presName="roof" presStyleLbl="dkBgShp" presStyleIdx="0" presStyleCnt="2" custLinFactNeighborX="21094" custLinFactNeighborY="-10489"/>
      <dgm:spPr/>
      <dgm:t>
        <a:bodyPr/>
        <a:lstStyle/>
        <a:p>
          <a:endParaRPr lang="uk-UA"/>
        </a:p>
      </dgm:t>
    </dgm:pt>
    <dgm:pt modelId="{0F80A488-D378-403C-89CD-10A3571F08F8}" type="pres">
      <dgm:prSet presAssocID="{3D027FD1-B93D-45DF-8EB1-34DDFBD686D4}" presName="pillars" presStyleCnt="0"/>
      <dgm:spPr/>
    </dgm:pt>
    <dgm:pt modelId="{2726FA82-7307-4995-B534-811BC7CDA504}" type="pres">
      <dgm:prSet presAssocID="{3D027FD1-B93D-45DF-8EB1-34DDFBD686D4}" presName="pillar1" presStyleLbl="node1" presStyleIdx="0" presStyleCnt="3" custScaleX="95100" custScaleY="12789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0C38C0-7214-4094-9FDE-B0002B7BAABE}" type="pres">
      <dgm:prSet presAssocID="{DFD7F8DB-3BBD-4464-8455-0E82D27DD2D6}" presName="pillarX" presStyleLbl="node1" presStyleIdx="1" presStyleCnt="3" custScaleY="10582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C0BE82-274B-43EB-B767-C637D6541389}" type="pres">
      <dgm:prSet presAssocID="{BDD2C584-CF1E-44DA-BEB8-D2591D4F96A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19A9233-25E1-4BD1-92A7-DF50F7610742}" type="pres">
      <dgm:prSet presAssocID="{3D027FD1-B93D-45DF-8EB1-34DDFBD686D4}" presName="base" presStyleLbl="dkBgShp" presStyleIdx="1" presStyleCnt="2"/>
      <dgm:spPr/>
    </dgm:pt>
  </dgm:ptLst>
  <dgm:cxnLst>
    <dgm:cxn modelId="{280C992E-3B24-45CD-857E-9984F89BB098}" type="presOf" srcId="{EEDBDF9D-0F73-41FF-8D07-93232DE002B7}" destId="{C0809A99-577D-4613-99E1-F4FC15A0BCBB}" srcOrd="0" destOrd="0" presId="urn:microsoft.com/office/officeart/2005/8/layout/hList3"/>
    <dgm:cxn modelId="{8D97AF56-886C-476F-9315-6A40CFB8FAEC}" type="presOf" srcId="{A5BECB92-F14A-4DAD-BA28-D7EB78DE2F75}" destId="{2726FA82-7307-4995-B534-811BC7CDA504}" srcOrd="0" destOrd="0" presId="urn:microsoft.com/office/officeart/2005/8/layout/hList3"/>
    <dgm:cxn modelId="{D937A449-26E5-4951-A0B9-F123E793E0B3}" srcId="{3D027FD1-B93D-45DF-8EB1-34DDFBD686D4}" destId="{A5BECB92-F14A-4DAD-BA28-D7EB78DE2F75}" srcOrd="0" destOrd="0" parTransId="{D4BF4569-2397-453A-9E9A-28750CAC65F9}" sibTransId="{15AA0C1D-8A87-4050-8B1D-BCB42E1F3151}"/>
    <dgm:cxn modelId="{AF469D0C-2987-4C35-8082-3FDFBFE0F293}" srcId="{EEDBDF9D-0F73-41FF-8D07-93232DE002B7}" destId="{3D027FD1-B93D-45DF-8EB1-34DDFBD686D4}" srcOrd="0" destOrd="0" parTransId="{E50FD57A-C3EB-4CC9-9615-CE10F1656231}" sibTransId="{C9E1D913-2353-4436-86FA-2D910A76E18D}"/>
    <dgm:cxn modelId="{09441E56-4F91-4974-9FB3-4FF57C5F36CF}" srcId="{3D027FD1-B93D-45DF-8EB1-34DDFBD686D4}" destId="{DFD7F8DB-3BBD-4464-8455-0E82D27DD2D6}" srcOrd="1" destOrd="0" parTransId="{C691D255-FE16-4511-A082-744D3F74007A}" sibTransId="{055DC314-46EE-4F2B-A36F-23532764F555}"/>
    <dgm:cxn modelId="{D37E7A83-95ED-45F9-9DBF-3CCF392E6D96}" srcId="{3D027FD1-B93D-45DF-8EB1-34DDFBD686D4}" destId="{BDD2C584-CF1E-44DA-BEB8-D2591D4F96A4}" srcOrd="2" destOrd="0" parTransId="{C0EA2297-DCE9-4591-9A63-61F7D93283B9}" sibTransId="{D2BEADCE-F83D-41CA-AE94-8B53CEFC2142}"/>
    <dgm:cxn modelId="{A9DFFD67-0FD0-4442-911E-B57932C0813B}" type="presOf" srcId="{DFD7F8DB-3BBD-4464-8455-0E82D27DD2D6}" destId="{670C38C0-7214-4094-9FDE-B0002B7BAABE}" srcOrd="0" destOrd="0" presId="urn:microsoft.com/office/officeart/2005/8/layout/hList3"/>
    <dgm:cxn modelId="{D220F909-83F2-4BF1-A1F6-4F4AE1DCC750}" type="presOf" srcId="{3D027FD1-B93D-45DF-8EB1-34DDFBD686D4}" destId="{7C1032ED-7CCD-4D95-9464-3A21D14B8C60}" srcOrd="0" destOrd="0" presId="urn:microsoft.com/office/officeart/2005/8/layout/hList3"/>
    <dgm:cxn modelId="{B096ECC9-C57D-49DF-A56B-4D489D997C92}" type="presOf" srcId="{BDD2C584-CF1E-44DA-BEB8-D2591D4F96A4}" destId="{99C0BE82-274B-43EB-B767-C637D6541389}" srcOrd="0" destOrd="0" presId="urn:microsoft.com/office/officeart/2005/8/layout/hList3"/>
    <dgm:cxn modelId="{CCF6F68B-5ADA-40D5-8760-E0EF33ECD0C0}" type="presParOf" srcId="{C0809A99-577D-4613-99E1-F4FC15A0BCBB}" destId="{7C1032ED-7CCD-4D95-9464-3A21D14B8C60}" srcOrd="0" destOrd="0" presId="urn:microsoft.com/office/officeart/2005/8/layout/hList3"/>
    <dgm:cxn modelId="{8A358E01-A295-43F0-85CA-61CAF33A445D}" type="presParOf" srcId="{C0809A99-577D-4613-99E1-F4FC15A0BCBB}" destId="{0F80A488-D378-403C-89CD-10A3571F08F8}" srcOrd="1" destOrd="0" presId="urn:microsoft.com/office/officeart/2005/8/layout/hList3"/>
    <dgm:cxn modelId="{84FF7C89-01C8-446D-BA3B-39AE9499FCC9}" type="presParOf" srcId="{0F80A488-D378-403C-89CD-10A3571F08F8}" destId="{2726FA82-7307-4995-B534-811BC7CDA504}" srcOrd="0" destOrd="0" presId="urn:microsoft.com/office/officeart/2005/8/layout/hList3"/>
    <dgm:cxn modelId="{E6A754CA-8B25-4A9B-AE5C-F2B70F8B676B}" type="presParOf" srcId="{0F80A488-D378-403C-89CD-10A3571F08F8}" destId="{670C38C0-7214-4094-9FDE-B0002B7BAABE}" srcOrd="1" destOrd="0" presId="urn:microsoft.com/office/officeart/2005/8/layout/hList3"/>
    <dgm:cxn modelId="{015277BC-4F82-4401-9A56-B94603AB83BC}" type="presParOf" srcId="{0F80A488-D378-403C-89CD-10A3571F08F8}" destId="{99C0BE82-274B-43EB-B767-C637D6541389}" srcOrd="2" destOrd="0" presId="urn:microsoft.com/office/officeart/2005/8/layout/hList3"/>
    <dgm:cxn modelId="{6A9A9C48-6861-4232-A6A8-DC88F7604BFA}" type="presParOf" srcId="{C0809A99-577D-4613-99E1-F4FC15A0BCBB}" destId="{319A9233-25E1-4BD1-92A7-DF50F761074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1071546"/>
            <a:ext cx="7286676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Ігрові методи ознайомлення з природою</a:t>
            </a:r>
            <a:endParaRPr lang="uk-UA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8501122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solidFill>
                  <a:srgbClr val="000000"/>
                </a:solidFill>
                <a:latin typeface="Times New Roman"/>
              </a:rPr>
              <a:t>У роботі з дошкільниками широко використовують настільно-друковані ігри. «Свійські тварини», «Квіти», Дітям роздають великі картинки, вони повинні закрити. Перед дітьми ставиться завдання назвати тварину чи рослину, спів ставити їх зі своєю карткою.</a:t>
            </a:r>
            <a:endParaRPr lang="uk-UA" sz="2400" dirty="0"/>
          </a:p>
        </p:txBody>
      </p:sp>
      <p:pic>
        <p:nvPicPr>
          <p:cNvPr id="22530" name="Picture 2" descr="Картинки по запросу свійські тварин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428868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500042"/>
            <a:ext cx="792958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Дидактичні ігри з іграшками найчастіше використовують у молодших групах для закріплення знань про тварин, їх характерних ознак, голосів.( гра «Чарівна торбинка).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413338"/>
            <a:ext cx="457200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Досить широко використовують словесні дидактичні ігри. Їх проводять з метою закріплення знань про певні об’єкти природи, навчання дітей класифікувати, виділяти зв’язки у природі, доводити свою думку, узагальнювати (гра «Буває-не буває»).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sz="1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urier New" pitchFamily="49" charset="0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  <a:t/>
            </a:r>
            <a:br>
              <a:rPr kumimoji="0" lang="uk-UA" sz="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</a:b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5720" y="500042"/>
            <a:ext cx="8643966" cy="61247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проведення дидактичних ігор у різних вікових групах має ряд спільних і відмінних моментів.</a:t>
            </a:r>
            <a:endParaRPr kumimoji="0" lang="uk-UA" sz="1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молодшій групі</a:t>
            </a:r>
            <a:endParaRPr kumimoji="0" lang="uk-UA" sz="12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uk-UA" sz="280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Починається гра з </a:t>
            </a:r>
            <a:r>
              <a:rPr kumimoji="0" lang="uk-UA" sz="280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сюрпризного моменту </a:t>
            </a: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 метою зосередження уваги дітей. Наприклад, лялька Таня принесла дітям торбинку. Що ж у ній?</a:t>
            </a:r>
            <a:endParaRPr kumimoji="0" lang="uk-UA" sz="1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</a:t>
            </a: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Розглядання і коротка </a:t>
            </a:r>
            <a:r>
              <a:rPr kumimoji="0" lang="uk-UA" sz="280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бесіда</a:t>
            </a: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предмети, з якими діти будуть грати. Це зумовлено потребою пригадати назви, властивості, оскільки гра вимагає відповідних знань.</a:t>
            </a:r>
            <a:endParaRPr kumimoji="0" lang="uk-UA" sz="1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uk-UA" sz="280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Пояснення правил </a:t>
            </a: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ході гри.</a:t>
            </a:r>
            <a:endParaRPr kumimoji="0" lang="uk-UA" sz="1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uk-UA" sz="280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Хід гри</a:t>
            </a: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1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Позитивна </a:t>
            </a:r>
            <a:r>
              <a:rPr kumimoji="0" lang="uk-UA" sz="280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оцінка</a:t>
            </a: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всіх дітей.</a:t>
            </a:r>
            <a:endParaRPr kumimoji="0" lang="uk-UA" sz="3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857224" y="1071546"/>
            <a:ext cx="7643866" cy="432426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середній групі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uk-UA" sz="240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Сюрпризний моме</a:t>
            </a: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 можна використовувати лише у першому півріччі, оскільки у дітей вже сформувався інтерес до гри.</a:t>
            </a:r>
            <a:endParaRPr kumimoji="0" lang="uk-UA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</a:t>
            </a:r>
            <a:r>
              <a:rPr kumimoji="0" lang="uk-UA" sz="240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Розглядання  предметів </a:t>
            </a: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 коротка  </a:t>
            </a:r>
            <a:r>
              <a:rPr kumimoji="0" lang="uk-UA" sz="240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бесіда</a:t>
            </a: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про  них.</a:t>
            </a:r>
            <a:endParaRPr kumimoji="0" lang="uk-UA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</a:t>
            </a:r>
            <a:r>
              <a:rPr kumimoji="0" lang="uk-UA" sz="240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Пояснення правил гри</a:t>
            </a: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lang="uk-UA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Закріплення правил </a:t>
            </a: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(якщо діти добре засвоюють правила після пояснення вихователя, в закріпленні може не бути потреби).</a:t>
            </a:r>
            <a:endParaRPr kumimoji="0" lang="uk-UA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 </a:t>
            </a:r>
            <a:r>
              <a:rPr kumimoji="0" lang="uk-UA" sz="240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Хід гри</a:t>
            </a: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 </a:t>
            </a: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Диференційована </a:t>
            </a:r>
            <a:r>
              <a:rPr kumimoji="0" lang="uk-UA" sz="240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оцінка </a:t>
            </a: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дітей.</a:t>
            </a:r>
            <a:endParaRPr kumimoji="0" lang="uk-UA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42910" y="428604"/>
            <a:ext cx="8001024" cy="48320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старшій групі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Коротка </a:t>
            </a:r>
            <a:r>
              <a:rPr kumimoji="0" lang="uk-UA" sz="280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бесіда</a:t>
            </a: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об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єкти природи.</a:t>
            </a:r>
            <a:endParaRPr kumimoji="0" lang="uk-UA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Пояснення правил, закріплення.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Хід гри у першому варіанті.</a:t>
            </a:r>
            <a:endParaRPr kumimoji="0" lang="uk-UA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Пояснення другого варіанта гри, закріплення.</a:t>
            </a:r>
            <a:endParaRPr kumimoji="0" lang="uk-UA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Хід гри у другому варіанті.</a:t>
            </a:r>
            <a:endParaRPr kumimoji="0" lang="uk-UA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Підсумок гри — оцінка вихователем діяльності дітей у грі.</a:t>
            </a:r>
            <a:endParaRPr kumimoji="0" lang="uk-UA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</a:t>
            </a:r>
            <a:r>
              <a:rPr kumimoji="0" lang="uk-UA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Участь дітей в аналізі і оцінці дій товаришів у грі. </a:t>
            </a:r>
            <a:endParaRPr kumimoji="0" lang="uk-UA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1142984"/>
            <a:ext cx="6286544" cy="40626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Отже, дидактична гра - явище багатопланове, складне. Це і метод навчання, і форма навчання, і самостійна ігрова діяльність, і засіб усебічного виховання особистості. Вона містить у собі дидактичне завдання, тісно пов’язане з ігровими завданнями й ігровими діями, інтерес до яких і визначає успішність її розв’язання. При виборі навчального завдання варто виходити з вимог програми, а також враховувати рівень підготовленості дітей. 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857232"/>
            <a:ext cx="7072346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Наприклад, якщо малята здатні тільки називати деяких тварин, впізнавати їх за зовнішнім виглядом і видаваними звуками, то діти середньої групи вже можуть порівнювати об’єкти природи, класифікувати їх за окремими ознаками: кольором, формою, величиною. Старшим дошкільникам цілком доступні узагальнення, аналіз, відтворення образу за частиною, оцінка стану рослин, тварин, діяльності людини в природі. Крім поглиблення знань дидактичне завдання повинне передбачати розвиток умінь, розумових здібностей і операцій, формування особистісних якостей дитини.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642918"/>
            <a:ext cx="7072346" cy="4154984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Одним з варіантів екологічної дидактичної гри є так званий 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екологічний тренінг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 який займає особливе місце серед методів екологічної освіти дітей.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Він дозволяє розв’язувати у єдності всі важливі завдання, формувати у дітей "екологічне чуття", закладати основи екологічно доцільної поведінки. Особлива роль екологічного тренінгу в прилученні дітей до світу природи, розкритті її єдності, взаємозв'язків та взаємозалежностей, що існують у екологічних системах, формування у дітей почуття відповідальності за кожну живу істоту.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8"/>
            <a:ext cx="5286412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Методика використання екологічного тренінгу в дошкільному закладі розглядається в публікаціях останніх років. Зокрема, загальні принципи застосування цього методу виділяє Н.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Токмакова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котра у статті намічає також загальну структуру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екотренінгу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3143248"/>
            <a:ext cx="5286380" cy="3416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Детальніше це питання висвітлюється у посібнику Н. Горопахи "Виховання екологічної культури дітей", у якому проаналізовано зміст тих природничих уявлень, котрі можна сформувати у дошкільнят у разі активного використання екологічного тренінгу для самостійного пізнання дітьми довкілля.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928670"/>
            <a:ext cx="6858000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Свій погляд на методику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екотренінгу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пропонує і В.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Зебзеєва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В роботах Н. Горопахи та В.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Зебзеєвої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подаються також різноманітні варіанти завдань для дошкільників. Оволодіння дошкільнятами вміннями виконувати завдання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екотренінгу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залежить від правильного керівництва з боку дорослого та від доцільно підібраної системи завдань, які, поступово ускладнюючись, вестимуть дитину по шляху дедалі глибшого проникнення у внутрішні зв'язки та закономірності природного світу.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71934" y="285728"/>
            <a:ext cx="131318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357298"/>
            <a:ext cx="7572428" cy="44012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1. Дидактичні ігри природничого змісту, їх види та методика проведення з дітьми різного віку.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2. Екологічний тренінг як один з варіантів ігрового вправляння дітей у встановленні взаємозв’язків у природі.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3. Метод «екологічних проектів» як один з практичних методів ознайомлення з природою дітей старшого дошкільного віку.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7072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1428728" y="500042"/>
            <a:ext cx="6786610" cy="335758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проектів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це педагогічна технологія, в основі якої - самостійна діяльність дітей, в процесі якої дитина пізнає навколишній світ і перетворює нові знання на реальні витвори</a:t>
            </a:r>
            <a:endParaRPr lang="uk-UA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4429132"/>
            <a:ext cx="6858048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“ Усе , що я пізнаю, я знаю, для чого це мені потрібно, де і як я зможу ці знання застосувати ”</a:t>
            </a:r>
            <a:endParaRPr lang="uk-UA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285728"/>
            <a:ext cx="6859507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Засновник проектного проекту У. Х. </a:t>
            </a:r>
            <a:r>
              <a:rPr lang="uk-UA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Кільпатрік</a:t>
            </a:r>
            <a:endParaRPr lang="uk-UA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501092" y="128506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6358744" y="121362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71604" y="1714488"/>
            <a:ext cx="21448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Склад дослідів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3570" y="1714488"/>
            <a:ext cx="207755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Види проектів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357290" y="2357430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720" y="3071810"/>
            <a:ext cx="147110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Постановка</a:t>
            </a: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проблеми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250927" y="3535363"/>
            <a:ext cx="23574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43042" y="4786322"/>
            <a:ext cx="153580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Оцінювання</a:t>
            </a: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2857488" y="2428868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43174" y="3071810"/>
            <a:ext cx="2071401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Складання плану</a:t>
            </a: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її реалізації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4857752" y="2571744"/>
            <a:ext cx="142876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86182" y="4000504"/>
            <a:ext cx="190674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Творчий </a:t>
            </a: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(продуктивний)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4714876" y="3786190"/>
            <a:ext cx="321471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29190" y="5643578"/>
            <a:ext cx="1745413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Споживчий</a:t>
            </a: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(виготовлення</a:t>
            </a: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предметів)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rot="16200000" flipH="1">
            <a:off x="5715008" y="3500438"/>
            <a:ext cx="278608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58016" y="5357826"/>
            <a:ext cx="178613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Проблемний</a:t>
            </a: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(долає </a:t>
            </a: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інтелектуальні</a:t>
            </a: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труднощі)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715272" y="4071942"/>
            <a:ext cx="1234377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Проект –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вправа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rot="16200000" flipH="1">
            <a:off x="6929454" y="2571744"/>
            <a:ext cx="157163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546" y="214290"/>
            <a:ext cx="5274073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проектів за М. В. </a:t>
            </a:r>
            <a:r>
              <a:rPr lang="uk-UA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Крупеніною</a:t>
            </a:r>
            <a:endParaRPr lang="uk-UA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2714620"/>
            <a:ext cx="2173160" cy="954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Педагогічні </a:t>
            </a:r>
          </a:p>
          <a:p>
            <a:pPr algn="ctr"/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принципи</a:t>
            </a:r>
            <a:endParaRPr lang="uk-UA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785794"/>
            <a:ext cx="237686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Самостійність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810" y="1428736"/>
            <a:ext cx="309091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Діяльнісний підхід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4810" y="2071678"/>
            <a:ext cx="4143404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Актуалізація суб’єктивної позиції дитини в педагогічному процесі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4810" y="3571876"/>
            <a:ext cx="4143404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Співробітництво дітей та дорослих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4778" y="4643446"/>
            <a:ext cx="492922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Облік вікових, індивідуальних особливостей дітей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6248" y="5715016"/>
            <a:ext cx="485775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Взаємодія педагогічного процесу з навколишнім світом  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 flipH="1" flipV="1">
            <a:off x="2285984" y="1357298"/>
            <a:ext cx="1928826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2500298" y="1857364"/>
            <a:ext cx="1571636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2571736" y="2643182"/>
            <a:ext cx="150019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298" y="3214686"/>
            <a:ext cx="1643074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2500298" y="3357562"/>
            <a:ext cx="1714512" cy="15716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4" idx="1"/>
          </p:cNvCxnSpPr>
          <p:nvPr/>
        </p:nvCxnSpPr>
        <p:spPr>
          <a:xfrm rot="16200000" flipH="1">
            <a:off x="1976019" y="3881841"/>
            <a:ext cx="2834508" cy="1785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357166"/>
            <a:ext cx="25856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Етапи проекту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285860"/>
            <a:ext cx="1802481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Постановка 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завдання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2428868"/>
            <a:ext cx="237866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Розробка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безпосереднього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проекту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3786190"/>
            <a:ext cx="1749646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Організація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громадської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думки про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здійснення 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заходу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4942" y="2428868"/>
            <a:ext cx="1975221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Безпосередня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трудова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5206" y="1142984"/>
            <a:ext cx="1488293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Облік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виконаної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роботи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643042" y="785794"/>
            <a:ext cx="142876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571736" y="1428736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178959" y="2393149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214942" y="1285860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000760" y="642918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214422"/>
            <a:ext cx="7786742" cy="31085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це мета, що прийнята і засвоєна дітьми, актуальна для них; дитяча самодіяльність, конкретна практична творча справа, поетапний рух до мети; метод педагогічно – організованого засвоєння дитиною навколишнього середовища; ланцюжок системи виховання та програми, що розвиває особистість. </a:t>
            </a:r>
            <a:endParaRPr lang="uk-UA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85728"/>
            <a:ext cx="728699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Загальний процес роботи над проектом ( за Дж.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Пітт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928670"/>
          <a:ext cx="7858180" cy="524568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85818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1. Потреби у вигляді</a:t>
                      </a:r>
                      <a:r>
                        <a:rPr lang="uk-UA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короткої постановки завдання;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2. Дослідження (соціальні замовлення, аналоги, методи, матеріали);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3. Дизайн – критерії;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4. Першочергові ідеї (багато);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5. Оцінювання ідей;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6. Відпрацювання кращої ідеї (1-3</a:t>
                      </a:r>
                      <a:r>
                        <a:rPr lang="uk-UA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ідеї</a:t>
                      </a:r>
                      <a:r>
                        <a:rPr lang="uk-UA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7. Планування та вироблення;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806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8. Випробування продукту в реальній ситуації;</a:t>
                      </a:r>
                    </a:p>
                  </a:txBody>
                  <a:tcPr/>
                </a:tc>
              </a:tr>
              <a:tr h="697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9. Оцінювання продукту щодо потреби,</a:t>
                      </a:r>
                      <a:r>
                        <a:rPr lang="uk-UA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що визначена на початку проекту.</a:t>
                      </a:r>
                      <a:endParaRPr lang="uk-UA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uk-UA" sz="2400" b="0" dirty="0">
                        <a:ln>
                          <a:solidFill>
                            <a:schemeClr val="bg2">
                              <a:lumMod val="75000"/>
                            </a:schemeClr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214290"/>
            <a:ext cx="5789214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Педагогічні функції методу проектів</a:t>
            </a:r>
            <a:endParaRPr lang="uk-UA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357222" y="3143248"/>
            <a:ext cx="471490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000232" y="5500702"/>
            <a:ext cx="307183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00232" y="1285860"/>
            <a:ext cx="285752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000232" y="2285992"/>
            <a:ext cx="292895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00232" y="3357562"/>
            <a:ext cx="285752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000232" y="4500570"/>
            <a:ext cx="300039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57752" y="1071546"/>
            <a:ext cx="175477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Дидактична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57752" y="2071678"/>
            <a:ext cx="179273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Пізнавальна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57752" y="3143248"/>
            <a:ext cx="181229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Розвивальна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57752" y="4286256"/>
            <a:ext cx="129824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Виховна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57752" y="5286388"/>
            <a:ext cx="152907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28794" y="214290"/>
            <a:ext cx="528587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Дидактичні принципи методу проектів</a:t>
            </a: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85852" y="1285860"/>
          <a:ext cx="7119966" cy="4053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119966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uk-UA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Принцип</a:t>
                      </a:r>
                      <a:r>
                        <a:rPr lang="uk-UA" sz="2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активності;</a:t>
                      </a:r>
                      <a:endParaRPr lang="uk-UA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uk-UA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Принцип продуктивності;</a:t>
                      </a:r>
                      <a:endParaRPr lang="uk-UA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uk-UA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Принцип технологічності;</a:t>
                      </a:r>
                      <a:endParaRPr lang="uk-UA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uk-UA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Принцип саморозвитку;</a:t>
                      </a:r>
                      <a:endParaRPr lang="uk-UA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uk-UA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Принцип опори</a:t>
                      </a:r>
                      <a:r>
                        <a:rPr lang="uk-UA" sz="2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суб'єктний досвід дітей;</a:t>
                      </a:r>
                      <a:endParaRPr lang="uk-UA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uk-UA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Принцип зв</a:t>
                      </a:r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r>
                        <a:rPr lang="uk-UA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язку дослідження з реальним життям;</a:t>
                      </a:r>
                      <a:endParaRPr lang="uk-UA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uk-UA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Принцип співробітництва та партнерства.</a:t>
                      </a:r>
                      <a:endParaRPr lang="uk-UA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868" y="2214554"/>
            <a:ext cx="2000264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Типи навчальних проектів ( за Є.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Полат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4" idx="0"/>
          </p:cNvCxnSpPr>
          <p:nvPr/>
        </p:nvCxnSpPr>
        <p:spPr>
          <a:xfrm rot="5400000" flipH="1" flipV="1">
            <a:off x="4143372" y="178592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43240" y="428604"/>
            <a:ext cx="3173754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 характером контактів: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серед дітей різного віку;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серед дітей одного віку.</a:t>
            </a:r>
            <a:endParaRPr lang="uk-UA" sz="2000" dirty="0" smtClean="0"/>
          </a:p>
        </p:txBody>
      </p:sp>
      <p:cxnSp>
        <p:nvCxnSpPr>
          <p:cNvPr id="10" name="Прямая соединительная линия 9"/>
          <p:cNvCxnSpPr>
            <a:stCxn id="4" idx="3"/>
          </p:cNvCxnSpPr>
          <p:nvPr/>
        </p:nvCxnSpPr>
        <p:spPr>
          <a:xfrm flipV="1">
            <a:off x="5572132" y="1643050"/>
            <a:ext cx="928694" cy="1233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29322" y="1643050"/>
            <a:ext cx="3055645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 основною діяльністю: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Дослідницько-пошукові;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творчі;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рольові;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прикладні;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інформаційні.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286380" y="3571876"/>
            <a:ext cx="85725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00760" y="3857628"/>
            <a:ext cx="298710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 предметною галуззю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монопредметні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міжпредметні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надпредметні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4108447" y="3963991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57620" y="4500570"/>
            <a:ext cx="1713674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 формою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проведення: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фестиваль;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відеопроект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вистава;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екскурсія;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урок.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2536017" y="3679033"/>
            <a:ext cx="142876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14480" y="4714884"/>
            <a:ext cx="1897122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 кількістю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учасників: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групові;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індивідуальні;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парні.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1428728" y="2928934"/>
            <a:ext cx="214314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2844" y="3000372"/>
            <a:ext cx="2168351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 тривалістю: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довготривалі;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середньої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тривалості;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короткострокові.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596" y="785794"/>
            <a:ext cx="2361031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характером</a:t>
            </a:r>
          </a:p>
          <a:p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координації:</a:t>
            </a:r>
          </a:p>
          <a:p>
            <a:pPr>
              <a:buFontTx/>
              <a:buChar char="-"/>
            </a:pPr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 безпосередньою </a:t>
            </a:r>
          </a:p>
          <a:p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координацією;</a:t>
            </a:r>
          </a:p>
          <a:p>
            <a:pPr>
              <a:buFontTx/>
              <a:buChar char="-"/>
            </a:pPr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 прихованою</a:t>
            </a:r>
          </a:p>
          <a:p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координацією.</a:t>
            </a:r>
            <a:endParaRPr lang="uk-UA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>
            <a:endCxn id="25" idx="3"/>
          </p:cNvCxnSpPr>
          <p:nvPr/>
        </p:nvCxnSpPr>
        <p:spPr>
          <a:xfrm rot="10800000">
            <a:off x="2789628" y="1755290"/>
            <a:ext cx="782241" cy="602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3306" y="214290"/>
            <a:ext cx="208422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000108"/>
            <a:ext cx="8715404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-269875" algn="l"/>
                <a:tab pos="180975" algn="l"/>
                <a:tab pos="269875" algn="l"/>
              </a:tabLst>
            </a:pPr>
            <a:r>
              <a:rPr lang="uk-UA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Основна:</a:t>
            </a: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-269875" algn="l"/>
                <a:tab pos="180975" algn="l"/>
                <a:tab pos="269875" algn="l"/>
              </a:tabLst>
            </a:pPr>
            <a:r>
              <a:rPr lang="uk-U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3.Яришева </a:t>
            </a:r>
            <a:r>
              <a:rPr lang="uk-U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Н.Ф. Методика ознайомлення дітей з природою. – Київ: Вища школа, 1993. – 255 с.</a:t>
            </a: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-269875" algn="l"/>
                <a:tab pos="180975" algn="l"/>
                <a:tab pos="269875" algn="l"/>
              </a:tabLst>
            </a:pPr>
            <a:r>
              <a:rPr lang="uk-UA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Допоміжна:</a:t>
            </a: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-269875" algn="l"/>
                <a:tab pos="180975" algn="l"/>
                <a:tab pos="269875" algn="l"/>
              </a:tabLst>
            </a:pPr>
            <a:r>
              <a:rPr lang="uk-U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1.Горопаха Н.М. Методика ознайомлення дітей з природою: Хрестоматія / Укладач Н.М. Горопаха. – К.: Видавничий Дім «Слово», 2012. – 432 с. (3, 45-50</a:t>
            </a:r>
            <a:r>
              <a:rPr lang="uk-U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500042"/>
            <a:ext cx="7072346" cy="61247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Отже, метод проектів є методом практичної цільової дії, він відкриває великі можливості для формування власного життєвого досвіду дитини у процесі взаємодії з навколишнім світом і є педагогічною технологією, яка активізує суб’єктну позицію дитини в педагогічному процесі. Він ґрунтується на дитячих потребах та інтересах, вікових та індивідуальних особливостях дітей, стимулює їхню самостійність та творчість. Це один з небагатьох методів, що виводить педагогічний процес за межі дошкільного закладу в довкілля - природне і соціальне середовище.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2976" y="571480"/>
            <a:ext cx="7215238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ознайомленні дошкільників з природою особливе значення мають дидактичні ігри. Вирішуючи завдання, поставлені в дидактичні грі, дитина учиться виділяти окремі ознаки предметів, явищ, порівнювати їх групувати, класифікувати на основі загальних ознак, рис. Діти учаться міркувати, робити висновки, розвивають увагу, мислення та розширюють свій кругозір.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Дидактична гра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впливає на становлення особистості дитини, на її естетичний розвиток.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71670" y="571480"/>
            <a:ext cx="485778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Дидактичні ігри під час ознайомлення дітей з природою виконують такі функції: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357430"/>
            <a:ext cx="192882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000000"/>
                </a:solidFill>
                <a:latin typeface="Times New Roman"/>
              </a:rPr>
              <a:t>Закріплюють знання про природу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3714752"/>
            <a:ext cx="285750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000000"/>
                </a:solidFill>
                <a:latin typeface="Times New Roman"/>
              </a:rPr>
              <a:t>Актуалізують наявні у дітей знання про природу</a:t>
            </a:r>
            <a:endParaRPr lang="uk-UA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2357430"/>
            <a:ext cx="2571768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Формують знання про природу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3714744" y="278605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071670" y="1928802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43636" y="1857364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857232"/>
            <a:ext cx="6643718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Дидактичні ігри можуть проводитися лише тоді, коли у дітей вже є певні знання про природу. Кількість ігор, за допомогою яких можна формувати знання про природу дуже обмежена. В іграх ці знання стають дієвими, вони застосовуються дітьми, узагальнюються і закріплюються. У процесі дидактичних ігор виховується вміння слухати, самостійно розв’язувати поставлене завдання, відповідати на запитання, пригадувати, думати, дотримуватися правил.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357166"/>
            <a:ext cx="6072214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0000"/>
                </a:solidFill>
                <a:latin typeface="Times New Roman"/>
              </a:rPr>
              <a:t>В ознайомленні з природою використовують такі дидактичні ігри:</a:t>
            </a:r>
            <a:endParaRPr lang="uk-UA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071678"/>
            <a:ext cx="7429552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uk-UA" sz="2800" b="1" dirty="0" smtClean="0">
                <a:solidFill>
                  <a:srgbClr val="000000"/>
                </a:solidFill>
                <a:latin typeface="Times New Roman"/>
              </a:rPr>
              <a:t> ігри з природним матеріалом 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</a:rPr>
              <a:t>(листя, плоди, частини рослин, коренеплоди, корені);</a:t>
            </a:r>
          </a:p>
          <a:p>
            <a:pPr algn="just"/>
            <a:endParaRPr lang="uk-UA" sz="2800" dirty="0" smtClean="0">
              <a:solidFill>
                <a:srgbClr val="000000"/>
              </a:solidFill>
              <a:latin typeface="Times New Roman"/>
            </a:endParaRPr>
          </a:p>
          <a:p>
            <a:pPr algn="just">
              <a:buFontTx/>
              <a:buChar char="-"/>
            </a:pPr>
            <a:r>
              <a:rPr lang="uk-UA" sz="2800" b="1" dirty="0" smtClean="0">
                <a:solidFill>
                  <a:srgbClr val="000000"/>
                </a:solidFill>
                <a:latin typeface="Times New Roman"/>
              </a:rPr>
              <a:t> з картинками 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</a:rPr>
              <a:t>( у тому числі з настільно-друкованими);</a:t>
            </a:r>
          </a:p>
          <a:p>
            <a:pPr algn="just"/>
            <a:endParaRPr lang="uk-UA" sz="2800" dirty="0" smtClean="0">
              <a:solidFill>
                <a:srgbClr val="000000"/>
              </a:solidFill>
              <a:latin typeface="Times New Roman"/>
            </a:endParaRPr>
          </a:p>
          <a:p>
            <a:pPr algn="just">
              <a:buFontTx/>
              <a:buChar char="-"/>
            </a:pPr>
            <a:r>
              <a:rPr lang="uk-UA" sz="2800" b="1" dirty="0" smtClean="0">
                <a:solidFill>
                  <a:srgbClr val="000000"/>
                </a:solidFill>
                <a:latin typeface="Times New Roman"/>
              </a:rPr>
              <a:t> з іграшками;</a:t>
            </a:r>
          </a:p>
          <a:p>
            <a:pPr algn="just"/>
            <a:endParaRPr lang="uk-UA" sz="2800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uk-UA" sz="2800" dirty="0" smtClean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uk-UA" sz="2800" b="1" dirty="0" smtClean="0">
                <a:solidFill>
                  <a:srgbClr val="000000"/>
                </a:solidFill>
                <a:latin typeface="Times New Roman"/>
              </a:rPr>
              <a:t>словесні.</a:t>
            </a:r>
            <a:endParaRPr lang="uk-UA" sz="2800" b="1" i="0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571612"/>
            <a:ext cx="321471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Дидактичні ігри з природними матеріалами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57752" y="500042"/>
            <a:ext cx="3714776" cy="16430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Безсюжетні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29190" y="3286124"/>
            <a:ext cx="3714776" cy="16430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Сюжетні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3786182" y="1357298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714744" y="3143248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85728"/>
            <a:ext cx="8072478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solidFill>
                  <a:srgbClr val="000000"/>
                </a:solidFill>
                <a:latin typeface="Times New Roman"/>
              </a:rPr>
              <a:t>У дидактичних іграх з картинками навчальні завдання вирішуються за допомогою картинок ( вихователь роздає дітям приміщення у яких живуть тварини, зображені корми, якими харчуються тварини, картини із зображенням тварин), вихователь пропонує знайти де живуть тварини, поселяти їх у будиночки, роздавати корм.</a:t>
            </a:r>
            <a:endParaRPr lang="uk-UA" sz="2400" dirty="0"/>
          </a:p>
        </p:txBody>
      </p:sp>
      <p:pic>
        <p:nvPicPr>
          <p:cNvPr id="17410" name="Picture 2" descr="Картинки по запросу гра де живе твар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86058"/>
            <a:ext cx="3743009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Картинки по запросу гра де живе твари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714620"/>
            <a:ext cx="4410449" cy="4000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371</TotalTime>
  <Words>1357</Words>
  <Application>Microsoft Office PowerPoint</Application>
  <PresentationFormat>Экран (4:3)</PresentationFormat>
  <Paragraphs>190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40" baseType="lpstr">
      <vt:lpstr>Arial</vt:lpstr>
      <vt:lpstr>Calibri</vt:lpstr>
      <vt:lpstr>Courier New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Serg</cp:lastModifiedBy>
  <cp:revision>27</cp:revision>
  <dcterms:created xsi:type="dcterms:W3CDTF">2017-03-14T11:05:35Z</dcterms:created>
  <dcterms:modified xsi:type="dcterms:W3CDTF">2022-09-27T04:57:45Z</dcterms:modified>
</cp:coreProperties>
</file>