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3"/>
  </p:notesMasterIdLst>
  <p:sldIdLst>
    <p:sldId id="323" r:id="rId2"/>
    <p:sldId id="423" r:id="rId3"/>
    <p:sldId id="425" r:id="rId4"/>
    <p:sldId id="421" r:id="rId5"/>
    <p:sldId id="422" r:id="rId6"/>
    <p:sldId id="390" r:id="rId7"/>
    <p:sldId id="371" r:id="rId8"/>
    <p:sldId id="379" r:id="rId9"/>
    <p:sldId id="381" r:id="rId10"/>
    <p:sldId id="382" r:id="rId11"/>
    <p:sldId id="383" r:id="rId12"/>
    <p:sldId id="384" r:id="rId13"/>
    <p:sldId id="387" r:id="rId14"/>
    <p:sldId id="386" r:id="rId15"/>
    <p:sldId id="388" r:id="rId16"/>
    <p:sldId id="389" r:id="rId17"/>
    <p:sldId id="401" r:id="rId18"/>
    <p:sldId id="391" r:id="rId19"/>
    <p:sldId id="348" r:id="rId20"/>
    <p:sldId id="392" r:id="rId21"/>
    <p:sldId id="395" r:id="rId22"/>
    <p:sldId id="396" r:id="rId23"/>
    <p:sldId id="393" r:id="rId24"/>
    <p:sldId id="398" r:id="rId25"/>
    <p:sldId id="397" r:id="rId26"/>
    <p:sldId id="399" r:id="rId27"/>
    <p:sldId id="400" r:id="rId28"/>
    <p:sldId id="349" r:id="rId29"/>
    <p:sldId id="351" r:id="rId30"/>
    <p:sldId id="385" r:id="rId31"/>
    <p:sldId id="40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06" autoAdjust="0"/>
  </p:normalViewPr>
  <p:slideViewPr>
    <p:cSldViewPr>
      <p:cViewPr>
        <p:scale>
          <a:sx n="93" d="100"/>
          <a:sy n="93" d="100"/>
        </p:scale>
        <p:origin x="-4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46B3-6FCA-4913-B3C5-69CEAF97303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60AC-1812-477D-ACD3-46CD437E2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60AC-1812-477D-ACD3-46CD437E229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2BAA-3E75-46DE-B6C8-38D2713B3F6D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6C53-9D43-4E2C-BFDB-28AFE3384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41CF-D5F1-4A0C-8181-4CE0C8648279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672-BABF-40E2-BDC3-00B8D1DB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18CB-9C83-48BB-ADC6-11C53F6BFAA4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3D2E-B9A3-4AD1-B6B0-28833F449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B7CC-2219-4F28-8FC4-2C639D587382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4444-8CB5-4DAF-B9ED-B435287C8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846B9-5172-4173-8939-55429F15E1D6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B66F-12CF-47A9-B575-33BF0D962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3CE9-0265-4406-A849-930B8A01D36A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E968-28A0-44F0-9112-E4924F4F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ACD9-C4C9-4276-8AD1-A61C503997E5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A69A-CD98-44E3-B51E-F2757FACD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960A-8B91-472B-8F3F-17A62871CB6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A0E5-C8CE-4C48-BF88-127785B09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C9C5-8E4B-4AB3-825C-EB08A403916E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5D37-DD3F-49FA-8104-50070E844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7F94-8FDC-49F9-89E0-11B2C249E17A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C651-C2E5-4958-8EF1-E46DF5656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77FF-75D6-40B7-A66B-BBEB8C2EA0C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124BA-4578-443D-8BAE-0AB5CBDC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9EAA58-E32E-4497-A62B-119087FCE33F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552409-C6BA-4067-9EE2-7AF93B8C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9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4786313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5400" dirty="0" err="1"/>
              <a:t>Україна</a:t>
            </a:r>
            <a:r>
              <a:rPr lang="ru-RU" sz="5400" dirty="0"/>
              <a:t> в </a:t>
            </a:r>
            <a:r>
              <a:rPr lang="ru-RU" sz="5400" dirty="0" err="1"/>
              <a:t>умовах</a:t>
            </a:r>
            <a:r>
              <a:rPr lang="ru-RU" sz="5400" dirty="0"/>
              <a:t> </a:t>
            </a:r>
            <a:r>
              <a:rPr lang="ru-RU" sz="5400" dirty="0" err="1"/>
              <a:t>десталінізації</a:t>
            </a:r>
            <a:endParaRPr lang="ru-RU" sz="5400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44475"/>
            <a:ext cx="8699500" cy="969963"/>
          </a:xfrm>
        </p:spPr>
        <p:txBody>
          <a:bodyPr/>
          <a:lstStyle/>
          <a:p>
            <a:pPr>
              <a:defRPr/>
            </a:pPr>
            <a:r>
              <a:rPr lang="ru-RU" sz="1100" dirty="0"/>
              <a:t/>
            </a:r>
            <a:br>
              <a:rPr lang="ru-RU" sz="1100" dirty="0"/>
            </a:br>
            <a:r>
              <a:rPr lang="ru-RU" sz="2400" dirty="0"/>
              <a:t>Голова </a:t>
            </a:r>
            <a:r>
              <a:rPr lang="ru-RU" sz="2400" dirty="0" err="1"/>
              <a:t>статуї</a:t>
            </a:r>
            <a:r>
              <a:rPr lang="ru-RU" sz="2400" dirty="0"/>
              <a:t> </a:t>
            </a:r>
            <a:r>
              <a:rPr lang="ru-RU" sz="2400" dirty="0" err="1"/>
              <a:t>Сталіна</a:t>
            </a:r>
            <a:r>
              <a:rPr lang="ru-RU" sz="2400" dirty="0"/>
              <a:t> на </a:t>
            </a:r>
            <a:r>
              <a:rPr lang="ru-RU" sz="2400" dirty="0" err="1"/>
              <a:t>площі</a:t>
            </a:r>
            <a:r>
              <a:rPr lang="ru-RU" sz="2400" dirty="0"/>
              <a:t> Будапешту,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жовтня</a:t>
            </a:r>
            <a:r>
              <a:rPr lang="ru-RU" sz="2400" dirty="0"/>
              <a:t> 1956 р.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571625"/>
            <a:ext cx="5929313" cy="5286375"/>
          </a:xfr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55588"/>
          </a:xfrm>
        </p:spPr>
        <p:txBody>
          <a:bodyPr/>
          <a:lstStyle/>
          <a:p>
            <a:pPr algn="ctr">
              <a:defRPr/>
            </a:pPr>
            <a:r>
              <a:rPr lang="uk-UA" sz="3200" dirty="0"/>
              <a:t>Опір </a:t>
            </a:r>
            <a:r>
              <a:rPr lang="uk-UA" sz="3200" dirty="0" err="1"/>
              <a:t>десталінізації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Червень 1957 р.</a:t>
            </a:r>
            <a:r>
              <a:rPr lang="ru-RU" sz="2400" b="1" dirty="0"/>
              <a:t> - </a:t>
            </a:r>
            <a:r>
              <a:rPr lang="ru-RU" sz="2400" b="1" dirty="0" err="1"/>
              <a:t>виступ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колишніх</a:t>
            </a:r>
            <a:r>
              <a:rPr lang="ru-RU" sz="2400" b="1" dirty="0"/>
              <a:t> </a:t>
            </a:r>
            <a:r>
              <a:rPr lang="ru-RU" sz="2400" b="1" dirty="0" err="1"/>
              <a:t>активних</a:t>
            </a:r>
            <a:r>
              <a:rPr lang="ru-RU" sz="2400" b="1" dirty="0"/>
              <a:t> </a:t>
            </a:r>
            <a:r>
              <a:rPr lang="ru-RU" sz="2400" b="1" dirty="0" err="1"/>
              <a:t>учасників</a:t>
            </a:r>
            <a:r>
              <a:rPr lang="ru-RU" sz="2400" b="1" dirty="0"/>
              <a:t> </a:t>
            </a:r>
            <a:r>
              <a:rPr lang="ru-RU" sz="2400" b="1" dirty="0" err="1"/>
              <a:t>сталінської</a:t>
            </a:r>
            <a:r>
              <a:rPr lang="ru-RU" sz="2400" b="1" dirty="0"/>
              <a:t> </a:t>
            </a:r>
            <a:r>
              <a:rPr lang="ru-RU" sz="2400" b="1" dirty="0" err="1"/>
              <a:t>політики</a:t>
            </a:r>
            <a:r>
              <a:rPr lang="ru-RU" sz="2400" b="1" dirty="0"/>
              <a:t> (Г. Маленков, В. Молотов, Л. Каганович, К. Ворошилов, М. </a:t>
            </a:r>
            <a:r>
              <a:rPr lang="ru-RU" sz="2400" b="1" dirty="0" err="1"/>
              <a:t>Булганін</a:t>
            </a:r>
            <a:r>
              <a:rPr lang="ru-RU" sz="2400" b="1" dirty="0"/>
              <a:t> та </a:t>
            </a:r>
            <a:r>
              <a:rPr lang="ru-RU" sz="2400" b="1" dirty="0" err="1"/>
              <a:t>ін</a:t>
            </a:r>
            <a:r>
              <a:rPr lang="ru-RU" sz="2400" b="1" dirty="0"/>
              <a:t>.) </a:t>
            </a:r>
            <a:r>
              <a:rPr lang="ru-RU" sz="2400" b="1" dirty="0" err="1"/>
              <a:t>проти</a:t>
            </a:r>
            <a:r>
              <a:rPr lang="ru-RU" sz="2400" b="1" dirty="0"/>
              <a:t> </a:t>
            </a:r>
            <a:r>
              <a:rPr lang="ru-RU" sz="2400" b="1" dirty="0" err="1"/>
              <a:t>підриву</a:t>
            </a:r>
            <a:r>
              <a:rPr lang="ru-RU" sz="2400" b="1" dirty="0"/>
              <a:t> «</a:t>
            </a:r>
            <a:r>
              <a:rPr lang="ru-RU" sz="2400" b="1" dirty="0" err="1"/>
              <a:t>керівної</a:t>
            </a:r>
            <a:r>
              <a:rPr lang="ru-RU" sz="2400" b="1" dirty="0"/>
              <a:t> </a:t>
            </a:r>
            <a:r>
              <a:rPr lang="ru-RU" sz="2400" b="1" dirty="0" err="1"/>
              <a:t>ролі</a:t>
            </a:r>
            <a:r>
              <a:rPr lang="ru-RU" sz="2400" b="1" dirty="0"/>
              <a:t> </a:t>
            </a:r>
            <a:r>
              <a:rPr lang="ru-RU" sz="2400" b="1" dirty="0" err="1"/>
              <a:t>партії</a:t>
            </a:r>
            <a:r>
              <a:rPr lang="ru-RU" sz="2400" b="1" dirty="0"/>
              <a:t>»; постановка </a:t>
            </a:r>
            <a:r>
              <a:rPr lang="ru-RU" sz="2400" b="1" dirty="0" err="1"/>
              <a:t>питання</a:t>
            </a:r>
            <a:r>
              <a:rPr lang="ru-RU" sz="2400" b="1" dirty="0"/>
              <a:t> на </a:t>
            </a:r>
            <a:r>
              <a:rPr lang="ru-RU" sz="2400" b="1" dirty="0" err="1"/>
              <a:t>засіданні</a:t>
            </a:r>
            <a:r>
              <a:rPr lang="ru-RU" sz="2400" b="1" dirty="0"/>
              <a:t> </a:t>
            </a:r>
            <a:r>
              <a:rPr lang="ru-RU" sz="2400" b="1" dirty="0" err="1"/>
              <a:t>Президії</a:t>
            </a:r>
            <a:r>
              <a:rPr lang="ru-RU" sz="2400" b="1" dirty="0"/>
              <a:t> ЦК КПРС про </a:t>
            </a:r>
            <a:r>
              <a:rPr lang="ru-RU" sz="2400" b="1" dirty="0" err="1"/>
              <a:t>відставку</a:t>
            </a:r>
            <a:r>
              <a:rPr lang="ru-RU" sz="2400" b="1" dirty="0"/>
              <a:t> М. </a:t>
            </a:r>
            <a:r>
              <a:rPr lang="ru-RU" sz="2400" b="1" dirty="0" err="1"/>
              <a:t>Хрущова</a:t>
            </a:r>
            <a:r>
              <a:rPr lang="ru-RU" sz="2400" b="1" dirty="0"/>
              <a:t>;</a:t>
            </a:r>
          </a:p>
          <a:p>
            <a:pPr>
              <a:defRPr/>
            </a:pPr>
            <a:r>
              <a:rPr lang="ru-RU" sz="2400" b="1" dirty="0"/>
              <a:t>22-29 </a:t>
            </a:r>
            <a:r>
              <a:rPr lang="ru-RU" sz="2400" b="1" dirty="0" err="1"/>
              <a:t>червня</a:t>
            </a:r>
            <a:r>
              <a:rPr lang="ru-RU" sz="2400" b="1" dirty="0"/>
              <a:t> 1957 р. - </a:t>
            </a:r>
            <a:r>
              <a:rPr lang="ru-RU" sz="2400" b="1" dirty="0" err="1"/>
              <a:t>засудження</a:t>
            </a:r>
            <a:r>
              <a:rPr lang="ru-RU" sz="2400" b="1" dirty="0"/>
              <a:t> Пленумом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/>
              <a:t>опозиціонерів</a:t>
            </a:r>
            <a:r>
              <a:rPr lang="ru-RU" sz="2400" b="1" dirty="0"/>
              <a:t>;</a:t>
            </a:r>
          </a:p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Березень</a:t>
            </a:r>
            <a:r>
              <a:rPr lang="ru-RU" sz="2400" b="1" dirty="0">
                <a:solidFill>
                  <a:srgbClr val="FF0000"/>
                </a:solidFill>
              </a:rPr>
              <a:t> 1958 р.</a:t>
            </a:r>
            <a:r>
              <a:rPr lang="ru-RU" sz="2400" b="1" dirty="0"/>
              <a:t> – </a:t>
            </a:r>
            <a:r>
              <a:rPr lang="ru-RU" sz="2400" b="1" dirty="0" err="1"/>
              <a:t>виключення</a:t>
            </a:r>
            <a:r>
              <a:rPr lang="ru-RU" sz="2400" b="1" dirty="0"/>
              <a:t> </a:t>
            </a:r>
            <a:r>
              <a:rPr lang="ru-RU" sz="2400" b="1" dirty="0" err="1"/>
              <a:t>противників</a:t>
            </a:r>
            <a:r>
              <a:rPr lang="ru-RU" sz="2400" b="1" dirty="0"/>
              <a:t> </a:t>
            </a:r>
            <a:r>
              <a:rPr lang="ru-RU" sz="2400" b="1" dirty="0" err="1"/>
              <a:t>десталінізації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складу </a:t>
            </a:r>
            <a:r>
              <a:rPr lang="ru-RU" sz="2400" b="1" dirty="0" err="1"/>
              <a:t>Президії</a:t>
            </a:r>
            <a:r>
              <a:rPr lang="ru-RU" sz="2400" b="1" dirty="0"/>
              <a:t> ЦК, </a:t>
            </a:r>
            <a:r>
              <a:rPr lang="ru-RU" sz="2400" b="1" dirty="0" err="1"/>
              <a:t>звільнення</a:t>
            </a:r>
            <a:r>
              <a:rPr lang="ru-RU" sz="2400" b="1" dirty="0"/>
              <a:t> М. </a:t>
            </a:r>
            <a:r>
              <a:rPr lang="ru-RU" sz="2400" b="1" dirty="0" err="1"/>
              <a:t>Булганіна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посади </a:t>
            </a:r>
            <a:r>
              <a:rPr lang="ru-RU" sz="2400" b="1" dirty="0" err="1"/>
              <a:t>голови</a:t>
            </a:r>
            <a:r>
              <a:rPr lang="ru-RU" sz="2400" b="1" dirty="0"/>
              <a:t> Ради </a:t>
            </a:r>
            <a:r>
              <a:rPr lang="ru-RU" sz="2400" b="1" dirty="0" err="1"/>
              <a:t>Міністрів</a:t>
            </a:r>
            <a:r>
              <a:rPr lang="ru-RU" sz="2400" b="1" dirty="0"/>
              <a:t> СРСР,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обійняв</a:t>
            </a:r>
            <a:r>
              <a:rPr lang="ru-RU" sz="2400" b="1" dirty="0"/>
              <a:t> М. </a:t>
            </a:r>
            <a:r>
              <a:rPr lang="ru-RU" sz="2400" b="1" dirty="0" err="1"/>
              <a:t>Хрущов</a:t>
            </a:r>
            <a:r>
              <a:rPr lang="ru-RU" sz="2400" b="1" dirty="0"/>
              <a:t>, </a:t>
            </a:r>
            <a:r>
              <a:rPr lang="ru-RU" sz="2400" b="1" dirty="0" err="1"/>
              <a:t>одночасно</a:t>
            </a:r>
            <a:r>
              <a:rPr lang="ru-RU" sz="2400" b="1" dirty="0"/>
              <a:t> </a:t>
            </a:r>
            <a:r>
              <a:rPr lang="ru-RU" sz="2400" b="1" dirty="0" err="1"/>
              <a:t>залишаючись</a:t>
            </a:r>
            <a:r>
              <a:rPr lang="ru-RU" sz="2400" b="1" dirty="0"/>
              <a:t> першим секретарем ЦК КПРС </a:t>
            </a:r>
          </a:p>
          <a:p>
            <a:pPr>
              <a:buFont typeface="Wingdings" pitchFamily="2" charset="2"/>
              <a:buNone/>
              <a:defRPr/>
            </a:pPr>
            <a:endParaRPr lang="ru-RU" sz="1000" b="1" dirty="0"/>
          </a:p>
          <a:p>
            <a:pPr>
              <a:defRPr/>
            </a:pPr>
            <a:r>
              <a:rPr lang="ru-RU" sz="2400" b="1" dirty="0"/>
              <a:t>М. </a:t>
            </a:r>
            <a:r>
              <a:rPr lang="ru-RU" sz="2400" b="1" dirty="0" err="1"/>
              <a:t>Хрущов</a:t>
            </a:r>
            <a:r>
              <a:rPr lang="ru-RU" sz="2400" b="1" dirty="0"/>
              <a:t> </a:t>
            </a:r>
            <a:r>
              <a:rPr lang="ru-RU" sz="2400" b="1" dirty="0" err="1"/>
              <a:t>зосередив</a:t>
            </a:r>
            <a:r>
              <a:rPr lang="ru-RU" sz="2400" b="1" dirty="0"/>
              <a:t> у </a:t>
            </a:r>
            <a:r>
              <a:rPr lang="ru-RU" sz="2400" b="1" dirty="0" err="1"/>
              <a:t>своїх</a:t>
            </a:r>
            <a:r>
              <a:rPr lang="ru-RU" sz="2400" b="1" dirty="0"/>
              <a:t> руках </a:t>
            </a:r>
            <a:r>
              <a:rPr lang="ru-RU" sz="2400" b="1" dirty="0" err="1"/>
              <a:t>майже</a:t>
            </a:r>
            <a:r>
              <a:rPr lang="ru-RU" sz="2400" b="1" dirty="0"/>
              <a:t> всю </a:t>
            </a:r>
            <a:r>
              <a:rPr lang="ru-RU" sz="2400" b="1" dirty="0" err="1"/>
              <a:t>владу</a:t>
            </a:r>
            <a:r>
              <a:rPr lang="ru-RU" sz="2400" b="1" dirty="0"/>
              <a:t> в </a:t>
            </a:r>
            <a:r>
              <a:rPr lang="ru-RU" sz="2400" b="1" dirty="0" err="1"/>
              <a:t>державі</a:t>
            </a:r>
            <a:endParaRPr lang="ru-RU" sz="24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571875" y="5643563"/>
            <a:ext cx="50006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928813" y="6643688"/>
            <a:ext cx="571500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6572250" cy="6715125"/>
          </a:xfrm>
        </p:spPr>
        <p:txBody>
          <a:bodyPr/>
          <a:lstStyle/>
          <a:p>
            <a:pPr>
              <a:defRPr/>
            </a:pPr>
            <a:r>
              <a:rPr lang="ru-RU" sz="2800" b="1" dirty="0" err="1"/>
              <a:t>Послідовна</a:t>
            </a:r>
            <a:r>
              <a:rPr lang="ru-RU" sz="2800" b="1" dirty="0"/>
              <a:t> </a:t>
            </a:r>
            <a:r>
              <a:rPr lang="ru-RU" sz="2800" b="1" dirty="0" err="1"/>
              <a:t>підтримка</a:t>
            </a:r>
            <a:r>
              <a:rPr lang="ru-RU" sz="2800" b="1" dirty="0"/>
              <a:t> </a:t>
            </a:r>
            <a:r>
              <a:rPr lang="ru-RU" sz="2800" b="1" dirty="0" err="1"/>
              <a:t>керівництвом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b="1" dirty="0"/>
              <a:t> у </a:t>
            </a:r>
            <a:r>
              <a:rPr lang="ru-RU" sz="2800" b="1" dirty="0" err="1"/>
              <a:t>цьому</a:t>
            </a:r>
            <a:r>
              <a:rPr lang="ru-RU" sz="2800" b="1" dirty="0"/>
              <a:t> </a:t>
            </a:r>
            <a:r>
              <a:rPr lang="ru-RU" sz="2800" b="1" dirty="0" err="1"/>
              <a:t>протистоянні</a:t>
            </a:r>
            <a:r>
              <a:rPr lang="ru-RU" sz="2800" b="1" dirty="0"/>
              <a:t> М. </a:t>
            </a:r>
            <a:r>
              <a:rPr lang="ru-RU" sz="2800" b="1" dirty="0" err="1"/>
              <a:t>Хрущова</a:t>
            </a:r>
            <a:endParaRPr lang="ru-RU" sz="2800" b="1" dirty="0"/>
          </a:p>
          <a:p>
            <a:pPr>
              <a:defRPr/>
            </a:pPr>
            <a:endParaRPr lang="uk-UA" sz="2400" b="1" dirty="0"/>
          </a:p>
          <a:p>
            <a:pPr>
              <a:defRPr/>
            </a:pPr>
            <a:r>
              <a:rPr lang="uk-UA" sz="2800" b="1" dirty="0"/>
              <a:t>Підвищення питомої ваги українських лідерів у керівництві</a:t>
            </a:r>
            <a:endParaRPr lang="ru-RU" sz="2800" b="1" dirty="0"/>
          </a:p>
          <a:p>
            <a:pPr>
              <a:buFont typeface="Wingdings" pitchFamily="2" charset="2"/>
              <a:buNone/>
              <a:defRPr/>
            </a:pPr>
            <a:endParaRPr lang="ru-RU" sz="2400" b="1" dirty="0"/>
          </a:p>
          <a:p>
            <a:pPr>
              <a:defRPr/>
            </a:pPr>
            <a:r>
              <a:rPr lang="ru-RU" sz="2800" b="1" dirty="0" err="1"/>
              <a:t>Грудень</a:t>
            </a:r>
            <a:r>
              <a:rPr lang="ru-RU" sz="2800" b="1" dirty="0"/>
              <a:t> 1957 р. - </a:t>
            </a:r>
            <a:r>
              <a:rPr lang="ru-RU" sz="2800" b="1" dirty="0" err="1"/>
              <a:t>переведення</a:t>
            </a:r>
            <a:r>
              <a:rPr lang="ru-RU" sz="2800" b="1" dirty="0"/>
              <a:t> до </a:t>
            </a:r>
            <a:r>
              <a:rPr lang="ru-RU" sz="2800" b="1" dirty="0" err="1"/>
              <a:t>Москви</a:t>
            </a:r>
            <a:r>
              <a:rPr lang="ru-RU" sz="2800" b="1" dirty="0"/>
              <a:t> на посаду секретаря КПРС О. </a:t>
            </a:r>
            <a:r>
              <a:rPr lang="ru-RU" sz="2800" b="1" dirty="0" err="1"/>
              <a:t>Кириченка</a:t>
            </a:r>
            <a:r>
              <a:rPr lang="ru-RU" sz="2800" b="1" dirty="0"/>
              <a:t>;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 першим секретарем ЦК КПУ М. </a:t>
            </a:r>
            <a:r>
              <a:rPr lang="ru-RU" sz="2800" b="1" dirty="0" err="1"/>
              <a:t>Підгорного</a:t>
            </a:r>
            <a:r>
              <a:rPr lang="ru-RU" sz="2800" b="1" dirty="0"/>
              <a:t>.</a:t>
            </a:r>
          </a:p>
          <a:p>
            <a:pPr>
              <a:defRPr/>
            </a:pPr>
            <a:endParaRPr lang="uk-UA" sz="2400" b="1" dirty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2357438"/>
            <a:ext cx="2000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38" y="5072063"/>
            <a:ext cx="2786062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/>
              <a:t>Микола</a:t>
            </a:r>
            <a:r>
              <a:rPr lang="ru-RU" sz="1600" b="1" dirty="0"/>
              <a:t> </a:t>
            </a:r>
            <a:r>
              <a:rPr lang="ru-RU" sz="1600" b="1" dirty="0" err="1"/>
              <a:t>Підгорний</a:t>
            </a:r>
            <a:r>
              <a:rPr lang="ru-RU" sz="1600" b="1" dirty="0"/>
              <a:t> - </a:t>
            </a:r>
            <a:r>
              <a:rPr lang="ru-RU" sz="1600" b="1" dirty="0" err="1"/>
              <a:t>радянський</a:t>
            </a:r>
            <a:r>
              <a:rPr lang="ru-RU" sz="1600" b="1" dirty="0"/>
              <a:t> </a:t>
            </a:r>
            <a:r>
              <a:rPr lang="ru-RU" sz="1600" b="1" dirty="0" err="1"/>
              <a:t>державний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партійний</a:t>
            </a:r>
            <a:r>
              <a:rPr lang="ru-RU" sz="1600" b="1" dirty="0"/>
              <a:t> </a:t>
            </a:r>
            <a:r>
              <a:rPr lang="ru-RU" sz="1600" b="1" dirty="0" err="1"/>
              <a:t>діяч</a:t>
            </a:r>
            <a:r>
              <a:rPr lang="ru-RU" sz="1600" b="1" dirty="0"/>
              <a:t>. Перший </a:t>
            </a:r>
            <a:r>
              <a:rPr lang="ru-RU" sz="1600" b="1" dirty="0" err="1"/>
              <a:t>Секретар</a:t>
            </a:r>
            <a:r>
              <a:rPr lang="ru-RU" sz="1600" b="1" dirty="0"/>
              <a:t> ЦК КПУ (1957 – 1963), </a:t>
            </a:r>
            <a:r>
              <a:rPr lang="ru-RU" sz="1600" b="1" dirty="0" err="1"/>
              <a:t>згодом</a:t>
            </a:r>
            <a:r>
              <a:rPr lang="ru-RU" sz="1600" b="1" dirty="0"/>
              <a:t> Голова </a:t>
            </a:r>
            <a:r>
              <a:rPr lang="ru-RU" sz="1600" b="1" dirty="0" err="1"/>
              <a:t>Президії</a:t>
            </a:r>
            <a:r>
              <a:rPr lang="ru-RU" sz="1600" b="1" dirty="0"/>
              <a:t> </a:t>
            </a:r>
            <a:r>
              <a:rPr lang="ru-RU" sz="1600" b="1" dirty="0" err="1"/>
              <a:t>Верховної</a:t>
            </a:r>
            <a:r>
              <a:rPr lang="ru-RU" sz="1600" b="1" dirty="0"/>
              <a:t> Ради СРСР (1965 – 1977)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357438" y="1500188"/>
            <a:ext cx="8572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285875" y="2857500"/>
            <a:ext cx="8572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84213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/>
              <a:t>Третя</a:t>
            </a:r>
            <a:r>
              <a:rPr lang="ru-RU" sz="3200" dirty="0"/>
              <a:t> </a:t>
            </a:r>
            <a:r>
              <a:rPr lang="ru-RU" sz="3200" dirty="0" err="1"/>
              <a:t>програма</a:t>
            </a:r>
            <a:r>
              <a:rPr lang="ru-RU" sz="3200" dirty="0"/>
              <a:t> КПРС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17 </a:t>
            </a:r>
            <a:r>
              <a:rPr lang="ru-RU" sz="2800" b="1" dirty="0" err="1">
                <a:solidFill>
                  <a:srgbClr val="FF0000"/>
                </a:solidFill>
              </a:rPr>
              <a:t>жовтня</a:t>
            </a:r>
            <a:r>
              <a:rPr lang="ru-RU" sz="2800" b="1" dirty="0">
                <a:solidFill>
                  <a:srgbClr val="FF0000"/>
                </a:solidFill>
              </a:rPr>
              <a:t> - 31 </a:t>
            </a:r>
            <a:r>
              <a:rPr lang="ru-RU" sz="2800" b="1" dirty="0" err="1">
                <a:solidFill>
                  <a:srgbClr val="FF0000"/>
                </a:solidFill>
              </a:rPr>
              <a:t>жовтня</a:t>
            </a:r>
            <a:r>
              <a:rPr lang="ru-RU" sz="2800" b="1" dirty="0">
                <a:solidFill>
                  <a:srgbClr val="FF0000"/>
                </a:solidFill>
              </a:rPr>
              <a:t> 1961 р. </a:t>
            </a:r>
            <a:r>
              <a:rPr lang="ru-RU" sz="2800" b="1" dirty="0"/>
              <a:t>- </a:t>
            </a:r>
            <a:r>
              <a:rPr lang="en-US" sz="2800" b="1" dirty="0"/>
              <a:t>XXII </a:t>
            </a:r>
            <a:r>
              <a:rPr lang="ru-RU" sz="2800" b="1" dirty="0" err="1"/>
              <a:t>з’їзд</a:t>
            </a:r>
            <a:r>
              <a:rPr lang="ru-RU" sz="2800" b="1" dirty="0"/>
              <a:t> КПРС, на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прийнято</a:t>
            </a:r>
            <a:r>
              <a:rPr lang="ru-RU" sz="2800" b="1" dirty="0"/>
              <a:t> </a:t>
            </a:r>
            <a:r>
              <a:rPr lang="ru-RU" sz="2800" b="1" dirty="0" err="1"/>
              <a:t>третю</a:t>
            </a:r>
            <a:r>
              <a:rPr lang="ru-RU" sz="2800" b="1" dirty="0"/>
              <a:t> </a:t>
            </a:r>
            <a:r>
              <a:rPr lang="ru-RU" sz="2800" b="1" dirty="0" err="1"/>
              <a:t>програму</a:t>
            </a:r>
            <a:r>
              <a:rPr lang="ru-RU" sz="2800" b="1" dirty="0"/>
              <a:t> КПРС - </a:t>
            </a:r>
            <a:r>
              <a:rPr lang="ru-RU" sz="2800" b="1" dirty="0" err="1"/>
              <a:t>програму</a:t>
            </a:r>
            <a:r>
              <a:rPr lang="ru-RU" sz="2800" b="1" dirty="0"/>
              <a:t> </a:t>
            </a:r>
            <a:r>
              <a:rPr lang="ru-RU" sz="2800" b="1" dirty="0" err="1"/>
              <a:t>побудови</a:t>
            </a:r>
            <a:r>
              <a:rPr lang="ru-RU" sz="2800" b="1" dirty="0"/>
              <a:t> </a:t>
            </a:r>
            <a:r>
              <a:rPr lang="ru-RU" sz="2800" b="1" dirty="0" err="1"/>
              <a:t>комунізму</a:t>
            </a:r>
            <a:r>
              <a:rPr lang="ru-RU" sz="2800" b="1" dirty="0"/>
              <a:t>, у </a:t>
            </a:r>
            <a:r>
              <a:rPr lang="ru-RU" sz="2800" b="1" dirty="0" err="1"/>
              <a:t>зв’язку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цим</a:t>
            </a:r>
            <a:r>
              <a:rPr lang="ru-RU" sz="2800" b="1" dirty="0"/>
              <a:t> </a:t>
            </a:r>
            <a:r>
              <a:rPr lang="ru-RU" sz="2800" b="1" dirty="0" err="1"/>
              <a:t>передбачалося</a:t>
            </a:r>
            <a:r>
              <a:rPr lang="ru-RU" sz="2800" b="1" dirty="0"/>
              <a:t> </a:t>
            </a:r>
            <a:r>
              <a:rPr lang="ru-RU" sz="2800" b="1" dirty="0" err="1"/>
              <a:t>протягом</a:t>
            </a:r>
            <a:r>
              <a:rPr lang="ru-RU" sz="2800" b="1" dirty="0"/>
              <a:t> </a:t>
            </a:r>
            <a:r>
              <a:rPr lang="ru-RU" sz="2800" b="1" dirty="0" err="1"/>
              <a:t>найближчих</a:t>
            </a:r>
            <a:r>
              <a:rPr lang="ru-RU" sz="2800" b="1" dirty="0"/>
              <a:t> 20 </a:t>
            </a:r>
            <a:r>
              <a:rPr lang="ru-RU" sz="2800" b="1" dirty="0" err="1"/>
              <a:t>років</a:t>
            </a:r>
            <a:r>
              <a:rPr lang="ru-RU" sz="2800" b="1" dirty="0"/>
              <a:t> </a:t>
            </a:r>
            <a:r>
              <a:rPr lang="ru-RU" sz="2800" b="1" dirty="0" err="1"/>
              <a:t>вирішення</a:t>
            </a:r>
            <a:r>
              <a:rPr lang="ru-RU" sz="2800" b="1" dirty="0"/>
              <a:t> </a:t>
            </a:r>
            <a:r>
              <a:rPr lang="ru-RU" sz="2800" b="1" dirty="0" err="1"/>
              <a:t>радянським</a:t>
            </a:r>
            <a:r>
              <a:rPr lang="ru-RU" sz="2800" b="1" dirty="0"/>
              <a:t> народом </a:t>
            </a:r>
            <a:r>
              <a:rPr lang="ru-RU" sz="2800" b="1" dirty="0" err="1"/>
              <a:t>під</a:t>
            </a:r>
            <a:r>
              <a:rPr lang="ru-RU" sz="2800" b="1" dirty="0"/>
              <a:t> </a:t>
            </a:r>
            <a:r>
              <a:rPr lang="ru-RU" sz="2800" b="1" dirty="0" err="1"/>
              <a:t>керівництвом</a:t>
            </a:r>
            <a:r>
              <a:rPr lang="ru-RU" sz="2800" b="1" dirty="0"/>
              <a:t> </a:t>
            </a:r>
            <a:r>
              <a:rPr lang="ru-RU" sz="2800" b="1" dirty="0" err="1"/>
              <a:t>партії</a:t>
            </a:r>
            <a:r>
              <a:rPr lang="ru-RU" sz="2800" b="1" dirty="0"/>
              <a:t> низки </a:t>
            </a:r>
            <a:r>
              <a:rPr lang="ru-RU" sz="2800" b="1" dirty="0" err="1"/>
              <a:t>завдань</a:t>
            </a:r>
            <a:r>
              <a:rPr lang="ru-RU" sz="2800" b="1" dirty="0"/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матеріально-технічної</a:t>
            </a:r>
            <a:r>
              <a:rPr lang="ru-RU" sz="2400" b="1" dirty="0"/>
              <a:t> </a:t>
            </a:r>
            <a:r>
              <a:rPr lang="ru-RU" sz="2400" b="1" dirty="0" err="1"/>
              <a:t>бази</a:t>
            </a:r>
            <a:r>
              <a:rPr lang="ru-RU" sz="2400" b="1" dirty="0"/>
              <a:t> </a:t>
            </a:r>
            <a:r>
              <a:rPr lang="ru-RU" sz="2400" b="1" dirty="0" err="1"/>
              <a:t>комунізму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err="1"/>
              <a:t>перетворення</a:t>
            </a:r>
            <a:r>
              <a:rPr lang="ru-RU" sz="2400" b="1" dirty="0"/>
              <a:t> </a:t>
            </a:r>
            <a:r>
              <a:rPr lang="ru-RU" sz="2400" b="1" dirty="0" err="1"/>
              <a:t>соціалістичних</a:t>
            </a:r>
            <a:r>
              <a:rPr lang="ru-RU" sz="2400" b="1" dirty="0"/>
              <a:t> </a:t>
            </a:r>
            <a:r>
              <a:rPr lang="ru-RU" sz="2400" b="1" dirty="0" err="1"/>
              <a:t>суспільних</a:t>
            </a:r>
            <a:r>
              <a:rPr lang="ru-RU" sz="2400" b="1" dirty="0"/>
              <a:t> </a:t>
            </a:r>
            <a:r>
              <a:rPr lang="ru-RU" sz="2400" b="1" dirty="0" err="1"/>
              <a:t>відносин</a:t>
            </a:r>
            <a:r>
              <a:rPr lang="ru-RU" sz="2400" b="1" dirty="0"/>
              <a:t> в </a:t>
            </a:r>
            <a:r>
              <a:rPr lang="ru-RU" sz="2400" b="1" dirty="0" err="1"/>
              <a:t>комуністичні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err="1"/>
              <a:t>підвищення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матеріального</a:t>
            </a:r>
            <a:r>
              <a:rPr lang="ru-RU" sz="2400" b="1" dirty="0"/>
              <a:t> </a:t>
            </a:r>
            <a:r>
              <a:rPr lang="ru-RU" sz="2400" b="1" dirty="0" err="1"/>
              <a:t>добробуту</a:t>
            </a:r>
            <a:r>
              <a:rPr lang="ru-RU" sz="2400" b="1" dirty="0"/>
              <a:t> народу;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err="1"/>
              <a:t>виховання</a:t>
            </a:r>
            <a:r>
              <a:rPr lang="ru-RU" sz="2400" b="1" dirty="0"/>
              <a:t> «</a:t>
            </a:r>
            <a:r>
              <a:rPr lang="ru-RU" sz="2400" b="1" dirty="0" err="1"/>
              <a:t>нової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гармонійно</a:t>
            </a:r>
            <a:r>
              <a:rPr lang="ru-RU" sz="2400" b="1" dirty="0"/>
              <a:t> </a:t>
            </a:r>
            <a:r>
              <a:rPr lang="ru-RU" sz="2400" b="1" dirty="0" err="1"/>
              <a:t>поєднує</a:t>
            </a:r>
            <a:r>
              <a:rPr lang="ru-RU" sz="2400" b="1" dirty="0"/>
              <a:t> в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духовне</a:t>
            </a:r>
            <a:r>
              <a:rPr lang="ru-RU" sz="2400" b="1" dirty="0"/>
              <a:t> </a:t>
            </a:r>
            <a:r>
              <a:rPr lang="ru-RU" sz="2400" b="1" dirty="0" err="1"/>
              <a:t>багатство</a:t>
            </a:r>
            <a:r>
              <a:rPr lang="ru-RU" sz="2400" b="1" dirty="0"/>
              <a:t>, </a:t>
            </a:r>
            <a:r>
              <a:rPr lang="ru-RU" sz="2400" b="1" dirty="0" err="1"/>
              <a:t>моральну</a:t>
            </a:r>
            <a:r>
              <a:rPr lang="ru-RU" sz="2400" b="1" dirty="0"/>
              <a:t> чистоту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фізичну</a:t>
            </a:r>
            <a:r>
              <a:rPr lang="ru-RU" sz="2400" b="1" dirty="0"/>
              <a:t> </a:t>
            </a:r>
            <a:r>
              <a:rPr lang="ru-RU" sz="2400" b="1" dirty="0" err="1"/>
              <a:t>досконалість</a:t>
            </a:r>
            <a:r>
              <a:rPr lang="ru-RU" sz="2400" b="1" dirty="0"/>
              <a:t>».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41400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/>
              <a:t>Зміни</a:t>
            </a:r>
            <a:r>
              <a:rPr lang="ru-RU" sz="3200" dirty="0"/>
              <a:t> </a:t>
            </a:r>
            <a:r>
              <a:rPr lang="ru-RU" sz="3200" dirty="0" err="1"/>
              <a:t>адміністративно-територіального</a:t>
            </a:r>
            <a:r>
              <a:rPr lang="ru-RU" sz="3200" dirty="0"/>
              <a:t> устрою УРСР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19 лютого 1954 р. </a:t>
            </a:r>
            <a:r>
              <a:rPr lang="ru-RU" sz="2400" b="1" dirty="0"/>
              <a:t>— указ </a:t>
            </a:r>
            <a:r>
              <a:rPr lang="ru-RU" sz="2400" b="1" dirty="0" err="1"/>
              <a:t>Президії</a:t>
            </a:r>
            <a:r>
              <a:rPr lang="ru-RU" sz="2400" b="1" dirty="0"/>
              <a:t>                                   </a:t>
            </a:r>
            <a:r>
              <a:rPr lang="ru-RU" sz="2400" b="1" dirty="0" err="1"/>
              <a:t>Верховної</a:t>
            </a:r>
            <a:r>
              <a:rPr lang="ru-RU" sz="2400" b="1" dirty="0"/>
              <a:t> Ради СРСР на честь                                        300-річчя </a:t>
            </a:r>
            <a:r>
              <a:rPr lang="ru-RU" sz="2400" b="1" dirty="0" err="1"/>
              <a:t>возз’єднання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                                    </a:t>
            </a:r>
            <a:r>
              <a:rPr lang="ru-RU" sz="2400" b="1" dirty="0" err="1"/>
              <a:t>Росією</a:t>
            </a:r>
            <a:r>
              <a:rPr lang="ru-RU" sz="2400" b="1" dirty="0"/>
              <a:t> «Про передачу </a:t>
            </a:r>
            <a:r>
              <a:rPr lang="ru-RU" sz="2400" b="1" dirty="0" err="1"/>
              <a:t>Кримської</a:t>
            </a:r>
            <a:r>
              <a:rPr lang="ru-RU" sz="2400" b="1" dirty="0"/>
              <a:t>                                     </a:t>
            </a:r>
            <a:r>
              <a:rPr lang="ru-RU" sz="2400" b="1" dirty="0" err="1"/>
              <a:t>області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складу РРФСР до складу                                        УРСР», «</a:t>
            </a:r>
            <a:r>
              <a:rPr lang="ru-RU" sz="2400" b="1" dirty="0" err="1"/>
              <a:t>враховуючи</a:t>
            </a:r>
            <a:r>
              <a:rPr lang="ru-RU" sz="2400" b="1" dirty="0"/>
              <a:t> </a:t>
            </a:r>
            <a:r>
              <a:rPr lang="ru-RU" sz="2400" b="1" dirty="0" err="1"/>
              <a:t>спільність</a:t>
            </a:r>
            <a:r>
              <a:rPr lang="ru-RU" sz="2400" b="1" dirty="0"/>
              <a:t>                                            </a:t>
            </a:r>
            <a:r>
              <a:rPr lang="ru-RU" sz="2400" b="1" dirty="0" err="1"/>
              <a:t>економіки</a:t>
            </a:r>
            <a:r>
              <a:rPr lang="ru-RU" sz="2400" b="1" dirty="0"/>
              <a:t>, </a:t>
            </a:r>
            <a:r>
              <a:rPr lang="ru-RU" sz="2400" b="1" dirty="0" err="1"/>
              <a:t>територіальну</a:t>
            </a:r>
            <a:r>
              <a:rPr lang="ru-RU" sz="2400" b="1" dirty="0"/>
              <a:t> </a:t>
            </a:r>
            <a:r>
              <a:rPr lang="ru-RU" sz="2400" b="1" dirty="0" err="1"/>
              <a:t>близькість</a:t>
            </a:r>
            <a:r>
              <a:rPr lang="ru-RU" sz="2400" b="1" dirty="0"/>
              <a:t>                                             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тісні</a:t>
            </a:r>
            <a:r>
              <a:rPr lang="ru-RU" sz="2400" b="1" dirty="0"/>
              <a:t> </a:t>
            </a:r>
            <a:r>
              <a:rPr lang="ru-RU" sz="2400" b="1" dirty="0" err="1"/>
              <a:t>господарські</a:t>
            </a:r>
            <a:r>
              <a:rPr lang="ru-RU" sz="2400" b="1" dirty="0"/>
              <a:t> </a:t>
            </a:r>
            <a:r>
              <a:rPr lang="ru-RU" sz="2400" b="1" dirty="0" err="1"/>
              <a:t>зв’язки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Кримською</a:t>
            </a:r>
            <a:r>
              <a:rPr lang="ru-RU" sz="2400" b="1" dirty="0"/>
              <a:t> </a:t>
            </a:r>
            <a:r>
              <a:rPr lang="ru-RU" sz="2400" b="1" dirty="0" err="1"/>
              <a:t>областю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Українською</a:t>
            </a:r>
            <a:r>
              <a:rPr lang="ru-RU" sz="2400" b="1" dirty="0"/>
              <a:t> </a:t>
            </a:r>
            <a:r>
              <a:rPr lang="en-US" sz="2400" b="1" dirty="0"/>
              <a:t>PCP»</a:t>
            </a:r>
            <a:endParaRPr lang="ru-RU" sz="2400" b="1" dirty="0"/>
          </a:p>
          <a:p>
            <a:pPr>
              <a:buFont typeface="Wingdings" pitchFamily="2" charset="2"/>
              <a:buNone/>
              <a:defRPr/>
            </a:pPr>
            <a:endParaRPr lang="ru-RU" sz="2000" b="1" dirty="0"/>
          </a:p>
          <a:p>
            <a:pPr>
              <a:defRPr/>
            </a:pPr>
            <a:r>
              <a:rPr lang="ru-RU" sz="2400" b="1" dirty="0" err="1"/>
              <a:t>Перекладання</a:t>
            </a:r>
            <a:r>
              <a:rPr lang="ru-RU" sz="2400" b="1" dirty="0"/>
              <a:t> на бюджет УРСР </a:t>
            </a:r>
            <a:r>
              <a:rPr lang="ru-RU" sz="2400" b="1" dirty="0" err="1"/>
              <a:t>питань</a:t>
            </a:r>
            <a:r>
              <a:rPr lang="ru-RU" sz="2400" b="1" dirty="0"/>
              <a:t>, </a:t>
            </a:r>
            <a:r>
              <a:rPr lang="ru-RU" sz="2400" b="1" dirty="0" err="1"/>
              <a:t>пов’язаних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відновленням</a:t>
            </a:r>
            <a:r>
              <a:rPr lang="ru-RU" sz="2400" b="1" dirty="0"/>
              <a:t> </a:t>
            </a:r>
            <a:r>
              <a:rPr lang="ru-RU" sz="2400" b="1" dirty="0" err="1"/>
              <a:t>господарського</a:t>
            </a:r>
            <a:r>
              <a:rPr lang="ru-RU" sz="2400" b="1" dirty="0"/>
              <a:t> та культурного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Криму</a:t>
            </a:r>
            <a:r>
              <a:rPr lang="ru-RU" sz="2400" b="1" dirty="0"/>
              <a:t>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571625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2357438" y="4929188"/>
            <a:ext cx="64293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25"/>
          </a:xfrm>
        </p:spPr>
        <p:txBody>
          <a:bodyPr/>
          <a:lstStyle/>
          <a:p>
            <a:pPr algn="ctr">
              <a:defRPr/>
            </a:pPr>
            <a:r>
              <a:rPr lang="uk-UA" sz="2800" dirty="0"/>
              <a:t>Особливості економічної ситуації в УРСР в добу відлиги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50-ті </a:t>
            </a:r>
            <a:r>
              <a:rPr lang="ru-RU" sz="2400" b="1" dirty="0" err="1"/>
              <a:t>рр</a:t>
            </a:r>
            <a:r>
              <a:rPr lang="ru-RU" sz="2400" b="1" dirty="0"/>
              <a:t>. </a:t>
            </a:r>
            <a:r>
              <a:rPr lang="en-US" sz="2400" b="1" dirty="0"/>
              <a:t>XX </a:t>
            </a:r>
            <a:r>
              <a:rPr lang="ru-RU" sz="2400" b="1" dirty="0"/>
              <a:t>ст. - УРСР мала </a:t>
            </a:r>
            <a:r>
              <a:rPr lang="ru-RU" sz="2400" b="1" dirty="0" err="1"/>
              <a:t>значний</a:t>
            </a:r>
            <a:r>
              <a:rPr lang="ru-RU" sz="2400" b="1" dirty="0"/>
              <a:t> </a:t>
            </a:r>
            <a:r>
              <a:rPr lang="ru-RU" sz="2400" b="1" dirty="0" err="1"/>
              <a:t>економічний</a:t>
            </a:r>
            <a:r>
              <a:rPr lang="ru-RU" sz="2400" b="1" dirty="0"/>
              <a:t> </a:t>
            </a:r>
            <a:r>
              <a:rPr lang="ru-RU" sz="2400" b="1" dirty="0" err="1"/>
              <a:t>потенціал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металургії</a:t>
            </a:r>
            <a:r>
              <a:rPr lang="ru-RU" sz="2400" b="1" dirty="0"/>
              <a:t>, </a:t>
            </a:r>
            <a:r>
              <a:rPr lang="ru-RU" sz="2400" b="1" dirty="0" err="1"/>
              <a:t>енерго</a:t>
            </a:r>
            <a:r>
              <a:rPr lang="ru-RU" sz="2400" b="1" dirty="0"/>
              <a:t>-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електромашинобудування</a:t>
            </a:r>
            <a:r>
              <a:rPr lang="ru-RU" sz="2400" b="1" dirty="0"/>
              <a:t>, УРСР - 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центрів</a:t>
            </a:r>
            <a:r>
              <a:rPr lang="ru-RU" sz="2400" b="1" dirty="0"/>
              <a:t> </a:t>
            </a:r>
            <a:r>
              <a:rPr lang="ru-RU" sz="2400" b="1" dirty="0" err="1"/>
              <a:t>машинобудування</a:t>
            </a:r>
            <a:r>
              <a:rPr lang="ru-RU" sz="2400" b="1" dirty="0"/>
              <a:t>;</a:t>
            </a:r>
          </a:p>
          <a:p>
            <a:pPr>
              <a:defRPr/>
            </a:pPr>
            <a:r>
              <a:rPr lang="ru-RU" sz="2400" b="1" dirty="0" err="1"/>
              <a:t>Технічне</a:t>
            </a:r>
            <a:r>
              <a:rPr lang="ru-RU" sz="2400" b="1" dirty="0"/>
              <a:t> </a:t>
            </a:r>
            <a:r>
              <a:rPr lang="ru-RU" sz="2400" b="1" dirty="0" err="1"/>
              <a:t>відставання</a:t>
            </a:r>
            <a:r>
              <a:rPr lang="ru-RU" sz="2400" b="1" dirty="0"/>
              <a:t> </a:t>
            </a:r>
            <a:r>
              <a:rPr lang="ru-RU" sz="2400" b="1" dirty="0" err="1"/>
              <a:t>промисловості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, як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всього</a:t>
            </a:r>
            <a:r>
              <a:rPr lang="ru-RU" sz="2400" b="1" dirty="0"/>
              <a:t> СРСР, у </a:t>
            </a:r>
            <a:r>
              <a:rPr lang="ru-RU" sz="2400" b="1" dirty="0" err="1"/>
              <a:t>більшості</a:t>
            </a:r>
            <a:r>
              <a:rPr lang="ru-RU" sz="2400" b="1" dirty="0"/>
              <a:t> </a:t>
            </a:r>
            <a:r>
              <a:rPr lang="ru-RU" sz="2400" b="1" dirty="0" err="1"/>
              <a:t>галузей</a:t>
            </a:r>
            <a:r>
              <a:rPr lang="ru-RU" sz="2400" b="1" dirty="0"/>
              <a:t>; </a:t>
            </a:r>
            <a:r>
              <a:rPr lang="ru-RU" sz="2400" b="1" dirty="0" err="1"/>
              <a:t>повільне</a:t>
            </a:r>
            <a:r>
              <a:rPr lang="ru-RU" sz="2400" b="1" dirty="0"/>
              <a:t> </a:t>
            </a:r>
            <a:r>
              <a:rPr lang="ru-RU" sz="2400" b="1" dirty="0" err="1"/>
              <a:t>впровадження</a:t>
            </a:r>
            <a:r>
              <a:rPr lang="ru-RU" sz="2400" b="1" dirty="0"/>
              <a:t> </a:t>
            </a:r>
            <a:r>
              <a:rPr lang="ru-RU" sz="2400" b="1" dirty="0" err="1"/>
              <a:t>новітніх</a:t>
            </a:r>
            <a:r>
              <a:rPr lang="ru-RU" sz="2400" b="1" dirty="0"/>
              <a:t> </a:t>
            </a:r>
            <a:r>
              <a:rPr lang="ru-RU" sz="2400" b="1" dirty="0" err="1"/>
              <a:t>досягнень</a:t>
            </a:r>
            <a:r>
              <a:rPr lang="ru-RU" sz="2400" b="1" dirty="0"/>
              <a:t> науки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техніки</a:t>
            </a:r>
            <a:endParaRPr lang="ru-RU" sz="2400" b="1" dirty="0"/>
          </a:p>
          <a:p>
            <a:pPr>
              <a:buFont typeface="Wingdings" pitchFamily="2" charset="2"/>
              <a:buNone/>
              <a:defRPr/>
            </a:pPr>
            <a:endParaRPr lang="ru-RU" sz="1800" b="1" dirty="0"/>
          </a:p>
          <a:p>
            <a:pPr>
              <a:defRPr/>
            </a:pPr>
            <a:r>
              <a:rPr lang="ru-RU" sz="2400" b="1" dirty="0" err="1"/>
              <a:t>Кінець</a:t>
            </a:r>
            <a:r>
              <a:rPr lang="ru-RU" sz="2400" b="1" dirty="0"/>
              <a:t> 50-х </a:t>
            </a:r>
            <a:r>
              <a:rPr lang="ru-RU" sz="2400" b="1" dirty="0" err="1"/>
              <a:t>рр</a:t>
            </a:r>
            <a:r>
              <a:rPr lang="ru-RU" sz="2400" b="1" dirty="0"/>
              <a:t>. — </a:t>
            </a:r>
            <a:r>
              <a:rPr lang="ru-RU" sz="2400" b="1" dirty="0" err="1"/>
              <a:t>уповільнення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промисловості</a:t>
            </a:r>
            <a:endParaRPr lang="ru-RU" sz="2400" b="1" dirty="0"/>
          </a:p>
          <a:p>
            <a:pPr>
              <a:buFont typeface="Wingdings" pitchFamily="2" charset="2"/>
              <a:buNone/>
              <a:defRPr/>
            </a:pPr>
            <a:endParaRPr lang="ru-RU" sz="1800" b="1" dirty="0"/>
          </a:p>
          <a:p>
            <a:pPr>
              <a:defRPr/>
            </a:pPr>
            <a:r>
              <a:rPr lang="ru-RU" sz="2400" b="1" dirty="0"/>
              <a:t>Курс на </a:t>
            </a:r>
            <a:r>
              <a:rPr lang="ru-RU" sz="2400" b="1" dirty="0" err="1"/>
              <a:t>здійснення</a:t>
            </a:r>
            <a:r>
              <a:rPr lang="ru-RU" sz="2400" b="1" dirty="0"/>
              <a:t> реформ.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214563" y="4500563"/>
            <a:ext cx="8572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571750" y="5643563"/>
            <a:ext cx="8572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Мета реформ: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виведення</a:t>
            </a:r>
            <a:r>
              <a:rPr lang="ru-RU" sz="2000" b="1" dirty="0"/>
              <a:t> </a:t>
            </a:r>
            <a:r>
              <a:rPr lang="ru-RU" sz="2000" b="1" dirty="0" err="1"/>
              <a:t>промисловості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кризи</a:t>
            </a:r>
            <a:r>
              <a:rPr lang="ru-RU" sz="2000" b="1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розширення</a:t>
            </a:r>
            <a:r>
              <a:rPr lang="ru-RU" sz="2000" b="1" dirty="0"/>
              <a:t> прав </a:t>
            </a:r>
            <a:r>
              <a:rPr lang="ru-RU" sz="2000" b="1" dirty="0" err="1"/>
              <a:t>республік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місцевих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влади</a:t>
            </a:r>
            <a:r>
              <a:rPr lang="ru-RU" sz="2000" b="1" dirty="0"/>
              <a:t> в </a:t>
            </a:r>
            <a:r>
              <a:rPr lang="ru-RU" sz="2000" b="1" dirty="0" err="1"/>
              <a:t>економічних</a:t>
            </a:r>
            <a:r>
              <a:rPr lang="ru-RU" sz="2000" b="1" dirty="0"/>
              <a:t> </a:t>
            </a:r>
            <a:r>
              <a:rPr lang="ru-RU" sz="2000" b="1" dirty="0" err="1"/>
              <a:t>питаннях</a:t>
            </a:r>
            <a:r>
              <a:rPr lang="ru-RU" sz="2000" b="1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розширення</a:t>
            </a:r>
            <a:r>
              <a:rPr lang="ru-RU" sz="2000" b="1" dirty="0"/>
              <a:t> прав </a:t>
            </a:r>
            <a:r>
              <a:rPr lang="ru-RU" sz="2000" b="1" dirty="0" err="1"/>
              <a:t>трудових</a:t>
            </a:r>
            <a:r>
              <a:rPr lang="ru-RU" sz="2000" b="1" dirty="0"/>
              <a:t> </a:t>
            </a:r>
            <a:r>
              <a:rPr lang="ru-RU" sz="2000" b="1" dirty="0" err="1"/>
              <a:t>колективів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метою </a:t>
            </a:r>
            <a:r>
              <a:rPr lang="ru-RU" sz="2000" b="1" dirty="0" err="1"/>
              <a:t>зацікавлення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у результатах </a:t>
            </a:r>
            <a:r>
              <a:rPr lang="ru-RU" sz="2000" b="1" dirty="0" err="1"/>
              <a:t>праці</a:t>
            </a:r>
            <a:r>
              <a:rPr lang="ru-RU" sz="2000" b="1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прискорення</a:t>
            </a:r>
            <a:r>
              <a:rPr lang="ru-RU" sz="2000" b="1" dirty="0"/>
              <a:t> </a:t>
            </a:r>
            <a:r>
              <a:rPr lang="ru-RU" sz="2000" b="1" dirty="0" err="1"/>
              <a:t>науково-технічного</a:t>
            </a:r>
            <a:r>
              <a:rPr lang="ru-RU" sz="2000" b="1" dirty="0"/>
              <a:t> </a:t>
            </a:r>
            <a:r>
              <a:rPr lang="ru-RU" sz="2000" b="1" dirty="0" err="1"/>
              <a:t>прогресу</a:t>
            </a:r>
            <a:r>
              <a:rPr lang="ru-RU" sz="2000" b="1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скорочення</a:t>
            </a:r>
            <a:r>
              <a:rPr lang="ru-RU" sz="2000" b="1" dirty="0"/>
              <a:t> </a:t>
            </a:r>
            <a:r>
              <a:rPr lang="ru-RU" sz="2000" b="1" dirty="0" err="1"/>
              <a:t>розриву</a:t>
            </a:r>
            <a:r>
              <a:rPr lang="ru-RU" sz="2000" b="1" dirty="0"/>
              <a:t> в </a:t>
            </a:r>
            <a:r>
              <a:rPr lang="ru-RU" sz="2000" b="1" dirty="0" err="1"/>
              <a:t>економічному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західними</a:t>
            </a:r>
            <a:r>
              <a:rPr lang="ru-RU" sz="2000" b="1" dirty="0"/>
              <a:t> </a:t>
            </a:r>
            <a:r>
              <a:rPr lang="ru-RU" sz="2000" b="1" dirty="0" err="1"/>
              <a:t>країнами</a:t>
            </a:r>
            <a:r>
              <a:rPr lang="ru-RU" sz="2000" b="1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err="1"/>
              <a:t>сприяння</a:t>
            </a:r>
            <a:r>
              <a:rPr lang="ru-RU" sz="2000" b="1" dirty="0"/>
              <a:t> </a:t>
            </a:r>
            <a:r>
              <a:rPr lang="ru-RU" sz="2000" b="1" dirty="0" err="1"/>
              <a:t>поліпшенню</a:t>
            </a:r>
            <a:r>
              <a:rPr lang="ru-RU" sz="2000" b="1" dirty="0"/>
              <a:t> </a:t>
            </a:r>
            <a:r>
              <a:rPr lang="ru-RU" sz="2000" b="1" dirty="0" err="1"/>
              <a:t>кооперації</a:t>
            </a:r>
            <a:r>
              <a:rPr lang="ru-RU" sz="2000" b="1" dirty="0"/>
              <a:t> та </a:t>
            </a:r>
            <a:r>
              <a:rPr lang="ru-RU" sz="2000" b="1" dirty="0" err="1"/>
              <a:t>поділу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 в межах </a:t>
            </a:r>
            <a:r>
              <a:rPr lang="ru-RU" sz="2000" b="1" dirty="0" err="1"/>
              <a:t>економічного</a:t>
            </a:r>
            <a:r>
              <a:rPr lang="ru-RU" sz="2000" b="1" dirty="0"/>
              <a:t> </a:t>
            </a:r>
            <a:r>
              <a:rPr lang="ru-RU" sz="2000" b="1" dirty="0" err="1"/>
              <a:t>регіону</a:t>
            </a:r>
            <a:r>
              <a:rPr lang="ru-RU" sz="2000" b="1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1956 р.</a:t>
            </a:r>
            <a:r>
              <a:rPr lang="ru-RU" sz="2000" b="1" dirty="0"/>
              <a:t> - </a:t>
            </a:r>
            <a:r>
              <a:rPr lang="ru-RU" sz="2000" b="1" dirty="0" err="1"/>
              <a:t>розробка</a:t>
            </a:r>
            <a:r>
              <a:rPr lang="ru-RU" sz="2000" b="1" dirty="0"/>
              <a:t> на </a:t>
            </a:r>
            <a:r>
              <a:rPr lang="en-US" sz="2000" b="1" dirty="0"/>
              <a:t>XX </a:t>
            </a:r>
            <a:r>
              <a:rPr lang="ru-RU" sz="2000" b="1" dirty="0" err="1"/>
              <a:t>з’їзді</a:t>
            </a:r>
            <a:r>
              <a:rPr lang="ru-RU" sz="2000" b="1" dirty="0"/>
              <a:t> КПРС </a:t>
            </a:r>
            <a:r>
              <a:rPr lang="ru-RU" sz="2000" b="1" dirty="0" err="1"/>
              <a:t>програми</a:t>
            </a:r>
            <a:r>
              <a:rPr lang="ru-RU" sz="2000" b="1" dirty="0"/>
              <a:t>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єдиного</a:t>
            </a:r>
            <a:r>
              <a:rPr lang="ru-RU" sz="2000" b="1" dirty="0"/>
              <a:t> </a:t>
            </a:r>
            <a:r>
              <a:rPr lang="ru-RU" sz="2000" b="1" dirty="0" err="1"/>
              <a:t>народногосподарського</a:t>
            </a:r>
            <a:r>
              <a:rPr lang="ru-RU" sz="2000" b="1" dirty="0"/>
              <a:t> комплексу,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мав</a:t>
            </a:r>
            <a:r>
              <a:rPr lang="ru-RU" sz="2000" b="1" dirty="0"/>
              <a:t> </a:t>
            </a:r>
            <a:r>
              <a:rPr lang="ru-RU" sz="2000" b="1" dirty="0" err="1"/>
              <a:t>охопити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ланки </a:t>
            </a:r>
            <a:r>
              <a:rPr lang="ru-RU" sz="2000" b="1" dirty="0" err="1"/>
              <a:t>суспільного</a:t>
            </a:r>
            <a:r>
              <a:rPr lang="ru-RU" sz="2000" b="1" dirty="0"/>
              <a:t>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, </a:t>
            </a:r>
            <a:r>
              <a:rPr lang="ru-RU" sz="2000" b="1" dirty="0" err="1"/>
              <a:t>розподілу</a:t>
            </a:r>
            <a:r>
              <a:rPr lang="ru-RU" sz="2000" b="1" dirty="0"/>
              <a:t>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/>
              <a:t>обміну</a:t>
            </a:r>
            <a:r>
              <a:rPr lang="ru-RU" sz="2000" b="1" dirty="0"/>
              <a:t> в межах </a:t>
            </a:r>
            <a:r>
              <a:rPr lang="ru-RU" sz="2000" b="1" dirty="0" err="1"/>
              <a:t>усієї</a:t>
            </a:r>
            <a:r>
              <a:rPr lang="ru-RU" sz="2000" b="1" dirty="0"/>
              <a:t> </a:t>
            </a:r>
            <a:r>
              <a:rPr lang="ru-RU" sz="2000" b="1" dirty="0" err="1"/>
              <a:t>країни</a:t>
            </a:r>
            <a:r>
              <a:rPr lang="ru-RU" sz="2000" b="1" dirty="0"/>
              <a:t>. </a:t>
            </a:r>
            <a:r>
              <a:rPr lang="ru-RU" sz="2000" b="1" dirty="0" err="1"/>
              <a:t>Складові</a:t>
            </a:r>
            <a:r>
              <a:rPr lang="ru-RU" sz="2000" b="1" dirty="0"/>
              <a:t>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програми</a:t>
            </a:r>
            <a:r>
              <a:rPr lang="ru-RU" sz="2000" b="1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err="1"/>
              <a:t>безупинний</a:t>
            </a:r>
            <a:r>
              <a:rPr lang="ru-RU" sz="2000" b="1" dirty="0"/>
              <a:t> </a:t>
            </a:r>
            <a:r>
              <a:rPr lang="ru-RU" sz="2000" b="1" dirty="0" err="1"/>
              <a:t>технічний</a:t>
            </a:r>
            <a:r>
              <a:rPr lang="ru-RU" sz="2000" b="1" dirty="0"/>
              <a:t> </a:t>
            </a:r>
            <a:r>
              <a:rPr lang="ru-RU" sz="2000" b="1" dirty="0" err="1"/>
              <a:t>прогрес</a:t>
            </a:r>
            <a:r>
              <a:rPr lang="ru-RU" sz="20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err="1"/>
              <a:t>швидке</a:t>
            </a:r>
            <a:r>
              <a:rPr lang="ru-RU" sz="2000" b="1" dirty="0"/>
              <a:t> </a:t>
            </a:r>
            <a:r>
              <a:rPr lang="ru-RU" sz="2000" b="1" dirty="0" err="1"/>
              <a:t>зростання</a:t>
            </a:r>
            <a:r>
              <a:rPr lang="ru-RU" sz="2000" b="1" dirty="0"/>
              <a:t> </a:t>
            </a:r>
            <a:r>
              <a:rPr lang="ru-RU" sz="2000" b="1" dirty="0" err="1"/>
              <a:t>продуктивності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err="1"/>
              <a:t>подальший</a:t>
            </a:r>
            <a:r>
              <a:rPr lang="ru-RU" sz="2000" b="1" dirty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усіх</a:t>
            </a:r>
            <a:r>
              <a:rPr lang="ru-RU" sz="2000" b="1" dirty="0"/>
              <a:t> </a:t>
            </a:r>
            <a:r>
              <a:rPr lang="ru-RU" sz="2000" b="1" dirty="0" err="1"/>
              <a:t>галузей</a:t>
            </a:r>
            <a:r>
              <a:rPr lang="ru-RU" sz="2000" b="1" dirty="0"/>
              <a:t> </a:t>
            </a:r>
            <a:r>
              <a:rPr lang="ru-RU" sz="2000" b="1" dirty="0" err="1"/>
              <a:t>промисловості</a:t>
            </a:r>
            <a:r>
              <a:rPr lang="ru-RU" sz="20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err="1"/>
              <a:t>підвищення</a:t>
            </a:r>
            <a:r>
              <a:rPr lang="ru-RU" sz="2000" b="1" dirty="0"/>
              <a:t> </a:t>
            </a:r>
            <a:r>
              <a:rPr lang="ru-RU" sz="2000" b="1" dirty="0" err="1"/>
              <a:t>матеріального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культурного </a:t>
            </a:r>
            <a:r>
              <a:rPr lang="ru-RU" sz="2000" b="1" dirty="0" err="1"/>
              <a:t>рівня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народу.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000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1959-1965 </a:t>
            </a:r>
            <a:r>
              <a:rPr lang="ru-RU" sz="2800" b="1" dirty="0" err="1">
                <a:solidFill>
                  <a:srgbClr val="FF0000"/>
                </a:solidFill>
              </a:rPr>
              <a:t>рр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/>
              <a:t>- </a:t>
            </a:r>
            <a:r>
              <a:rPr lang="ru-RU" sz="2800" b="1" dirty="0" err="1"/>
              <a:t>семирічний</a:t>
            </a:r>
            <a:r>
              <a:rPr lang="ru-RU" sz="2800" b="1" dirty="0"/>
              <a:t> план </a:t>
            </a:r>
            <a:r>
              <a:rPr lang="ru-RU" sz="2800" b="1" dirty="0" err="1"/>
              <a:t>розвитку</a:t>
            </a:r>
            <a:r>
              <a:rPr lang="ru-RU" sz="2800" b="1" dirty="0"/>
              <a:t> СРСР</a:t>
            </a:r>
          </a:p>
          <a:p>
            <a:pPr>
              <a:buNone/>
            </a:pPr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головними</a:t>
            </a:r>
            <a:r>
              <a:rPr lang="ru-RU" sz="2400" dirty="0"/>
              <a:t> </a:t>
            </a:r>
            <a:r>
              <a:rPr lang="ru-RU" sz="2400" dirty="0" err="1"/>
              <a:t>ділянками</a:t>
            </a:r>
            <a:r>
              <a:rPr lang="ru-RU" sz="2400" dirty="0"/>
              <a:t> </a:t>
            </a:r>
            <a:r>
              <a:rPr lang="ru-RU" sz="2400" dirty="0" err="1"/>
              <a:t>семирічки</a:t>
            </a:r>
            <a:r>
              <a:rPr lang="ru-RU" sz="2400" dirty="0"/>
              <a:t> </a:t>
            </a:r>
            <a:r>
              <a:rPr lang="ru-RU" sz="2400" dirty="0" err="1"/>
              <a:t>мали</a:t>
            </a:r>
            <a:r>
              <a:rPr lang="ru-RU" sz="2400" dirty="0"/>
              <a:t> стати:</a:t>
            </a:r>
          </a:p>
          <a:p>
            <a:r>
              <a:rPr lang="ru-RU" sz="2400" dirty="0"/>
              <a:t> </a:t>
            </a:r>
            <a:r>
              <a:rPr lang="ru-RU" sz="2400" b="1" dirty="0" err="1"/>
              <a:t>збільшення</a:t>
            </a:r>
            <a:r>
              <a:rPr lang="ru-RU" sz="2400" b="1" dirty="0"/>
              <a:t> </a:t>
            </a:r>
            <a:r>
              <a:rPr lang="ru-RU" sz="2400" b="1" dirty="0" err="1"/>
              <a:t>видобутку</a:t>
            </a:r>
            <a:r>
              <a:rPr lang="ru-RU" sz="2400" b="1" dirty="0"/>
              <a:t> </a:t>
            </a:r>
            <a:r>
              <a:rPr lang="ru-RU" sz="2400" b="1" dirty="0" err="1"/>
              <a:t>залізних</a:t>
            </a:r>
            <a:r>
              <a:rPr lang="ru-RU" sz="2400" b="1" dirty="0"/>
              <a:t> руд, початок </a:t>
            </a:r>
            <a:r>
              <a:rPr lang="ru-RU" sz="2400" b="1" dirty="0" err="1"/>
              <a:t>видобутку</a:t>
            </a:r>
            <a:r>
              <a:rPr lang="ru-RU" sz="2400" b="1" dirty="0"/>
              <a:t> урану, титану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нікелю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значне</a:t>
            </a:r>
            <a:r>
              <a:rPr lang="ru-RU" sz="2400" b="1" dirty="0"/>
              <a:t> </a:t>
            </a:r>
            <a:r>
              <a:rPr lang="ru-RU" sz="2400" b="1" dirty="0" err="1"/>
              <a:t>збільшення</a:t>
            </a:r>
            <a:r>
              <a:rPr lang="ru-RU" sz="2400" b="1" dirty="0"/>
              <a:t> </a:t>
            </a:r>
            <a:r>
              <a:rPr lang="ru-RU" sz="2400" b="1" dirty="0" err="1"/>
              <a:t>продукції</a:t>
            </a:r>
            <a:r>
              <a:rPr lang="ru-RU" sz="2400" b="1" dirty="0"/>
              <a:t>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сталей для </a:t>
            </a:r>
            <a:r>
              <a:rPr lang="ru-RU" sz="2400" b="1" dirty="0" err="1"/>
              <a:t>ракетної</a:t>
            </a:r>
            <a:r>
              <a:rPr lang="ru-RU" sz="2400" b="1" dirty="0"/>
              <a:t>, </a:t>
            </a:r>
            <a:r>
              <a:rPr lang="ru-RU" sz="2400" b="1" dirty="0" err="1"/>
              <a:t>реактивної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електронної</a:t>
            </a:r>
            <a:r>
              <a:rPr lang="ru-RU" sz="2400" b="1" dirty="0"/>
              <a:t> </a:t>
            </a:r>
            <a:r>
              <a:rPr lang="ru-RU" sz="2400" b="1" dirty="0" err="1"/>
              <a:t>техніки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освоєння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 2000 </a:t>
            </a:r>
            <a:r>
              <a:rPr lang="ru-RU" sz="2400" b="1" dirty="0" err="1"/>
              <a:t>нових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машин, </a:t>
            </a:r>
            <a:r>
              <a:rPr lang="ru-RU" sz="2400" b="1" dirty="0" err="1"/>
              <a:t>приладів</a:t>
            </a:r>
            <a:r>
              <a:rPr lang="ru-RU" sz="2400" b="1" dirty="0"/>
              <a:t> та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значне</a:t>
            </a:r>
            <a:r>
              <a:rPr lang="ru-RU" sz="2400" b="1" dirty="0"/>
              <a:t> </a:t>
            </a:r>
            <a:r>
              <a:rPr lang="ru-RU" sz="2400" b="1" dirty="0" err="1"/>
              <a:t>збільшення</a:t>
            </a:r>
            <a:r>
              <a:rPr lang="ru-RU" sz="2400" b="1" dirty="0"/>
              <a:t> </a:t>
            </a:r>
            <a:r>
              <a:rPr lang="ru-RU" sz="2400" b="1" dirty="0" err="1"/>
              <a:t>видобутку</a:t>
            </a:r>
            <a:r>
              <a:rPr lang="ru-RU" sz="2400" b="1" dirty="0"/>
              <a:t> </a:t>
            </a:r>
            <a:r>
              <a:rPr lang="ru-RU" sz="2400" b="1" dirty="0" err="1"/>
              <a:t>нафти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газу;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велике</a:t>
            </a:r>
            <a:r>
              <a:rPr lang="ru-RU" sz="2400" b="1" dirty="0"/>
              <a:t> </a:t>
            </a:r>
            <a:r>
              <a:rPr lang="ru-RU" sz="2400" b="1" dirty="0" err="1"/>
              <a:t>збільшення</a:t>
            </a:r>
            <a:r>
              <a:rPr lang="ru-RU" sz="2400" b="1" dirty="0"/>
              <a:t> </a:t>
            </a:r>
            <a:r>
              <a:rPr lang="ru-RU" sz="2400" b="1" dirty="0" err="1"/>
              <a:t>продукції</a:t>
            </a:r>
            <a:r>
              <a:rPr lang="ru-RU" sz="2400" b="1" dirty="0"/>
              <a:t> зерна, </a:t>
            </a:r>
            <a:r>
              <a:rPr lang="ru-RU" sz="2400" b="1" dirty="0" err="1"/>
              <a:t>зокрема</a:t>
            </a:r>
            <a:r>
              <a:rPr lang="ru-RU" sz="2400" b="1" dirty="0"/>
              <a:t> </a:t>
            </a:r>
            <a:r>
              <a:rPr lang="ru-RU" sz="2400" b="1" dirty="0" err="1"/>
              <a:t>кукурудзи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житлове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комунальне</a:t>
            </a:r>
            <a:r>
              <a:rPr lang="ru-RU" sz="2400" b="1" dirty="0"/>
              <a:t> </a:t>
            </a:r>
            <a:r>
              <a:rPr lang="ru-RU" sz="2400" b="1" dirty="0" err="1"/>
              <a:t>будівництво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</a:t>
            </a:r>
          </a:p>
          <a:p>
            <a:endParaRPr lang="ru-RU" sz="2000" b="1" i="1" dirty="0"/>
          </a:p>
          <a:p>
            <a:r>
              <a:rPr lang="ru-RU" sz="2400" b="1" i="1" dirty="0"/>
              <a:t>У </a:t>
            </a:r>
            <a:r>
              <a:rPr lang="ru-RU" sz="2400" b="1" i="1" dirty="0" err="1"/>
              <a:t>результаті</a:t>
            </a:r>
            <a:r>
              <a:rPr lang="ru-RU" sz="2400" b="1" i="1" dirty="0"/>
              <a:t>: </a:t>
            </a:r>
            <a:r>
              <a:rPr lang="ru-RU" sz="2400" b="1" dirty="0" err="1"/>
              <a:t>передбачалося</a:t>
            </a:r>
            <a:r>
              <a:rPr lang="ru-RU" sz="2400" b="1" dirty="0"/>
              <a:t> </a:t>
            </a:r>
            <a:r>
              <a:rPr lang="ru-RU" sz="2400" b="1" dirty="0" err="1"/>
              <a:t>забезпечити</a:t>
            </a:r>
            <a:r>
              <a:rPr lang="ru-RU" sz="2400" b="1" dirty="0"/>
              <a:t> </a:t>
            </a:r>
            <a:r>
              <a:rPr lang="ru-RU" sz="2400" b="1" dirty="0" err="1"/>
              <a:t>вирішення</a:t>
            </a:r>
            <a:r>
              <a:rPr lang="ru-RU" sz="2400" b="1" dirty="0"/>
              <a:t> головного </a:t>
            </a:r>
            <a:r>
              <a:rPr lang="ru-RU" sz="2400" b="1" dirty="0" err="1"/>
              <a:t>економічного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СРСР — у </a:t>
            </a:r>
            <a:r>
              <a:rPr lang="ru-RU" sz="2400" b="1" dirty="0" err="1"/>
              <a:t>стислі</a:t>
            </a:r>
            <a:r>
              <a:rPr lang="ru-RU" sz="2400" b="1" dirty="0"/>
              <a:t> строки </a:t>
            </a:r>
            <a:r>
              <a:rPr lang="ru-RU" sz="2400" b="1" dirty="0" err="1"/>
              <a:t>наздогнати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випередити</a:t>
            </a:r>
            <a:r>
              <a:rPr lang="ru-RU" sz="2400" b="1" dirty="0"/>
              <a:t> </a:t>
            </a:r>
            <a:r>
              <a:rPr lang="ru-RU" sz="2400" b="1" dirty="0" err="1"/>
              <a:t>економічно</a:t>
            </a:r>
            <a:r>
              <a:rPr lang="ru-RU" sz="2400" b="1" dirty="0"/>
              <a:t> </a:t>
            </a:r>
            <a:r>
              <a:rPr lang="ru-RU" sz="2400" b="1" dirty="0" err="1"/>
              <a:t>найрозвинутіші</a:t>
            </a:r>
            <a:r>
              <a:rPr lang="ru-RU" sz="2400" b="1" dirty="0"/>
              <a:t> </a:t>
            </a:r>
            <a:r>
              <a:rPr lang="ru-RU" sz="2400" b="1" dirty="0" err="1"/>
              <a:t>країни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000364" y="4857760"/>
            <a:ext cx="7143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44475"/>
            <a:ext cx="9001125" cy="255588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сільського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Вересень</a:t>
            </a:r>
            <a:r>
              <a:rPr lang="ru-RU" sz="2000" b="1" dirty="0">
                <a:solidFill>
                  <a:srgbClr val="FF0000"/>
                </a:solidFill>
              </a:rPr>
              <a:t> 1953 р.</a:t>
            </a:r>
            <a:r>
              <a:rPr lang="ru-RU" sz="2000" b="1" dirty="0"/>
              <a:t> — пленум ЦК КПРС,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констатував</a:t>
            </a:r>
            <a:r>
              <a:rPr lang="ru-RU" sz="2000" b="1" dirty="0"/>
              <a:t> </a:t>
            </a:r>
            <a:r>
              <a:rPr lang="ru-RU" sz="2000" b="1" dirty="0" err="1"/>
              <a:t>кризовий</a:t>
            </a:r>
            <a:r>
              <a:rPr lang="ru-RU" sz="2000" b="1" dirty="0"/>
              <a:t> стан с/г та </a:t>
            </a:r>
            <a:r>
              <a:rPr lang="ru-RU" sz="2000" b="1" dirty="0" err="1"/>
              <a:t>започаткував</a:t>
            </a:r>
            <a:r>
              <a:rPr lang="ru-RU" sz="2000" b="1" dirty="0"/>
              <a:t> низку реформ у аграрному </a:t>
            </a:r>
            <a:r>
              <a:rPr lang="ru-RU" sz="2000" b="1" dirty="0" err="1"/>
              <a:t>секторі</a:t>
            </a:r>
            <a:r>
              <a:rPr lang="ru-RU" sz="2000" b="1" dirty="0"/>
              <a:t>:</a:t>
            </a:r>
          </a:p>
          <a:p>
            <a:pPr>
              <a:defRPr/>
            </a:pP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капіталовкладень</a:t>
            </a:r>
            <a:r>
              <a:rPr lang="ru-RU" sz="2000" dirty="0"/>
              <a:t> у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;</a:t>
            </a:r>
          </a:p>
          <a:p>
            <a:pPr>
              <a:defRPr/>
            </a:pP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матеріально-технічної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, </a:t>
            </a:r>
            <a:r>
              <a:rPr lang="ru-RU" sz="2000" dirty="0" err="1"/>
              <a:t>забезпечення</a:t>
            </a:r>
            <a:r>
              <a:rPr lang="ru-RU" sz="2000" dirty="0"/>
              <a:t> кадрами МТС;</a:t>
            </a:r>
          </a:p>
          <a:p>
            <a:pPr>
              <a:defRPr/>
            </a:pPr>
            <a:r>
              <a:rPr lang="ru-RU" sz="2000" dirty="0" err="1"/>
              <a:t>списання</a:t>
            </a:r>
            <a:r>
              <a:rPr lang="ru-RU" sz="2000" dirty="0"/>
              <a:t> </a:t>
            </a:r>
            <a:r>
              <a:rPr lang="ru-RU" sz="2000" dirty="0" err="1"/>
              <a:t>заборгованості</a:t>
            </a:r>
            <a:r>
              <a:rPr lang="ru-RU" sz="2000" dirty="0"/>
              <a:t> </a:t>
            </a:r>
            <a:r>
              <a:rPr lang="ru-RU" sz="2000" dirty="0" err="1"/>
              <a:t>колгоспів</a:t>
            </a:r>
            <a:r>
              <a:rPr lang="ru-RU" sz="2000" dirty="0"/>
              <a:t>;</a:t>
            </a:r>
          </a:p>
          <a:p>
            <a:pPr>
              <a:defRPr/>
            </a:pP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заготівельно-закупівельних</a:t>
            </a:r>
            <a:r>
              <a:rPr lang="ru-RU" sz="2000" dirty="0"/>
              <a:t> </a:t>
            </a:r>
            <a:r>
              <a:rPr lang="ru-RU" sz="2000" dirty="0" err="1"/>
              <a:t>цін</a:t>
            </a:r>
            <a:r>
              <a:rPr lang="ru-RU" sz="2000" dirty="0"/>
              <a:t> на </a:t>
            </a:r>
            <a:r>
              <a:rPr lang="ru-RU" sz="2000" dirty="0" err="1"/>
              <a:t>сільськогосподарську</a:t>
            </a:r>
            <a:r>
              <a:rPr lang="ru-RU" sz="2000" dirty="0"/>
              <a:t> </a:t>
            </a:r>
            <a:r>
              <a:rPr lang="ru-RU" sz="2000" dirty="0" err="1"/>
              <a:t>продукцію</a:t>
            </a:r>
            <a:r>
              <a:rPr lang="ru-RU" sz="2000" dirty="0"/>
              <a:t>;</a:t>
            </a:r>
          </a:p>
          <a:p>
            <a:pPr>
              <a:defRPr/>
            </a:pPr>
            <a:r>
              <a:rPr lang="ru-RU" sz="2000" dirty="0" err="1"/>
              <a:t>здійснення</a:t>
            </a:r>
            <a:r>
              <a:rPr lang="ru-RU" sz="2000" dirty="0"/>
              <a:t> переходу (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непослідовного</a:t>
            </a:r>
            <a:r>
              <a:rPr lang="ru-RU" sz="2000" dirty="0"/>
              <a:t>)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жорсткого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до </a:t>
            </a:r>
            <a:r>
              <a:rPr lang="ru-RU" sz="2000" dirty="0" err="1"/>
              <a:t>поєднання</a:t>
            </a:r>
            <a:r>
              <a:rPr lang="ru-RU" sz="2000" dirty="0"/>
              <a:t>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господарською</a:t>
            </a:r>
            <a:r>
              <a:rPr lang="ru-RU" sz="2000" dirty="0"/>
              <a:t> </a:t>
            </a:r>
            <a:r>
              <a:rPr lang="ru-RU" sz="2000" dirty="0" err="1"/>
              <a:t>самостійністю</a:t>
            </a:r>
            <a:r>
              <a:rPr lang="ru-RU" sz="2000" dirty="0"/>
              <a:t> </a:t>
            </a:r>
            <a:r>
              <a:rPr lang="ru-RU" sz="2000" dirty="0" err="1"/>
              <a:t>колгоспів</a:t>
            </a:r>
            <a:r>
              <a:rPr lang="ru-RU" sz="2000" dirty="0"/>
              <a:t> та </a:t>
            </a:r>
            <a:r>
              <a:rPr lang="ru-RU" sz="2000" dirty="0" err="1"/>
              <a:t>радгоспів</a:t>
            </a:r>
            <a:r>
              <a:rPr lang="ru-RU" sz="2000" dirty="0"/>
              <a:t>;</a:t>
            </a:r>
          </a:p>
          <a:p>
            <a:pPr>
              <a:defRPr/>
            </a:pPr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особистого</a:t>
            </a:r>
            <a:r>
              <a:rPr lang="ru-RU" sz="2000" dirty="0"/>
              <a:t> </a:t>
            </a:r>
            <a:r>
              <a:rPr lang="ru-RU" sz="2000" dirty="0" err="1"/>
              <a:t>підсобного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(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тверда сума та </a:t>
            </a:r>
            <a:r>
              <a:rPr lang="ru-RU" sz="2000" dirty="0" err="1"/>
              <a:t>відповідність</a:t>
            </a:r>
            <a:r>
              <a:rPr lang="ru-RU" sz="2000" dirty="0"/>
              <a:t> </a:t>
            </a:r>
            <a:r>
              <a:rPr lang="ru-RU" sz="2000" dirty="0" err="1"/>
              <a:t>розмірам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);</a:t>
            </a:r>
          </a:p>
          <a:p>
            <a:pPr>
              <a:defRPr/>
            </a:pP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керівників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</a:p>
          <a:p>
            <a:pPr>
              <a:defRPr/>
            </a:pPr>
            <a:r>
              <a:rPr lang="ru-RU" sz="2000" b="1" dirty="0"/>
              <a:t>До 1958 р. </a:t>
            </a:r>
            <a:r>
              <a:rPr lang="ru-RU" sz="2000" b="1" dirty="0" err="1"/>
              <a:t>приріст</a:t>
            </a:r>
            <a:r>
              <a:rPr lang="ru-RU" sz="2000" b="1" dirty="0"/>
              <a:t> </a:t>
            </a:r>
            <a:r>
              <a:rPr lang="ru-RU" sz="2000" b="1" dirty="0" err="1"/>
              <a:t>продукції</a:t>
            </a:r>
            <a:r>
              <a:rPr lang="ru-RU" sz="2000" b="1" dirty="0"/>
              <a:t> с/г в УРСР становив 7% </a:t>
            </a:r>
            <a:r>
              <a:rPr lang="ru-RU" sz="2000" b="1" dirty="0" err="1"/>
              <a:t>щорічно</a:t>
            </a:r>
            <a:r>
              <a:rPr lang="ru-RU" sz="2000" b="1" dirty="0"/>
              <a:t>; </a:t>
            </a:r>
            <a:r>
              <a:rPr lang="ru-RU" sz="2000" b="1" dirty="0" err="1"/>
              <a:t>валова</a:t>
            </a:r>
            <a:r>
              <a:rPr lang="ru-RU" sz="2000" b="1" dirty="0"/>
              <a:t> </a:t>
            </a:r>
            <a:r>
              <a:rPr lang="ru-RU" sz="2000" b="1" dirty="0" err="1"/>
              <a:t>продукція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за 1954-1958 </a:t>
            </a:r>
            <a:r>
              <a:rPr lang="ru-RU" sz="2000" b="1" dirty="0" err="1"/>
              <a:t>pp</a:t>
            </a:r>
            <a:r>
              <a:rPr lang="ru-RU" sz="2000" b="1" dirty="0"/>
              <a:t>. </a:t>
            </a:r>
            <a:r>
              <a:rPr lang="ru-RU" sz="2000" b="1" dirty="0" err="1"/>
              <a:t>порівняно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попередньою</a:t>
            </a:r>
            <a:r>
              <a:rPr lang="ru-RU" sz="2000" b="1" dirty="0"/>
              <a:t> </a:t>
            </a:r>
            <a:r>
              <a:rPr lang="ru-RU" sz="2000" b="1" dirty="0" err="1"/>
              <a:t>п'ятирічкою</a:t>
            </a:r>
            <a:r>
              <a:rPr lang="ru-RU" sz="2000" b="1" dirty="0"/>
              <a:t> </a:t>
            </a:r>
            <a:r>
              <a:rPr lang="ru-RU" sz="2000" b="1" dirty="0" err="1"/>
              <a:t>зросла</a:t>
            </a:r>
            <a:r>
              <a:rPr lang="ru-RU" sz="2000" b="1" dirty="0"/>
              <a:t> на 35,3%. 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699500" cy="1214438"/>
          </a:xfrm>
        </p:spPr>
        <p:txBody>
          <a:bodyPr/>
          <a:lstStyle/>
          <a:p>
            <a:pPr algn="ctr">
              <a:defRPr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ru-RU" sz="3600" dirty="0" err="1"/>
              <a:t>Аграрні</a:t>
            </a:r>
            <a:r>
              <a:rPr lang="ru-RU" sz="3600" dirty="0"/>
              <a:t> </a:t>
            </a:r>
            <a:r>
              <a:rPr lang="ru-RU" sz="3600" dirty="0" err="1"/>
              <a:t>реформи</a:t>
            </a:r>
            <a:r>
              <a:rPr lang="ru-RU" sz="3600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>
              <a:defRPr/>
            </a:pPr>
            <a:r>
              <a:rPr lang="ru-RU" sz="2800" b="1" dirty="0" err="1"/>
              <a:t>освоєння</a:t>
            </a:r>
            <a:r>
              <a:rPr lang="ru-RU" sz="2800" b="1" dirty="0"/>
              <a:t> </a:t>
            </a:r>
            <a:r>
              <a:rPr lang="ru-RU" sz="2800" b="1" dirty="0" err="1"/>
              <a:t>цілинних</a:t>
            </a:r>
            <a:r>
              <a:rPr lang="ru-RU" sz="2800" b="1" dirty="0"/>
              <a:t> земель Казахстану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Сибіру</a:t>
            </a:r>
            <a:r>
              <a:rPr lang="uk-UA" sz="2800" b="1" dirty="0"/>
              <a:t>                           (з 1954 р.)</a:t>
            </a:r>
          </a:p>
          <a:p>
            <a:pPr>
              <a:buFont typeface="Wingdings" pitchFamily="2" charset="2"/>
              <a:buNone/>
              <a:defRPr/>
            </a:pPr>
            <a:endParaRPr lang="uk-UA" sz="800" b="1" dirty="0"/>
          </a:p>
          <a:p>
            <a:pPr>
              <a:defRPr/>
            </a:pPr>
            <a:r>
              <a:rPr lang="ru-RU" sz="2800" b="1" dirty="0" err="1"/>
              <a:t>невиправдане</a:t>
            </a:r>
            <a:r>
              <a:rPr lang="ru-RU" sz="2800" b="1" dirty="0"/>
              <a:t> </a:t>
            </a:r>
            <a:r>
              <a:rPr lang="ru-RU" sz="2800" b="1" dirty="0" err="1"/>
              <a:t>розширення</a:t>
            </a:r>
            <a:r>
              <a:rPr lang="ru-RU" sz="2800" b="1" dirty="0"/>
              <a:t> </a:t>
            </a:r>
            <a:r>
              <a:rPr lang="ru-RU" sz="2800" b="1" dirty="0" err="1"/>
              <a:t>площ</a:t>
            </a:r>
            <a:r>
              <a:rPr lang="ru-RU" sz="2800" b="1" dirty="0"/>
              <a:t> </a:t>
            </a:r>
            <a:r>
              <a:rPr lang="ru-RU" sz="2800" b="1" dirty="0" err="1"/>
              <a:t>посівів</a:t>
            </a:r>
            <a:r>
              <a:rPr lang="ru-RU" sz="2800" b="1" dirty="0"/>
              <a:t> </a:t>
            </a:r>
            <a:r>
              <a:rPr lang="ru-RU" sz="2800" b="1" dirty="0" err="1"/>
              <a:t>кукурудзи</a:t>
            </a:r>
            <a:r>
              <a:rPr lang="ru-RU" sz="2800" b="1" dirty="0"/>
              <a:t>;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800" b="1" dirty="0" err="1"/>
              <a:t>надпрограма</a:t>
            </a:r>
            <a:r>
              <a:rPr lang="ru-RU" sz="2800" b="1" dirty="0"/>
              <a:t> у </a:t>
            </a:r>
            <a:r>
              <a:rPr lang="ru-RU" sz="2800" b="1" dirty="0" err="1"/>
              <a:t>тваринництві</a:t>
            </a:r>
            <a:r>
              <a:rPr lang="ru-RU" sz="2800" b="1" dirty="0"/>
              <a:t> (1957 </a:t>
            </a:r>
            <a:r>
              <a:rPr lang="ru-RU" sz="2800" b="1" dirty="0" err="1"/>
              <a:t>p</a:t>
            </a:r>
            <a:r>
              <a:rPr lang="ru-RU" sz="2800" b="1" dirty="0"/>
              <a:t>.);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800" b="1" dirty="0" err="1"/>
              <a:t>перетворення</a:t>
            </a:r>
            <a:r>
              <a:rPr lang="ru-RU" sz="2800" b="1" dirty="0"/>
              <a:t> в 1958 р. МТС</a:t>
            </a:r>
            <a:r>
              <a:rPr lang="uk-UA" sz="2800" b="1" dirty="0"/>
              <a:t> (машинно-тракторні станції)</a:t>
            </a:r>
            <a:r>
              <a:rPr lang="ru-RU" sz="2800" b="1" dirty="0"/>
              <a:t> на                                               </a:t>
            </a:r>
            <a:r>
              <a:rPr lang="ru-RU" sz="2800" b="1" dirty="0" err="1"/>
              <a:t>ремонтно-технічні</a:t>
            </a:r>
            <a:r>
              <a:rPr lang="ru-RU" sz="2800" b="1" dirty="0"/>
              <a:t> </a:t>
            </a:r>
            <a:r>
              <a:rPr lang="ru-RU" sz="2800" b="1" dirty="0" err="1"/>
              <a:t>станції</a:t>
            </a:r>
            <a:r>
              <a:rPr lang="ru-RU" sz="2800" b="1" dirty="0"/>
              <a:t>                                         (РТС).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429125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1"/>
            <a:ext cx="8385175" cy="785818"/>
          </a:xfrm>
        </p:spPr>
        <p:txBody>
          <a:bodyPr/>
          <a:lstStyle/>
          <a:p>
            <a:pPr algn="ctr"/>
            <a:r>
              <a:rPr lang="uk-UA" dirty="0"/>
              <a:t>Дати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1953 – 1954 рр. </a:t>
            </a:r>
            <a:r>
              <a:rPr lang="uk-UA" sz="2800" b="1" dirty="0"/>
              <a:t>– повстання політичних в’язнів в сталінських концтаборах. Ліквідація </a:t>
            </a:r>
            <a:r>
              <a:rPr lang="uk-UA" sz="2800" b="1" dirty="0" err="1"/>
              <a:t>ГУЛАГу</a:t>
            </a:r>
            <a:endParaRPr lang="ru-RU" sz="2800" b="1" dirty="0"/>
          </a:p>
          <a:p>
            <a:r>
              <a:rPr lang="ru-RU" sz="2800" b="1" dirty="0" err="1">
                <a:solidFill>
                  <a:srgbClr val="FF0000"/>
                </a:solidFill>
              </a:rPr>
              <a:t>лютий</a:t>
            </a:r>
            <a:r>
              <a:rPr lang="ru-RU" sz="2800" b="1" dirty="0">
                <a:solidFill>
                  <a:srgbClr val="FF0000"/>
                </a:solidFill>
              </a:rPr>
              <a:t> 1954р. </a:t>
            </a:r>
            <a:r>
              <a:rPr lang="ru-RU" sz="2800" b="1" dirty="0"/>
              <a:t>– </a:t>
            </a:r>
            <a:r>
              <a:rPr lang="ru-RU" sz="2800" b="1" dirty="0" err="1"/>
              <a:t>входження</a:t>
            </a:r>
            <a:r>
              <a:rPr lang="ru-RU" sz="2800" b="1" dirty="0"/>
              <a:t> </a:t>
            </a:r>
            <a:r>
              <a:rPr lang="ru-RU" sz="2800" b="1" dirty="0" err="1"/>
              <a:t>Кримської</a:t>
            </a:r>
            <a:r>
              <a:rPr lang="ru-RU" sz="2800" b="1" dirty="0"/>
              <a:t> </a:t>
            </a:r>
            <a:r>
              <a:rPr lang="ru-RU" sz="2800" b="1" dirty="0" err="1"/>
              <a:t>області</a:t>
            </a:r>
            <a:r>
              <a:rPr lang="ru-RU" sz="2800" b="1" dirty="0"/>
              <a:t> до складу УРСР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1956р.</a:t>
            </a:r>
            <a:r>
              <a:rPr lang="ru-RU" sz="2800" b="1" dirty="0"/>
              <a:t> – ХХ </a:t>
            </a:r>
            <a:r>
              <a:rPr lang="ru-RU" sz="2800" b="1" dirty="0" err="1"/>
              <a:t>з'їзд</a:t>
            </a:r>
            <a:r>
              <a:rPr lang="ru-RU" sz="2800" b="1" dirty="0"/>
              <a:t> КПРС, </a:t>
            </a:r>
            <a:r>
              <a:rPr lang="ru-RU" sz="2800" b="1" dirty="0" err="1"/>
              <a:t>засудження</a:t>
            </a:r>
            <a:r>
              <a:rPr lang="ru-RU" sz="2800" b="1" dirty="0"/>
              <a:t> культу особи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1957 р.</a:t>
            </a:r>
            <a:r>
              <a:rPr lang="uk-UA" sz="2800" b="1" dirty="0"/>
              <a:t> – запуск першого штучного супутника Землі, початок </a:t>
            </a:r>
            <a:r>
              <a:rPr lang="uk-UA" sz="2800" b="1" dirty="0" err="1"/>
              <a:t>“космічної</a:t>
            </a:r>
            <a:r>
              <a:rPr lang="uk-UA" sz="2800" b="1" dirty="0"/>
              <a:t> </a:t>
            </a:r>
            <a:r>
              <a:rPr lang="uk-UA" sz="2800" b="1" dirty="0" err="1"/>
              <a:t>ери”</a:t>
            </a:r>
            <a:endParaRPr lang="ru-RU" sz="2800" b="1" dirty="0"/>
          </a:p>
          <a:p>
            <a:r>
              <a:rPr lang="ru-RU" sz="2800" b="1" dirty="0">
                <a:solidFill>
                  <a:srgbClr val="FF0000"/>
                </a:solidFill>
              </a:rPr>
              <a:t>1959р.</a:t>
            </a:r>
            <a:r>
              <a:rPr lang="ru-RU" sz="2800" b="1" dirty="0"/>
              <a:t> –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Української</a:t>
            </a:r>
            <a:r>
              <a:rPr lang="ru-RU" sz="2800" b="1" dirty="0"/>
              <a:t> </a:t>
            </a:r>
            <a:r>
              <a:rPr lang="ru-RU" sz="2800" b="1" dirty="0" err="1"/>
              <a:t>робітничо-селянської</a:t>
            </a:r>
            <a:r>
              <a:rPr lang="ru-RU" sz="2800" b="1" dirty="0"/>
              <a:t> </a:t>
            </a:r>
            <a:r>
              <a:rPr lang="ru-RU" sz="2800" b="1" dirty="0" err="1"/>
              <a:t>спілки</a:t>
            </a:r>
            <a:endParaRPr lang="ru-RU" sz="2800" b="1" dirty="0"/>
          </a:p>
          <a:p>
            <a:r>
              <a:rPr lang="uk-UA" sz="2800" b="1" dirty="0">
                <a:solidFill>
                  <a:srgbClr val="FF0000"/>
                </a:solidFill>
              </a:rPr>
              <a:t>1961 р.</a:t>
            </a:r>
            <a:r>
              <a:rPr lang="uk-UA" sz="2800" b="1" dirty="0"/>
              <a:t> – перший політ людини в Космос (Ю. Гагарін).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001125" cy="755650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/>
              <a:t>Наслідки</a:t>
            </a:r>
            <a:r>
              <a:rPr lang="ru-RU" sz="3200" dirty="0"/>
              <a:t> </a:t>
            </a:r>
            <a:r>
              <a:rPr lang="ru-RU" sz="3200" dirty="0" err="1"/>
              <a:t>аграрних</a:t>
            </a:r>
            <a:r>
              <a:rPr lang="ru-RU" sz="3200" dirty="0"/>
              <a:t> реформ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З 1958 </a:t>
            </a:r>
            <a:r>
              <a:rPr lang="ru-RU" sz="2800" b="1" dirty="0" err="1"/>
              <a:t>p</a:t>
            </a:r>
            <a:r>
              <a:rPr lang="ru-RU" sz="2800" b="1" dirty="0"/>
              <a:t>., у </a:t>
            </a:r>
            <a:r>
              <a:rPr lang="ru-RU" sz="2800" b="1" dirty="0" err="1"/>
              <a:t>сільськогосподарському</a:t>
            </a:r>
            <a:r>
              <a:rPr lang="ru-RU" sz="2800" b="1" dirty="0"/>
              <a:t> </a:t>
            </a:r>
            <a:r>
              <a:rPr lang="ru-RU" sz="2800" b="1" dirty="0" err="1"/>
              <a:t>виробництві</a:t>
            </a:r>
            <a:r>
              <a:rPr lang="ru-RU" sz="2800" b="1" dirty="0"/>
              <a:t> </a:t>
            </a:r>
            <a:r>
              <a:rPr lang="ru-RU" sz="2800" b="1" dirty="0" err="1"/>
              <a:t>почався</a:t>
            </a:r>
            <a:r>
              <a:rPr lang="ru-RU" sz="2800" b="1" dirty="0"/>
              <a:t> спад: </a:t>
            </a:r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1950 до 1958 р. </a:t>
            </a:r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валової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</a:t>
            </a:r>
            <a:r>
              <a:rPr lang="ru-RU" sz="2400" dirty="0" err="1"/>
              <a:t>сільського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зріс</a:t>
            </a:r>
            <a:r>
              <a:rPr lang="ru-RU" sz="2400" dirty="0"/>
              <a:t> на 65%, то </a:t>
            </a:r>
            <a:r>
              <a:rPr lang="ru-RU" sz="2400" dirty="0" err="1"/>
              <a:t>з</a:t>
            </a:r>
            <a:r>
              <a:rPr lang="ru-RU" sz="2400" dirty="0"/>
              <a:t> 1958 до 1964 р. - </a:t>
            </a:r>
            <a:r>
              <a:rPr lang="ru-RU" sz="2400" dirty="0" err="1"/>
              <a:t>лише</a:t>
            </a:r>
            <a:r>
              <a:rPr lang="ru-RU" sz="2400" dirty="0"/>
              <a:t> на 3%.</a:t>
            </a:r>
          </a:p>
          <a:p>
            <a:pPr>
              <a:defRPr/>
            </a:pPr>
            <a:r>
              <a:rPr lang="ru-RU" sz="2800" b="1" dirty="0"/>
              <a:t>Причини спаду: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err="1"/>
              <a:t>незмінність</a:t>
            </a:r>
            <a:r>
              <a:rPr lang="ru-RU" sz="2400" b="1" dirty="0"/>
              <a:t> </a:t>
            </a:r>
            <a:r>
              <a:rPr lang="ru-RU" sz="2400" b="1" dirty="0" err="1"/>
              <a:t>командно-адміністративної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, яка </a:t>
            </a:r>
            <a:r>
              <a:rPr lang="ru-RU" sz="2400" b="1" dirty="0" err="1"/>
              <a:t>унеможливлювала</a:t>
            </a:r>
            <a:r>
              <a:rPr lang="ru-RU" sz="2400" b="1" dirty="0"/>
              <a:t> </a:t>
            </a:r>
            <a:r>
              <a:rPr lang="ru-RU" sz="2400" b="1" dirty="0" err="1"/>
              <a:t>спроби</a:t>
            </a:r>
            <a:r>
              <a:rPr lang="ru-RU" sz="2400" b="1" dirty="0"/>
              <a:t> </a:t>
            </a:r>
            <a:r>
              <a:rPr lang="ru-RU" sz="2400" b="1" dirty="0" err="1"/>
              <a:t>реформувати</a:t>
            </a:r>
            <a:r>
              <a:rPr lang="ru-RU" sz="2400" b="1" dirty="0"/>
              <a:t> </a:t>
            </a:r>
            <a:r>
              <a:rPr lang="ru-RU" sz="2400" b="1" dirty="0" err="1"/>
              <a:t>країну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err="1"/>
              <a:t>надпрограми</a:t>
            </a:r>
            <a:r>
              <a:rPr lang="ru-RU" sz="2400" b="1" dirty="0"/>
              <a:t> </a:t>
            </a:r>
            <a:r>
              <a:rPr lang="ru-RU" sz="2400" b="1" dirty="0" err="1"/>
              <a:t>поглинали</a:t>
            </a:r>
            <a:r>
              <a:rPr lang="ru-RU" sz="2400" b="1" dirty="0"/>
              <a:t> </a:t>
            </a:r>
            <a:r>
              <a:rPr lang="ru-RU" sz="2400" b="1" dirty="0" err="1"/>
              <a:t>значну</a:t>
            </a:r>
            <a:r>
              <a:rPr lang="ru-RU" sz="2400" b="1" dirty="0"/>
              <a:t> </a:t>
            </a:r>
            <a:r>
              <a:rPr lang="ru-RU" sz="2400" b="1" dirty="0" err="1"/>
              <a:t>частину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матеріальних</a:t>
            </a:r>
            <a:r>
              <a:rPr lang="ru-RU" sz="2400" b="1" dirty="0"/>
              <a:t> та </a:t>
            </a:r>
            <a:r>
              <a:rPr lang="ru-RU" sz="2400" b="1" dirty="0" err="1"/>
              <a:t>людських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, </a:t>
            </a:r>
            <a:r>
              <a:rPr lang="ru-RU" sz="2400" b="1" dirty="0" err="1"/>
              <a:t>консервували</a:t>
            </a:r>
            <a:r>
              <a:rPr lang="ru-RU" sz="2400" b="1" dirty="0"/>
              <a:t> </a:t>
            </a:r>
            <a:r>
              <a:rPr lang="ru-RU" sz="2400" b="1" dirty="0" err="1"/>
              <a:t>екстенсивний</a:t>
            </a:r>
            <a:r>
              <a:rPr lang="ru-RU" sz="2400" b="1" dirty="0"/>
              <a:t> характер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сільського</a:t>
            </a:r>
            <a:r>
              <a:rPr lang="ru-RU" sz="2400" b="1" dirty="0"/>
              <a:t> </a:t>
            </a:r>
            <a:r>
              <a:rPr lang="ru-RU" sz="2400" b="1" dirty="0" err="1"/>
              <a:t>господарства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err="1"/>
              <a:t>реформи</a:t>
            </a:r>
            <a:r>
              <a:rPr lang="ru-RU" sz="2400" b="1" dirty="0"/>
              <a:t> </a:t>
            </a:r>
            <a:r>
              <a:rPr lang="ru-RU" sz="2400" b="1" dirty="0" err="1"/>
              <a:t>здійснювалися</a:t>
            </a:r>
            <a:r>
              <a:rPr lang="ru-RU" sz="2400" b="1" dirty="0"/>
              <a:t> </a:t>
            </a:r>
            <a:r>
              <a:rPr lang="ru-RU" sz="2400" b="1" dirty="0" err="1"/>
              <a:t>непослідовно</a:t>
            </a:r>
            <a:r>
              <a:rPr lang="ru-RU" sz="2400" b="1" dirty="0"/>
              <a:t>, </a:t>
            </a:r>
            <a:r>
              <a:rPr lang="ru-RU" sz="2400" b="1" dirty="0" err="1"/>
              <a:t>суперечливо</a:t>
            </a:r>
            <a:r>
              <a:rPr lang="ru-RU" sz="2400" b="1" dirty="0"/>
              <a:t>, </a:t>
            </a:r>
            <a:r>
              <a:rPr lang="ru-RU" sz="2400" b="1" dirty="0" err="1"/>
              <a:t>хвилеподібно</a:t>
            </a:r>
            <a:r>
              <a:rPr lang="ru-RU" sz="2400" b="1" dirty="0"/>
              <a:t>, </a:t>
            </a:r>
            <a:r>
              <a:rPr lang="ru-RU" sz="2400" b="1" dirty="0" err="1"/>
              <a:t>несучи</a:t>
            </a:r>
            <a:r>
              <a:rPr lang="ru-RU" sz="2400" b="1" dirty="0"/>
              <a:t> на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значний</a:t>
            </a:r>
            <a:r>
              <a:rPr lang="ru-RU" sz="2400" b="1" dirty="0"/>
              <a:t> </a:t>
            </a:r>
            <a:r>
              <a:rPr lang="ru-RU" sz="2400" b="1" dirty="0" err="1"/>
              <a:t>вплив</a:t>
            </a:r>
            <a:r>
              <a:rPr lang="ru-RU" sz="2400" b="1" dirty="0"/>
              <a:t> </a:t>
            </a:r>
            <a:r>
              <a:rPr lang="ru-RU" sz="2400" b="1" dirty="0" err="1"/>
              <a:t>суб'єктивізму</a:t>
            </a:r>
            <a:r>
              <a:rPr lang="ru-RU" sz="2400" b="1" dirty="0"/>
              <a:t>;</a:t>
            </a:r>
          </a:p>
          <a:p>
            <a:pPr>
              <a:defRPr/>
            </a:pPr>
            <a:endParaRPr lang="ru-RU" sz="2400" b="1" dirty="0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12775"/>
          </a:xfrm>
        </p:spPr>
        <p:txBody>
          <a:bodyPr/>
          <a:lstStyle/>
          <a:p>
            <a:pPr algn="ctr">
              <a:defRPr/>
            </a:pPr>
            <a:r>
              <a:rPr lang="ru-RU" sz="2800" dirty="0"/>
              <a:t>Курс на </a:t>
            </a:r>
            <a:r>
              <a:rPr lang="ru-RU" sz="2800" dirty="0" err="1"/>
              <a:t>хімізацію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Курс на </a:t>
            </a:r>
            <a:r>
              <a:rPr lang="ru-RU" sz="2800" b="1" dirty="0" err="1"/>
              <a:t>загальну</a:t>
            </a:r>
            <a:r>
              <a:rPr lang="ru-RU" sz="2800" b="1" dirty="0"/>
              <a:t> </a:t>
            </a:r>
            <a:r>
              <a:rPr lang="ru-RU" sz="2800" b="1" dirty="0" err="1"/>
              <a:t>хімізацію</a:t>
            </a:r>
            <a:r>
              <a:rPr lang="ru-RU" sz="2800" b="1" dirty="0"/>
              <a:t> </a:t>
            </a:r>
            <a:r>
              <a:rPr lang="ru-RU" sz="2800" b="1" dirty="0" err="1"/>
              <a:t>господарства</a:t>
            </a:r>
            <a:endParaRPr lang="ru-RU" sz="2800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err="1"/>
              <a:t>Хімізація</a:t>
            </a:r>
            <a:r>
              <a:rPr lang="ru-RU" sz="2000" b="1" dirty="0"/>
              <a:t> - система </a:t>
            </a:r>
            <a:r>
              <a:rPr lang="ru-RU" sz="2000" b="1" dirty="0" err="1"/>
              <a:t>внесення</a:t>
            </a:r>
            <a:r>
              <a:rPr lang="ru-RU" sz="2000" b="1" dirty="0"/>
              <a:t> </a:t>
            </a:r>
            <a:r>
              <a:rPr lang="ru-RU" sz="2000" b="1" dirty="0" err="1"/>
              <a:t>органічних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мінеральних</a:t>
            </a:r>
            <a:r>
              <a:rPr lang="ru-RU" sz="2000" b="1" dirty="0"/>
              <a:t> добрив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400" b="1" dirty="0"/>
              <a:t>1963 р. - </a:t>
            </a:r>
            <a:r>
              <a:rPr lang="ru-RU" sz="2400" b="1" dirty="0" err="1"/>
              <a:t>рішення</a:t>
            </a:r>
            <a:r>
              <a:rPr lang="ru-RU" sz="2400" b="1" dirty="0"/>
              <a:t> пленуму ЦК КПРС,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помітно</a:t>
            </a:r>
            <a:r>
              <a:rPr lang="ru-RU" sz="2400" b="1" dirty="0"/>
              <a:t> </a:t>
            </a:r>
            <a:r>
              <a:rPr lang="ru-RU" sz="2400" b="1" dirty="0" err="1"/>
              <a:t>вплинули</a:t>
            </a:r>
            <a:r>
              <a:rPr lang="ru-RU" sz="2400" b="1" dirty="0"/>
              <a:t> на </a:t>
            </a:r>
            <a:r>
              <a:rPr lang="ru-RU" sz="2400" b="1" dirty="0" err="1"/>
              <a:t>прискорення</a:t>
            </a:r>
            <a:r>
              <a:rPr lang="ru-RU" sz="2400" b="1" dirty="0"/>
              <a:t> </a:t>
            </a:r>
            <a:r>
              <a:rPr lang="ru-RU" sz="2400" b="1" dirty="0" err="1"/>
              <a:t>темпів</a:t>
            </a:r>
            <a:r>
              <a:rPr lang="ru-RU" sz="2400" b="1" dirty="0"/>
              <a:t> </a:t>
            </a:r>
            <a:r>
              <a:rPr lang="ru-RU" sz="2400" b="1" dirty="0" err="1"/>
              <a:t>хімізації</a:t>
            </a:r>
            <a:r>
              <a:rPr lang="ru-RU" sz="2400" b="1" dirty="0"/>
              <a:t> </a:t>
            </a:r>
            <a:r>
              <a:rPr lang="ru-RU" sz="2400" b="1" dirty="0" err="1"/>
              <a:t>сільського</a:t>
            </a:r>
            <a:r>
              <a:rPr lang="ru-RU" sz="2400" b="1" dirty="0"/>
              <a:t> </a:t>
            </a:r>
            <a:r>
              <a:rPr lang="ru-RU" sz="2400" b="1" dirty="0" err="1"/>
              <a:t>господарства</a:t>
            </a:r>
            <a:r>
              <a:rPr lang="ru-RU" sz="2400" b="1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400" b="1" dirty="0" err="1"/>
              <a:t>Відведення</a:t>
            </a:r>
            <a:r>
              <a:rPr lang="ru-RU" sz="2400" b="1" dirty="0"/>
              <a:t> </a:t>
            </a:r>
            <a:r>
              <a:rPr lang="ru-RU" sz="2400" b="1" dirty="0" err="1"/>
              <a:t>значного</a:t>
            </a:r>
            <a:r>
              <a:rPr lang="ru-RU" sz="2400" b="1" dirty="0"/>
              <a:t> </a:t>
            </a:r>
            <a:r>
              <a:rPr lang="ru-RU" sz="2400" b="1" dirty="0" err="1"/>
              <a:t>місця</a:t>
            </a:r>
            <a:r>
              <a:rPr lang="ru-RU" sz="2400" b="1" dirty="0"/>
              <a:t> </a:t>
            </a:r>
            <a:r>
              <a:rPr lang="ru-RU" sz="2400" b="1" dirty="0" err="1"/>
              <a:t>хімізації</a:t>
            </a:r>
            <a:r>
              <a:rPr lang="ru-RU" sz="2400" b="1" dirty="0"/>
              <a:t> </a:t>
            </a:r>
            <a:r>
              <a:rPr lang="ru-RU" sz="2400" b="1" dirty="0" err="1"/>
              <a:t>сільського</a:t>
            </a:r>
            <a:r>
              <a:rPr lang="ru-RU" sz="2400" b="1" dirty="0"/>
              <a:t> </a:t>
            </a:r>
            <a:r>
              <a:rPr lang="ru-RU" sz="2400" b="1" dirty="0" err="1"/>
              <a:t>господарства</a:t>
            </a:r>
            <a:r>
              <a:rPr lang="ru-RU" sz="2400" b="1" dirty="0"/>
              <a:t> на лютневому </a:t>
            </a:r>
            <a:r>
              <a:rPr lang="ru-RU" sz="2400" b="1" dirty="0" err="1"/>
              <a:t>пленумі</a:t>
            </a:r>
            <a:r>
              <a:rPr lang="ru-RU" sz="2400" b="1" dirty="0"/>
              <a:t> ЦК КПРС 1964 р.</a:t>
            </a:r>
          </a:p>
          <a:p>
            <a:pPr>
              <a:buFont typeface="Wingdings" pitchFamily="2" charset="2"/>
              <a:buNone/>
              <a:defRPr/>
            </a:pPr>
            <a:endParaRPr lang="ru-RU" sz="800" b="1" dirty="0"/>
          </a:p>
          <a:p>
            <a:pPr>
              <a:defRPr/>
            </a:pPr>
            <a:r>
              <a:rPr lang="ru-RU" sz="2400" b="1" dirty="0" err="1"/>
              <a:t>Асигнування</a:t>
            </a:r>
            <a:r>
              <a:rPr lang="ru-RU" sz="2400" b="1" dirty="0"/>
              <a:t> </a:t>
            </a:r>
            <a:r>
              <a:rPr lang="ru-RU" sz="2400" b="1" dirty="0" err="1"/>
              <a:t>значних</a:t>
            </a:r>
            <a:r>
              <a:rPr lang="ru-RU" sz="2400" b="1" dirty="0"/>
              <a:t> </a:t>
            </a:r>
            <a:r>
              <a:rPr lang="ru-RU" sz="2400" b="1" dirty="0" err="1"/>
              <a:t>коштів</a:t>
            </a:r>
            <a:r>
              <a:rPr lang="ru-RU" sz="2400" b="1" dirty="0"/>
              <a:t> на </a:t>
            </a:r>
            <a:r>
              <a:rPr lang="ru-RU" sz="2400" b="1" dirty="0" err="1"/>
              <a:t>будівництво</a:t>
            </a:r>
            <a:r>
              <a:rPr lang="ru-RU" sz="2400" b="1" dirty="0"/>
              <a:t> </a:t>
            </a:r>
            <a:r>
              <a:rPr lang="ru-RU" sz="2400" b="1" dirty="0" err="1"/>
              <a:t>об’єктів</a:t>
            </a:r>
            <a:r>
              <a:rPr lang="ru-RU" sz="2400" b="1" dirty="0"/>
              <a:t> </a:t>
            </a:r>
            <a:r>
              <a:rPr lang="ru-RU" sz="2400" b="1" dirty="0" err="1"/>
              <a:t>мінеральних</a:t>
            </a:r>
            <a:r>
              <a:rPr lang="ru-RU" sz="2400" b="1" dirty="0"/>
              <a:t> добрив: </a:t>
            </a:r>
            <a:r>
              <a:rPr lang="ru-RU" sz="2400" b="1" dirty="0" err="1"/>
              <a:t>протягом</a:t>
            </a:r>
            <a:r>
              <a:rPr lang="ru-RU" sz="2400" b="1" dirty="0"/>
              <a:t> 1960-х </a:t>
            </a:r>
            <a:r>
              <a:rPr lang="ru-RU" sz="2400" b="1" dirty="0" err="1"/>
              <a:t>рр</a:t>
            </a:r>
            <a:r>
              <a:rPr lang="ru-RU" sz="2400" b="1" dirty="0"/>
              <a:t>. </a:t>
            </a:r>
            <a:r>
              <a:rPr lang="ru-RU" sz="2400" b="1" dirty="0" err="1"/>
              <a:t>близько</a:t>
            </a:r>
            <a:r>
              <a:rPr lang="ru-RU" sz="2400" b="1" dirty="0"/>
              <a:t> 13 % </a:t>
            </a:r>
            <a:r>
              <a:rPr lang="ru-RU" sz="2400" b="1" dirty="0" err="1"/>
              <a:t>загальних</a:t>
            </a:r>
            <a:r>
              <a:rPr lang="ru-RU" sz="2400" b="1" dirty="0"/>
              <a:t> </a:t>
            </a:r>
            <a:r>
              <a:rPr lang="ru-RU" sz="2400" b="1" dirty="0" err="1"/>
              <a:t>капітальних</a:t>
            </a:r>
            <a:r>
              <a:rPr lang="ru-RU" sz="2400" b="1" dirty="0"/>
              <a:t> </a:t>
            </a:r>
            <a:r>
              <a:rPr lang="ru-RU" sz="2400" b="1" dirty="0" err="1"/>
              <a:t>вкладень</a:t>
            </a:r>
            <a:r>
              <a:rPr lang="ru-RU" sz="2400" b="1" dirty="0"/>
              <a:t> у </a:t>
            </a:r>
            <a:r>
              <a:rPr lang="ru-RU" sz="2400" b="1" dirty="0" err="1"/>
              <a:t>хімічну</a:t>
            </a:r>
            <a:r>
              <a:rPr lang="ru-RU" sz="2400" b="1" dirty="0"/>
              <a:t> </a:t>
            </a:r>
            <a:r>
              <a:rPr lang="ru-RU" sz="2400" b="1" dirty="0" err="1"/>
              <a:t>промисловість</a:t>
            </a:r>
            <a:r>
              <a:rPr lang="ru-RU" sz="2400" b="1" dirty="0"/>
              <a:t> </a:t>
            </a:r>
            <a:r>
              <a:rPr lang="ru-RU" sz="2400" b="1" dirty="0" err="1"/>
              <a:t>пішло</a:t>
            </a:r>
            <a:r>
              <a:rPr lang="ru-RU" sz="2400" b="1" dirty="0"/>
              <a:t> на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азотних</a:t>
            </a:r>
            <a:r>
              <a:rPr lang="ru-RU" sz="2400" b="1" dirty="0"/>
              <a:t>, </a:t>
            </a:r>
            <a:r>
              <a:rPr lang="ru-RU" sz="2400" b="1" dirty="0" err="1"/>
              <a:t>фосфатних</a:t>
            </a:r>
            <a:r>
              <a:rPr lang="ru-RU" sz="2400" b="1" dirty="0"/>
              <a:t> та </a:t>
            </a:r>
            <a:r>
              <a:rPr lang="ru-RU" sz="2400" b="1" dirty="0" err="1"/>
              <a:t>калійних</a:t>
            </a:r>
            <a:r>
              <a:rPr lang="ru-RU" sz="2400" b="1" dirty="0"/>
              <a:t> добрив.</a:t>
            </a: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44475"/>
            <a:ext cx="8929687" cy="969963"/>
          </a:xfrm>
        </p:spPr>
        <p:txBody>
          <a:bodyPr/>
          <a:lstStyle/>
          <a:p>
            <a:pPr algn="ctr">
              <a:defRPr/>
            </a:pPr>
            <a:r>
              <a:rPr lang="ru-RU" sz="3600" dirty="0" err="1"/>
              <a:t>Кампанія</a:t>
            </a:r>
            <a:r>
              <a:rPr lang="ru-RU" sz="3600" dirty="0"/>
              <a:t> </a:t>
            </a:r>
            <a:r>
              <a:rPr lang="ru-RU" sz="3600" dirty="0" err="1"/>
              <a:t>укрупнення</a:t>
            </a:r>
            <a:r>
              <a:rPr lang="ru-RU" sz="3600" dirty="0"/>
              <a:t> </a:t>
            </a:r>
            <a:r>
              <a:rPr lang="ru-RU" sz="3600" dirty="0" err="1"/>
              <a:t>колгоспів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1957-1960 </a:t>
            </a:r>
            <a:r>
              <a:rPr lang="ru-RU" sz="2400" b="1" dirty="0" err="1">
                <a:solidFill>
                  <a:srgbClr val="FF0000"/>
                </a:solidFill>
              </a:rPr>
              <a:t>рр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b="1" dirty="0"/>
              <a:t> —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нової</a:t>
            </a:r>
            <a:r>
              <a:rPr lang="ru-RU" sz="2400" b="1" dirty="0"/>
              <a:t> </a:t>
            </a:r>
            <a:r>
              <a:rPr lang="ru-RU" sz="2400" b="1" dirty="0" err="1"/>
              <a:t>кампанія</a:t>
            </a:r>
            <a:r>
              <a:rPr lang="ru-RU" sz="2400" b="1" dirty="0"/>
              <a:t> по </a:t>
            </a:r>
            <a:r>
              <a:rPr lang="ru-RU" sz="2400" b="1" dirty="0" err="1"/>
              <a:t>укрупненню</a:t>
            </a:r>
            <a:r>
              <a:rPr lang="ru-RU" sz="2400" b="1" dirty="0"/>
              <a:t> </a:t>
            </a:r>
            <a:r>
              <a:rPr lang="ru-RU" sz="2400" b="1" dirty="0" err="1"/>
              <a:t>колгоспів</a:t>
            </a:r>
            <a:r>
              <a:rPr lang="ru-RU" sz="2400" b="1" dirty="0"/>
              <a:t>, у </a:t>
            </a:r>
            <a:r>
              <a:rPr lang="ru-RU" sz="2400" b="1" dirty="0" err="1"/>
              <a:t>результаті</a:t>
            </a:r>
            <a:r>
              <a:rPr lang="ru-RU" sz="2400" b="1" dirty="0"/>
              <a:t>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посівні</a:t>
            </a:r>
            <a:r>
              <a:rPr lang="ru-RU" sz="2400" b="1" dirty="0"/>
              <a:t> </a:t>
            </a:r>
            <a:r>
              <a:rPr lang="ru-RU" sz="2400" b="1" dirty="0" err="1"/>
              <a:t>площі</a:t>
            </a:r>
            <a:r>
              <a:rPr lang="ru-RU" sz="2400" b="1" dirty="0"/>
              <a:t> одного </a:t>
            </a:r>
            <a:r>
              <a:rPr lang="ru-RU" sz="2400" b="1" dirty="0" err="1"/>
              <a:t>колгоспу</a:t>
            </a:r>
            <a:r>
              <a:rPr lang="ru-RU" sz="2400" b="1" dirty="0"/>
              <a:t> </a:t>
            </a:r>
            <a:r>
              <a:rPr lang="ru-RU" sz="2400" b="1" dirty="0" err="1"/>
              <a:t>збільшувалися</a:t>
            </a:r>
            <a:r>
              <a:rPr lang="ru-RU" sz="2400" b="1" dirty="0"/>
              <a:t> в три рази</a:t>
            </a:r>
          </a:p>
          <a:p>
            <a:pPr>
              <a:buFont typeface="Wingdings" pitchFamily="2" charset="2"/>
              <a:buNone/>
              <a:defRPr/>
            </a:pPr>
            <a:endParaRPr lang="ru-RU" sz="1400" b="1" dirty="0"/>
          </a:p>
          <a:p>
            <a:pPr>
              <a:defRPr/>
            </a:pPr>
            <a:r>
              <a:rPr lang="ru-RU" sz="2400" b="1" dirty="0" err="1"/>
              <a:t>Скорочення</a:t>
            </a:r>
            <a:r>
              <a:rPr lang="ru-RU" sz="2400" b="1" dirty="0"/>
              <a:t> </a:t>
            </a:r>
            <a:r>
              <a:rPr lang="ru-RU" sz="2400" b="1" dirty="0" err="1"/>
              <a:t>кількості</a:t>
            </a:r>
            <a:r>
              <a:rPr lang="ru-RU" sz="2400" b="1" dirty="0"/>
              <a:t> </a:t>
            </a:r>
            <a:r>
              <a:rPr lang="ru-RU" sz="2400" b="1" dirty="0" err="1"/>
              <a:t>колгоспів</a:t>
            </a:r>
            <a:r>
              <a:rPr lang="ru-RU" sz="2400" b="1" dirty="0"/>
              <a:t> до 9,5 тис.</a:t>
            </a:r>
          </a:p>
          <a:p>
            <a:pPr>
              <a:defRPr/>
            </a:pPr>
            <a:endParaRPr lang="ru-RU" sz="400" b="1" dirty="0"/>
          </a:p>
          <a:p>
            <a:pPr>
              <a:defRPr/>
            </a:pPr>
            <a:r>
              <a:rPr lang="ru-RU" sz="2400" b="1" dirty="0" err="1"/>
              <a:t>Поширення</a:t>
            </a:r>
            <a:r>
              <a:rPr lang="ru-RU" sz="2400" b="1" dirty="0"/>
              <a:t> </a:t>
            </a:r>
            <a:r>
              <a:rPr lang="ru-RU" sz="2400" b="1" dirty="0" err="1"/>
              <a:t>кампанії</a:t>
            </a:r>
            <a:r>
              <a:rPr lang="ru-RU" sz="2400" b="1" dirty="0"/>
              <a:t> по </a:t>
            </a:r>
            <a:r>
              <a:rPr lang="ru-RU" sz="2400" b="1" dirty="0" err="1"/>
              <a:t>перетворенню</a:t>
            </a:r>
            <a:r>
              <a:rPr lang="ru-RU" sz="2400" b="1" dirty="0"/>
              <a:t> </a:t>
            </a:r>
            <a:r>
              <a:rPr lang="ru-RU" sz="2400" b="1" dirty="0" err="1"/>
              <a:t>колгоспів</a:t>
            </a:r>
            <a:r>
              <a:rPr lang="ru-RU" sz="2400" b="1" dirty="0"/>
              <a:t> на </a:t>
            </a:r>
            <a:r>
              <a:rPr lang="ru-RU" sz="2400" b="1" dirty="0" err="1"/>
              <a:t>радгоспи</a:t>
            </a:r>
            <a:endParaRPr lang="ru-RU" sz="2400" b="1" dirty="0"/>
          </a:p>
          <a:p>
            <a:pPr>
              <a:defRPr/>
            </a:pPr>
            <a:endParaRPr lang="ru-RU" sz="400" b="1" dirty="0"/>
          </a:p>
          <a:p>
            <a:pPr>
              <a:defRPr/>
            </a:pP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замість</a:t>
            </a:r>
            <a:r>
              <a:rPr lang="ru-RU" sz="2400" b="1" dirty="0"/>
              <a:t> </a:t>
            </a:r>
            <a:r>
              <a:rPr lang="ru-RU" sz="2400" b="1" dirty="0" err="1"/>
              <a:t>сіл</a:t>
            </a:r>
            <a:r>
              <a:rPr lang="ru-RU" sz="2400" b="1" dirty="0"/>
              <a:t> «</a:t>
            </a:r>
            <a:r>
              <a:rPr lang="ru-RU" sz="2400" b="1" dirty="0" err="1"/>
              <a:t>агроміст</a:t>
            </a:r>
            <a:r>
              <a:rPr lang="ru-RU" sz="2400" b="1" dirty="0"/>
              <a:t>»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населенням</a:t>
            </a:r>
            <a:r>
              <a:rPr lang="ru-RU" sz="2400" b="1" dirty="0"/>
              <a:t> 5 тис. </a:t>
            </a:r>
            <a:r>
              <a:rPr lang="ru-RU" sz="2400" b="1" dirty="0" err="1"/>
              <a:t>жителів</a:t>
            </a:r>
            <a:r>
              <a:rPr lang="ru-RU" sz="2400" b="1" dirty="0"/>
              <a:t>; </a:t>
            </a:r>
            <a:r>
              <a:rPr lang="ru-RU" sz="2400" b="1" dirty="0" err="1"/>
              <a:t>супроводження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кампанії</a:t>
            </a:r>
            <a:r>
              <a:rPr lang="ru-RU" sz="2400" b="1" dirty="0"/>
              <a:t> </a:t>
            </a:r>
            <a:r>
              <a:rPr lang="ru-RU" sz="2400" b="1" dirty="0" err="1"/>
              <a:t>ліквідацією</a:t>
            </a:r>
            <a:r>
              <a:rPr lang="ru-RU" sz="2400" b="1" dirty="0"/>
              <a:t> </a:t>
            </a:r>
            <a:r>
              <a:rPr lang="ru-RU" sz="2400" b="1" dirty="0" err="1"/>
              <a:t>неперспективних</a:t>
            </a:r>
            <a:r>
              <a:rPr lang="ru-RU" sz="2400" b="1" dirty="0"/>
              <a:t> </a:t>
            </a:r>
            <a:r>
              <a:rPr lang="ru-RU" sz="2400" b="1" dirty="0" err="1"/>
              <a:t>сіл</a:t>
            </a:r>
            <a:r>
              <a:rPr lang="ru-RU" sz="2400" b="1" dirty="0"/>
              <a:t> (</a:t>
            </a:r>
            <a:r>
              <a:rPr lang="ru-RU" sz="2400" b="1" dirty="0" err="1"/>
              <a:t>швидка</a:t>
            </a:r>
            <a:r>
              <a:rPr lang="ru-RU" sz="2400" b="1" dirty="0"/>
              <a:t> </a:t>
            </a:r>
            <a:r>
              <a:rPr lang="ru-RU" sz="2400" b="1" dirty="0" err="1"/>
              <a:t>відмова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ідеї</a:t>
            </a:r>
            <a:r>
              <a:rPr lang="ru-RU" sz="2400" b="1" dirty="0"/>
              <a:t> «</a:t>
            </a:r>
            <a:r>
              <a:rPr lang="ru-RU" sz="2400" b="1" dirty="0" err="1"/>
              <a:t>агроміст</a:t>
            </a:r>
            <a:r>
              <a:rPr lang="ru-RU" sz="2400" b="1" dirty="0"/>
              <a:t>», </a:t>
            </a:r>
            <a:r>
              <a:rPr lang="ru-RU" sz="2400" b="1" dirty="0" err="1"/>
              <a:t>продовження</a:t>
            </a:r>
            <a:r>
              <a:rPr lang="ru-RU" sz="2400" b="1" dirty="0"/>
              <a:t> </a:t>
            </a:r>
            <a:r>
              <a:rPr lang="ru-RU" sz="2400" b="1" dirty="0" err="1"/>
              <a:t>кампанії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ліквідації</a:t>
            </a:r>
            <a:r>
              <a:rPr lang="ru-RU" sz="2400" b="1" dirty="0"/>
              <a:t> </a:t>
            </a:r>
            <a:r>
              <a:rPr lang="ru-RU" sz="2400" b="1" dirty="0" err="1"/>
              <a:t>неперспективних</a:t>
            </a:r>
            <a:r>
              <a:rPr lang="ru-RU" sz="2400" b="1" dirty="0"/>
              <a:t> </a:t>
            </a:r>
            <a:r>
              <a:rPr lang="ru-RU" sz="2400" b="1" dirty="0" err="1"/>
              <a:t>сіл</a:t>
            </a:r>
            <a:r>
              <a:rPr lang="ru-RU" sz="2400" b="1" dirty="0"/>
              <a:t> у </a:t>
            </a:r>
            <a:r>
              <a:rPr lang="ru-RU" sz="2400" b="1" dirty="0" err="1"/>
              <a:t>наступні</a:t>
            </a:r>
            <a:r>
              <a:rPr lang="ru-RU" sz="2400" b="1" dirty="0"/>
              <a:t> </a:t>
            </a:r>
            <a:r>
              <a:rPr lang="ru-RU" sz="2400" b="1" dirty="0" err="1"/>
              <a:t>десятиліття</a:t>
            </a:r>
            <a:r>
              <a:rPr lang="ru-RU" sz="2400" b="1" dirty="0"/>
              <a:t>).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00438" y="2500313"/>
            <a:ext cx="71437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pPr algn="ctr">
              <a:defRPr/>
            </a:pPr>
            <a:r>
              <a:rPr lang="ru-RU" sz="3200" u="sng" dirty="0"/>
              <a:t/>
            </a:r>
            <a:br>
              <a:rPr lang="ru-RU" sz="3200" u="sng" dirty="0"/>
            </a:br>
            <a:r>
              <a:rPr lang="ru-RU" sz="2800" dirty="0"/>
              <a:t>У 1957 р. </a:t>
            </a:r>
            <a:r>
              <a:rPr lang="uk-UA" sz="2800" dirty="0"/>
              <a:t>- </a:t>
            </a:r>
            <a:r>
              <a:rPr lang="ru-RU" sz="2800" dirty="0"/>
              <a:t>реформ</a:t>
            </a:r>
            <a:r>
              <a:rPr lang="uk-UA" sz="2800" dirty="0"/>
              <a:t>а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народним</a:t>
            </a:r>
            <a:r>
              <a:rPr lang="ru-RU" sz="2800" dirty="0"/>
              <a:t> </a:t>
            </a:r>
            <a:r>
              <a:rPr lang="ru-RU" sz="2800" dirty="0" err="1"/>
              <a:t>господарством</a:t>
            </a:r>
            <a:r>
              <a:rPr lang="uk-UA" sz="2800" dirty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>
              <a:defRPr/>
            </a:pPr>
            <a:r>
              <a:rPr lang="uk-UA" sz="2800" b="1" dirty="0"/>
              <a:t>децентралізація керівництва економікою;</a:t>
            </a:r>
            <a:endParaRPr lang="ru-RU" sz="2800" dirty="0"/>
          </a:p>
          <a:p>
            <a:pPr>
              <a:defRPr/>
            </a:pPr>
            <a:r>
              <a:rPr lang="uk-UA" sz="2000" b="1" dirty="0"/>
              <a:t>замість </a:t>
            </a:r>
            <a:r>
              <a:rPr lang="ru-RU" sz="2000" b="1" dirty="0" err="1"/>
              <a:t>централізован</a:t>
            </a:r>
            <a:r>
              <a:rPr lang="uk-UA" sz="2000" b="1" dirty="0" err="1"/>
              <a:t>их</a:t>
            </a:r>
            <a:r>
              <a:rPr lang="ru-RU" sz="2000" b="1" dirty="0"/>
              <a:t> </a:t>
            </a:r>
            <a:r>
              <a:rPr lang="ru-RU" sz="2000" b="1" dirty="0" err="1"/>
              <a:t>галузев</a:t>
            </a:r>
            <a:r>
              <a:rPr lang="uk-UA" sz="2000" b="1" dirty="0" err="1"/>
              <a:t>их</a:t>
            </a:r>
            <a:r>
              <a:rPr lang="ru-RU" sz="2000" b="1" dirty="0"/>
              <a:t> </a:t>
            </a:r>
            <a:r>
              <a:rPr lang="ru-RU" sz="2000" b="1" dirty="0" err="1"/>
              <a:t>міністерств</a:t>
            </a:r>
            <a:r>
              <a:rPr lang="ru-RU" sz="2000" b="1" dirty="0"/>
              <a:t> </a:t>
            </a:r>
            <a:r>
              <a:rPr lang="ru-RU" sz="2000" b="1" dirty="0" err="1"/>
              <a:t>створювалис</a:t>
            </a:r>
            <a:r>
              <a:rPr lang="uk-UA" sz="2000" b="1" dirty="0"/>
              <a:t>я</a:t>
            </a:r>
            <a:r>
              <a:rPr lang="ru-RU" sz="2000" b="1" dirty="0"/>
              <a:t> </a:t>
            </a:r>
            <a:r>
              <a:rPr lang="ru-RU" sz="2000" b="1" dirty="0" err="1"/>
              <a:t>територіальні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dirty="0"/>
              <a:t> - </a:t>
            </a:r>
            <a:r>
              <a:rPr lang="ru-RU" sz="2000" b="1" dirty="0"/>
              <a:t>ради народного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(</a:t>
            </a:r>
            <a:r>
              <a:rPr lang="ru-RU" sz="2000" b="1" dirty="0" err="1"/>
              <a:t>раднаргоспи</a:t>
            </a:r>
            <a:r>
              <a:rPr lang="ru-RU" sz="2000" b="1" dirty="0"/>
              <a:t>)</a:t>
            </a:r>
            <a:r>
              <a:rPr lang="uk-UA" sz="2000" b="1" dirty="0"/>
              <a:t>;</a:t>
            </a:r>
            <a:r>
              <a:rPr lang="uk-UA" sz="2000" dirty="0"/>
              <a:t> </a:t>
            </a:r>
          </a:p>
          <a:p>
            <a:pPr>
              <a:defRPr/>
            </a:pPr>
            <a:endParaRPr lang="ru-RU" sz="200" dirty="0"/>
          </a:p>
          <a:p>
            <a:pPr>
              <a:defRPr/>
            </a:pPr>
            <a:r>
              <a:rPr lang="uk-UA" sz="2000" b="1" dirty="0"/>
              <a:t>б</a:t>
            </a:r>
            <a:r>
              <a:rPr lang="ru-RU" sz="2000" b="1" dirty="0" err="1"/>
              <a:t>уло</a:t>
            </a:r>
            <a:r>
              <a:rPr lang="ru-RU" sz="2000" b="1" dirty="0"/>
              <a:t> </a:t>
            </a:r>
            <a:r>
              <a:rPr lang="ru-RU" sz="2000" b="1" dirty="0" err="1"/>
              <a:t>утворено</a:t>
            </a:r>
            <a:r>
              <a:rPr lang="ru-RU" sz="2000" b="1" dirty="0"/>
              <a:t> 105 </a:t>
            </a:r>
            <a:r>
              <a:rPr lang="ru-RU" sz="2000" b="1" dirty="0" err="1"/>
              <a:t>раднаргоспів</a:t>
            </a:r>
            <a:r>
              <a:rPr lang="ru-RU" sz="2000" b="1" dirty="0"/>
              <a:t>, </a:t>
            </a:r>
            <a:r>
              <a:rPr lang="ru-RU" sz="2000" b="1" dirty="0" err="1"/>
              <a:t>з</a:t>
            </a:r>
            <a:r>
              <a:rPr lang="ru-RU" sz="2000" b="1" dirty="0"/>
              <a:t> них 11 - на </a:t>
            </a:r>
            <a:r>
              <a:rPr lang="ru-RU" sz="2000" b="1" dirty="0" err="1"/>
              <a:t>території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uk-UA" sz="2000" b="1" dirty="0"/>
              <a:t>;</a:t>
            </a:r>
            <a:r>
              <a:rPr lang="uk-UA" sz="2000" dirty="0"/>
              <a:t> </a:t>
            </a:r>
          </a:p>
          <a:p>
            <a:pPr>
              <a:defRPr/>
            </a:pPr>
            <a:r>
              <a:rPr lang="ru-RU" sz="2000" b="1" dirty="0"/>
              <a:t>1960 р. -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ради народного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та </a:t>
            </a:r>
            <a:r>
              <a:rPr lang="ru-RU" sz="2000" b="1" dirty="0" err="1"/>
              <a:t>зменшення</a:t>
            </a:r>
            <a:r>
              <a:rPr lang="ru-RU" sz="2000" b="1" dirty="0"/>
              <a:t> </a:t>
            </a:r>
            <a:r>
              <a:rPr lang="ru-RU" sz="2000" b="1" dirty="0" err="1"/>
              <a:t>кількості</a:t>
            </a:r>
            <a:r>
              <a:rPr lang="ru-RU" sz="2000" b="1" dirty="0"/>
              <a:t> </a:t>
            </a:r>
            <a:r>
              <a:rPr lang="ru-RU" sz="2000" b="1" dirty="0" err="1"/>
              <a:t>українських</a:t>
            </a:r>
            <a:r>
              <a:rPr lang="ru-RU" sz="2000" b="1" dirty="0"/>
              <a:t> </a:t>
            </a:r>
            <a:r>
              <a:rPr lang="ru-RU" sz="2000" b="1" dirty="0" err="1"/>
              <a:t>раднаргоспів</a:t>
            </a:r>
            <a:r>
              <a:rPr lang="ru-RU" sz="2000" b="1" dirty="0"/>
              <a:t> до 7.</a:t>
            </a:r>
          </a:p>
          <a:p>
            <a:pPr>
              <a:defRPr/>
            </a:pPr>
            <a:endParaRPr lang="ru-RU" sz="300" b="1" dirty="0"/>
          </a:p>
          <a:p>
            <a:pPr>
              <a:defRPr/>
            </a:pPr>
            <a:r>
              <a:rPr lang="ru-RU" sz="2000" b="1" dirty="0" err="1"/>
              <a:t>розширені</a:t>
            </a:r>
            <a:r>
              <a:rPr lang="ru-RU" sz="2000" b="1" dirty="0"/>
              <a:t> права </a:t>
            </a:r>
            <a:r>
              <a:rPr lang="ru-RU" sz="2000" b="1" dirty="0" err="1"/>
              <a:t>республіканських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місцевих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uk-UA" sz="2000" b="1" dirty="0"/>
              <a:t>у питаннях планування,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бюджетних</a:t>
            </a:r>
            <a:r>
              <a:rPr lang="ru-RU" sz="2000" b="1" dirty="0"/>
              <a:t> </a:t>
            </a:r>
            <a:r>
              <a:rPr lang="ru-RU" sz="2000" b="1" dirty="0" err="1"/>
              <a:t>коштів</a:t>
            </a:r>
            <a:r>
              <a:rPr lang="ru-RU" sz="2000" dirty="0"/>
              <a:t>;</a:t>
            </a:r>
          </a:p>
          <a:p>
            <a:pPr>
              <a:buFont typeface="Wingdings" pitchFamily="2" charset="2"/>
              <a:buNone/>
              <a:defRPr/>
            </a:pPr>
            <a:endParaRPr lang="ru-RU" sz="500" dirty="0"/>
          </a:p>
          <a:p>
            <a:pPr>
              <a:defRPr/>
            </a:pPr>
            <a:r>
              <a:rPr lang="ru-RU" sz="2000" b="1" dirty="0" err="1"/>
              <a:t>Збереження</a:t>
            </a:r>
            <a:r>
              <a:rPr lang="ru-RU" sz="2000" b="1" dirty="0"/>
              <a:t> </a:t>
            </a:r>
            <a:r>
              <a:rPr lang="ru-RU" sz="2000" b="1" dirty="0" err="1"/>
              <a:t>старих</a:t>
            </a:r>
            <a:r>
              <a:rPr lang="ru-RU" sz="2000" b="1" dirty="0"/>
              <a:t> </a:t>
            </a:r>
            <a:r>
              <a:rPr lang="ru-RU" sz="2000" b="1" dirty="0" err="1"/>
              <a:t>важелів</a:t>
            </a:r>
            <a:r>
              <a:rPr lang="ru-RU" sz="2000" b="1" dirty="0"/>
              <a:t> </a:t>
            </a:r>
            <a:r>
              <a:rPr lang="ru-RU" sz="2000" b="1" dirty="0" err="1"/>
              <a:t>адміністративно-командної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, реформа не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підкріплена</a:t>
            </a:r>
            <a:r>
              <a:rPr lang="ru-RU" sz="2000" b="1" dirty="0"/>
              <a:t> </a:t>
            </a:r>
            <a:r>
              <a:rPr lang="ru-RU" sz="2000" b="1" dirty="0" err="1"/>
              <a:t>введенням</a:t>
            </a:r>
            <a:r>
              <a:rPr lang="ru-RU" sz="2000" b="1" dirty="0"/>
              <a:t> </a:t>
            </a:r>
            <a:r>
              <a:rPr lang="ru-RU" sz="2000" b="1" dirty="0" err="1"/>
              <a:t>госпрозрахунку</a:t>
            </a:r>
            <a:r>
              <a:rPr lang="ru-RU" sz="2000" b="1" dirty="0"/>
              <a:t> та </a:t>
            </a:r>
            <a:r>
              <a:rPr lang="ru-RU" sz="2000" b="1" dirty="0" err="1"/>
              <a:t>наданням</a:t>
            </a:r>
            <a:r>
              <a:rPr lang="ru-RU" sz="2000" b="1" dirty="0"/>
              <a:t> </a:t>
            </a:r>
            <a:r>
              <a:rPr lang="ru-RU" sz="2000" b="1" dirty="0" err="1"/>
              <a:t>самостійності</a:t>
            </a:r>
            <a:r>
              <a:rPr lang="ru-RU" sz="2000" b="1" dirty="0"/>
              <a:t> </a:t>
            </a:r>
            <a:r>
              <a:rPr lang="ru-RU" sz="2000" b="1" dirty="0" err="1"/>
              <a:t>підприємствам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призвело</a:t>
            </a:r>
            <a:r>
              <a:rPr lang="ru-RU" sz="2000" b="1" dirty="0"/>
              <a:t> до </a:t>
            </a:r>
            <a:r>
              <a:rPr lang="ru-RU" sz="2000" b="1" dirty="0" err="1"/>
              <a:t>повернення</a:t>
            </a:r>
            <a:r>
              <a:rPr lang="ru-RU" sz="2000" b="1" dirty="0"/>
              <a:t> </a:t>
            </a:r>
            <a:r>
              <a:rPr lang="ru-RU" sz="2000" b="1" dirty="0" err="1"/>
              <a:t>старої</a:t>
            </a:r>
            <a:r>
              <a:rPr lang="ru-RU" sz="2000" b="1" dirty="0"/>
              <a:t> </a:t>
            </a:r>
            <a:r>
              <a:rPr lang="ru-RU" sz="2000" b="1" dirty="0" err="1"/>
              <a:t>централізованої</a:t>
            </a:r>
            <a:r>
              <a:rPr lang="ru-RU" sz="2000" b="1" dirty="0"/>
              <a:t> </a:t>
            </a:r>
            <a:r>
              <a:rPr lang="ru-RU" sz="2000" b="1" dirty="0" err="1"/>
              <a:t>схеми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err="1"/>
              <a:t>Наслідки</a:t>
            </a:r>
            <a:r>
              <a:rPr lang="ru-RU" sz="3200" dirty="0"/>
              <a:t>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раднаргоспів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313" y="1357313"/>
            <a:ext cx="4283075" cy="500062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>
                <a:solidFill>
                  <a:schemeClr val="tx2">
                    <a:lumMod val="90000"/>
                  </a:schemeClr>
                </a:solidFill>
              </a:rPr>
              <a:t>Позитивні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75" y="2000250"/>
            <a:ext cx="4357688" cy="3357563"/>
          </a:xfrm>
        </p:spPr>
        <p:txBody>
          <a:bodyPr/>
          <a:lstStyle/>
          <a:p>
            <a:pPr>
              <a:defRPr/>
            </a:pPr>
            <a:r>
              <a:rPr lang="ru-RU" b="1" dirty="0" err="1"/>
              <a:t>Розширення</a:t>
            </a:r>
            <a:r>
              <a:rPr lang="ru-RU" b="1" dirty="0"/>
              <a:t> </a:t>
            </a:r>
            <a:r>
              <a:rPr lang="ru-RU" b="1" dirty="0" err="1"/>
              <a:t>господарчих</a:t>
            </a:r>
            <a:r>
              <a:rPr lang="ru-RU" b="1" dirty="0"/>
              <a:t> прав на </a:t>
            </a:r>
            <a:r>
              <a:rPr lang="ru-RU" b="1" dirty="0" err="1"/>
              <a:t>місцях</a:t>
            </a:r>
            <a:r>
              <a:rPr lang="ru-RU" b="1" dirty="0"/>
              <a:t>;</a:t>
            </a:r>
          </a:p>
          <a:p>
            <a:pPr>
              <a:buFont typeface="Wingdings" pitchFamily="2" charset="2"/>
              <a:buNone/>
              <a:defRPr/>
            </a:pPr>
            <a:endParaRPr lang="ru-RU" sz="1000" b="1" dirty="0"/>
          </a:p>
          <a:p>
            <a:pPr>
              <a:defRPr/>
            </a:pPr>
            <a:r>
              <a:rPr lang="ru-RU" b="1" dirty="0" err="1"/>
              <a:t>наближення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до </a:t>
            </a:r>
            <a:r>
              <a:rPr lang="ru-RU" b="1" dirty="0" err="1"/>
              <a:t>виробництва</a:t>
            </a:r>
            <a:r>
              <a:rPr lang="ru-RU" b="1" dirty="0"/>
              <a:t>;</a:t>
            </a:r>
          </a:p>
          <a:p>
            <a:pPr>
              <a:buFont typeface="Wingdings" pitchFamily="2" charset="2"/>
              <a:buNone/>
              <a:defRPr/>
            </a:pPr>
            <a:endParaRPr lang="ru-RU" sz="1000" b="1" dirty="0"/>
          </a:p>
          <a:p>
            <a:pPr>
              <a:defRPr/>
            </a:pPr>
            <a:r>
              <a:rPr lang="ru-RU" b="1" dirty="0" err="1"/>
              <a:t>скорочення</a:t>
            </a:r>
            <a:r>
              <a:rPr lang="ru-RU" b="1" dirty="0"/>
              <a:t> </a:t>
            </a:r>
            <a:r>
              <a:rPr lang="ru-RU" b="1" dirty="0" err="1"/>
              <a:t>управлінського</a:t>
            </a:r>
            <a:r>
              <a:rPr lang="ru-RU" b="1" dirty="0"/>
              <a:t> </a:t>
            </a:r>
            <a:r>
              <a:rPr lang="ru-RU" b="1" dirty="0" err="1"/>
              <a:t>апарату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71625"/>
            <a:ext cx="4041775" cy="357188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>
                <a:solidFill>
                  <a:schemeClr val="tx2">
                    <a:lumMod val="90000"/>
                  </a:schemeClr>
                </a:solidFill>
              </a:rPr>
              <a:t>Негативні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000250"/>
            <a:ext cx="4498975" cy="3357563"/>
          </a:xfrm>
        </p:spPr>
        <p:txBody>
          <a:bodyPr/>
          <a:lstStyle/>
          <a:p>
            <a:pPr>
              <a:defRPr/>
            </a:pPr>
            <a:r>
              <a:rPr lang="ru-RU" b="1" dirty="0" err="1"/>
              <a:t>Ускладнення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підприємствами</a:t>
            </a:r>
            <a:r>
              <a:rPr lang="ru-RU" b="1" dirty="0"/>
              <a:t>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раднаргоспів</a:t>
            </a:r>
            <a:r>
              <a:rPr lang="ru-RU" b="1" dirty="0"/>
              <a:t>;</a:t>
            </a:r>
          </a:p>
          <a:p>
            <a:pPr>
              <a:defRPr/>
            </a:pPr>
            <a:endParaRPr lang="ru-RU" sz="1000" b="1" dirty="0"/>
          </a:p>
          <a:p>
            <a:pPr>
              <a:defRPr/>
            </a:pPr>
            <a:r>
              <a:rPr lang="ru-RU" b="1" dirty="0" err="1"/>
              <a:t>незацікавленість</a:t>
            </a:r>
            <a:r>
              <a:rPr lang="ru-RU" b="1" dirty="0"/>
              <a:t> у комплексному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всієї</a:t>
            </a:r>
            <a:r>
              <a:rPr lang="ru-RU" b="1" dirty="0"/>
              <a:t> </a:t>
            </a:r>
            <a:r>
              <a:rPr lang="ru-RU" b="1" dirty="0" err="1"/>
              <a:t>галузі</a:t>
            </a:r>
            <a:r>
              <a:rPr lang="ru-RU" b="1"/>
              <a:t>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3" y="5357813"/>
            <a:ext cx="7858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 р.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СРСР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ухвалила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раднаргоспів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684195"/>
          </a:xfrm>
        </p:spPr>
        <p:txBody>
          <a:bodyPr/>
          <a:lstStyle/>
          <a:p>
            <a:pPr algn="ctr"/>
            <a:r>
              <a:rPr lang="ru-RU" sz="3200" dirty="0" err="1"/>
              <a:t>Політика</a:t>
            </a:r>
            <a:r>
              <a:rPr lang="ru-RU" sz="3200" dirty="0"/>
              <a:t> в </a:t>
            </a:r>
            <a:r>
              <a:rPr lang="ru-RU" sz="3200" dirty="0" err="1"/>
              <a:t>галузі</a:t>
            </a:r>
            <a:r>
              <a:rPr lang="ru-RU" sz="3200" dirty="0"/>
              <a:t> </a:t>
            </a:r>
            <a:r>
              <a:rPr lang="ru-RU" sz="3200" dirty="0" err="1"/>
              <a:t>промисловості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r>
              <a:rPr lang="ru-RU" sz="2400" b="1" dirty="0" err="1"/>
              <a:t>Виникнення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модернізації</a:t>
            </a:r>
            <a:r>
              <a:rPr lang="ru-RU" sz="2400" b="1" dirty="0"/>
              <a:t>, </a:t>
            </a:r>
            <a:r>
              <a:rPr lang="ru-RU" sz="2400" b="1" dirty="0" err="1"/>
              <a:t>структурної</a:t>
            </a:r>
            <a:r>
              <a:rPr lang="ru-RU" sz="2400" b="1" dirty="0"/>
              <a:t> </a:t>
            </a:r>
            <a:r>
              <a:rPr lang="ru-RU" sz="2400" b="1" dirty="0" err="1"/>
              <a:t>перебудови</a:t>
            </a:r>
            <a:r>
              <a:rPr lang="ru-RU" sz="2400" b="1" dirty="0"/>
              <a:t> </a:t>
            </a:r>
            <a:r>
              <a:rPr lang="ru-RU" sz="2400" b="1" dirty="0" err="1"/>
              <a:t>традиційних</a:t>
            </a:r>
            <a:r>
              <a:rPr lang="ru-RU" sz="2400" b="1" dirty="0"/>
              <a:t> </a:t>
            </a:r>
            <a:r>
              <a:rPr lang="ru-RU" sz="2400" b="1" dirty="0" err="1"/>
              <a:t>галузей</a:t>
            </a:r>
            <a:r>
              <a:rPr lang="ru-RU" sz="2400" b="1" dirty="0"/>
              <a:t> </a:t>
            </a:r>
            <a:r>
              <a:rPr lang="ru-RU" sz="2400" b="1" dirty="0" err="1"/>
              <a:t>промисловості</a:t>
            </a:r>
            <a:r>
              <a:rPr lang="ru-RU" sz="2400" b="1" dirty="0"/>
              <a:t> УРСР - </a:t>
            </a:r>
            <a:r>
              <a:rPr lang="ru-RU" sz="2400" b="1" dirty="0" err="1"/>
              <a:t>металургії</a:t>
            </a:r>
            <a:r>
              <a:rPr lang="ru-RU" sz="2400" b="1" dirty="0"/>
              <a:t>, </a:t>
            </a:r>
            <a:r>
              <a:rPr lang="ru-RU" sz="2400" b="1" dirty="0" err="1"/>
              <a:t>вуглевидобування</a:t>
            </a:r>
            <a:r>
              <a:rPr lang="ru-RU" sz="2400" b="1" dirty="0"/>
              <a:t>, </a:t>
            </a:r>
            <a:r>
              <a:rPr lang="ru-RU" sz="2400" b="1" dirty="0" err="1"/>
              <a:t>важкого</a:t>
            </a:r>
            <a:r>
              <a:rPr lang="ru-RU" sz="2400" b="1" dirty="0"/>
              <a:t> </a:t>
            </a:r>
            <a:r>
              <a:rPr lang="ru-RU" sz="2400" b="1" dirty="0" err="1"/>
              <a:t>машинобудування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Нарощування</a:t>
            </a:r>
            <a:r>
              <a:rPr lang="ru-RU" sz="2400" b="1" dirty="0"/>
              <a:t> </a:t>
            </a:r>
            <a:r>
              <a:rPr lang="ru-RU" sz="2400" b="1" dirty="0" err="1"/>
              <a:t>виробництва</a:t>
            </a:r>
            <a:r>
              <a:rPr lang="ru-RU" sz="2400" b="1" dirty="0"/>
              <a:t> </a:t>
            </a:r>
            <a:r>
              <a:rPr lang="ru-RU" sz="2400" b="1" dirty="0" err="1"/>
              <a:t>чорних</a:t>
            </a:r>
            <a:r>
              <a:rPr lang="ru-RU" sz="2400" b="1" dirty="0"/>
              <a:t> </a:t>
            </a:r>
            <a:r>
              <a:rPr lang="ru-RU" sz="2400" b="1" dirty="0" err="1"/>
              <a:t>металів</a:t>
            </a:r>
            <a:r>
              <a:rPr lang="ru-RU" sz="2400" b="1" dirty="0"/>
              <a:t>; </a:t>
            </a:r>
            <a:r>
              <a:rPr lang="ru-RU" sz="2400" b="1" dirty="0" err="1"/>
              <a:t>будівництво</a:t>
            </a:r>
            <a:r>
              <a:rPr lang="ru-RU" sz="2400" b="1" dirty="0"/>
              <a:t> </a:t>
            </a:r>
            <a:r>
              <a:rPr lang="ru-RU" sz="2400" b="1" dirty="0" err="1"/>
              <a:t>нових</a:t>
            </a:r>
            <a:r>
              <a:rPr lang="ru-RU" sz="2400" b="1" dirty="0"/>
              <a:t> </a:t>
            </a:r>
            <a:r>
              <a:rPr lang="ru-RU" sz="2400" b="1" dirty="0" err="1"/>
              <a:t>доменних</a:t>
            </a:r>
            <a:r>
              <a:rPr lang="ru-RU" sz="2400" b="1" dirty="0"/>
              <a:t> печей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мартенів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1955 р. - </a:t>
            </a:r>
            <a:r>
              <a:rPr lang="ru-RU" sz="2400" b="1" dirty="0" err="1"/>
              <a:t>вихід</a:t>
            </a:r>
            <a:r>
              <a:rPr lang="ru-RU" sz="2400" b="1" dirty="0"/>
              <a:t> на </a:t>
            </a:r>
            <a:r>
              <a:rPr lang="ru-RU" sz="2400" b="1" dirty="0" err="1"/>
              <a:t>проектну</a:t>
            </a:r>
            <a:r>
              <a:rPr lang="ru-RU" sz="2400" b="1" dirty="0"/>
              <a:t> </a:t>
            </a:r>
            <a:r>
              <a:rPr lang="ru-RU" sz="2400" b="1" dirty="0" err="1"/>
              <a:t>потужність</a:t>
            </a:r>
            <a:r>
              <a:rPr lang="ru-RU" sz="2400" b="1" dirty="0"/>
              <a:t> </a:t>
            </a:r>
            <a:r>
              <a:rPr lang="ru-RU" sz="2400" b="1" dirty="0" err="1"/>
              <a:t>Каховської</a:t>
            </a:r>
            <a:r>
              <a:rPr lang="ru-RU" sz="2400" b="1" dirty="0"/>
              <a:t> ГЕС, </a:t>
            </a:r>
            <a:r>
              <a:rPr lang="ru-RU" sz="2400" b="1" dirty="0" err="1"/>
              <a:t>спорудження</a:t>
            </a:r>
            <a:r>
              <a:rPr lang="ru-RU" sz="2400" b="1" dirty="0"/>
              <a:t> </a:t>
            </a:r>
            <a:r>
              <a:rPr lang="ru-RU" sz="2400" b="1" dirty="0" err="1"/>
              <a:t>Кременчуцької</a:t>
            </a:r>
            <a:r>
              <a:rPr lang="ru-RU" sz="2400" b="1" dirty="0"/>
              <a:t>, </a:t>
            </a:r>
            <a:r>
              <a:rPr lang="ru-RU" sz="2400" b="1" dirty="0" err="1"/>
              <a:t>Дніпродзержинської</a:t>
            </a:r>
            <a:r>
              <a:rPr lang="ru-RU" sz="2400" b="1" dirty="0"/>
              <a:t> та </a:t>
            </a:r>
            <a:r>
              <a:rPr lang="ru-RU" sz="2400" b="1" dirty="0" err="1"/>
              <a:t>Київської</a:t>
            </a:r>
            <a:r>
              <a:rPr lang="ru-RU" sz="2400" b="1" dirty="0"/>
              <a:t> </a:t>
            </a:r>
            <a:r>
              <a:rPr lang="ru-RU" sz="2400" b="1" dirty="0" err="1"/>
              <a:t>гідроелектростанцій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Приділення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середини</a:t>
            </a:r>
            <a:r>
              <a:rPr lang="ru-RU" sz="2400" b="1" dirty="0"/>
              <a:t> 50-х </a:t>
            </a:r>
            <a:r>
              <a:rPr lang="ru-RU" sz="2400" b="1" dirty="0" err="1"/>
              <a:t>рр</a:t>
            </a:r>
            <a:r>
              <a:rPr lang="ru-RU" sz="2400" b="1" dirty="0"/>
              <a:t>. </a:t>
            </a:r>
            <a:r>
              <a:rPr lang="ru-RU" sz="2400" b="1" dirty="0" err="1"/>
              <a:t>значної</a:t>
            </a:r>
            <a:r>
              <a:rPr lang="ru-RU" sz="2400" b="1" dirty="0"/>
              <a:t>                                      </a:t>
            </a:r>
            <a:r>
              <a:rPr lang="ru-RU" sz="2400" b="1" dirty="0" err="1"/>
              <a:t>уваги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машинобудування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Поява</a:t>
            </a:r>
            <a:r>
              <a:rPr lang="ru-RU" sz="2400" b="1" dirty="0"/>
              <a:t> </a:t>
            </a:r>
            <a:r>
              <a:rPr lang="ru-RU" sz="2400" b="1" dirty="0" err="1"/>
              <a:t>нової</a:t>
            </a:r>
            <a:r>
              <a:rPr lang="ru-RU" sz="2400" b="1" dirty="0"/>
              <a:t> </a:t>
            </a:r>
            <a:r>
              <a:rPr lang="ru-RU" sz="2400" b="1" dirty="0" err="1"/>
              <a:t>галузі</a:t>
            </a:r>
            <a:r>
              <a:rPr lang="ru-RU" sz="2400" b="1" dirty="0"/>
              <a:t> </a:t>
            </a:r>
            <a:r>
              <a:rPr lang="ru-RU" sz="2400" b="1" dirty="0" err="1"/>
              <a:t>промисловості</a:t>
            </a:r>
            <a:r>
              <a:rPr lang="ru-RU" sz="2400" b="1" dirty="0"/>
              <a:t> —                                    легкового </a:t>
            </a:r>
            <a:r>
              <a:rPr lang="ru-RU" sz="2400" b="1" dirty="0" err="1"/>
              <a:t>автомобілебудування</a:t>
            </a:r>
            <a:r>
              <a:rPr lang="ru-RU" sz="2400" b="1" dirty="0"/>
              <a:t>                             (</a:t>
            </a:r>
            <a:r>
              <a:rPr lang="ru-RU" sz="2400" b="1" dirty="0" err="1"/>
              <a:t>Запоріжжя</a:t>
            </a:r>
            <a:r>
              <a:rPr lang="ru-RU" sz="2400" b="1" dirty="0"/>
              <a:t>);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714884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43702" y="6500834"/>
            <a:ext cx="2500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ЗАЗ 965 «</a:t>
            </a:r>
            <a:r>
              <a:rPr lang="ru-RU" sz="1400" b="1" dirty="0" err="1"/>
              <a:t>Запорожець</a:t>
            </a:r>
            <a:r>
              <a:rPr lang="ru-RU" sz="1400" b="1" dirty="0"/>
              <a:t>»</a:t>
            </a: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715148"/>
          </a:xfrm>
        </p:spPr>
        <p:txBody>
          <a:bodyPr/>
          <a:lstStyle/>
          <a:p>
            <a:r>
              <a:rPr lang="uk-UA" sz="2400" b="1" dirty="0"/>
              <a:t>Значні успіхи в галузі авіабудування</a:t>
            </a:r>
            <a:r>
              <a:rPr lang="uk-UA" sz="2400" dirty="0"/>
              <a:t>: налагодження випуску нових типів пасажирських і транспортних літаків високого класу.</a:t>
            </a:r>
          </a:p>
          <a:p>
            <a:pPr>
              <a:buNone/>
            </a:pPr>
            <a:endParaRPr lang="ru-RU" sz="400" dirty="0"/>
          </a:p>
          <a:p>
            <a:r>
              <a:rPr lang="uk-UA" sz="2400" b="1" dirty="0"/>
              <a:t>Впровадження здобутків науково-технічної революції (НТР) у виробництво</a:t>
            </a:r>
            <a:r>
              <a:rPr lang="uk-UA" sz="2400" dirty="0"/>
              <a:t>: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створення Державного комітету Ради Міністрів СРСР у справах нової техніки.</a:t>
            </a:r>
            <a:endParaRPr lang="ru-RU" sz="2000" b="1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заснування Всесоюзного товариства винахідників і раціоналізаторів; відкриття в УРСР 5 тис. організацій цього товариства.</a:t>
            </a:r>
            <a:endParaRPr lang="ru-RU" sz="2000" b="1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впровадження перших кібернетичних машин.</a:t>
            </a:r>
          </a:p>
          <a:p>
            <a:pPr>
              <a:buNone/>
            </a:pPr>
            <a:endParaRPr lang="ru-RU" sz="400" b="1" dirty="0"/>
          </a:p>
          <a:p>
            <a:r>
              <a:rPr lang="uk-UA" sz="2400" b="1" dirty="0"/>
              <a:t>Досягнення у галузі космонавтики</a:t>
            </a:r>
            <a:r>
              <a:rPr lang="uk-UA" sz="2400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1957 р. - запуск першого штучного                               супутника Землі;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1961 р. - політ Ю. Гагаріна в космос.</a:t>
            </a:r>
            <a:endParaRPr lang="ru-RU" sz="2400" b="1" dirty="0"/>
          </a:p>
          <a:p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929066"/>
            <a:ext cx="27146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r>
              <a:rPr lang="uk-UA" sz="2400" b="1" dirty="0"/>
              <a:t>Використання атомної енергії в мирних цілях;</a:t>
            </a:r>
            <a:endParaRPr lang="ru-RU" sz="2400" b="1" dirty="0"/>
          </a:p>
          <a:p>
            <a:r>
              <a:rPr lang="uk-UA" sz="2400" b="1" dirty="0"/>
              <a:t>Заміна паровозів тепловозами й електровозами, пароплавів - теплоходами, використання нових машин та технологій; </a:t>
            </a:r>
            <a:endParaRPr lang="ru-RU" sz="2400" b="1" dirty="0"/>
          </a:p>
          <a:p>
            <a:r>
              <a:rPr lang="uk-UA" sz="2400" b="1" dirty="0"/>
              <a:t>Повільні темпи НТР; перекіс у бік оборонної галузі, недостатні асигнування на науку, відсутність конкурентної боротьби виробників на ринку;</a:t>
            </a:r>
            <a:endParaRPr lang="ru-RU" sz="2400" b="1" dirty="0"/>
          </a:p>
          <a:p>
            <a:r>
              <a:rPr lang="uk-UA" sz="2400" b="1" dirty="0"/>
              <a:t>Збільшення обсягів випуску товарів народного вжитку (за роки семирічки в УРСР було споруджено понад 300 нових і реконструйовано 400 підприємств легкої та харчової промисловості); </a:t>
            </a:r>
          </a:p>
          <a:p>
            <a:endParaRPr lang="ru-RU" sz="2400" b="1" dirty="0"/>
          </a:p>
          <a:p>
            <a:r>
              <a:rPr lang="uk-UA" sz="2400" b="1" i="1" dirty="0"/>
              <a:t>У результаті: </a:t>
            </a:r>
            <a:r>
              <a:rPr lang="uk-UA" sz="2400" b="1" dirty="0"/>
              <a:t>з одного боку, підвищення продуктивності праці на 42% й 65 % загального приросту промислової продукції УРСР у 1959-1965 рр., а з іншого - помітне відставання від країн із ринковою економікою.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43174" y="4500570"/>
            <a:ext cx="10001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842375" cy="1357298"/>
          </a:xfrm>
        </p:spPr>
        <p:txBody>
          <a:bodyPr/>
          <a:lstStyle/>
          <a:p>
            <a:pPr algn="ctr">
              <a:defRPr/>
            </a:pPr>
            <a:r>
              <a:rPr lang="uk-UA" sz="3200" dirty="0"/>
              <a:t>Підприємства воєнно-промислового комплексу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" y="1285860"/>
            <a:ext cx="9144000" cy="5572140"/>
          </a:xfrm>
        </p:spPr>
        <p:txBody>
          <a:bodyPr/>
          <a:lstStyle/>
          <a:p>
            <a:pPr>
              <a:defRPr/>
            </a:pPr>
            <a:r>
              <a:rPr lang="ru-RU" sz="2400" b="1" dirty="0" err="1"/>
              <a:t>Розбудова</a:t>
            </a:r>
            <a:r>
              <a:rPr lang="ru-RU" sz="2400" b="1" dirty="0"/>
              <a:t> </a:t>
            </a:r>
            <a:r>
              <a:rPr lang="ru-RU" sz="2400" b="1" dirty="0" err="1"/>
              <a:t>військово-промислового</a:t>
            </a:r>
            <a:r>
              <a:rPr lang="ru-RU" sz="2400" b="1" dirty="0"/>
              <a:t> комплексу </a:t>
            </a:r>
            <a:r>
              <a:rPr lang="uk-UA" sz="2400" b="1" dirty="0"/>
              <a:t>у зв’язку з участю СРСР у «холодній війні»</a:t>
            </a:r>
            <a:r>
              <a:rPr lang="ru-RU" sz="2400" b="1" dirty="0"/>
              <a:t>;</a:t>
            </a:r>
          </a:p>
          <a:p>
            <a:pPr>
              <a:defRPr/>
            </a:pPr>
            <a:r>
              <a:rPr lang="uk-UA" sz="2400" b="1" dirty="0"/>
              <a:t>Формування в Україні потужного військово-промислового комплекс (ВПК), основу якого становило керівництво армії і оборонні підприємства;</a:t>
            </a:r>
          </a:p>
          <a:p>
            <a:pPr>
              <a:defRPr/>
            </a:pPr>
            <a:r>
              <a:rPr lang="uk-UA" sz="2400" b="1" dirty="0"/>
              <a:t>Створення нових підприємств із можливістю переведення на військове виробництво;</a:t>
            </a:r>
          </a:p>
          <a:p>
            <a:pPr>
              <a:defRPr/>
            </a:pPr>
            <a:r>
              <a:rPr lang="uk-UA" sz="2400" b="1" dirty="0"/>
              <a:t>Виконання замовлень військовиків кращими підприємствами, де концентрувалися </a:t>
            </a:r>
            <a:r>
              <a:rPr lang="uk-UA" sz="2400" b="1" dirty="0" err="1"/>
              <a:t>найкваліфікованіші</a:t>
            </a:r>
            <a:r>
              <a:rPr lang="uk-UA" sz="2400" b="1" dirty="0"/>
              <a:t> робітники, інженерно-технічні працівники, вчені, йшла найбільш якісна сировина і матеріали.</a:t>
            </a:r>
            <a:endParaRPr lang="ru-RU" sz="2400" b="1" dirty="0"/>
          </a:p>
          <a:p>
            <a:pPr>
              <a:defRPr/>
            </a:pPr>
            <a:r>
              <a:rPr lang="uk-UA" sz="2400" b="1" dirty="0"/>
              <a:t>Радянська армія і флот були переозброєні ракетно-ядерною зброєю.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69881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/>
              <a:t>Соц</a:t>
            </a:r>
            <a:r>
              <a:rPr lang="uk-UA" sz="3200" dirty="0" err="1"/>
              <a:t>іальна</a:t>
            </a:r>
            <a:r>
              <a:rPr lang="uk-UA" sz="3200" dirty="0"/>
              <a:t> політика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uk-UA" sz="2400" b="1" dirty="0"/>
              <a:t>Скасування примусової праці для робітників і службовців</a:t>
            </a:r>
            <a:endParaRPr lang="ru-RU" sz="2400" dirty="0"/>
          </a:p>
          <a:p>
            <a:r>
              <a:rPr lang="uk-UA" sz="2000" b="1" dirty="0"/>
              <a:t>1956 р. - </a:t>
            </a:r>
            <a:r>
              <a:rPr lang="uk-UA" sz="2000" dirty="0"/>
              <a:t>скасування Верховною Радою СРСР кримінальної відповідальності робітників і службовців за самовільне залишення підприємств;</a:t>
            </a:r>
            <a:endParaRPr lang="ru-RU" sz="2000" dirty="0"/>
          </a:p>
          <a:p>
            <a:r>
              <a:rPr lang="uk-UA" sz="2000" dirty="0"/>
              <a:t>відновлення права працівників на звільнення з роботи за власним бажанням; </a:t>
            </a:r>
            <a:endParaRPr lang="ru-RU" sz="2000" dirty="0"/>
          </a:p>
          <a:p>
            <a:r>
              <a:rPr lang="uk-UA" sz="2000" dirty="0"/>
              <a:t>перегляд тарифної системи оплати праці, що забезпечило її відчутне підвищення.</a:t>
            </a:r>
            <a:endParaRPr lang="ru-RU" sz="2000" dirty="0"/>
          </a:p>
          <a:p>
            <a:r>
              <a:rPr lang="uk-UA" sz="2400" b="1" dirty="0"/>
              <a:t>Скорочення робочого тижня</a:t>
            </a:r>
            <a:r>
              <a:rPr lang="uk-UA" sz="2400" dirty="0"/>
              <a:t> </a:t>
            </a:r>
            <a:r>
              <a:rPr lang="uk-UA" sz="2000" dirty="0"/>
              <a:t>(семигодинний робочий день; для деяких категорій встановлювався шестигодинний робочий день);</a:t>
            </a:r>
            <a:endParaRPr lang="ru-RU" sz="2000" dirty="0"/>
          </a:p>
          <a:p>
            <a:r>
              <a:rPr lang="uk-UA" sz="2400" b="1" dirty="0"/>
              <a:t> 1961 р. - грошова реформа: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вартість карбованця збільшувалась у 10 разів;</a:t>
            </a:r>
            <a:endParaRPr lang="ru-RU" sz="2000" b="1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в обіг були випущені нові банкноти;</a:t>
            </a:r>
            <a:endParaRPr lang="ru-RU" sz="2000" b="1" dirty="0"/>
          </a:p>
          <a:p>
            <a:pPr>
              <a:buFont typeface="Wingdings" pitchFamily="2" charset="2"/>
              <a:buChar char="ü"/>
            </a:pPr>
            <a:r>
              <a:rPr lang="uk-UA" sz="2000" b="1" dirty="0"/>
              <a:t>зросли ціни на товари.</a:t>
            </a:r>
            <a:endParaRPr lang="ru-RU" sz="20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143512"/>
            <a:ext cx="2381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41319"/>
          </a:xfrm>
        </p:spPr>
        <p:txBody>
          <a:bodyPr/>
          <a:lstStyle/>
          <a:p>
            <a:pPr algn="ctr"/>
            <a:r>
              <a:rPr lang="ru-RU" sz="3200" dirty="0" err="1"/>
              <a:t>Поняття</a:t>
            </a:r>
            <a:r>
              <a:rPr lang="ru-RU" sz="3200" dirty="0"/>
              <a:t> </a:t>
            </a:r>
            <a:r>
              <a:rPr lang="uk-UA" sz="3200" dirty="0"/>
              <a:t>і терміни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r>
              <a:rPr lang="ru-RU" sz="1800" b="1" dirty="0" err="1">
                <a:solidFill>
                  <a:srgbClr val="FF0000"/>
                </a:solidFill>
              </a:rPr>
              <a:t>Десталінізація</a:t>
            </a:r>
            <a:r>
              <a:rPr lang="ru-RU" sz="1800" b="1" dirty="0"/>
              <a:t> - </a:t>
            </a:r>
            <a:r>
              <a:rPr lang="ru-RU" sz="1800" b="1" dirty="0" err="1"/>
              <a:t>процес</a:t>
            </a:r>
            <a:r>
              <a:rPr lang="ru-RU" sz="1800" b="1" dirty="0"/>
              <a:t> </a:t>
            </a:r>
            <a:r>
              <a:rPr lang="ru-RU" sz="1800" b="1" dirty="0" err="1"/>
              <a:t>ліквідації</a:t>
            </a:r>
            <a:r>
              <a:rPr lang="ru-RU" sz="1800" b="1" dirty="0"/>
              <a:t> та </a:t>
            </a:r>
            <a:r>
              <a:rPr lang="ru-RU" sz="1800" b="1" dirty="0" err="1"/>
              <a:t>розвінчання</a:t>
            </a:r>
            <a:r>
              <a:rPr lang="ru-RU" sz="1800" b="1" dirty="0"/>
              <a:t> культу особи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сталінської</a:t>
            </a:r>
            <a:r>
              <a:rPr lang="ru-RU" sz="1800" b="1" dirty="0"/>
              <a:t> </a:t>
            </a:r>
            <a:r>
              <a:rPr lang="ru-RU" sz="1800" b="1" dirty="0" err="1"/>
              <a:t>політичної</a:t>
            </a:r>
            <a:r>
              <a:rPr lang="ru-RU" sz="1800" b="1" dirty="0"/>
              <a:t> </a:t>
            </a:r>
            <a:r>
              <a:rPr lang="ru-RU" sz="1800" b="1" dirty="0" err="1"/>
              <a:t>системи</a:t>
            </a:r>
            <a:r>
              <a:rPr lang="ru-RU" sz="1800" b="1" dirty="0"/>
              <a:t>, </a:t>
            </a:r>
            <a:r>
              <a:rPr lang="ru-RU" sz="1800" b="1" dirty="0" err="1"/>
              <a:t>створеної</a:t>
            </a:r>
            <a:r>
              <a:rPr lang="ru-RU" sz="1800" b="1" dirty="0"/>
              <a:t> </a:t>
            </a:r>
            <a:r>
              <a:rPr lang="ru-RU" sz="1800" b="1" dirty="0" err="1"/>
              <a:t>радянським</a:t>
            </a:r>
            <a:r>
              <a:rPr lang="ru-RU" sz="1800" b="1" dirty="0"/>
              <a:t> </a:t>
            </a:r>
            <a:r>
              <a:rPr lang="ru-RU" sz="1800" b="1" dirty="0" err="1"/>
              <a:t>лідером</a:t>
            </a:r>
            <a:r>
              <a:rPr lang="ru-RU" sz="1800" b="1" dirty="0"/>
              <a:t> </a:t>
            </a:r>
            <a:r>
              <a:rPr lang="ru-RU" sz="1800" b="1" dirty="0" err="1"/>
              <a:t>Йосипом</a:t>
            </a:r>
            <a:r>
              <a:rPr lang="ru-RU" sz="1800" b="1" dirty="0"/>
              <a:t> </a:t>
            </a:r>
            <a:r>
              <a:rPr lang="ru-RU" sz="1800" b="1" dirty="0" err="1"/>
              <a:t>Сталіним</a:t>
            </a:r>
            <a:r>
              <a:rPr lang="ru-RU" sz="1800" b="1" dirty="0"/>
              <a:t>.</a:t>
            </a:r>
          </a:p>
          <a:p>
            <a:pPr>
              <a:buNone/>
            </a:pPr>
            <a:endParaRPr lang="ru-RU" sz="800" b="1" dirty="0"/>
          </a:p>
          <a:p>
            <a:r>
              <a:rPr lang="ru-RU" sz="1800" b="1" dirty="0">
                <a:solidFill>
                  <a:srgbClr val="FF0000"/>
                </a:solidFill>
              </a:rPr>
              <a:t>Культ особи </a:t>
            </a:r>
            <a:r>
              <a:rPr lang="ru-RU" sz="1800" b="1" dirty="0"/>
              <a:t>(лат. </a:t>
            </a:r>
            <a:r>
              <a:rPr lang="ru-RU" sz="1800" b="1" dirty="0" err="1"/>
              <a:t>поклоніння</a:t>
            </a:r>
            <a:r>
              <a:rPr lang="ru-RU" sz="1800" b="1" dirty="0"/>
              <a:t>, </a:t>
            </a:r>
            <a:r>
              <a:rPr lang="ru-RU" sz="1800" b="1" dirty="0" err="1"/>
              <a:t>шанування</a:t>
            </a:r>
            <a:r>
              <a:rPr lang="ru-RU" sz="1800" b="1" dirty="0"/>
              <a:t>) — </a:t>
            </a:r>
            <a:r>
              <a:rPr lang="ru-RU" sz="1800" b="1" dirty="0" err="1"/>
              <a:t>безмірне</a:t>
            </a:r>
            <a:r>
              <a:rPr lang="ru-RU" sz="1800" b="1" dirty="0"/>
              <a:t> </a:t>
            </a:r>
            <a:r>
              <a:rPr lang="ru-RU" sz="1800" b="1" dirty="0" err="1"/>
              <a:t>звеличення</a:t>
            </a:r>
            <a:r>
              <a:rPr lang="ru-RU" sz="1800" b="1" dirty="0"/>
              <a:t> особи, </a:t>
            </a:r>
            <a:r>
              <a:rPr lang="ru-RU" sz="1800" b="1" dirty="0" err="1"/>
              <a:t>сліпе</a:t>
            </a:r>
            <a:r>
              <a:rPr lang="ru-RU" sz="1800" b="1" dirty="0"/>
              <a:t> </a:t>
            </a:r>
            <a:r>
              <a:rPr lang="ru-RU" sz="1800" b="1" dirty="0" err="1"/>
              <a:t>поклоніння</a:t>
            </a:r>
            <a:r>
              <a:rPr lang="ru-RU" sz="1800" b="1" dirty="0"/>
              <a:t>, а </a:t>
            </a:r>
            <a:r>
              <a:rPr lang="ru-RU" sz="1800" b="1" dirty="0" err="1"/>
              <a:t>іноді</a:t>
            </a:r>
            <a:r>
              <a:rPr lang="ru-RU" sz="1800" b="1" dirty="0"/>
              <a:t> </a:t>
            </a:r>
            <a:r>
              <a:rPr lang="ru-RU" sz="1800" b="1" dirty="0" err="1"/>
              <a:t>й</a:t>
            </a:r>
            <a:r>
              <a:rPr lang="ru-RU" sz="1800" b="1" dirty="0"/>
              <a:t> </a:t>
            </a:r>
            <a:r>
              <a:rPr lang="ru-RU" sz="1800" b="1" dirty="0" err="1"/>
              <a:t>обожнювання</a:t>
            </a:r>
            <a:r>
              <a:rPr lang="ru-RU" sz="1800" b="1" dirty="0"/>
              <a:t> </a:t>
            </a:r>
            <a:r>
              <a:rPr lang="ru-RU" sz="1800" b="1" dirty="0" err="1"/>
              <a:t>людини</a:t>
            </a:r>
            <a:r>
              <a:rPr lang="ru-RU" sz="1800" b="1" dirty="0"/>
              <a:t>, яка </a:t>
            </a:r>
            <a:r>
              <a:rPr lang="ru-RU" sz="1800" b="1" dirty="0" err="1"/>
              <a:t>займає</a:t>
            </a:r>
            <a:r>
              <a:rPr lang="ru-RU" sz="1800" b="1" dirty="0"/>
              <a:t> </a:t>
            </a:r>
            <a:r>
              <a:rPr lang="ru-RU" sz="1800" b="1" dirty="0" err="1"/>
              <a:t>найвище</a:t>
            </a:r>
            <a:r>
              <a:rPr lang="ru-RU" sz="1800" b="1" dirty="0"/>
              <a:t> становище в </a:t>
            </a:r>
            <a:r>
              <a:rPr lang="ru-RU" sz="1800" b="1" dirty="0" err="1"/>
              <a:t>політичній</a:t>
            </a:r>
            <a:r>
              <a:rPr lang="ru-RU" sz="1800" b="1" dirty="0"/>
              <a:t> </a:t>
            </a:r>
            <a:r>
              <a:rPr lang="ru-RU" sz="1800" b="1" dirty="0" err="1"/>
              <a:t>чи</a:t>
            </a:r>
            <a:r>
              <a:rPr lang="ru-RU" sz="1800" b="1" dirty="0"/>
              <a:t> </a:t>
            </a:r>
            <a:r>
              <a:rPr lang="ru-RU" sz="1800" b="1" dirty="0" err="1"/>
              <a:t>релігійній</a:t>
            </a:r>
            <a:r>
              <a:rPr lang="ru-RU" sz="1800" b="1" dirty="0"/>
              <a:t> </a:t>
            </a:r>
            <a:r>
              <a:rPr lang="ru-RU" sz="1800" b="1" dirty="0" err="1"/>
              <a:t>ієрархії</a:t>
            </a:r>
            <a:r>
              <a:rPr lang="ru-RU" sz="1800" b="1" dirty="0"/>
              <a:t>, </a:t>
            </a:r>
            <a:r>
              <a:rPr lang="ru-RU" sz="1800" b="1" dirty="0" err="1"/>
              <a:t>надмірне</a:t>
            </a:r>
            <a:r>
              <a:rPr lang="ru-RU" sz="1800" b="1" dirty="0"/>
              <a:t> </a:t>
            </a:r>
            <a:r>
              <a:rPr lang="ru-RU" sz="1800" b="1" dirty="0" err="1"/>
              <a:t>перебільшення</a:t>
            </a:r>
            <a:r>
              <a:rPr lang="ru-RU" sz="1800" b="1" dirty="0"/>
              <a:t> заслуг, </a:t>
            </a:r>
            <a:r>
              <a:rPr lang="ru-RU" sz="1800" b="1" dirty="0" err="1"/>
              <a:t>функцій</a:t>
            </a:r>
            <a:r>
              <a:rPr lang="ru-RU" sz="1800" b="1" dirty="0"/>
              <a:t>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ролі</a:t>
            </a:r>
            <a:r>
              <a:rPr lang="ru-RU" sz="1800" b="1" dirty="0"/>
              <a:t> </a:t>
            </a:r>
            <a:r>
              <a:rPr lang="ru-RU" sz="1800" b="1" dirty="0" err="1"/>
              <a:t>лідера</a:t>
            </a:r>
            <a:r>
              <a:rPr lang="ru-RU" sz="1800" b="1" dirty="0"/>
              <a:t>.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Культ особи </a:t>
            </a:r>
            <a:r>
              <a:rPr lang="ru-RU" sz="1800" b="1" dirty="0" err="1">
                <a:solidFill>
                  <a:srgbClr val="FF0000"/>
                </a:solidFill>
              </a:rPr>
              <a:t>Сталіна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- </a:t>
            </a:r>
            <a:r>
              <a:rPr lang="ru-RU" sz="1800" b="1" dirty="0" err="1"/>
              <a:t>звеличення</a:t>
            </a:r>
            <a:r>
              <a:rPr lang="ru-RU" sz="1800" b="1" dirty="0"/>
              <a:t> </a:t>
            </a:r>
            <a:r>
              <a:rPr lang="ru-RU" sz="1800" b="1" dirty="0" err="1"/>
              <a:t>особистості</a:t>
            </a:r>
            <a:r>
              <a:rPr lang="ru-RU" sz="1800" b="1" dirty="0"/>
              <a:t> </a:t>
            </a:r>
            <a:r>
              <a:rPr lang="ru-RU" sz="1800" b="1" dirty="0" err="1"/>
              <a:t>Йосипа</a:t>
            </a:r>
            <a:r>
              <a:rPr lang="ru-RU" sz="1800" b="1" dirty="0"/>
              <a:t> </a:t>
            </a:r>
            <a:r>
              <a:rPr lang="ru-RU" sz="1800" b="1" dirty="0" err="1"/>
              <a:t>Сталіна</a:t>
            </a:r>
            <a:r>
              <a:rPr lang="ru-RU" sz="1800" b="1" dirty="0"/>
              <a:t> </a:t>
            </a:r>
            <a:r>
              <a:rPr lang="ru-RU" sz="1800" b="1" dirty="0" err="1"/>
              <a:t>радянськими</a:t>
            </a:r>
            <a:r>
              <a:rPr lang="ru-RU" sz="1800" b="1" dirty="0"/>
              <a:t> та </a:t>
            </a:r>
            <a:r>
              <a:rPr lang="ru-RU" sz="1800" b="1" dirty="0" err="1"/>
              <a:t>сучасними</a:t>
            </a:r>
            <a:r>
              <a:rPr lang="ru-RU" sz="1800" b="1" dirty="0"/>
              <a:t> </a:t>
            </a:r>
            <a:r>
              <a:rPr lang="ru-RU" sz="1800" b="1" dirty="0" err="1"/>
              <a:t>російськими</a:t>
            </a:r>
            <a:r>
              <a:rPr lang="ru-RU" sz="1800" b="1" dirty="0"/>
              <a:t> </a:t>
            </a:r>
            <a:r>
              <a:rPr lang="ru-RU" sz="1800" b="1" dirty="0" err="1"/>
              <a:t>засобами</a:t>
            </a:r>
            <a:r>
              <a:rPr lang="ru-RU" sz="1800" b="1" dirty="0"/>
              <a:t> </a:t>
            </a:r>
            <a:r>
              <a:rPr lang="ru-RU" sz="1800" b="1" dirty="0" err="1"/>
              <a:t>масової</a:t>
            </a:r>
            <a:r>
              <a:rPr lang="ru-RU" sz="1800" b="1" dirty="0"/>
              <a:t> </a:t>
            </a:r>
            <a:r>
              <a:rPr lang="ru-RU" sz="1800" b="1" dirty="0" err="1"/>
              <a:t>пропаганди</a:t>
            </a:r>
            <a:r>
              <a:rPr lang="ru-RU" sz="1800" b="1" dirty="0"/>
              <a:t>, в </a:t>
            </a:r>
            <a:r>
              <a:rPr lang="ru-RU" sz="1800" b="1" dirty="0" err="1"/>
              <a:t>творах</a:t>
            </a:r>
            <a:r>
              <a:rPr lang="ru-RU" sz="1800" b="1" dirty="0"/>
              <a:t> </a:t>
            </a:r>
            <a:r>
              <a:rPr lang="ru-RU" sz="1800" b="1" dirty="0" err="1"/>
              <a:t>мистецтва</a:t>
            </a:r>
            <a:r>
              <a:rPr lang="ru-RU" sz="1800" b="1" dirty="0"/>
              <a:t>, </a:t>
            </a:r>
            <a:r>
              <a:rPr lang="ru-RU" sz="1800" b="1" dirty="0" err="1"/>
              <a:t>державних</a:t>
            </a:r>
            <a:r>
              <a:rPr lang="ru-RU" sz="1800" b="1" dirty="0"/>
              <a:t> документах, законах. </a:t>
            </a:r>
            <a:r>
              <a:rPr lang="ru-RU" sz="1800" b="1" dirty="0" err="1"/>
              <a:t>Поняття</a:t>
            </a:r>
            <a:r>
              <a:rPr lang="ru-RU" sz="1800" b="1" dirty="0"/>
              <a:t> «культ особи </a:t>
            </a:r>
            <a:r>
              <a:rPr lang="ru-RU" sz="1800" b="1" dirty="0" err="1"/>
              <a:t>Сталіна</a:t>
            </a:r>
            <a:r>
              <a:rPr lang="ru-RU" sz="1800" b="1" dirty="0"/>
              <a:t>» </a:t>
            </a:r>
            <a:r>
              <a:rPr lang="ru-RU" sz="1800" b="1" dirty="0" err="1"/>
              <a:t>набуло</a:t>
            </a:r>
            <a:r>
              <a:rPr lang="ru-RU" sz="1800" b="1" dirty="0"/>
              <a:t> широкого </a:t>
            </a:r>
            <a:r>
              <a:rPr lang="ru-RU" sz="1800" b="1" dirty="0" err="1"/>
              <a:t>поширення</a:t>
            </a:r>
            <a:r>
              <a:rPr lang="ru-RU" sz="1800" b="1" dirty="0"/>
              <a:t> </a:t>
            </a:r>
            <a:r>
              <a:rPr lang="ru-RU" sz="1800" b="1" dirty="0" err="1"/>
              <a:t>після</a:t>
            </a:r>
            <a:r>
              <a:rPr lang="ru-RU" sz="1800" b="1" dirty="0"/>
              <a:t> </a:t>
            </a:r>
            <a:r>
              <a:rPr lang="ru-RU" sz="1800" b="1" dirty="0" err="1"/>
              <a:t>доповіді</a:t>
            </a:r>
            <a:r>
              <a:rPr lang="ru-RU" sz="1800" b="1" dirty="0"/>
              <a:t> 1956 М. С. </a:t>
            </a:r>
            <a:r>
              <a:rPr lang="ru-RU" sz="1800" b="1" dirty="0" err="1"/>
              <a:t>Хрущова</a:t>
            </a:r>
            <a:r>
              <a:rPr lang="ru-RU" sz="1800" b="1" dirty="0"/>
              <a:t> «Про культ особи та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наслідки</a:t>
            </a:r>
            <a:r>
              <a:rPr lang="ru-RU" sz="1800" b="1" dirty="0"/>
              <a:t>» </a:t>
            </a:r>
            <a:r>
              <a:rPr lang="ru-RU" sz="1800" b="1" dirty="0" err="1"/>
              <a:t>та</a:t>
            </a:r>
            <a:r>
              <a:rPr lang="ru-RU" sz="1800" b="1" dirty="0"/>
              <a:t> постанови ЦК КПРС «Про </a:t>
            </a:r>
            <a:r>
              <a:rPr lang="ru-RU" sz="1800" b="1" dirty="0" err="1"/>
              <a:t>подолання</a:t>
            </a:r>
            <a:r>
              <a:rPr lang="ru-RU" sz="1800" b="1" dirty="0"/>
              <a:t> культу особи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наслідків</a:t>
            </a:r>
            <a:r>
              <a:rPr lang="ru-RU" sz="1800" b="1" dirty="0"/>
              <a:t>».</a:t>
            </a:r>
          </a:p>
          <a:p>
            <a:pPr>
              <a:buNone/>
            </a:pPr>
            <a:endParaRPr lang="ru-RU" sz="800" b="1" dirty="0"/>
          </a:p>
          <a:p>
            <a:r>
              <a:rPr lang="vi-VN" sz="1800" b="1" dirty="0">
                <a:solidFill>
                  <a:srgbClr val="FF0000"/>
                </a:solidFill>
              </a:rPr>
              <a:t>Лібераліз</a:t>
            </a:r>
            <a:r>
              <a:rPr lang="uk-UA" sz="1800" b="1" dirty="0">
                <a:solidFill>
                  <a:srgbClr val="FF0000"/>
                </a:solidFill>
              </a:rPr>
              <a:t>а</a:t>
            </a:r>
            <a:r>
              <a:rPr lang="vi-VN" sz="1800" b="1" dirty="0">
                <a:solidFill>
                  <a:srgbClr val="FF0000"/>
                </a:solidFill>
              </a:rPr>
              <a:t>ція </a:t>
            </a:r>
            <a:r>
              <a:rPr lang="vi-VN" sz="1800" b="1" dirty="0"/>
              <a:t>(від лат. </a:t>
            </a:r>
            <a:r>
              <a:rPr lang="en-US" sz="1800" b="1" dirty="0" err="1"/>
              <a:t>liberalis</a:t>
            </a:r>
            <a:r>
              <a:rPr lang="en-US" sz="1800" b="1" dirty="0"/>
              <a:t> — </a:t>
            </a:r>
            <a:r>
              <a:rPr lang="vi-VN" sz="1800" b="1" dirty="0"/>
              <a:t>вільний) </a:t>
            </a:r>
            <a:r>
              <a:rPr lang="uk-UA" sz="1800" b="1" dirty="0"/>
              <a:t>-</a:t>
            </a:r>
            <a:r>
              <a:rPr lang="vi-VN" sz="1800" b="1" dirty="0"/>
              <a:t> в широкому тлумаченні під цим поняттям мається на увазі пом'якшення державного або державно-бюрократичного тиску («контролю») на різні сфери суспільного життя — політику, економіку, право (в першу чергу це елементи правової держави — політичні та громадянські права, права людини), свободу слова та змі, тощо.</a:t>
            </a:r>
            <a:endParaRPr lang="ru-RU" sz="1800" b="1" dirty="0"/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4475"/>
            <a:ext cx="8858312" cy="541319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/>
              <a:t>Зародження</a:t>
            </a:r>
            <a:r>
              <a:rPr lang="ru-RU" sz="3200" dirty="0"/>
              <a:t> </a:t>
            </a:r>
            <a:r>
              <a:rPr lang="ru-RU" sz="3200" dirty="0" err="1"/>
              <a:t>опозиційного</a:t>
            </a:r>
            <a:r>
              <a:rPr lang="ru-RU" sz="3200" dirty="0"/>
              <a:t> </a:t>
            </a:r>
            <a:r>
              <a:rPr lang="ru-RU" sz="3200" dirty="0" err="1"/>
              <a:t>руху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Середина 50-х </a:t>
            </a:r>
            <a:r>
              <a:rPr lang="ru-RU" sz="2400" b="1" dirty="0" err="1"/>
              <a:t>років</a:t>
            </a:r>
            <a:r>
              <a:rPr lang="ru-RU" sz="2400" b="1" dirty="0"/>
              <a:t> — </a:t>
            </a:r>
            <a:r>
              <a:rPr lang="ru-RU" sz="2400" b="1" dirty="0" err="1"/>
              <a:t>зародження</a:t>
            </a:r>
            <a:r>
              <a:rPr lang="ru-RU" sz="2400" b="1" dirty="0"/>
              <a:t> </a:t>
            </a:r>
            <a:r>
              <a:rPr lang="ru-RU" sz="2400" b="1" dirty="0" err="1"/>
              <a:t>дисидентського</a:t>
            </a:r>
            <a:r>
              <a:rPr lang="ru-RU" sz="2400" b="1" dirty="0"/>
              <a:t> </a:t>
            </a:r>
            <a:r>
              <a:rPr lang="ru-RU" sz="2400" b="1" dirty="0" err="1"/>
              <a:t>руху</a:t>
            </a:r>
            <a:r>
              <a:rPr lang="ru-RU" sz="2400" b="1" dirty="0"/>
              <a:t> в СРСР</a:t>
            </a:r>
          </a:p>
          <a:p>
            <a:pPr>
              <a:buNone/>
              <a:defRPr/>
            </a:pPr>
            <a:endParaRPr lang="ru-RU" sz="400" b="1" dirty="0"/>
          </a:p>
          <a:p>
            <a:pPr>
              <a:defRPr/>
            </a:pPr>
            <a:r>
              <a:rPr lang="ru-RU" sz="2400" b="1" dirty="0"/>
              <a:t>Причини </a:t>
            </a:r>
            <a:r>
              <a:rPr lang="ru-RU" sz="2400" b="1" dirty="0" err="1"/>
              <a:t>виникнення</a:t>
            </a:r>
            <a:r>
              <a:rPr lang="ru-RU" sz="2400" b="1" dirty="0"/>
              <a:t> </a:t>
            </a:r>
            <a:r>
              <a:rPr lang="ru-RU" sz="2400" b="1" dirty="0" err="1"/>
              <a:t>дисидентського</a:t>
            </a:r>
            <a:r>
              <a:rPr lang="ru-RU" sz="2400" b="1" dirty="0"/>
              <a:t> </a:t>
            </a:r>
            <a:r>
              <a:rPr lang="ru-RU" sz="2400" b="1" dirty="0" err="1"/>
              <a:t>руху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Поліпшення</a:t>
            </a:r>
            <a:r>
              <a:rPr lang="ru-RU" sz="2200" b="1" dirty="0"/>
              <a:t> </a:t>
            </a:r>
            <a:r>
              <a:rPr lang="ru-RU" sz="2200" b="1" dirty="0" err="1"/>
              <a:t>внутрішньополітичного</a:t>
            </a:r>
            <a:r>
              <a:rPr lang="ru-RU" sz="2200" b="1" dirty="0"/>
              <a:t> </a:t>
            </a:r>
            <a:r>
              <a:rPr lang="ru-RU" sz="2200" b="1" dirty="0" err="1"/>
              <a:t>клімату</a:t>
            </a:r>
            <a:r>
              <a:rPr lang="ru-RU" sz="2200" b="1" dirty="0"/>
              <a:t> за </a:t>
            </a:r>
            <a:r>
              <a:rPr lang="ru-RU" sz="2200" b="1" dirty="0" err="1"/>
              <a:t>часів</a:t>
            </a:r>
            <a:r>
              <a:rPr lang="ru-RU" sz="2200" b="1" dirty="0"/>
              <a:t> «</a:t>
            </a:r>
            <a:r>
              <a:rPr lang="ru-RU" sz="2200" b="1" dirty="0" err="1"/>
              <a:t>відлиги</a:t>
            </a:r>
            <a:r>
              <a:rPr lang="ru-RU" sz="2200" b="1" dirty="0"/>
              <a:t>»,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призвело</a:t>
            </a:r>
            <a:r>
              <a:rPr lang="ru-RU" sz="2200" b="1" dirty="0"/>
              <a:t> до </a:t>
            </a:r>
            <a:r>
              <a:rPr lang="ru-RU" sz="2200" b="1" dirty="0" err="1"/>
              <a:t>нової</a:t>
            </a:r>
            <a:r>
              <a:rPr lang="ru-RU" sz="2200" b="1" dirty="0"/>
              <a:t> </a:t>
            </a:r>
            <a:r>
              <a:rPr lang="ru-RU" sz="2200" b="1" dirty="0" err="1"/>
              <a:t>хвилі</a:t>
            </a:r>
            <a:r>
              <a:rPr lang="ru-RU" sz="2200" b="1" dirty="0"/>
              <a:t> </a:t>
            </a:r>
            <a:r>
              <a:rPr lang="ru-RU" sz="2200" b="1" dirty="0" err="1"/>
              <a:t>національно-визвольної</a:t>
            </a:r>
            <a:r>
              <a:rPr lang="ru-RU" sz="2200" b="1" dirty="0"/>
              <a:t> </a:t>
            </a:r>
            <a:r>
              <a:rPr lang="ru-RU" sz="2200" b="1" dirty="0" err="1"/>
              <a:t>боротьби</a:t>
            </a:r>
            <a:r>
              <a:rPr lang="ru-RU" sz="2200" b="1" dirty="0"/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Антикомуністичні</a:t>
            </a:r>
            <a:r>
              <a:rPr lang="ru-RU" sz="2200" b="1" dirty="0"/>
              <a:t> </a:t>
            </a:r>
            <a:r>
              <a:rPr lang="ru-RU" sz="2200" b="1" dirty="0" err="1"/>
              <a:t>виступи</a:t>
            </a:r>
            <a:r>
              <a:rPr lang="ru-RU" sz="2200" b="1" dirty="0"/>
              <a:t> в </a:t>
            </a:r>
            <a:r>
              <a:rPr lang="ru-RU" sz="2200" b="1" dirty="0" err="1"/>
              <a:t>країнах</a:t>
            </a:r>
            <a:r>
              <a:rPr lang="ru-RU" sz="2200" b="1" dirty="0"/>
              <a:t> </a:t>
            </a:r>
            <a:r>
              <a:rPr lang="ru-RU" sz="2200" b="1" dirty="0" err="1"/>
              <a:t>Східної</a:t>
            </a:r>
            <a:r>
              <a:rPr lang="ru-RU" sz="2200" b="1" dirty="0"/>
              <a:t> </a:t>
            </a:r>
            <a:r>
              <a:rPr lang="ru-RU" sz="2200" b="1" dirty="0" err="1"/>
              <a:t>Європи</a:t>
            </a:r>
            <a:r>
              <a:rPr lang="ru-RU" sz="2200" b="1" dirty="0"/>
              <a:t> (</a:t>
            </a:r>
            <a:r>
              <a:rPr lang="ru-RU" sz="2200" b="1" dirty="0" err="1"/>
              <a:t>в</a:t>
            </a:r>
            <a:r>
              <a:rPr lang="ru-RU" sz="2200" b="1" dirty="0"/>
              <a:t> </a:t>
            </a:r>
            <a:r>
              <a:rPr lang="ru-RU" sz="2200" b="1" dirty="0" err="1"/>
              <a:t>Угорщині</a:t>
            </a:r>
            <a:r>
              <a:rPr lang="ru-RU" sz="2200" b="1" dirty="0"/>
              <a:t>, </a:t>
            </a:r>
            <a:r>
              <a:rPr lang="ru-RU" sz="2200" b="1" dirty="0" err="1"/>
              <a:t>Польщі</a:t>
            </a:r>
            <a:r>
              <a:rPr lang="ru-RU" sz="2200" b="1" dirty="0"/>
              <a:t>, </a:t>
            </a:r>
            <a:r>
              <a:rPr lang="ru-RU" sz="2200" b="1" dirty="0" err="1"/>
              <a:t>Чехословаччині</a:t>
            </a:r>
            <a:r>
              <a:rPr lang="ru-RU" sz="2200" b="1" dirty="0"/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Активний</a:t>
            </a:r>
            <a:r>
              <a:rPr lang="ru-RU" sz="2200" b="1" dirty="0"/>
              <a:t> </a:t>
            </a:r>
            <a:r>
              <a:rPr lang="ru-RU" sz="2200" b="1" dirty="0" err="1"/>
              <a:t>правозахисний</a:t>
            </a:r>
            <a:r>
              <a:rPr lang="ru-RU" sz="2200" b="1" dirty="0"/>
              <a:t> </a:t>
            </a:r>
            <a:r>
              <a:rPr lang="ru-RU" sz="2200" b="1" dirty="0" err="1"/>
              <a:t>рух</a:t>
            </a:r>
            <a:r>
              <a:rPr lang="ru-RU" sz="2200" b="1" dirty="0"/>
              <a:t>, </a:t>
            </a:r>
            <a:r>
              <a:rPr lang="ru-RU" sz="2200" b="1" dirty="0" err="1"/>
              <a:t>спричинений</a:t>
            </a:r>
            <a:r>
              <a:rPr lang="ru-RU" sz="2200" b="1" dirty="0"/>
              <a:t> </a:t>
            </a:r>
            <a:r>
              <a:rPr lang="ru-RU" sz="2200" b="1" dirty="0" err="1"/>
              <a:t>прийняттям</a:t>
            </a:r>
            <a:r>
              <a:rPr lang="ru-RU" sz="2200" b="1" dirty="0"/>
              <a:t> </a:t>
            </a:r>
            <a:r>
              <a:rPr lang="ru-RU" sz="2200" b="1" dirty="0" err="1"/>
              <a:t>Декларації</a:t>
            </a:r>
            <a:r>
              <a:rPr lang="ru-RU" sz="2200" b="1" dirty="0"/>
              <a:t> прав </a:t>
            </a:r>
            <a:r>
              <a:rPr lang="ru-RU" sz="2200" b="1" dirty="0" err="1"/>
              <a:t>людини</a:t>
            </a:r>
            <a:r>
              <a:rPr lang="ru-RU" sz="2200" b="1" dirty="0"/>
              <a:t> (1948 р.)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Монопольна</a:t>
            </a:r>
            <a:r>
              <a:rPr lang="ru-RU" sz="2200" b="1" dirty="0"/>
              <a:t> </a:t>
            </a:r>
            <a:r>
              <a:rPr lang="ru-RU" sz="2200" b="1" dirty="0" err="1"/>
              <a:t>влада</a:t>
            </a:r>
            <a:r>
              <a:rPr lang="ru-RU" sz="2200" b="1" dirty="0"/>
              <a:t> </a:t>
            </a:r>
            <a:r>
              <a:rPr lang="ru-RU" sz="2200" b="1" dirty="0" err="1"/>
              <a:t>партійно-радянської</a:t>
            </a:r>
            <a:r>
              <a:rPr lang="ru-RU" sz="2200" b="1" dirty="0"/>
              <a:t> </a:t>
            </a:r>
            <a:r>
              <a:rPr lang="ru-RU" sz="2200" b="1" dirty="0" err="1"/>
              <a:t>бюрократичної</a:t>
            </a:r>
            <a:r>
              <a:rPr lang="ru-RU" sz="2200" b="1" dirty="0"/>
              <a:t> </a:t>
            </a:r>
            <a:r>
              <a:rPr lang="ru-RU" sz="2200" b="1" dirty="0" err="1"/>
              <a:t>верхівки</a:t>
            </a:r>
            <a:endParaRPr lang="ru-RU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Постійні</a:t>
            </a:r>
            <a:r>
              <a:rPr lang="ru-RU" sz="2200" b="1" dirty="0"/>
              <a:t> </a:t>
            </a:r>
            <a:r>
              <a:rPr lang="ru-RU" sz="2200" b="1" dirty="0" err="1"/>
              <a:t>утиски</a:t>
            </a:r>
            <a:r>
              <a:rPr lang="ru-RU" sz="2200" b="1" dirty="0"/>
              <a:t> та </a:t>
            </a:r>
            <a:r>
              <a:rPr lang="ru-RU" sz="2200" b="1" dirty="0" err="1"/>
              <a:t>обмеження</a:t>
            </a:r>
            <a:r>
              <a:rPr lang="ru-RU" sz="2200" b="1" dirty="0"/>
              <a:t> </a:t>
            </a:r>
            <a:r>
              <a:rPr lang="ru-RU" sz="2200" b="1" dirty="0" err="1"/>
              <a:t>національного</a:t>
            </a:r>
            <a:r>
              <a:rPr lang="ru-RU" sz="2200" b="1" dirty="0"/>
              <a:t> </a:t>
            </a:r>
            <a:r>
              <a:rPr lang="ru-RU" sz="2200" b="1" dirty="0" err="1"/>
              <a:t>та</a:t>
            </a:r>
            <a:r>
              <a:rPr lang="ru-RU" sz="2200" b="1" dirty="0"/>
              <a:t> культурно-духовного </a:t>
            </a:r>
            <a:r>
              <a:rPr lang="ru-RU" sz="2200" b="1" dirty="0" err="1"/>
              <a:t>життя</a:t>
            </a:r>
            <a:endParaRPr lang="ru-RU" sz="2200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200" b="1" dirty="0" err="1"/>
              <a:t>Політика</a:t>
            </a:r>
            <a:r>
              <a:rPr lang="ru-RU" sz="2200" b="1" dirty="0"/>
              <a:t> </a:t>
            </a:r>
            <a:r>
              <a:rPr lang="ru-RU" sz="2200" b="1" dirty="0" err="1"/>
              <a:t>русифікації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боротьби</a:t>
            </a:r>
            <a:r>
              <a:rPr lang="ru-RU" sz="2400" b="1" dirty="0"/>
              <a:t> </a:t>
            </a:r>
            <a:r>
              <a:rPr lang="ru-RU" sz="2400" b="1" dirty="0" err="1"/>
              <a:t>дисидентів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/>
              <a:t>Протести</a:t>
            </a:r>
            <a:r>
              <a:rPr lang="ru-RU" sz="2400" dirty="0"/>
              <a:t>, </a:t>
            </a:r>
            <a:r>
              <a:rPr lang="ru-RU" sz="2400" dirty="0" err="1"/>
              <a:t>звернення</a:t>
            </a:r>
            <a:r>
              <a:rPr lang="ru-RU" sz="2400" dirty="0"/>
              <a:t> на адресу </a:t>
            </a:r>
            <a:r>
              <a:rPr lang="ru-RU" sz="2400" dirty="0" err="1"/>
              <a:t>керівників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«</a:t>
            </a:r>
            <a:r>
              <a:rPr lang="ru-RU" sz="2400" dirty="0" err="1"/>
              <a:t>відкриті</a:t>
            </a:r>
            <a:r>
              <a:rPr lang="ru-RU" sz="2400" dirty="0"/>
              <a:t> </a:t>
            </a:r>
            <a:r>
              <a:rPr lang="ru-RU" sz="2400" dirty="0" err="1"/>
              <a:t>листи</a:t>
            </a:r>
            <a:r>
              <a:rPr lang="ru-RU" sz="2400" dirty="0"/>
              <a:t>» до ООН;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нелегальної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 (так званий «</a:t>
            </a:r>
            <a:r>
              <a:rPr lang="ru-RU" sz="2400" dirty="0" err="1"/>
              <a:t>самвидав</a:t>
            </a:r>
            <a:r>
              <a:rPr lang="ru-RU" sz="2400" dirty="0"/>
              <a:t>»).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дисидентських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1800" dirty="0"/>
          </a:p>
          <a:p>
            <a:r>
              <a:rPr lang="ru-RU" sz="2400" b="1" dirty="0" err="1"/>
              <a:t>Особливості</a:t>
            </a:r>
            <a:r>
              <a:rPr lang="ru-RU" sz="2400" b="1" dirty="0"/>
              <a:t> </a:t>
            </a:r>
            <a:r>
              <a:rPr lang="ru-RU" sz="2400" b="1" dirty="0" err="1"/>
              <a:t>дисидентського</a:t>
            </a:r>
            <a:r>
              <a:rPr lang="ru-RU" sz="2400" b="1" dirty="0"/>
              <a:t> </a:t>
            </a:r>
            <a:r>
              <a:rPr lang="ru-RU" sz="2400" b="1" dirty="0" err="1"/>
              <a:t>руху</a:t>
            </a:r>
            <a:r>
              <a:rPr lang="ru-RU" sz="2400" b="1" dirty="0"/>
              <a:t> в </a:t>
            </a:r>
            <a:r>
              <a:rPr lang="ru-RU" sz="2400" b="1" dirty="0" err="1"/>
              <a:t>Україні</a:t>
            </a:r>
            <a:r>
              <a:rPr lang="ru-RU" sz="2400" b="1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/>
              <a:t>національно-демократичне</a:t>
            </a:r>
            <a:r>
              <a:rPr lang="ru-RU" sz="2000" b="1" dirty="0"/>
              <a:t> </a:t>
            </a:r>
            <a:r>
              <a:rPr lang="ru-RU" sz="2000" b="1" dirty="0" err="1"/>
              <a:t>забарвлення</a:t>
            </a:r>
            <a:r>
              <a:rPr lang="ru-RU" sz="2000" b="1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/>
              <a:t>мирні</a:t>
            </a:r>
            <a:r>
              <a:rPr lang="ru-RU" sz="2000" b="1" dirty="0"/>
              <a:t>, </a:t>
            </a:r>
            <a:r>
              <a:rPr lang="ru-RU" sz="2000" b="1" dirty="0" err="1"/>
              <a:t>ненасильницькі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</a:t>
            </a:r>
            <a:r>
              <a:rPr lang="ru-RU" sz="2000" b="1" dirty="0" err="1"/>
              <a:t>боротьби</a:t>
            </a:r>
            <a:r>
              <a:rPr lang="ru-RU" sz="2000" b="1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/>
              <a:t>дисидентство</a:t>
            </a:r>
            <a:r>
              <a:rPr lang="ru-RU" sz="2000" b="1" dirty="0"/>
              <a:t> — </a:t>
            </a:r>
            <a:r>
              <a:rPr lang="ru-RU" sz="2000" b="1" dirty="0" err="1"/>
              <a:t>загальноукраїнське</a:t>
            </a:r>
            <a:r>
              <a:rPr lang="ru-RU" sz="2000" b="1" dirty="0"/>
              <a:t> </a:t>
            </a:r>
            <a:r>
              <a:rPr lang="ru-RU" sz="2000" b="1" dirty="0" err="1"/>
              <a:t>явище</a:t>
            </a:r>
            <a:r>
              <a:rPr lang="ru-RU" sz="2000" b="1" dirty="0"/>
              <a:t>, </a:t>
            </a:r>
            <a:r>
              <a:rPr lang="ru-RU" sz="2000" b="1" dirty="0" err="1"/>
              <a:t>поширене</a:t>
            </a:r>
            <a:r>
              <a:rPr lang="ru-RU" sz="2000" b="1" dirty="0"/>
              <a:t> в </a:t>
            </a:r>
            <a:r>
              <a:rPr lang="ru-RU" sz="2000" b="1" dirty="0" err="1"/>
              <a:t>усіх</a:t>
            </a:r>
            <a:r>
              <a:rPr lang="ru-RU" sz="2000" b="1" dirty="0"/>
              <a:t> </a:t>
            </a:r>
            <a:r>
              <a:rPr lang="ru-RU" sz="2000" b="1" dirty="0" err="1"/>
              <a:t>регіонах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/>
              <a:t>охоплення</a:t>
            </a:r>
            <a:r>
              <a:rPr lang="ru-RU" sz="2000" b="1" dirty="0"/>
              <a:t> </a:t>
            </a:r>
            <a:r>
              <a:rPr lang="ru-RU" sz="2000" b="1" dirty="0" err="1"/>
              <a:t>дисидентським</a:t>
            </a:r>
            <a:r>
              <a:rPr lang="ru-RU" sz="2000" b="1" dirty="0"/>
              <a:t> </a:t>
            </a:r>
            <a:r>
              <a:rPr lang="ru-RU" sz="2000" b="1" dirty="0" err="1"/>
              <a:t>рухом</a:t>
            </a:r>
            <a:r>
              <a:rPr lang="ru-RU" sz="2000" b="1" dirty="0"/>
              <a:t> </a:t>
            </a:r>
            <a:r>
              <a:rPr lang="ru-RU" sz="2000" b="1" dirty="0" err="1"/>
              <a:t>різних</a:t>
            </a:r>
            <a:r>
              <a:rPr lang="ru-RU" sz="2000" b="1" dirty="0"/>
              <a:t> </a:t>
            </a:r>
            <a:r>
              <a:rPr lang="ru-RU" sz="2000" b="1" dirty="0" err="1"/>
              <a:t>соціальних</a:t>
            </a:r>
            <a:r>
              <a:rPr lang="ru-RU" sz="2000" b="1" dirty="0"/>
              <a:t> </a:t>
            </a:r>
            <a:r>
              <a:rPr lang="ru-RU" sz="2000" b="1" dirty="0" err="1"/>
              <a:t>прошарків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 — </a:t>
            </a:r>
            <a:r>
              <a:rPr lang="ru-RU" sz="2000" b="1" dirty="0" err="1"/>
              <a:t>інтелігенції</a:t>
            </a:r>
            <a:r>
              <a:rPr lang="ru-RU" sz="2000" b="1" dirty="0"/>
              <a:t> (</a:t>
            </a:r>
            <a:r>
              <a:rPr lang="ru-RU" sz="2000" b="1" dirty="0" err="1"/>
              <a:t>письменники</a:t>
            </a:r>
            <a:r>
              <a:rPr lang="ru-RU" sz="2000" b="1" dirty="0"/>
              <a:t>, </a:t>
            </a:r>
            <a:r>
              <a:rPr lang="ru-RU" sz="2000" b="1" dirty="0" err="1"/>
              <a:t>журналісти</a:t>
            </a:r>
            <a:r>
              <a:rPr lang="ru-RU" sz="2000" b="1" dirty="0"/>
              <a:t>, </a:t>
            </a:r>
            <a:r>
              <a:rPr lang="ru-RU" sz="2000" b="1" dirty="0" err="1"/>
              <a:t>вчителі</a:t>
            </a:r>
            <a:r>
              <a:rPr lang="ru-RU" sz="2000" b="1" dirty="0"/>
              <a:t>, </a:t>
            </a:r>
            <a:r>
              <a:rPr lang="ru-RU" sz="2000" b="1" dirty="0" err="1"/>
              <a:t>юристи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), </a:t>
            </a:r>
            <a:r>
              <a:rPr lang="ru-RU" sz="2000" b="1" dirty="0" err="1"/>
              <a:t>студентства</a:t>
            </a:r>
            <a:r>
              <a:rPr lang="ru-RU" sz="2000" b="1" dirty="0"/>
              <a:t>, </a:t>
            </a:r>
            <a:r>
              <a:rPr lang="ru-RU" sz="2000" b="1" dirty="0" err="1"/>
              <a:t>робітництва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/>
              <a:t>чітко</a:t>
            </a:r>
            <a:r>
              <a:rPr lang="ru-RU" sz="2000" b="1" dirty="0"/>
              <a:t> </a:t>
            </a:r>
            <a:r>
              <a:rPr lang="ru-RU" sz="2000" b="1" dirty="0" err="1"/>
              <a:t>визначені</a:t>
            </a:r>
            <a:r>
              <a:rPr lang="ru-RU" sz="2000" b="1" dirty="0"/>
              <a:t> </a:t>
            </a:r>
            <a:r>
              <a:rPr lang="ru-RU" sz="2000" b="1" dirty="0" err="1"/>
              <a:t>організаційні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(</a:t>
            </a:r>
            <a:r>
              <a:rPr lang="ru-RU" sz="2000" b="1" dirty="0" err="1"/>
              <a:t>гуртки</a:t>
            </a:r>
            <a:r>
              <a:rPr lang="ru-RU" sz="2000" b="1" dirty="0"/>
              <a:t>, </a:t>
            </a:r>
            <a:r>
              <a:rPr lang="ru-RU" sz="2000" b="1" dirty="0" err="1"/>
              <a:t>спілки</a:t>
            </a:r>
            <a:r>
              <a:rPr lang="ru-RU" sz="2000" b="1" dirty="0"/>
              <a:t>, </a:t>
            </a:r>
            <a:r>
              <a:rPr lang="ru-RU" sz="2000" b="1" dirty="0" err="1"/>
              <a:t>об’єднання</a:t>
            </a:r>
            <a:r>
              <a:rPr lang="ru-RU" sz="2000" b="1" dirty="0"/>
              <a:t>, </a:t>
            </a:r>
            <a:r>
              <a:rPr lang="ru-RU" sz="2000" b="1" dirty="0" err="1"/>
              <a:t>комітети</a:t>
            </a:r>
            <a:r>
              <a:rPr lang="ru-RU" sz="2000" b="1" dirty="0"/>
              <a:t>).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398443"/>
          </a:xfrm>
        </p:spPr>
        <p:txBody>
          <a:bodyPr/>
          <a:lstStyle/>
          <a:p>
            <a:pPr algn="ctr"/>
            <a:r>
              <a:rPr lang="ru-RU" sz="3200" dirty="0" err="1"/>
              <a:t>Поняття</a:t>
            </a:r>
            <a:r>
              <a:rPr lang="ru-RU" sz="3200" dirty="0"/>
              <a:t> </a:t>
            </a:r>
            <a:r>
              <a:rPr lang="uk-UA" sz="3200" dirty="0"/>
              <a:t>і терміни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ru-RU" sz="1800" b="1" dirty="0" err="1">
                <a:solidFill>
                  <a:srgbClr val="FF0000"/>
                </a:solidFill>
              </a:rPr>
              <a:t>Політична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реабілітація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- </a:t>
            </a:r>
            <a:r>
              <a:rPr lang="ru-RU" sz="1800" b="1" dirty="0" err="1"/>
              <a:t>поновлення</a:t>
            </a:r>
            <a:r>
              <a:rPr lang="ru-RU" sz="1800" b="1" dirty="0"/>
              <a:t> доброго </a:t>
            </a:r>
            <a:r>
              <a:rPr lang="ru-RU" sz="1800" b="1" dirty="0" err="1"/>
              <a:t>імені</a:t>
            </a:r>
            <a:r>
              <a:rPr lang="ru-RU" sz="1800" b="1" dirty="0"/>
              <a:t>, </a:t>
            </a:r>
            <a:r>
              <a:rPr lang="ru-RU" sz="1800" b="1" dirty="0" err="1"/>
              <a:t>репутації</a:t>
            </a:r>
            <a:r>
              <a:rPr lang="ru-RU" sz="1800" b="1" dirty="0"/>
              <a:t> несправедливо </a:t>
            </a:r>
            <a:r>
              <a:rPr lang="ru-RU" sz="1800" b="1" dirty="0" err="1"/>
              <a:t>заплямованої</a:t>
            </a:r>
            <a:r>
              <a:rPr lang="ru-RU" sz="1800" b="1" dirty="0"/>
              <a:t> </a:t>
            </a:r>
            <a:r>
              <a:rPr lang="ru-RU" sz="1800" b="1" dirty="0" err="1"/>
              <a:t>або</a:t>
            </a:r>
            <a:r>
              <a:rPr lang="ru-RU" sz="1800" b="1" dirty="0"/>
              <a:t> </a:t>
            </a:r>
            <a:r>
              <a:rPr lang="ru-RU" sz="1800" b="1" dirty="0" err="1"/>
              <a:t>безпідставно</a:t>
            </a:r>
            <a:r>
              <a:rPr lang="ru-RU" sz="1800" b="1" dirty="0"/>
              <a:t> </a:t>
            </a:r>
            <a:r>
              <a:rPr lang="ru-RU" sz="1800" b="1" dirty="0" err="1"/>
              <a:t>звинуваченої</a:t>
            </a:r>
            <a:r>
              <a:rPr lang="ru-RU" sz="1800" b="1" dirty="0"/>
              <a:t> </a:t>
            </a:r>
            <a:r>
              <a:rPr lang="ru-RU" sz="1800" b="1" dirty="0" err="1"/>
              <a:t>людини</a:t>
            </a:r>
            <a:r>
              <a:rPr lang="ru-RU" sz="1800" b="1" dirty="0"/>
              <a:t>. По </a:t>
            </a:r>
            <a:r>
              <a:rPr lang="ru-RU" sz="1800" b="1" dirty="0" err="1"/>
              <a:t>смерті</a:t>
            </a:r>
            <a:r>
              <a:rPr lang="ru-RU" sz="1800" b="1" dirty="0"/>
              <a:t> </a:t>
            </a:r>
            <a:r>
              <a:rPr lang="ru-RU" sz="1800" b="1" dirty="0" err="1"/>
              <a:t>Сталіна</a:t>
            </a:r>
            <a:r>
              <a:rPr lang="ru-RU" sz="1800" b="1" dirty="0"/>
              <a:t> </a:t>
            </a:r>
            <a:r>
              <a:rPr lang="ru-RU" sz="1800" b="1" dirty="0" err="1"/>
              <a:t>були</a:t>
            </a:r>
            <a:r>
              <a:rPr lang="ru-RU" sz="1800" b="1" dirty="0"/>
              <a:t> </a:t>
            </a:r>
            <a:r>
              <a:rPr lang="ru-RU" sz="1800" b="1" dirty="0" err="1"/>
              <a:t>вжиті</a:t>
            </a:r>
            <a:r>
              <a:rPr lang="ru-RU" sz="1800" b="1" dirty="0"/>
              <a:t> заходи для </a:t>
            </a:r>
            <a:r>
              <a:rPr lang="ru-RU" sz="1800" b="1" dirty="0" err="1"/>
              <a:t>поновлення</a:t>
            </a:r>
            <a:r>
              <a:rPr lang="ru-RU" sz="1800" b="1" dirty="0"/>
              <a:t> доброго </a:t>
            </a:r>
            <a:r>
              <a:rPr lang="ru-RU" sz="1800" b="1" dirty="0" err="1"/>
              <a:t>імені</a:t>
            </a:r>
            <a:r>
              <a:rPr lang="ru-RU" sz="1800" b="1" dirty="0"/>
              <a:t> жертв </a:t>
            </a:r>
            <a:r>
              <a:rPr lang="ru-RU" sz="1800" b="1" dirty="0" err="1"/>
              <a:t>сталінського</a:t>
            </a:r>
            <a:r>
              <a:rPr lang="ru-RU" sz="1800" b="1" dirty="0"/>
              <a:t> </a:t>
            </a:r>
            <a:r>
              <a:rPr lang="ru-RU" sz="1800" b="1" dirty="0" err="1"/>
              <a:t>терору</a:t>
            </a:r>
            <a:r>
              <a:rPr lang="ru-RU" sz="1800" b="1" dirty="0"/>
              <a:t> як </a:t>
            </a:r>
            <a:r>
              <a:rPr lang="ru-RU" sz="1800" b="1" dirty="0" err="1"/>
              <a:t>після</a:t>
            </a:r>
            <a:r>
              <a:rPr lang="ru-RU" sz="1800" b="1" dirty="0"/>
              <a:t> </a:t>
            </a:r>
            <a:r>
              <a:rPr lang="ru-RU" sz="1800" b="1" dirty="0" err="1"/>
              <a:t>їх</a:t>
            </a:r>
            <a:r>
              <a:rPr lang="ru-RU" sz="1800" b="1" dirty="0"/>
              <a:t> </a:t>
            </a:r>
            <a:r>
              <a:rPr lang="ru-RU" sz="1800" b="1" dirty="0" err="1"/>
              <a:t>смерті</a:t>
            </a:r>
            <a:r>
              <a:rPr lang="ru-RU" sz="1800" b="1" dirty="0"/>
              <a:t>, так </a:t>
            </a:r>
            <a:r>
              <a:rPr lang="ru-RU" sz="1800" b="1" dirty="0" err="1"/>
              <a:t>і</a:t>
            </a:r>
            <a:r>
              <a:rPr lang="ru-RU" sz="1800" b="1" dirty="0"/>
              <a:t> за </a:t>
            </a:r>
            <a:r>
              <a:rPr lang="ru-RU" sz="1800" b="1" dirty="0" err="1"/>
              <a:t>життя</a:t>
            </a:r>
            <a:r>
              <a:rPr lang="ru-RU" sz="1800" b="1" dirty="0"/>
              <a:t>. </a:t>
            </a:r>
            <a:r>
              <a:rPr lang="ru-RU" sz="1800" b="1" dirty="0" err="1"/>
              <a:t>Було</a:t>
            </a:r>
            <a:r>
              <a:rPr lang="ru-RU" sz="1800" b="1" dirty="0"/>
              <a:t> </a:t>
            </a:r>
            <a:r>
              <a:rPr lang="ru-RU" sz="1800" b="1" dirty="0" err="1"/>
              <a:t>реабілітовано</a:t>
            </a:r>
            <a:r>
              <a:rPr lang="ru-RU" sz="1800" b="1" dirty="0"/>
              <a:t> </a:t>
            </a:r>
            <a:r>
              <a:rPr lang="ru-RU" sz="1800" b="1" dirty="0" err="1"/>
              <a:t>багато</a:t>
            </a:r>
            <a:r>
              <a:rPr lang="ru-RU" sz="1800" b="1" dirty="0"/>
              <a:t> несправедливо </a:t>
            </a:r>
            <a:r>
              <a:rPr lang="ru-RU" sz="1800" b="1" dirty="0" err="1"/>
              <a:t>засуджених</a:t>
            </a:r>
            <a:r>
              <a:rPr lang="ru-RU" sz="1800" b="1" dirty="0"/>
              <a:t> </a:t>
            </a:r>
            <a:r>
              <a:rPr lang="ru-RU" sz="1800" b="1" dirty="0" err="1"/>
              <a:t>українських</a:t>
            </a:r>
            <a:r>
              <a:rPr lang="ru-RU" sz="1800" b="1" dirty="0"/>
              <a:t> </a:t>
            </a:r>
            <a:r>
              <a:rPr lang="ru-RU" sz="1800" b="1" dirty="0" err="1"/>
              <a:t>письменників</a:t>
            </a:r>
            <a:r>
              <a:rPr lang="ru-RU" sz="1800" b="1" dirty="0"/>
              <a:t>, </a:t>
            </a:r>
            <a:r>
              <a:rPr lang="ru-RU" sz="1800" b="1" dirty="0" err="1"/>
              <a:t>митців</a:t>
            </a:r>
            <a:r>
              <a:rPr lang="ru-RU" sz="1800" b="1" dirty="0"/>
              <a:t> та </a:t>
            </a:r>
            <a:r>
              <a:rPr lang="ru-RU" sz="1800" b="1" dirty="0" err="1"/>
              <a:t>деяких</a:t>
            </a:r>
            <a:r>
              <a:rPr lang="ru-RU" sz="1800" b="1" dirty="0"/>
              <a:t> </a:t>
            </a:r>
            <a:r>
              <a:rPr lang="ru-RU" sz="1800" b="1" dirty="0" err="1"/>
              <a:t>учених</a:t>
            </a:r>
            <a:r>
              <a:rPr lang="ru-RU" sz="1800" b="1" dirty="0"/>
              <a:t>, </a:t>
            </a:r>
            <a:r>
              <a:rPr lang="ru-RU" sz="1800" b="1" dirty="0" err="1"/>
              <a:t>більшість</a:t>
            </a:r>
            <a:r>
              <a:rPr lang="ru-RU" sz="1800" b="1" dirty="0"/>
              <a:t> </a:t>
            </a:r>
            <a:r>
              <a:rPr lang="ru-RU" sz="1800" b="1" dirty="0" err="1"/>
              <a:t>з</a:t>
            </a:r>
            <a:r>
              <a:rPr lang="ru-RU" sz="1800" b="1" dirty="0"/>
              <a:t> </a:t>
            </a:r>
            <a:r>
              <a:rPr lang="ru-RU" sz="1800" b="1" dirty="0" err="1"/>
              <a:t>яких</a:t>
            </a:r>
            <a:r>
              <a:rPr lang="ru-RU" sz="1800" b="1" dirty="0"/>
              <a:t> </a:t>
            </a:r>
            <a:r>
              <a:rPr lang="ru-RU" sz="1800" b="1" dirty="0" err="1"/>
              <a:t>репресованих</a:t>
            </a:r>
            <a:r>
              <a:rPr lang="ru-RU" sz="1800" b="1" dirty="0"/>
              <a:t> за час «культу особи» </a:t>
            </a:r>
            <a:r>
              <a:rPr lang="ru-RU" sz="1800" b="1" dirty="0" err="1"/>
              <a:t>Сталіна</a:t>
            </a:r>
            <a:r>
              <a:rPr lang="ru-RU" sz="1800" b="1" dirty="0"/>
              <a:t>. </a:t>
            </a:r>
            <a:r>
              <a:rPr lang="ru-RU" sz="1800" b="1" dirty="0" err="1"/>
              <a:t>Реабілітації</a:t>
            </a:r>
            <a:r>
              <a:rPr lang="ru-RU" sz="1800" b="1" dirty="0"/>
              <a:t> не </a:t>
            </a:r>
            <a:r>
              <a:rPr lang="ru-RU" sz="1800" b="1" dirty="0" err="1"/>
              <a:t>підлягали</a:t>
            </a:r>
            <a:r>
              <a:rPr lang="ru-RU" sz="1800" b="1" dirty="0"/>
              <a:t> </a:t>
            </a:r>
            <a:r>
              <a:rPr lang="ru-RU" sz="1800" b="1" dirty="0" err="1"/>
              <a:t>керівники</a:t>
            </a:r>
            <a:r>
              <a:rPr lang="ru-RU" sz="1800" b="1" dirty="0"/>
              <a:t>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співробітники</a:t>
            </a:r>
            <a:r>
              <a:rPr lang="ru-RU" sz="1800" b="1" dirty="0"/>
              <a:t> великих </a:t>
            </a:r>
            <a:r>
              <a:rPr lang="ru-RU" sz="1800" b="1" dirty="0" err="1"/>
              <a:t>політичних</a:t>
            </a:r>
            <a:r>
              <a:rPr lang="ru-RU" sz="1800" b="1" dirty="0"/>
              <a:t> </a:t>
            </a:r>
            <a:r>
              <a:rPr lang="ru-RU" sz="1800" b="1" dirty="0" err="1"/>
              <a:t>опозицій</a:t>
            </a:r>
            <a:r>
              <a:rPr lang="ru-RU" sz="1800" b="1" dirty="0"/>
              <a:t> 1920 </a:t>
            </a:r>
            <a:r>
              <a:rPr lang="ru-RU" sz="1800" b="1" dirty="0" err="1"/>
              <a:t>і</a:t>
            </a:r>
            <a:r>
              <a:rPr lang="ru-RU" sz="1800" b="1" dirty="0"/>
              <a:t> 1930-х </a:t>
            </a:r>
            <a:r>
              <a:rPr lang="en-US" sz="1800" b="1" dirty="0"/>
              <a:t>pp.</a:t>
            </a:r>
            <a:endParaRPr lang="uk-UA" sz="1800" b="1" dirty="0"/>
          </a:p>
          <a:p>
            <a:pPr>
              <a:buNone/>
            </a:pPr>
            <a:endParaRPr lang="en-US" sz="800" b="1" dirty="0"/>
          </a:p>
          <a:p>
            <a:r>
              <a:rPr lang="ru-RU" sz="1800" b="1" dirty="0" err="1">
                <a:solidFill>
                  <a:srgbClr val="FF0000"/>
                </a:solidFill>
              </a:rPr>
              <a:t>Відлига</a:t>
            </a:r>
            <a:r>
              <a:rPr lang="ru-RU" sz="1800" b="1" dirty="0"/>
              <a:t> - </a:t>
            </a:r>
            <a:r>
              <a:rPr lang="ru-RU" sz="1800" b="1" dirty="0" err="1"/>
              <a:t>неофіційна</a:t>
            </a:r>
            <a:r>
              <a:rPr lang="ru-RU" sz="1800" b="1" dirty="0"/>
              <a:t> </a:t>
            </a:r>
            <a:r>
              <a:rPr lang="ru-RU" sz="1800" b="1" dirty="0" err="1"/>
              <a:t>назва</a:t>
            </a:r>
            <a:r>
              <a:rPr lang="ru-RU" sz="1800" b="1" dirty="0"/>
              <a:t> </a:t>
            </a:r>
            <a:r>
              <a:rPr lang="ru-RU" sz="1800" b="1" dirty="0" err="1"/>
              <a:t>періоду</a:t>
            </a:r>
            <a:r>
              <a:rPr lang="ru-RU" sz="1800" b="1" dirty="0"/>
              <a:t> </a:t>
            </a:r>
            <a:r>
              <a:rPr lang="ru-RU" sz="1800" b="1" dirty="0" err="1"/>
              <a:t>історії</a:t>
            </a:r>
            <a:r>
              <a:rPr lang="ru-RU" sz="1800" b="1" dirty="0"/>
              <a:t> СРСР, </a:t>
            </a:r>
            <a:r>
              <a:rPr lang="ru-RU" sz="1800" b="1" dirty="0" err="1"/>
              <a:t>що</a:t>
            </a:r>
            <a:r>
              <a:rPr lang="ru-RU" sz="1800" b="1" dirty="0"/>
              <a:t> </a:t>
            </a:r>
            <a:r>
              <a:rPr lang="ru-RU" sz="1800" b="1" dirty="0" err="1"/>
              <a:t>розпочався</a:t>
            </a:r>
            <a:r>
              <a:rPr lang="ru-RU" sz="1800" b="1" dirty="0"/>
              <a:t> </a:t>
            </a:r>
            <a:r>
              <a:rPr lang="ru-RU" sz="1800" b="1" dirty="0" err="1"/>
              <a:t>після</a:t>
            </a:r>
            <a:r>
              <a:rPr lang="ru-RU" sz="1800" b="1" dirty="0"/>
              <a:t> </a:t>
            </a:r>
            <a:r>
              <a:rPr lang="ru-RU" sz="1800" b="1" dirty="0" err="1"/>
              <a:t>смерті</a:t>
            </a:r>
            <a:r>
              <a:rPr lang="ru-RU" sz="1800" b="1" dirty="0"/>
              <a:t> Й. </a:t>
            </a:r>
            <a:r>
              <a:rPr lang="ru-RU" sz="1800" b="1" dirty="0" err="1"/>
              <a:t>Сталіна</a:t>
            </a:r>
            <a:r>
              <a:rPr lang="ru-RU" sz="1800" b="1" dirty="0"/>
              <a:t> (друга половина 1950-х — поч.1960-х </a:t>
            </a:r>
            <a:r>
              <a:rPr lang="ru-RU" sz="1800" b="1" dirty="0" err="1"/>
              <a:t>рр</a:t>
            </a:r>
            <a:r>
              <a:rPr lang="ru-RU" sz="1800" b="1" dirty="0"/>
              <a:t>.).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характерні</a:t>
            </a:r>
            <a:r>
              <a:rPr lang="ru-RU" sz="1800" b="1" dirty="0"/>
              <a:t> </a:t>
            </a:r>
            <a:r>
              <a:rPr lang="ru-RU" sz="1800" b="1" dirty="0" err="1"/>
              <a:t>риси</a:t>
            </a:r>
            <a:r>
              <a:rPr lang="ru-RU" sz="1800" b="1" dirty="0"/>
              <a:t> - </a:t>
            </a:r>
            <a:r>
              <a:rPr lang="ru-RU" sz="1800" b="1" dirty="0" err="1"/>
              <a:t>певний</a:t>
            </a:r>
            <a:r>
              <a:rPr lang="ru-RU" sz="1800" b="1" dirty="0"/>
              <a:t> </a:t>
            </a:r>
            <a:r>
              <a:rPr lang="ru-RU" sz="1800" b="1" dirty="0" err="1"/>
              <a:t>відхід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</a:t>
            </a:r>
            <a:r>
              <a:rPr lang="ru-RU" sz="1800" b="1" dirty="0" err="1"/>
              <a:t>жорсткої</a:t>
            </a:r>
            <a:r>
              <a:rPr lang="ru-RU" sz="1800" b="1" dirty="0"/>
              <a:t> </a:t>
            </a:r>
            <a:r>
              <a:rPr lang="ru-RU" sz="1800" b="1" dirty="0" err="1"/>
              <a:t>Сталінської</a:t>
            </a:r>
            <a:r>
              <a:rPr lang="ru-RU" sz="1800" b="1" dirty="0"/>
              <a:t> </a:t>
            </a:r>
            <a:r>
              <a:rPr lang="ru-RU" sz="1800" b="1" dirty="0" err="1"/>
              <a:t>тоталітарної</a:t>
            </a:r>
            <a:r>
              <a:rPr lang="ru-RU" sz="1800" b="1" dirty="0"/>
              <a:t> </a:t>
            </a:r>
            <a:r>
              <a:rPr lang="ru-RU" sz="1800" b="1" dirty="0" err="1"/>
              <a:t>системи</a:t>
            </a:r>
            <a:r>
              <a:rPr lang="ru-RU" sz="1800" b="1" dirty="0"/>
              <a:t>, </a:t>
            </a:r>
            <a:r>
              <a:rPr lang="ru-RU" sz="1800" b="1" dirty="0" err="1"/>
              <a:t>спроби</a:t>
            </a:r>
            <a:r>
              <a:rPr lang="ru-RU" sz="1800" b="1" dirty="0"/>
              <a:t> </a:t>
            </a:r>
            <a:r>
              <a:rPr lang="ru-RU" sz="1800" b="1" dirty="0" err="1"/>
              <a:t>її</a:t>
            </a:r>
            <a:r>
              <a:rPr lang="ru-RU" sz="1800" b="1" dirty="0"/>
              <a:t> </a:t>
            </a:r>
            <a:r>
              <a:rPr lang="ru-RU" sz="1800" b="1" dirty="0" err="1"/>
              <a:t>реформування</a:t>
            </a:r>
            <a:r>
              <a:rPr lang="ru-RU" sz="1800" b="1" dirty="0"/>
              <a:t> в </a:t>
            </a:r>
            <a:r>
              <a:rPr lang="ru-RU" sz="1800" b="1" dirty="0" err="1"/>
              <a:t>напрямку</a:t>
            </a:r>
            <a:r>
              <a:rPr lang="ru-RU" sz="1800" b="1" dirty="0"/>
              <a:t> </a:t>
            </a:r>
            <a:r>
              <a:rPr lang="ru-RU" sz="1800" b="1" dirty="0" err="1"/>
              <a:t>лібералізації</a:t>
            </a:r>
            <a:r>
              <a:rPr lang="ru-RU" sz="1800" b="1" dirty="0"/>
              <a:t>, </a:t>
            </a:r>
            <a:r>
              <a:rPr lang="ru-RU" sz="1800" b="1" dirty="0" err="1"/>
              <a:t>відносна</a:t>
            </a:r>
            <a:r>
              <a:rPr lang="ru-RU" sz="1800" b="1" dirty="0"/>
              <a:t> </a:t>
            </a:r>
            <a:r>
              <a:rPr lang="ru-RU" sz="1800" b="1" dirty="0" err="1"/>
              <a:t>демократизація</a:t>
            </a:r>
            <a:r>
              <a:rPr lang="ru-RU" sz="1800" b="1" dirty="0"/>
              <a:t>, </a:t>
            </a:r>
            <a:r>
              <a:rPr lang="ru-RU" sz="1800" b="1" dirty="0" err="1"/>
              <a:t>гуманізація</a:t>
            </a:r>
            <a:r>
              <a:rPr lang="ru-RU" sz="1800" b="1" dirty="0"/>
              <a:t> </a:t>
            </a:r>
            <a:r>
              <a:rPr lang="ru-RU" sz="1800" b="1" dirty="0" err="1"/>
              <a:t>політичного</a:t>
            </a:r>
            <a:r>
              <a:rPr lang="ru-RU" sz="1800" b="1" dirty="0"/>
              <a:t> та </a:t>
            </a:r>
            <a:r>
              <a:rPr lang="ru-RU" sz="1800" b="1" dirty="0" err="1"/>
              <a:t>громадського</a:t>
            </a:r>
            <a:r>
              <a:rPr lang="ru-RU" sz="1800" b="1" dirty="0"/>
              <a:t> </a:t>
            </a:r>
            <a:r>
              <a:rPr lang="ru-RU" sz="1800" b="1" dirty="0" err="1"/>
              <a:t>життя</a:t>
            </a:r>
            <a:r>
              <a:rPr lang="ru-RU" sz="1800" b="1" dirty="0"/>
              <a:t>. В </a:t>
            </a:r>
            <a:r>
              <a:rPr lang="ru-RU" sz="1800" b="1" dirty="0" err="1"/>
              <a:t>цей</a:t>
            </a:r>
            <a:r>
              <a:rPr lang="ru-RU" sz="1800" b="1" dirty="0"/>
              <a:t> </a:t>
            </a:r>
            <a:r>
              <a:rPr lang="ru-RU" sz="1800" b="1" dirty="0" err="1"/>
              <a:t>період</a:t>
            </a:r>
            <a:r>
              <a:rPr lang="ru-RU" sz="1800" b="1" dirty="0"/>
              <a:t> </a:t>
            </a:r>
            <a:r>
              <a:rPr lang="ru-RU" sz="1800" b="1" dirty="0" err="1"/>
              <a:t>засуджено</a:t>
            </a:r>
            <a:r>
              <a:rPr lang="ru-RU" sz="1800" b="1" dirty="0"/>
              <a:t> культ </a:t>
            </a:r>
            <a:r>
              <a:rPr lang="ru-RU" sz="1800" b="1" dirty="0" err="1"/>
              <a:t>Сталіна</a:t>
            </a:r>
            <a:r>
              <a:rPr lang="ru-RU" sz="1800" b="1" dirty="0"/>
              <a:t>, </a:t>
            </a:r>
            <a:r>
              <a:rPr lang="ru-RU" sz="1800" b="1" dirty="0" err="1"/>
              <a:t>реабілітовано</a:t>
            </a:r>
            <a:r>
              <a:rPr lang="ru-RU" sz="1800" b="1" dirty="0"/>
              <a:t> </a:t>
            </a:r>
            <a:r>
              <a:rPr lang="ru-RU" sz="1800" b="1" dirty="0" err="1"/>
              <a:t>велику</a:t>
            </a:r>
            <a:r>
              <a:rPr lang="ru-RU" sz="1800" b="1" dirty="0"/>
              <a:t> </a:t>
            </a:r>
            <a:r>
              <a:rPr lang="ru-RU" sz="1800" b="1" dirty="0" err="1"/>
              <a:t>кількість</a:t>
            </a:r>
            <a:r>
              <a:rPr lang="ru-RU" sz="1800" b="1" dirty="0"/>
              <a:t> </a:t>
            </a:r>
            <a:r>
              <a:rPr lang="ru-RU" sz="1800" b="1" dirty="0" err="1"/>
              <a:t>політв’язнів</a:t>
            </a:r>
            <a:r>
              <a:rPr lang="ru-RU" sz="1800" b="1" dirty="0"/>
              <a:t>, </a:t>
            </a:r>
            <a:r>
              <a:rPr lang="ru-RU" sz="1800" b="1" dirty="0" err="1"/>
              <a:t>повернутто</a:t>
            </a:r>
            <a:r>
              <a:rPr lang="ru-RU" sz="1800" b="1" dirty="0"/>
              <a:t> </a:t>
            </a:r>
            <a:r>
              <a:rPr lang="ru-RU" sz="1800" b="1" dirty="0" err="1"/>
              <a:t>депортовані</a:t>
            </a:r>
            <a:r>
              <a:rPr lang="ru-RU" sz="1800" b="1" dirty="0"/>
              <a:t> народи.</a:t>
            </a:r>
          </a:p>
          <a:p>
            <a:pPr>
              <a:buNone/>
            </a:pPr>
            <a:endParaRPr lang="ru-RU" sz="800" b="1" dirty="0"/>
          </a:p>
          <a:p>
            <a:r>
              <a:rPr lang="ru-RU" sz="1800" b="1" dirty="0" err="1">
                <a:solidFill>
                  <a:srgbClr val="FF0000"/>
                </a:solidFill>
              </a:rPr>
              <a:t>Раднаргоспи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/>
              <a:t>(Ради народного </a:t>
            </a:r>
            <a:r>
              <a:rPr lang="ru-RU" sz="1800" b="1" dirty="0" err="1"/>
              <a:t>господарства</a:t>
            </a:r>
            <a:r>
              <a:rPr lang="ru-RU" sz="1800" b="1" dirty="0"/>
              <a:t>) — </a:t>
            </a:r>
            <a:r>
              <a:rPr lang="ru-RU" sz="1800" b="1" dirty="0" err="1"/>
              <a:t>територіальні</a:t>
            </a:r>
            <a:r>
              <a:rPr lang="ru-RU" sz="1800" b="1" dirty="0"/>
              <a:t> </a:t>
            </a:r>
            <a:r>
              <a:rPr lang="ru-RU" sz="1800" b="1" dirty="0" err="1"/>
              <a:t>органи</a:t>
            </a:r>
            <a:r>
              <a:rPr lang="ru-RU" sz="1800" b="1" dirty="0"/>
              <a:t> </a:t>
            </a:r>
            <a:r>
              <a:rPr lang="ru-RU" sz="1800" b="1" dirty="0" err="1"/>
              <a:t>управління</a:t>
            </a:r>
            <a:r>
              <a:rPr lang="ru-RU" sz="1800" b="1" dirty="0"/>
              <a:t>, </a:t>
            </a:r>
            <a:r>
              <a:rPr lang="ru-RU" sz="1800" b="1" dirty="0" err="1"/>
              <a:t>створені</a:t>
            </a:r>
            <a:r>
              <a:rPr lang="ru-RU" sz="1800" b="1" dirty="0"/>
              <a:t> в 1957 р. </a:t>
            </a:r>
            <a:r>
              <a:rPr lang="ru-RU" sz="1800" b="1" dirty="0" err="1"/>
              <a:t>замість</a:t>
            </a:r>
            <a:r>
              <a:rPr lang="ru-RU" sz="1800" b="1" dirty="0"/>
              <a:t> </a:t>
            </a:r>
            <a:r>
              <a:rPr lang="ru-RU" sz="1800" b="1" dirty="0" err="1"/>
              <a:t>галузевих</a:t>
            </a:r>
            <a:r>
              <a:rPr lang="ru-RU" sz="1800" b="1" dirty="0"/>
              <a:t> </a:t>
            </a:r>
            <a:r>
              <a:rPr lang="ru-RU" sz="1800" b="1" dirty="0" err="1"/>
              <a:t>міністерств</a:t>
            </a:r>
            <a:r>
              <a:rPr lang="ru-RU" sz="1800" b="1" dirty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помітно</a:t>
            </a:r>
            <a:r>
              <a:rPr lang="ru-RU" sz="1800" b="1" dirty="0"/>
              <a:t> </a:t>
            </a:r>
            <a:r>
              <a:rPr lang="ru-RU" sz="1800" b="1" dirty="0" err="1"/>
              <a:t>поліпшили</a:t>
            </a:r>
            <a:r>
              <a:rPr lang="ru-RU" sz="1800" b="1" dirty="0"/>
              <a:t> </a:t>
            </a:r>
            <a:r>
              <a:rPr lang="ru-RU" sz="1800" b="1" dirty="0" err="1"/>
              <a:t>керування</a:t>
            </a:r>
            <a:r>
              <a:rPr lang="ru-RU" sz="1800" b="1" dirty="0"/>
              <a:t> </a:t>
            </a:r>
            <a:r>
              <a:rPr lang="ru-RU" sz="1800" b="1" dirty="0" err="1"/>
              <a:t>економікою</a:t>
            </a:r>
            <a:r>
              <a:rPr lang="ru-RU" sz="1800" b="1" dirty="0"/>
              <a:t> </a:t>
            </a:r>
            <a:r>
              <a:rPr lang="ru-RU" sz="1800" b="1" dirty="0" err="1"/>
              <a:t>регіонів</a:t>
            </a:r>
            <a:r>
              <a:rPr lang="ru-RU" sz="1800" b="1" dirty="0"/>
              <a:t>, </a:t>
            </a:r>
            <a:r>
              <a:rPr lang="ru-RU" sz="1800" b="1" dirty="0" err="1"/>
              <a:t>але</a:t>
            </a:r>
            <a:r>
              <a:rPr lang="ru-RU" sz="1800" b="1" dirty="0"/>
              <a:t> </a:t>
            </a:r>
            <a:r>
              <a:rPr lang="ru-RU" sz="1800" b="1" dirty="0" err="1"/>
              <a:t>призвели</a:t>
            </a:r>
            <a:r>
              <a:rPr lang="ru-RU" sz="1800" b="1" dirty="0"/>
              <a:t> до </a:t>
            </a:r>
            <a:r>
              <a:rPr lang="ru-RU" sz="1800" b="1" dirty="0" err="1"/>
              <a:t>розриву</a:t>
            </a:r>
            <a:r>
              <a:rPr lang="ru-RU" sz="1800" b="1" dirty="0"/>
              <a:t> </a:t>
            </a:r>
            <a:r>
              <a:rPr lang="ru-RU" sz="1800" b="1" dirty="0" err="1"/>
              <a:t>зв’язків</a:t>
            </a:r>
            <a:r>
              <a:rPr lang="ru-RU" sz="1800" b="1" dirty="0"/>
              <a:t> </a:t>
            </a:r>
            <a:r>
              <a:rPr lang="ru-RU" sz="1800" b="1" dirty="0" err="1"/>
              <a:t>між</a:t>
            </a:r>
            <a:r>
              <a:rPr lang="ru-RU" sz="1800" b="1" dirty="0"/>
              <a:t> </a:t>
            </a:r>
            <a:r>
              <a:rPr lang="ru-RU" sz="1800" b="1" dirty="0" err="1"/>
              <a:t>окремими</a:t>
            </a:r>
            <a:r>
              <a:rPr lang="ru-RU" sz="1800" b="1" dirty="0"/>
              <a:t> </a:t>
            </a:r>
            <a:r>
              <a:rPr lang="ru-RU" sz="1800" b="1" dirty="0" err="1"/>
              <a:t>галузями</a:t>
            </a:r>
            <a:r>
              <a:rPr lang="ru-RU" sz="1800" b="1" dirty="0"/>
              <a:t>.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385175" cy="642942"/>
          </a:xfrm>
        </p:spPr>
        <p:txBody>
          <a:bodyPr/>
          <a:lstStyle/>
          <a:p>
            <a:pPr algn="ctr"/>
            <a:r>
              <a:rPr lang="ru-RU" sz="3200" dirty="0" err="1"/>
              <a:t>Поняття</a:t>
            </a:r>
            <a:r>
              <a:rPr lang="ru-RU" sz="3200" dirty="0"/>
              <a:t> </a:t>
            </a:r>
            <a:r>
              <a:rPr lang="uk-UA" sz="3200" dirty="0"/>
              <a:t>і терміни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endParaRPr lang="ru-RU" sz="800" b="1" dirty="0"/>
          </a:p>
          <a:p>
            <a:r>
              <a:rPr lang="ru-RU" sz="2000" b="1" dirty="0" err="1">
                <a:solidFill>
                  <a:srgbClr val="FF0000"/>
                </a:solidFill>
              </a:rPr>
              <a:t>Дисидентство</a:t>
            </a:r>
            <a:r>
              <a:rPr lang="ru-RU" sz="2000" b="1" dirty="0"/>
              <a:t> -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опозиційний</a:t>
            </a:r>
            <a:r>
              <a:rPr lang="ru-RU" sz="2000" b="1" dirty="0"/>
              <a:t> </a:t>
            </a:r>
            <a:r>
              <a:rPr lang="ru-RU" sz="2000" b="1" dirty="0" err="1"/>
              <a:t>рух</a:t>
            </a:r>
            <a:r>
              <a:rPr lang="ru-RU" sz="2000" b="1" dirty="0"/>
              <a:t>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панівного</a:t>
            </a:r>
            <a:r>
              <a:rPr lang="ru-RU" sz="2000" b="1" dirty="0"/>
              <a:t> державного ладу, </a:t>
            </a:r>
            <a:r>
              <a:rPr lang="ru-RU" sz="2000" b="1" dirty="0" err="1"/>
              <a:t>протистояння</a:t>
            </a:r>
            <a:r>
              <a:rPr lang="ru-RU" sz="2000" b="1" dirty="0"/>
              <a:t> </a:t>
            </a:r>
            <a:r>
              <a:rPr lang="ru-RU" sz="2000" b="1" dirty="0" err="1"/>
              <a:t>офіційній</a:t>
            </a:r>
            <a:r>
              <a:rPr lang="ru-RU" sz="2000" b="1" dirty="0"/>
              <a:t> </a:t>
            </a:r>
            <a:r>
              <a:rPr lang="ru-RU" sz="2000" b="1" dirty="0" err="1"/>
              <a:t>ідеології</a:t>
            </a:r>
            <a:r>
              <a:rPr lang="ru-RU" sz="2000" b="1" dirty="0"/>
              <a:t> та </a:t>
            </a:r>
            <a:r>
              <a:rPr lang="ru-RU" sz="2000" b="1" dirty="0" err="1"/>
              <a:t>політиці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Дисидентство</a:t>
            </a:r>
            <a:r>
              <a:rPr lang="ru-RU" sz="2000" b="1" dirty="0"/>
              <a:t> - </a:t>
            </a:r>
            <a:r>
              <a:rPr lang="ru-RU" sz="2000" b="1" dirty="0" err="1"/>
              <a:t>рух</a:t>
            </a:r>
            <a:r>
              <a:rPr lang="ru-RU" sz="2000" b="1" dirty="0"/>
              <a:t>, </a:t>
            </a:r>
            <a:r>
              <a:rPr lang="ru-RU" sz="2000" b="1" dirty="0" err="1"/>
              <a:t>учасники</a:t>
            </a:r>
            <a:r>
              <a:rPr lang="ru-RU" sz="2000" b="1" dirty="0"/>
              <a:t> </a:t>
            </a:r>
            <a:r>
              <a:rPr lang="ru-RU" sz="2000" b="1" dirty="0" err="1"/>
              <a:t>якого</a:t>
            </a:r>
            <a:r>
              <a:rPr lang="ru-RU" sz="2000" b="1" dirty="0"/>
              <a:t> в </a:t>
            </a:r>
            <a:r>
              <a:rPr lang="ru-RU" sz="2000" b="1" dirty="0" err="1"/>
              <a:t>Україні</a:t>
            </a:r>
            <a:r>
              <a:rPr lang="ru-RU" sz="2000" b="1" dirty="0"/>
              <a:t> </a:t>
            </a:r>
            <a:r>
              <a:rPr lang="ru-RU" sz="2000" b="1" dirty="0" err="1"/>
              <a:t>виступали</a:t>
            </a:r>
            <a:r>
              <a:rPr lang="ru-RU" sz="2000" b="1" dirty="0"/>
              <a:t> за </a:t>
            </a:r>
            <a:r>
              <a:rPr lang="ru-RU" sz="2000" b="1" dirty="0" err="1"/>
              <a:t>демократизацію</a:t>
            </a:r>
            <a:r>
              <a:rPr lang="ru-RU" sz="2000" b="1" dirty="0"/>
              <a:t> </a:t>
            </a:r>
            <a:r>
              <a:rPr lang="ru-RU" sz="2000" b="1" dirty="0" err="1"/>
              <a:t>суспільства</a:t>
            </a:r>
            <a:r>
              <a:rPr lang="ru-RU" sz="2000" b="1" dirty="0"/>
              <a:t>, </a:t>
            </a:r>
            <a:r>
              <a:rPr lang="ru-RU" sz="2000" b="1" dirty="0" err="1"/>
              <a:t>за</a:t>
            </a:r>
            <a:r>
              <a:rPr lang="ru-RU" sz="2000" b="1" dirty="0"/>
              <a:t> </a:t>
            </a:r>
            <a:r>
              <a:rPr lang="ru-RU" sz="2000" b="1" dirty="0" err="1"/>
              <a:t>вільний</a:t>
            </a:r>
            <a:r>
              <a:rPr lang="ru-RU" sz="2000" b="1" dirty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</a:t>
            </a:r>
            <a:r>
              <a:rPr lang="ru-RU" sz="2000" b="1" dirty="0" err="1"/>
              <a:t>мови</a:t>
            </a:r>
            <a:r>
              <a:rPr lang="ru-RU" sz="2000" b="1" dirty="0"/>
              <a:t> та </a:t>
            </a:r>
            <a:r>
              <a:rPr lang="ru-RU" sz="2000" b="1" dirty="0" err="1"/>
              <a:t>культури</a:t>
            </a:r>
            <a:r>
              <a:rPr lang="ru-RU" sz="2000" b="1" dirty="0"/>
              <a:t>, </a:t>
            </a:r>
            <a:r>
              <a:rPr lang="ru-RU" sz="2000" b="1" dirty="0" err="1"/>
              <a:t>реалізацію</a:t>
            </a:r>
            <a:r>
              <a:rPr lang="ru-RU" sz="2000" b="1" dirty="0"/>
              <a:t> прав </a:t>
            </a:r>
            <a:r>
              <a:rPr lang="ru-RU" sz="2000" b="1" dirty="0" err="1"/>
              <a:t>українського</a:t>
            </a:r>
            <a:r>
              <a:rPr lang="ru-RU" sz="2000" b="1" dirty="0"/>
              <a:t> народу на </a:t>
            </a:r>
            <a:r>
              <a:rPr lang="ru-RU" sz="2000" b="1" dirty="0" err="1"/>
              <a:t>власну</a:t>
            </a:r>
            <a:r>
              <a:rPr lang="ru-RU" sz="2000" b="1" dirty="0"/>
              <a:t> </a:t>
            </a:r>
            <a:r>
              <a:rPr lang="ru-RU" sz="2000" b="1" dirty="0" err="1"/>
              <a:t>державність</a:t>
            </a:r>
            <a:r>
              <a:rPr lang="ru-RU" sz="2000" b="1" dirty="0"/>
              <a:t>.</a:t>
            </a:r>
          </a:p>
          <a:p>
            <a:pPr>
              <a:buNone/>
            </a:pPr>
            <a:endParaRPr lang="ru-RU" sz="800" b="1" dirty="0"/>
          </a:p>
          <a:p>
            <a:r>
              <a:rPr lang="ru-RU" sz="2000" b="1" dirty="0" err="1">
                <a:solidFill>
                  <a:srgbClr val="FF0000"/>
                </a:solidFill>
              </a:rPr>
              <a:t>Хрущовки</a:t>
            </a:r>
            <a:r>
              <a:rPr lang="ru-RU" sz="2000" b="1" dirty="0"/>
              <a:t> - </a:t>
            </a:r>
            <a:r>
              <a:rPr lang="ru-RU" sz="2000" b="1" dirty="0" err="1"/>
              <a:t>зазвичай</a:t>
            </a:r>
            <a:r>
              <a:rPr lang="ru-RU" sz="2000" b="1" dirty="0"/>
              <a:t> </a:t>
            </a:r>
            <a:r>
              <a:rPr lang="ru-RU" sz="2000" b="1" dirty="0" err="1"/>
              <a:t>п'ятиповерхові</a:t>
            </a:r>
            <a:r>
              <a:rPr lang="ru-RU" sz="2000" b="1" dirty="0"/>
              <a:t> </a:t>
            </a:r>
            <a:r>
              <a:rPr lang="ru-RU" sz="2000" b="1" dirty="0" err="1"/>
              <a:t>панельні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цегляні</a:t>
            </a:r>
            <a:r>
              <a:rPr lang="ru-RU" sz="2000" b="1" dirty="0"/>
              <a:t> </a:t>
            </a:r>
            <a:r>
              <a:rPr lang="ru-RU" sz="2000" b="1" dirty="0" err="1"/>
              <a:t>будинки</a:t>
            </a:r>
            <a:r>
              <a:rPr lang="ru-RU" sz="2000" b="1" dirty="0"/>
              <a:t> без </a:t>
            </a:r>
            <a:r>
              <a:rPr lang="ru-RU" sz="2000" b="1" dirty="0" err="1"/>
              <a:t>технічного</a:t>
            </a:r>
            <a:r>
              <a:rPr lang="ru-RU" sz="2000" b="1" dirty="0"/>
              <a:t> поверху, </a:t>
            </a:r>
            <a:r>
              <a:rPr lang="ru-RU" sz="2000" b="1" dirty="0" err="1"/>
              <a:t>ліфту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сміттєпроводу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почали </a:t>
            </a:r>
            <a:r>
              <a:rPr lang="ru-RU" sz="2000" b="1" dirty="0" err="1"/>
              <a:t>масово</a:t>
            </a:r>
            <a:r>
              <a:rPr lang="ru-RU" sz="2000" b="1" dirty="0"/>
              <a:t> </a:t>
            </a:r>
            <a:r>
              <a:rPr lang="ru-RU" sz="2000" b="1" dirty="0" err="1"/>
              <a:t>споруджуватися</a:t>
            </a:r>
            <a:r>
              <a:rPr lang="ru-RU" sz="2000" b="1" dirty="0"/>
              <a:t> в СРСР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правління</a:t>
            </a:r>
            <a:r>
              <a:rPr lang="ru-RU" sz="2000" b="1" dirty="0"/>
              <a:t> </a:t>
            </a:r>
            <a:r>
              <a:rPr lang="ru-RU" sz="2000" b="1" dirty="0" err="1"/>
              <a:t>Микити</a:t>
            </a:r>
            <a:r>
              <a:rPr lang="ru-RU" sz="2000" b="1" dirty="0"/>
              <a:t> </a:t>
            </a:r>
            <a:r>
              <a:rPr lang="ru-RU" sz="2000" b="1" dirty="0" err="1"/>
              <a:t>Сергійовича</a:t>
            </a:r>
            <a:r>
              <a:rPr lang="ru-RU" sz="2000" b="1" dirty="0"/>
              <a:t> </a:t>
            </a:r>
            <a:r>
              <a:rPr lang="ru-RU" sz="2000" b="1" dirty="0" err="1"/>
              <a:t>Хрущова</a:t>
            </a:r>
            <a:r>
              <a:rPr lang="ru-RU" sz="2000" b="1" dirty="0"/>
              <a:t>, за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отримали</a:t>
            </a:r>
            <a:r>
              <a:rPr lang="ru-RU" sz="2000" b="1" dirty="0"/>
              <a:t> в </a:t>
            </a:r>
            <a:r>
              <a:rPr lang="ru-RU" sz="2000" b="1" dirty="0" err="1"/>
              <a:t>народі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ім'я</a:t>
            </a:r>
            <a:r>
              <a:rPr lang="ru-RU" sz="2000" b="1" dirty="0"/>
              <a:t>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1953 – 1957 </a:t>
            </a:r>
            <a:r>
              <a:rPr lang="ru-RU" sz="2400" b="1" dirty="0" err="1">
                <a:solidFill>
                  <a:srgbClr val="FF0000"/>
                </a:solidFill>
              </a:rPr>
              <a:t>рр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/>
              <a:t>- </a:t>
            </a:r>
            <a:r>
              <a:rPr lang="ru-RU" sz="2400" b="1" dirty="0" err="1"/>
              <a:t>тимчасове</a:t>
            </a:r>
            <a:r>
              <a:rPr lang="ru-RU" sz="2400" b="1" dirty="0"/>
              <a:t> «</a:t>
            </a:r>
            <a:r>
              <a:rPr lang="ru-RU" sz="2400" b="1" dirty="0" err="1"/>
              <a:t>колективне</a:t>
            </a:r>
            <a:r>
              <a:rPr lang="ru-RU" sz="2400" b="1" dirty="0"/>
              <a:t> </a:t>
            </a:r>
            <a:r>
              <a:rPr lang="ru-RU" sz="2400" b="1" dirty="0" err="1"/>
              <a:t>керівництво</a:t>
            </a:r>
            <a:r>
              <a:rPr lang="ru-RU" sz="2400" b="1" dirty="0"/>
              <a:t>» - </a:t>
            </a:r>
            <a:r>
              <a:rPr lang="ru-RU" sz="2400" b="1" dirty="0" err="1"/>
              <a:t>розподіл</a:t>
            </a:r>
            <a:r>
              <a:rPr lang="ru-RU" sz="2400" b="1" dirty="0"/>
              <a:t> </a:t>
            </a:r>
            <a:r>
              <a:rPr lang="ru-RU" sz="2400" b="1" dirty="0" err="1"/>
              <a:t>найвищих</a:t>
            </a:r>
            <a:r>
              <a:rPr lang="ru-RU" sz="2400" b="1" dirty="0"/>
              <a:t> посад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найближчими</a:t>
            </a:r>
            <a:r>
              <a:rPr lang="ru-RU" sz="2400" b="1" dirty="0"/>
              <a:t> соратниками Й. </a:t>
            </a:r>
            <a:r>
              <a:rPr lang="ru-RU" sz="2400" b="1" dirty="0" err="1"/>
              <a:t>Сталіна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Г. Маленков - Голова Ради </a:t>
            </a:r>
            <a:r>
              <a:rPr lang="ru-RU" sz="2400" dirty="0" err="1"/>
              <a:t>Міністрів</a:t>
            </a:r>
            <a:r>
              <a:rPr lang="ru-RU" sz="2400" dirty="0"/>
              <a:t> СРСР;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М. </a:t>
            </a:r>
            <a:r>
              <a:rPr lang="ru-RU" sz="2400" dirty="0" err="1"/>
              <a:t>Хрущов</a:t>
            </a:r>
            <a:r>
              <a:rPr lang="ru-RU" sz="2400" dirty="0"/>
              <a:t> - Перший </a:t>
            </a:r>
            <a:r>
              <a:rPr lang="ru-RU" sz="2400" dirty="0" err="1"/>
              <a:t>Секретар</a:t>
            </a:r>
            <a:r>
              <a:rPr lang="ru-RU" sz="2400" dirty="0"/>
              <a:t> ЦК КПРС;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Л. </a:t>
            </a:r>
            <a:r>
              <a:rPr lang="ru-RU" sz="2400" dirty="0" err="1"/>
              <a:t>Берія</a:t>
            </a:r>
            <a:r>
              <a:rPr lang="ru-RU" sz="2400" dirty="0"/>
              <a:t> - Голова </a:t>
            </a:r>
            <a:r>
              <a:rPr lang="ru-RU" sz="2400" dirty="0" err="1"/>
              <a:t>Міністерства</a:t>
            </a:r>
            <a:r>
              <a:rPr lang="ru-RU" sz="2400" dirty="0"/>
              <a:t> </a:t>
            </a:r>
            <a:r>
              <a:rPr lang="ru-RU" sz="2400" dirty="0" err="1"/>
              <a:t>внутрішніх</a:t>
            </a:r>
            <a:r>
              <a:rPr lang="ru-RU" sz="2400" dirty="0"/>
              <a:t> справ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держбезпеки</a:t>
            </a:r>
            <a:r>
              <a:rPr lang="ru-RU" sz="2400" dirty="0"/>
              <a:t>.</a:t>
            </a:r>
          </a:p>
          <a:p>
            <a:pPr>
              <a:defRPr/>
            </a:pPr>
            <a:r>
              <a:rPr lang="ru-RU" sz="2400" b="1" dirty="0" err="1"/>
              <a:t>Нетривалість</a:t>
            </a:r>
            <a:r>
              <a:rPr lang="ru-RU" sz="2400" b="1" dirty="0"/>
              <a:t> такого </a:t>
            </a:r>
            <a:r>
              <a:rPr lang="ru-RU" sz="2400" b="1" dirty="0" err="1"/>
              <a:t>компромісу</a:t>
            </a:r>
            <a:r>
              <a:rPr lang="ru-RU" sz="2400" b="1" dirty="0"/>
              <a:t> через </a:t>
            </a:r>
            <a:r>
              <a:rPr lang="ru-RU" sz="2400" b="1" dirty="0" err="1"/>
              <a:t>недовіру</a:t>
            </a:r>
            <a:r>
              <a:rPr lang="ru-RU" sz="2400" b="1" dirty="0"/>
              <a:t> </a:t>
            </a:r>
            <a:r>
              <a:rPr lang="ru-RU" sz="2400" b="1" dirty="0" err="1"/>
              <a:t>колишніх</a:t>
            </a:r>
            <a:r>
              <a:rPr lang="ru-RU" sz="2400" b="1" dirty="0"/>
              <a:t> </a:t>
            </a:r>
            <a:r>
              <a:rPr lang="ru-RU" sz="2400" b="1" dirty="0" err="1"/>
              <a:t>соратників</a:t>
            </a:r>
            <a:r>
              <a:rPr lang="ru-RU" sz="2400" b="1" dirty="0"/>
              <a:t> один одному; </a:t>
            </a:r>
            <a:r>
              <a:rPr lang="ru-RU" sz="2400" b="1" dirty="0" err="1"/>
              <a:t>пошук</a:t>
            </a:r>
            <a:r>
              <a:rPr lang="ru-RU" sz="2400" b="1" dirty="0"/>
              <a:t> </a:t>
            </a:r>
            <a:r>
              <a:rPr lang="ru-RU" sz="2400" b="1" dirty="0" err="1"/>
              <a:t>слушної</a:t>
            </a:r>
            <a:r>
              <a:rPr lang="ru-RU" sz="2400" b="1" dirty="0"/>
              <a:t> </a:t>
            </a:r>
            <a:r>
              <a:rPr lang="ru-RU" sz="2400" b="1" dirty="0" err="1"/>
              <a:t>нагоди</a:t>
            </a:r>
            <a:r>
              <a:rPr lang="ru-RU" sz="2400" b="1" dirty="0"/>
              <a:t> </a:t>
            </a:r>
            <a:r>
              <a:rPr lang="ru-RU" sz="2400" b="1" dirty="0" err="1"/>
              <a:t>позбутися</a:t>
            </a:r>
            <a:r>
              <a:rPr lang="ru-RU" sz="2400" b="1" dirty="0"/>
              <a:t> </a:t>
            </a:r>
            <a:r>
              <a:rPr lang="ru-RU" sz="2400" b="1" dirty="0" err="1"/>
              <a:t>конкурентів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/>
              <a:t> 26 </a:t>
            </a:r>
            <a:r>
              <a:rPr lang="ru-RU" sz="2400" b="1" dirty="0" err="1"/>
              <a:t>червня</a:t>
            </a:r>
            <a:r>
              <a:rPr lang="ru-RU" sz="2400" b="1" dirty="0"/>
              <a:t> 1953 р. — </a:t>
            </a:r>
            <a:r>
              <a:rPr lang="ru-RU" sz="2400" b="1" dirty="0" err="1"/>
              <a:t>арешт</a:t>
            </a:r>
            <a:r>
              <a:rPr lang="ru-RU" sz="2400" b="1" dirty="0"/>
              <a:t> Л. </a:t>
            </a:r>
            <a:r>
              <a:rPr lang="ru-RU" sz="2400" b="1" dirty="0" err="1"/>
              <a:t>Берії</a:t>
            </a:r>
            <a:r>
              <a:rPr lang="ru-RU" sz="2400" b="1" dirty="0"/>
              <a:t> за </a:t>
            </a:r>
            <a:r>
              <a:rPr lang="ru-RU" sz="2400" b="1" dirty="0" err="1"/>
              <a:t>звинуваченням</a:t>
            </a:r>
            <a:r>
              <a:rPr lang="ru-RU" sz="2400" b="1" dirty="0"/>
              <a:t> у </a:t>
            </a:r>
            <a:r>
              <a:rPr lang="ru-RU" sz="2400" b="1" dirty="0" err="1"/>
              <a:t>шпигунстві</a:t>
            </a:r>
            <a:r>
              <a:rPr lang="ru-RU" sz="2400" b="1" dirty="0"/>
              <a:t> </a:t>
            </a:r>
            <a:r>
              <a:rPr lang="ru-RU" sz="2400" b="1" dirty="0" err="1"/>
              <a:t>й</a:t>
            </a:r>
            <a:r>
              <a:rPr lang="ru-RU" sz="2400" b="1" dirty="0"/>
              <a:t> </a:t>
            </a:r>
            <a:r>
              <a:rPr lang="ru-RU" sz="2400" b="1" dirty="0" err="1"/>
              <a:t>підготовці</a:t>
            </a:r>
            <a:r>
              <a:rPr lang="ru-RU" sz="2400" b="1" dirty="0"/>
              <a:t> державного                              перевороту та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таємна</a:t>
            </a:r>
            <a:r>
              <a:rPr lang="ru-RU" sz="2400" b="1" dirty="0"/>
              <a:t> страта;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/>
              <a:t>1955 р. - </a:t>
            </a:r>
            <a:r>
              <a:rPr lang="ru-RU" sz="2400" b="1" dirty="0" err="1"/>
              <a:t>звільнення</a:t>
            </a:r>
            <a:r>
              <a:rPr lang="ru-RU" sz="2400" b="1" dirty="0"/>
              <a:t> Г. Маленкова </a:t>
            </a:r>
            <a:r>
              <a:rPr lang="ru-RU" sz="2400" b="1" dirty="0" err="1"/>
              <a:t>з</a:t>
            </a:r>
            <a:r>
              <a:rPr lang="ru-RU" sz="2400" b="1" dirty="0"/>
              <a:t> посади                             </a:t>
            </a:r>
            <a:r>
              <a:rPr lang="ru-RU" sz="2400" b="1" dirty="0" err="1"/>
              <a:t>Голови</a:t>
            </a:r>
            <a:r>
              <a:rPr lang="ru-RU" sz="2400" b="1" dirty="0"/>
              <a:t> Ради </a:t>
            </a:r>
            <a:r>
              <a:rPr lang="ru-RU" sz="2400" b="1" dirty="0" err="1"/>
              <a:t>Міністрів</a:t>
            </a:r>
            <a:r>
              <a:rPr lang="ru-RU" sz="2400" b="1" dirty="0"/>
              <a:t> СРСР та </a:t>
            </a:r>
            <a:r>
              <a:rPr lang="ru-RU" sz="2400" b="1" dirty="0" err="1"/>
              <a:t>обрання</a:t>
            </a:r>
            <a:r>
              <a:rPr lang="ru-RU" sz="2400" b="1" dirty="0"/>
              <a:t>                   М. </a:t>
            </a:r>
            <a:r>
              <a:rPr lang="ru-RU" sz="2400" b="1" dirty="0" err="1"/>
              <a:t>Булганіна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/>
              <a:t>1957 – 1958 </a:t>
            </a:r>
            <a:r>
              <a:rPr lang="ru-RU" sz="2400" b="1" dirty="0" err="1"/>
              <a:t>рр</a:t>
            </a:r>
            <a:r>
              <a:rPr lang="ru-RU" sz="2400" b="1" dirty="0"/>
              <a:t>. – </a:t>
            </a:r>
            <a:r>
              <a:rPr lang="ru-RU" sz="2400" b="1" dirty="0" err="1"/>
              <a:t>перемога</a:t>
            </a:r>
            <a:r>
              <a:rPr lang="ru-RU" sz="2400" b="1" dirty="0"/>
              <a:t> М. </a:t>
            </a:r>
            <a:r>
              <a:rPr lang="ru-RU" sz="2400" b="1" dirty="0" err="1"/>
              <a:t>Хрущова</a:t>
            </a:r>
            <a:r>
              <a:rPr lang="ru-RU" sz="2400" b="1" dirty="0"/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643438"/>
            <a:ext cx="2071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1000125"/>
          </a:xfrm>
        </p:spPr>
        <p:txBody>
          <a:bodyPr/>
          <a:lstStyle/>
          <a:p>
            <a:pPr algn="ctr">
              <a:defRPr/>
            </a:pPr>
            <a:r>
              <a:rPr lang="uk-UA" sz="3200" dirty="0"/>
              <a:t>Лібералізація суспільного життя  у 50-х рр.. ХХ ст.: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>
              <a:defRPr/>
            </a:pP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комісій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перегляду справ </a:t>
            </a:r>
            <a:r>
              <a:rPr lang="ru-RU" sz="2000" b="1" dirty="0" err="1"/>
              <a:t>засуджених</a:t>
            </a:r>
            <a:r>
              <a:rPr lang="ru-RU" sz="2000" b="1" dirty="0"/>
              <a:t> у 1934 - 1953 </a:t>
            </a:r>
            <a:r>
              <a:rPr lang="ru-RU" sz="2000" b="1" dirty="0" err="1"/>
              <a:t>рр</a:t>
            </a:r>
            <a:r>
              <a:rPr lang="ru-RU" sz="2000" b="1" dirty="0"/>
              <a:t>.;</a:t>
            </a:r>
          </a:p>
          <a:p>
            <a:pPr>
              <a:defRPr/>
            </a:pPr>
            <a:r>
              <a:rPr lang="uk-UA" sz="2000" b="1" dirty="0"/>
              <a:t>Часткова реабілітація жертв сталінських репресій; </a:t>
            </a:r>
          </a:p>
          <a:p>
            <a:pPr>
              <a:defRPr/>
            </a:pPr>
            <a:r>
              <a:rPr lang="ru-RU" sz="2000" b="1" dirty="0" err="1"/>
              <a:t>Ліквідація</a:t>
            </a:r>
            <a:r>
              <a:rPr lang="ru-RU" sz="2000" b="1" dirty="0"/>
              <a:t> </a:t>
            </a:r>
            <a:r>
              <a:rPr lang="ru-RU" sz="2000" b="1" dirty="0" err="1"/>
              <a:t>позасудових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, </a:t>
            </a:r>
            <a:r>
              <a:rPr lang="ru-RU" sz="2000" b="1" dirty="0" err="1"/>
              <a:t>воєнних</a:t>
            </a:r>
            <a:r>
              <a:rPr lang="ru-RU" sz="2000" b="1" dirty="0"/>
              <a:t> </a:t>
            </a:r>
            <a:r>
              <a:rPr lang="ru-RU" sz="2000" b="1" dirty="0" err="1"/>
              <a:t>трибуналів</a:t>
            </a:r>
            <a:r>
              <a:rPr lang="ru-RU" sz="2000" b="1" dirty="0"/>
              <a:t> </a:t>
            </a:r>
            <a:r>
              <a:rPr lang="ru-RU" sz="2000" b="1" dirty="0" err="1"/>
              <a:t>військ</a:t>
            </a:r>
            <a:r>
              <a:rPr lang="ru-RU" sz="2000" b="1" dirty="0"/>
              <a:t> МВС, </a:t>
            </a:r>
            <a:r>
              <a:rPr lang="ru-RU" sz="2000" b="1" dirty="0" err="1"/>
              <a:t>відміна</a:t>
            </a:r>
            <a:r>
              <a:rPr lang="ru-RU" sz="2000" b="1" dirty="0"/>
              <a:t> </a:t>
            </a:r>
            <a:r>
              <a:rPr lang="ru-RU" sz="2000" b="1" dirty="0" err="1"/>
              <a:t>надзвичайних</a:t>
            </a:r>
            <a:r>
              <a:rPr lang="ru-RU" sz="2000" b="1" dirty="0"/>
              <a:t> </a:t>
            </a:r>
            <a:r>
              <a:rPr lang="ru-RU" sz="2000" b="1" dirty="0" err="1"/>
              <a:t>законів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постанов, </a:t>
            </a:r>
            <a:r>
              <a:rPr lang="ru-RU" sz="2000" b="1" dirty="0" err="1"/>
              <a:t>спрямованих</a:t>
            </a:r>
            <a:r>
              <a:rPr lang="ru-RU" sz="2000" b="1" dirty="0"/>
              <a:t> на </a:t>
            </a:r>
            <a:r>
              <a:rPr lang="ru-RU" sz="2000" b="1" dirty="0" err="1"/>
              <a:t>боротьбу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«ворогами народу»;</a:t>
            </a:r>
          </a:p>
          <a:p>
            <a:pPr>
              <a:defRPr/>
            </a:pPr>
            <a:r>
              <a:rPr lang="ru-RU" sz="2000" b="1" dirty="0"/>
              <a:t>Чистка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держбезпеки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значне</a:t>
            </a:r>
            <a:r>
              <a:rPr lang="ru-RU" sz="2000" b="1" dirty="0"/>
              <a:t> </a:t>
            </a:r>
            <a:r>
              <a:rPr lang="ru-RU" sz="2000" b="1" dirty="0" err="1"/>
              <a:t>скорочення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                            </a:t>
            </a:r>
            <a:r>
              <a:rPr lang="ru-RU" sz="2000" b="1" dirty="0" err="1"/>
              <a:t>кількості</a:t>
            </a:r>
            <a:r>
              <a:rPr lang="ru-RU" sz="2000" b="1" dirty="0"/>
              <a:t>.</a:t>
            </a:r>
          </a:p>
          <a:p>
            <a:pPr>
              <a:defRPr/>
            </a:pPr>
            <a:r>
              <a:rPr lang="ru-RU" sz="2000" b="1" dirty="0" err="1"/>
              <a:t>Припинення</a:t>
            </a:r>
            <a:r>
              <a:rPr lang="ru-RU" sz="2000" b="1" dirty="0"/>
              <a:t> </a:t>
            </a:r>
            <a:r>
              <a:rPr lang="ru-RU" sz="2000" b="1" dirty="0" err="1"/>
              <a:t>ідеологічних</a:t>
            </a:r>
            <a:r>
              <a:rPr lang="ru-RU" sz="2000" b="1" dirty="0"/>
              <a:t> </a:t>
            </a:r>
            <a:r>
              <a:rPr lang="ru-RU" sz="2000" b="1" dirty="0" err="1"/>
              <a:t>кампаній</a:t>
            </a:r>
            <a:r>
              <a:rPr lang="ru-RU" sz="2000" b="1" dirty="0"/>
              <a:t>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інтелігенції</a:t>
            </a:r>
            <a:r>
              <a:rPr lang="ru-RU" sz="2000" b="1" dirty="0"/>
              <a:t>,                                  </a:t>
            </a:r>
            <a:r>
              <a:rPr lang="ru-RU" sz="2000" b="1" dirty="0" err="1"/>
              <a:t>націоналізму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;</a:t>
            </a:r>
            <a:endParaRPr lang="uk-UA" sz="2000" b="1" dirty="0"/>
          </a:p>
          <a:p>
            <a:pPr>
              <a:defRPr/>
            </a:pPr>
            <a:r>
              <a:rPr lang="uk-UA" sz="2000" b="1" dirty="0"/>
              <a:t>Деяке уповільнення процесу русифікації; </a:t>
            </a:r>
          </a:p>
          <a:p>
            <a:pPr>
              <a:defRPr/>
            </a:pPr>
            <a:r>
              <a:rPr lang="uk-UA" sz="2000" b="1" dirty="0"/>
              <a:t>Зростання українського чинника в державному та                              громадському житті;</a:t>
            </a:r>
          </a:p>
          <a:p>
            <a:pPr>
              <a:defRPr/>
            </a:pPr>
            <a:r>
              <a:rPr lang="uk-UA" sz="2000" b="1" dirty="0"/>
              <a:t>Розширення прав республіки в економічній,                                   фінансовій та юридичній сферах. 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3286125"/>
            <a:ext cx="1666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0" y="5143500"/>
            <a:ext cx="200025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О. Кириченко - </a:t>
            </a:r>
            <a:r>
              <a:rPr lang="ru-RU" sz="1400" b="1" dirty="0" err="1"/>
              <a:t>український</a:t>
            </a:r>
            <a:r>
              <a:rPr lang="ru-RU" sz="1400" b="1" dirty="0"/>
              <a:t> </a:t>
            </a:r>
            <a:r>
              <a:rPr lang="ru-RU" sz="1400" b="1" dirty="0" err="1"/>
              <a:t>радянський</a:t>
            </a:r>
            <a:r>
              <a:rPr lang="ru-RU" sz="1400" b="1" dirty="0"/>
              <a:t> </a:t>
            </a:r>
            <a:r>
              <a:rPr lang="ru-RU" sz="1400" b="1" dirty="0" err="1"/>
              <a:t>партійний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державний</a:t>
            </a:r>
            <a:r>
              <a:rPr lang="ru-RU" sz="1400" b="1" dirty="0"/>
              <a:t> </a:t>
            </a:r>
            <a:r>
              <a:rPr lang="ru-RU" sz="1400" b="1" dirty="0" err="1"/>
              <a:t>діяч</a:t>
            </a:r>
            <a:r>
              <a:rPr lang="ru-RU" sz="1400" b="1" dirty="0"/>
              <a:t>, Перший </a:t>
            </a:r>
            <a:r>
              <a:rPr lang="ru-RU" sz="1400" b="1" dirty="0" err="1"/>
              <a:t>Секретар</a:t>
            </a:r>
            <a:r>
              <a:rPr lang="ru-RU" sz="1400" b="1" dirty="0"/>
              <a:t> ЦК КПУ (1953 – 1957)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643687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14-25 лютого 1956 </a:t>
            </a:r>
            <a:r>
              <a:rPr lang="ru-RU" b="1" dirty="0" err="1">
                <a:solidFill>
                  <a:srgbClr val="FF0000"/>
                </a:solidFill>
              </a:rPr>
              <a:t>p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r>
              <a:rPr lang="uk-UA" b="1" dirty="0"/>
              <a:t> - </a:t>
            </a:r>
            <a:r>
              <a:rPr lang="ru-RU" b="1" dirty="0"/>
              <a:t>XX </a:t>
            </a:r>
            <a:r>
              <a:rPr lang="ru-RU" b="1" dirty="0" err="1"/>
              <a:t>з'їзд</a:t>
            </a:r>
            <a:r>
              <a:rPr lang="ru-RU" b="1" dirty="0"/>
              <a:t> КПРС</a:t>
            </a:r>
            <a:r>
              <a:rPr lang="uk-UA" b="1" dirty="0"/>
              <a:t>, доповідь Хрущова                                               </a:t>
            </a:r>
            <a:r>
              <a:rPr lang="uk-UA" dirty="0"/>
              <a:t>«</a:t>
            </a:r>
            <a:r>
              <a:rPr lang="uk-UA" b="1" dirty="0"/>
              <a:t>Про культ особи та його                              наслідки», присвячена                                 засудженню культу особи                     Й. В. Сталіна:</a:t>
            </a:r>
          </a:p>
          <a:p>
            <a:pPr>
              <a:defRPr/>
            </a:pPr>
            <a:r>
              <a:rPr lang="uk-UA" sz="2400" b="1" dirty="0"/>
              <a:t>критика сталінської політики як хибної та злочинної за організацію масових репресій, депортацію народів під час війни, використання незаконних методів слідства тощо;</a:t>
            </a:r>
            <a:endParaRPr lang="ru-RU" sz="2400" b="1" dirty="0"/>
          </a:p>
          <a:p>
            <a:pPr>
              <a:defRPr/>
            </a:pPr>
            <a:r>
              <a:rPr lang="uk-UA" sz="2400" b="1" dirty="0"/>
              <a:t> початком злочинної політики визначався 1934 р., тобто не ставилися під сумнів методи проведення колективізації, голодомор 1932-1933 рр. тощо;</a:t>
            </a:r>
            <a:endParaRPr lang="ru-RU" sz="2400" b="1" dirty="0"/>
          </a:p>
          <a:p>
            <a:pPr>
              <a:defRPr/>
            </a:pPr>
            <a:r>
              <a:rPr lang="uk-UA" sz="2400" b="1" dirty="0"/>
              <a:t>критика особи, а не системи, яка її породила; </a:t>
            </a:r>
            <a:endParaRPr lang="ru-RU" sz="2400" b="1" dirty="0"/>
          </a:p>
          <a:p>
            <a:pPr>
              <a:defRPr/>
            </a:pPr>
            <a:r>
              <a:rPr lang="uk-UA" sz="2400" b="1" dirty="0"/>
              <a:t>незмінність партійних засад.</a:t>
            </a:r>
            <a:endParaRPr lang="ru-RU" sz="2400" b="1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000125"/>
            <a:ext cx="307181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</a:rPr>
              <a:t>30 червня 1956 р. </a:t>
            </a:r>
            <a:r>
              <a:rPr lang="uk-UA" b="1" dirty="0"/>
              <a:t>- постанова ЦК КПРС «Про подолання культу особи та його наслідків».</a:t>
            </a:r>
            <a:endParaRPr lang="ru-RU" dirty="0"/>
          </a:p>
          <a:p>
            <a:pPr>
              <a:buFont typeface="Wingdings" pitchFamily="2" charset="2"/>
              <a:buNone/>
              <a:defRPr/>
            </a:pPr>
            <a:endParaRPr lang="uk-UA" sz="2000" b="1" dirty="0"/>
          </a:p>
          <a:p>
            <a:pPr>
              <a:defRPr/>
            </a:pPr>
            <a:r>
              <a:rPr lang="uk-UA" b="1" dirty="0">
                <a:solidFill>
                  <a:schemeClr val="tx2">
                    <a:lumMod val="90000"/>
                  </a:schemeClr>
                </a:solidFill>
              </a:rPr>
              <a:t>Початок офіційної </a:t>
            </a:r>
            <a:r>
              <a:rPr lang="uk-UA" b="1" dirty="0" err="1">
                <a:solidFill>
                  <a:schemeClr val="tx2">
                    <a:lumMod val="90000"/>
                  </a:schemeClr>
                </a:solidFill>
              </a:rPr>
              <a:t>десталінізації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500" dirty="0"/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/>
              <a:t>розформування </a:t>
            </a:r>
            <a:r>
              <a:rPr lang="uk-UA" b="1" dirty="0" err="1"/>
              <a:t>ГУТАБу</a:t>
            </a:r>
            <a:r>
              <a:rPr lang="uk-UA" b="1" dirty="0"/>
              <a:t> </a:t>
            </a:r>
            <a:r>
              <a:rPr lang="uk-UA" b="1" dirty="0">
                <a:solidFill>
                  <a:srgbClr val="FF0000"/>
                </a:solidFill>
              </a:rPr>
              <a:t>(1960);</a:t>
            </a:r>
          </a:p>
          <a:p>
            <a:pPr>
              <a:buFont typeface="Wingdings" pitchFamily="2" charset="2"/>
              <a:buNone/>
              <a:defRPr/>
            </a:pPr>
            <a:endParaRPr lang="uk-UA" sz="800" b="1" dirty="0"/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/>
              <a:t>прискорення політичної реабілітації;</a:t>
            </a:r>
          </a:p>
          <a:p>
            <a:pPr>
              <a:buFont typeface="Wingdings" pitchFamily="2" charset="2"/>
              <a:buNone/>
              <a:defRPr/>
            </a:pPr>
            <a:endParaRPr lang="uk-UA" sz="800" b="1" dirty="0"/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/>
              <a:t>зруйнування пам’ятників, перейменування міст, вулиць тощо, названих на честь Сталіна;</a:t>
            </a:r>
          </a:p>
          <a:p>
            <a:pPr>
              <a:buFont typeface="Wingdings" pitchFamily="2" charset="2"/>
              <a:buNone/>
              <a:defRPr/>
            </a:pPr>
            <a:endParaRPr lang="ru-RU" sz="800" dirty="0"/>
          </a:p>
          <a:p>
            <a:pPr>
              <a:buFont typeface="Wingdings" pitchFamily="2" charset="2"/>
              <a:buChar char="Ø"/>
              <a:defRPr/>
            </a:pPr>
            <a:r>
              <a:rPr lang="uk-UA" b="1" dirty="0"/>
              <a:t>лібералізація партійного життя;</a:t>
            </a:r>
          </a:p>
          <a:p>
            <a:pPr>
              <a:buFont typeface="Wingdings" pitchFamily="2" charset="2"/>
              <a:buNone/>
              <a:defRPr/>
            </a:pPr>
            <a:endParaRPr lang="uk-UA" sz="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14625" y="1500188"/>
            <a:ext cx="7143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4579</TotalTime>
  <Words>2637</Words>
  <Application>Microsoft Office PowerPoint</Application>
  <PresentationFormat>Экран (4:3)</PresentationFormat>
  <Paragraphs>239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Трава</vt:lpstr>
      <vt:lpstr>Україна в умовах десталінізації</vt:lpstr>
      <vt:lpstr>Дати</vt:lpstr>
      <vt:lpstr>Поняття і терміни</vt:lpstr>
      <vt:lpstr>Поняття і терміни</vt:lpstr>
      <vt:lpstr>Поняття і терміни</vt:lpstr>
      <vt:lpstr>Презентация PowerPoint</vt:lpstr>
      <vt:lpstr>Лібералізація суспільного життя  у 50-х рр.. ХХ ст.:</vt:lpstr>
      <vt:lpstr>Презентация PowerPoint</vt:lpstr>
      <vt:lpstr>Презентация PowerPoint</vt:lpstr>
      <vt:lpstr> Голова статуї Сталіна на площі Будапешту, кінець жовтня 1956 р.</vt:lpstr>
      <vt:lpstr>Опір десталінізації</vt:lpstr>
      <vt:lpstr>Презентация PowerPoint</vt:lpstr>
      <vt:lpstr>Третя програма КПРС</vt:lpstr>
      <vt:lpstr>Зміни адміністративно-територіального устрою УРСР</vt:lpstr>
      <vt:lpstr>Особливості економічної ситуації в УРСР в добу відлиги </vt:lpstr>
      <vt:lpstr>Презентация PowerPoint</vt:lpstr>
      <vt:lpstr>Презентация PowerPoint</vt:lpstr>
      <vt:lpstr>Розвиток сільського господарства</vt:lpstr>
      <vt:lpstr>  Аграрні реформи:   </vt:lpstr>
      <vt:lpstr>Наслідки аграрних реформ</vt:lpstr>
      <vt:lpstr>Курс на хімізацію господарства</vt:lpstr>
      <vt:lpstr>Кампанія укрупнення колгоспів</vt:lpstr>
      <vt:lpstr> У 1957 р. - реформа управління народним господарством:</vt:lpstr>
      <vt:lpstr>Наслідки створення раднаргоспів</vt:lpstr>
      <vt:lpstr>Політика в галузі промисловості</vt:lpstr>
      <vt:lpstr>Презентация PowerPoint</vt:lpstr>
      <vt:lpstr>Презентация PowerPoint</vt:lpstr>
      <vt:lpstr>Підприємства воєнно-промислового комплексу</vt:lpstr>
      <vt:lpstr>Соціальна політика</vt:lpstr>
      <vt:lpstr>Зародження опозиційного руху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499</cp:revision>
  <dcterms:created xsi:type="dcterms:W3CDTF">2010-09-05T13:24:13Z</dcterms:created>
  <dcterms:modified xsi:type="dcterms:W3CDTF">2019-04-17T16:04:37Z</dcterms:modified>
</cp:coreProperties>
</file>