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71" r:id="rId4"/>
    <p:sldId id="273" r:id="rId5"/>
    <p:sldId id="270" r:id="rId6"/>
    <p:sldId id="274" r:id="rId7"/>
    <p:sldId id="265" r:id="rId8"/>
  </p:sldIdLst>
  <p:sldSz cx="18288000" cy="10287000"/>
  <p:notesSz cx="6858000" cy="9144000"/>
  <p:embeddedFontLst>
    <p:embeddedFont>
      <p:font typeface="Gotham Bold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Tahoma" panose="020B0604030504040204" pitchFamily="34" charset="0"/>
      <p:regular r:id="rId14"/>
      <p:bold r:id="rId15"/>
    </p:embeddedFont>
    <p:embeddedFont>
      <p:font typeface="Showcard Gothic" panose="04020904020102020604" pitchFamily="82" charset="0"/>
      <p:regular r:id="rId16"/>
    </p:embeddedFont>
    <p:embeddedFont>
      <p:font typeface="Vladimir Script" panose="03050402040407070305" pitchFamily="66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970"/>
    <a:srgbClr val="33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>
            <a:off x="381000" y="419100"/>
            <a:ext cx="1790700" cy="2080572"/>
          </a:xfrm>
          <a:custGeom>
            <a:avLst/>
            <a:gdLst/>
            <a:ahLst/>
            <a:cxnLst/>
            <a:rect l="l" t="t" r="r" b="b"/>
            <a:pathLst>
              <a:path w="3455242" h="4114800">
                <a:moveTo>
                  <a:pt x="0" y="0"/>
                </a:moveTo>
                <a:lnTo>
                  <a:pt x="3455242" y="0"/>
                </a:lnTo>
                <a:lnTo>
                  <a:pt x="34552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85801" y="3543300"/>
            <a:ext cx="15621000" cy="3334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961"/>
              </a:lnSpc>
              <a:spcBef>
                <a:spcPct val="0"/>
              </a:spcBef>
            </a:pPr>
            <a:r>
              <a:rPr lang="ru-RU" sz="1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Репутаційні </a:t>
            </a:r>
            <a:endParaRPr lang="ru-RU" sz="115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2961"/>
              </a:lnSpc>
              <a:spcBef>
                <a:spcPct val="0"/>
              </a:spcBef>
            </a:pPr>
            <a:r>
              <a:rPr lang="ru-RU" sz="1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11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іміджеві</a:t>
            </a:r>
            <a:r>
              <a:rPr lang="ru-RU" sz="1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технології</a:t>
            </a:r>
            <a:endParaRPr lang="en-US" sz="14400" b="1" dirty="0">
              <a:solidFill>
                <a:schemeClr val="bg1"/>
              </a:solidFill>
              <a:latin typeface="Showcard Gothic" panose="04020904020102020604" pitchFamily="82" charset="0"/>
              <a:ea typeface="Gotham Bold"/>
              <a:cs typeface="Gotham Bold"/>
              <a:sym typeface="Gotham Bold"/>
            </a:endParaRPr>
          </a:p>
        </p:txBody>
      </p:sp>
      <p:pic>
        <p:nvPicPr>
          <p:cNvPr id="13" name="Рисунок 12" descr="Отзыв о деловой репутации юридического лица для банк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18286" y="7202955"/>
            <a:ext cx="4217314" cy="281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0"/>
          <p:cNvSpPr txBox="1"/>
          <p:nvPr/>
        </p:nvSpPr>
        <p:spPr>
          <a:xfrm>
            <a:off x="8153400" y="266700"/>
            <a:ext cx="998220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4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4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Ви не будете </a:t>
            </a:r>
            <a:r>
              <a:rPr lang="ru-RU" sz="4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займатися</a:t>
            </a:r>
            <a:r>
              <a:rPr lang="ru-RU" sz="4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своєю</a:t>
            </a:r>
            <a:r>
              <a:rPr lang="ru-RU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репутацією</a:t>
            </a:r>
            <a:r>
              <a:rPr lang="ru-RU" sz="4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4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нею </a:t>
            </a:r>
            <a:r>
              <a:rPr lang="ru-RU" sz="4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займуться</a:t>
            </a:r>
            <a:r>
              <a:rPr lang="ru-RU" sz="4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ваші</a:t>
            </a:r>
            <a:r>
              <a:rPr lang="ru-RU" sz="4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конкуренти</a:t>
            </a:r>
            <a:endParaRPr lang="ru-RU" sz="4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ct val="0"/>
              </a:spcBef>
            </a:pPr>
            <a:r>
              <a:rPr lang="ru-RU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Г.Форд</a:t>
            </a:r>
            <a:r>
              <a:rPr lang="ru-RU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800" b="1" i="1" dirty="0">
              <a:solidFill>
                <a:schemeClr val="bg1"/>
              </a:solidFill>
              <a:latin typeface="Vladimir Script" panose="03050402040407070305" pitchFamily="66" charset="0"/>
              <a:ea typeface="Gotham Bold"/>
              <a:cs typeface="Gotham Bold"/>
              <a:sym typeface="Gotham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02151" y="571500"/>
            <a:ext cx="1981200" cy="2057400"/>
          </a:xfrm>
          <a:custGeom>
            <a:avLst/>
            <a:gdLst/>
            <a:ahLst/>
            <a:cxnLst/>
            <a:rect l="l" t="t" r="r" b="b"/>
            <a:pathLst>
              <a:path w="3443742" h="4101104">
                <a:moveTo>
                  <a:pt x="0" y="0"/>
                </a:moveTo>
                <a:lnTo>
                  <a:pt x="3443741" y="0"/>
                </a:lnTo>
                <a:lnTo>
                  <a:pt x="3443741" y="4101104"/>
                </a:lnTo>
                <a:lnTo>
                  <a:pt x="0" y="410110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6000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28600" y="7277100"/>
            <a:ext cx="2154751" cy="2374158"/>
          </a:xfrm>
          <a:custGeom>
            <a:avLst/>
            <a:gdLst/>
            <a:ahLst/>
            <a:cxnLst/>
            <a:rect l="l" t="t" r="r" b="b"/>
            <a:pathLst>
              <a:path w="3443742" h="4101104">
                <a:moveTo>
                  <a:pt x="0" y="0"/>
                </a:moveTo>
                <a:lnTo>
                  <a:pt x="3443741" y="0"/>
                </a:lnTo>
                <a:lnTo>
                  <a:pt x="3443741" y="4101104"/>
                </a:lnTo>
                <a:lnTo>
                  <a:pt x="0" y="410110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6000"/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002000" y="419100"/>
            <a:ext cx="2072142" cy="2368582"/>
          </a:xfrm>
          <a:custGeom>
            <a:avLst/>
            <a:gdLst/>
            <a:ahLst/>
            <a:cxnLst/>
            <a:rect l="l" t="t" r="r" b="b"/>
            <a:pathLst>
              <a:path w="3443742" h="4101104">
                <a:moveTo>
                  <a:pt x="0" y="0"/>
                </a:moveTo>
                <a:lnTo>
                  <a:pt x="3443742" y="0"/>
                </a:lnTo>
                <a:lnTo>
                  <a:pt x="3443742" y="4101104"/>
                </a:lnTo>
                <a:lnTo>
                  <a:pt x="0" y="410110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6000"/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697200" y="7277100"/>
            <a:ext cx="2462904" cy="2369990"/>
          </a:xfrm>
          <a:custGeom>
            <a:avLst/>
            <a:gdLst/>
            <a:ahLst/>
            <a:cxnLst/>
            <a:rect l="l" t="t" r="r" b="b"/>
            <a:pathLst>
              <a:path w="3443742" h="4101104">
                <a:moveTo>
                  <a:pt x="0" y="0"/>
                </a:moveTo>
                <a:lnTo>
                  <a:pt x="3443742" y="0"/>
                </a:lnTo>
                <a:lnTo>
                  <a:pt x="3443742" y="4101104"/>
                </a:lnTo>
                <a:lnTo>
                  <a:pt x="0" y="410110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6000"/>
            </a:blip>
            <a:stretch>
              <a:fillRect/>
            </a:stretch>
          </a:blipFill>
        </p:spPr>
      </p:sp>
      <p:sp>
        <p:nvSpPr>
          <p:cNvPr id="4" name="Прямокутник 3"/>
          <p:cNvSpPr/>
          <p:nvPr/>
        </p:nvSpPr>
        <p:spPr>
          <a:xfrm>
            <a:off x="2767705" y="103580"/>
            <a:ext cx="13234296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Курс «Репутаційні та </a:t>
            </a:r>
            <a:r>
              <a:rPr lang="ru-RU" sz="6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іміджеві</a:t>
            </a:r>
            <a:r>
              <a:rPr lang="ru-RU" sz="6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6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6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спрямований</a:t>
            </a:r>
            <a:r>
              <a:rPr lang="ru-RU" sz="6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 </a:t>
            </a:r>
            <a:r>
              <a:rPr lang="ru-RU" sz="6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осмислення</a:t>
            </a:r>
            <a:r>
              <a:rPr lang="ru-RU" sz="6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ролі</a:t>
            </a:r>
            <a:r>
              <a:rPr lang="ru-RU" sz="6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репутаційних</a:t>
            </a:r>
            <a:r>
              <a:rPr lang="ru-RU" sz="6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6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іміджевих</a:t>
            </a:r>
            <a:r>
              <a:rPr lang="ru-RU" sz="6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практик </a:t>
            </a:r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6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професійній</a:t>
            </a:r>
            <a:r>
              <a:rPr lang="ru-RU" sz="6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6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фахівців</a:t>
            </a:r>
            <a:r>
              <a:rPr lang="ru-RU" sz="6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6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медійної</a:t>
            </a:r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6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вивченні</a:t>
            </a:r>
            <a:r>
              <a:rPr lang="ru-RU" sz="6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базових</a:t>
            </a:r>
            <a:r>
              <a:rPr lang="ru-RU" sz="6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засад </a:t>
            </a:r>
            <a:r>
              <a:rPr lang="ru-RU" sz="6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розбудови</a:t>
            </a:r>
            <a:r>
              <a:rPr lang="ru-RU" sz="6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6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компонентів</a:t>
            </a:r>
            <a:r>
              <a:rPr lang="ru-RU" sz="6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6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6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6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розгляду</a:t>
            </a:r>
            <a:r>
              <a:rPr lang="ru-RU" sz="6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стратегій</a:t>
            </a:r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6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шляхів</a:t>
            </a:r>
            <a:r>
              <a:rPr lang="ru-RU" sz="6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6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sz="6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sz="6600" dirty="0">
              <a:solidFill>
                <a:schemeClr val="bg1"/>
              </a:solidFill>
            </a:endParaRPr>
          </a:p>
        </p:txBody>
      </p:sp>
      <p:sp>
        <p:nvSpPr>
          <p:cNvPr id="9" name="Freeform 13"/>
          <p:cNvSpPr/>
          <p:nvPr/>
        </p:nvSpPr>
        <p:spPr>
          <a:xfrm>
            <a:off x="228600" y="3467100"/>
            <a:ext cx="2539104" cy="2598590"/>
          </a:xfrm>
          <a:custGeom>
            <a:avLst/>
            <a:gdLst/>
            <a:ahLst/>
            <a:cxnLst/>
            <a:rect l="l" t="t" r="r" b="b"/>
            <a:pathLst>
              <a:path w="3443742" h="4101104">
                <a:moveTo>
                  <a:pt x="0" y="0"/>
                </a:moveTo>
                <a:lnTo>
                  <a:pt x="3443742" y="0"/>
                </a:lnTo>
                <a:lnTo>
                  <a:pt x="3443742" y="4101104"/>
                </a:lnTo>
                <a:lnTo>
                  <a:pt x="0" y="410110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6000"/>
            </a:blip>
            <a:stretch>
              <a:fillRect/>
            </a:stretch>
          </a:blipFill>
        </p:spPr>
      </p:sp>
      <p:sp>
        <p:nvSpPr>
          <p:cNvPr id="11" name="Freeform 13"/>
          <p:cNvSpPr/>
          <p:nvPr/>
        </p:nvSpPr>
        <p:spPr>
          <a:xfrm>
            <a:off x="15697200" y="3695700"/>
            <a:ext cx="2438400" cy="2480668"/>
          </a:xfrm>
          <a:custGeom>
            <a:avLst/>
            <a:gdLst/>
            <a:ahLst/>
            <a:cxnLst/>
            <a:rect l="l" t="t" r="r" b="b"/>
            <a:pathLst>
              <a:path w="3443742" h="4101104">
                <a:moveTo>
                  <a:pt x="0" y="0"/>
                </a:moveTo>
                <a:lnTo>
                  <a:pt x="3443742" y="0"/>
                </a:lnTo>
                <a:lnTo>
                  <a:pt x="3443742" y="4101104"/>
                </a:lnTo>
                <a:lnTo>
                  <a:pt x="0" y="410110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6000"/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36195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71943" y="413793"/>
            <a:ext cx="2438400" cy="2367507"/>
          </a:xfrm>
          <a:custGeom>
            <a:avLst/>
            <a:gdLst/>
            <a:ahLst/>
            <a:cxnLst/>
            <a:rect l="l" t="t" r="r" b="b"/>
            <a:pathLst>
              <a:path w="3443742" h="4101104">
                <a:moveTo>
                  <a:pt x="0" y="0"/>
                </a:moveTo>
                <a:lnTo>
                  <a:pt x="3443741" y="0"/>
                </a:lnTo>
                <a:lnTo>
                  <a:pt x="3443741" y="4101104"/>
                </a:lnTo>
                <a:lnTo>
                  <a:pt x="0" y="410110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6000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28600" y="7429500"/>
            <a:ext cx="2362200" cy="2221758"/>
          </a:xfrm>
          <a:custGeom>
            <a:avLst/>
            <a:gdLst/>
            <a:ahLst/>
            <a:cxnLst/>
            <a:rect l="l" t="t" r="r" b="b"/>
            <a:pathLst>
              <a:path w="3443742" h="4101104">
                <a:moveTo>
                  <a:pt x="0" y="0"/>
                </a:moveTo>
                <a:lnTo>
                  <a:pt x="3443741" y="0"/>
                </a:lnTo>
                <a:lnTo>
                  <a:pt x="3443741" y="4101104"/>
                </a:lnTo>
                <a:lnTo>
                  <a:pt x="0" y="410110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6000"/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770195" y="413793"/>
            <a:ext cx="2362200" cy="2216182"/>
          </a:xfrm>
          <a:custGeom>
            <a:avLst/>
            <a:gdLst/>
            <a:ahLst/>
            <a:cxnLst/>
            <a:rect l="l" t="t" r="r" b="b"/>
            <a:pathLst>
              <a:path w="3443742" h="4101104">
                <a:moveTo>
                  <a:pt x="0" y="0"/>
                </a:moveTo>
                <a:lnTo>
                  <a:pt x="3443742" y="0"/>
                </a:lnTo>
                <a:lnTo>
                  <a:pt x="3443742" y="4101104"/>
                </a:lnTo>
                <a:lnTo>
                  <a:pt x="0" y="410110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6000"/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572509" y="3539942"/>
            <a:ext cx="2539104" cy="2598590"/>
          </a:xfrm>
          <a:custGeom>
            <a:avLst/>
            <a:gdLst/>
            <a:ahLst/>
            <a:cxnLst/>
            <a:rect l="l" t="t" r="r" b="b"/>
            <a:pathLst>
              <a:path w="3443742" h="4101104">
                <a:moveTo>
                  <a:pt x="0" y="0"/>
                </a:moveTo>
                <a:lnTo>
                  <a:pt x="3443742" y="0"/>
                </a:lnTo>
                <a:lnTo>
                  <a:pt x="3443742" y="4101104"/>
                </a:lnTo>
                <a:lnTo>
                  <a:pt x="0" y="410110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6000"/>
            </a:blip>
            <a:stretch>
              <a:fillRect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4465256" y="9647090"/>
            <a:ext cx="11612943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dirty="0">
                <a:solidFill>
                  <a:srgbClr val="003366"/>
                </a:solidFill>
                <a:latin typeface="Gotham Bold"/>
                <a:ea typeface="Gotham Bold"/>
                <a:cs typeface="Gotham Bold"/>
                <a:sym typeface="Gotham Bold"/>
              </a:rPr>
              <a:t>ЗАПОРІЗЬКИЙ НАЦІОНАЛЬНИЙ УНІВЕРСИТЕТ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2910343" y="413793"/>
            <a:ext cx="12662166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Метою </a:t>
            </a:r>
            <a:r>
              <a:rPr lang="ru-RU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дисципліни</a:t>
            </a: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ru-RU" sz="6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ознайомлення</a:t>
            </a:r>
            <a:r>
              <a:rPr lang="ru-RU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базовими</a:t>
            </a:r>
            <a:r>
              <a:rPr lang="ru-RU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основами </a:t>
            </a:r>
            <a:r>
              <a:rPr lang="ru-RU" sz="6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репутаційних</a:t>
            </a:r>
            <a:r>
              <a:rPr lang="ru-RU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6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іміджевих</a:t>
            </a:r>
            <a:r>
              <a:rPr lang="ru-RU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принципами </a:t>
            </a:r>
            <a:r>
              <a:rPr lang="ru-RU" sz="6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репутаційного</a:t>
            </a:r>
            <a:r>
              <a:rPr lang="ru-RU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менеджменту та </a:t>
            </a:r>
            <a:r>
              <a:rPr lang="ru-RU" sz="6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іміджології</a:t>
            </a:r>
            <a:r>
              <a:rPr lang="ru-RU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вироблення</a:t>
            </a:r>
            <a:r>
              <a:rPr lang="ru-RU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практичних</a:t>
            </a:r>
            <a:r>
              <a:rPr lang="ru-RU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професійних</a:t>
            </a:r>
            <a:r>
              <a:rPr lang="ru-RU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навичок</a:t>
            </a:r>
            <a:r>
              <a:rPr lang="ru-RU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6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sz="6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репутації</a:t>
            </a:r>
            <a:r>
              <a:rPr lang="ru-RU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фізичної</a:t>
            </a:r>
            <a:r>
              <a:rPr lang="ru-RU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6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юридичної</a:t>
            </a:r>
            <a:r>
              <a:rPr lang="ru-RU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особи, </a:t>
            </a:r>
            <a:r>
              <a:rPr lang="ru-RU" sz="6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6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Freeform 13"/>
          <p:cNvSpPr/>
          <p:nvPr/>
        </p:nvSpPr>
        <p:spPr>
          <a:xfrm>
            <a:off x="15773400" y="7200900"/>
            <a:ext cx="2539104" cy="2598590"/>
          </a:xfrm>
          <a:custGeom>
            <a:avLst/>
            <a:gdLst/>
            <a:ahLst/>
            <a:cxnLst/>
            <a:rect l="l" t="t" r="r" b="b"/>
            <a:pathLst>
              <a:path w="3443742" h="4101104">
                <a:moveTo>
                  <a:pt x="0" y="0"/>
                </a:moveTo>
                <a:lnTo>
                  <a:pt x="3443742" y="0"/>
                </a:lnTo>
                <a:lnTo>
                  <a:pt x="3443742" y="4101104"/>
                </a:lnTo>
                <a:lnTo>
                  <a:pt x="0" y="410110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6000"/>
            </a:blip>
            <a:stretch>
              <a:fillRect/>
            </a:stretch>
          </a:blipFill>
        </p:spPr>
      </p:sp>
      <p:sp>
        <p:nvSpPr>
          <p:cNvPr id="9" name="Freeform 13"/>
          <p:cNvSpPr/>
          <p:nvPr/>
        </p:nvSpPr>
        <p:spPr>
          <a:xfrm>
            <a:off x="350457" y="3508769"/>
            <a:ext cx="2539104" cy="2598590"/>
          </a:xfrm>
          <a:custGeom>
            <a:avLst/>
            <a:gdLst/>
            <a:ahLst/>
            <a:cxnLst/>
            <a:rect l="l" t="t" r="r" b="b"/>
            <a:pathLst>
              <a:path w="3443742" h="4101104">
                <a:moveTo>
                  <a:pt x="0" y="0"/>
                </a:moveTo>
                <a:lnTo>
                  <a:pt x="3443742" y="0"/>
                </a:lnTo>
                <a:lnTo>
                  <a:pt x="3443742" y="4101104"/>
                </a:lnTo>
                <a:lnTo>
                  <a:pt x="0" y="410110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6000"/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19114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90945" y="417257"/>
            <a:ext cx="2209800" cy="2237726"/>
          </a:xfrm>
          <a:custGeom>
            <a:avLst/>
            <a:gdLst/>
            <a:ahLst/>
            <a:cxnLst/>
            <a:rect l="l" t="t" r="r" b="b"/>
            <a:pathLst>
              <a:path w="3443742" h="4101104">
                <a:moveTo>
                  <a:pt x="0" y="0"/>
                </a:moveTo>
                <a:lnTo>
                  <a:pt x="3443741" y="0"/>
                </a:lnTo>
                <a:lnTo>
                  <a:pt x="3443741" y="4101104"/>
                </a:lnTo>
                <a:lnTo>
                  <a:pt x="0" y="410110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6000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28600" y="7351248"/>
            <a:ext cx="2148342" cy="2565146"/>
          </a:xfrm>
          <a:custGeom>
            <a:avLst/>
            <a:gdLst/>
            <a:ahLst/>
            <a:cxnLst/>
            <a:rect l="l" t="t" r="r" b="b"/>
            <a:pathLst>
              <a:path w="3443742" h="4101104">
                <a:moveTo>
                  <a:pt x="0" y="0"/>
                </a:moveTo>
                <a:lnTo>
                  <a:pt x="3443741" y="0"/>
                </a:lnTo>
                <a:lnTo>
                  <a:pt x="3443741" y="4101104"/>
                </a:lnTo>
                <a:lnTo>
                  <a:pt x="0" y="410110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6000"/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204751" y="413793"/>
            <a:ext cx="1828800" cy="1987581"/>
          </a:xfrm>
          <a:custGeom>
            <a:avLst/>
            <a:gdLst/>
            <a:ahLst/>
            <a:cxnLst/>
            <a:rect l="l" t="t" r="r" b="b"/>
            <a:pathLst>
              <a:path w="3443742" h="4101104">
                <a:moveTo>
                  <a:pt x="0" y="0"/>
                </a:moveTo>
                <a:lnTo>
                  <a:pt x="3443742" y="0"/>
                </a:lnTo>
                <a:lnTo>
                  <a:pt x="3443742" y="4101104"/>
                </a:lnTo>
                <a:lnTo>
                  <a:pt x="0" y="410110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6000"/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814075" y="7200900"/>
            <a:ext cx="2473925" cy="2580418"/>
          </a:xfrm>
          <a:custGeom>
            <a:avLst/>
            <a:gdLst/>
            <a:ahLst/>
            <a:cxnLst/>
            <a:rect l="l" t="t" r="r" b="b"/>
            <a:pathLst>
              <a:path w="3443742" h="4101104">
                <a:moveTo>
                  <a:pt x="0" y="0"/>
                </a:moveTo>
                <a:lnTo>
                  <a:pt x="3443742" y="0"/>
                </a:lnTo>
                <a:lnTo>
                  <a:pt x="3443742" y="4101104"/>
                </a:lnTo>
                <a:lnTo>
                  <a:pt x="0" y="410110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6000"/>
            </a:blip>
            <a:stretch>
              <a:fillRect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4465256" y="9647090"/>
            <a:ext cx="11612943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dirty="0">
                <a:solidFill>
                  <a:srgbClr val="003366"/>
                </a:solidFill>
                <a:latin typeface="Gotham Bold"/>
                <a:ea typeface="Gotham Bold"/>
                <a:cs typeface="Gotham Bold"/>
                <a:sym typeface="Gotham Bold"/>
              </a:rPr>
              <a:t>ЗАПОРІЗЬКИЙ НАЦІОНАЛЬНИЙ УНІВЕРСИТЕТ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2500745" y="413793"/>
            <a:ext cx="13704005" cy="100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Основні </a:t>
            </a:r>
            <a:r>
              <a:rPr lang="ru-RU" sz="5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дисципліни</a:t>
            </a: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полягають</a:t>
            </a:r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опануванні</a:t>
            </a:r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теоретичних</a:t>
            </a:r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засад курсу; </a:t>
            </a:r>
            <a:r>
              <a:rPr lang="ru-RU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осмисленні</a:t>
            </a:r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концепцій</a:t>
            </a:r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теоретичних</a:t>
            </a:r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принципів</a:t>
            </a:r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понять, </a:t>
            </a:r>
            <a:r>
              <a:rPr lang="ru-RU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представниками</a:t>
            </a:r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вітчизняної</a:t>
            </a:r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науки в </a:t>
            </a:r>
            <a:r>
              <a:rPr lang="ru-RU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набуттю</a:t>
            </a:r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оцінювати</a:t>
            </a:r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результативність</a:t>
            </a:r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репутаційних</a:t>
            </a:r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іміджевих</a:t>
            </a:r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напрямків</a:t>
            </a:r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ознайомлення</a:t>
            </a:r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теоретико-</a:t>
            </a:r>
            <a:r>
              <a:rPr lang="ru-RU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прикладними</a:t>
            </a:r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аспектами </a:t>
            </a:r>
            <a:r>
              <a:rPr lang="ru-RU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функціонування</a:t>
            </a:r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репутаційного</a:t>
            </a:r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менеджменту.</a:t>
            </a:r>
          </a:p>
        </p:txBody>
      </p:sp>
      <p:sp>
        <p:nvSpPr>
          <p:cNvPr id="8" name="Freeform 6"/>
          <p:cNvSpPr/>
          <p:nvPr/>
        </p:nvSpPr>
        <p:spPr>
          <a:xfrm>
            <a:off x="228600" y="3612249"/>
            <a:ext cx="2148342" cy="2565146"/>
          </a:xfrm>
          <a:custGeom>
            <a:avLst/>
            <a:gdLst/>
            <a:ahLst/>
            <a:cxnLst/>
            <a:rect l="l" t="t" r="r" b="b"/>
            <a:pathLst>
              <a:path w="3443742" h="4101104">
                <a:moveTo>
                  <a:pt x="0" y="0"/>
                </a:moveTo>
                <a:lnTo>
                  <a:pt x="3443741" y="0"/>
                </a:lnTo>
                <a:lnTo>
                  <a:pt x="3443741" y="4101104"/>
                </a:lnTo>
                <a:lnTo>
                  <a:pt x="0" y="410110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6000"/>
            </a:blip>
            <a:stretch>
              <a:fillRect/>
            </a:stretch>
          </a:blipFill>
        </p:spPr>
      </p:sp>
      <p:sp>
        <p:nvSpPr>
          <p:cNvPr id="9" name="Freeform 6"/>
          <p:cNvSpPr/>
          <p:nvPr/>
        </p:nvSpPr>
        <p:spPr>
          <a:xfrm>
            <a:off x="16132731" y="3518564"/>
            <a:ext cx="2148342" cy="2565146"/>
          </a:xfrm>
          <a:custGeom>
            <a:avLst/>
            <a:gdLst/>
            <a:ahLst/>
            <a:cxnLst/>
            <a:rect l="l" t="t" r="r" b="b"/>
            <a:pathLst>
              <a:path w="3443742" h="4101104">
                <a:moveTo>
                  <a:pt x="0" y="0"/>
                </a:moveTo>
                <a:lnTo>
                  <a:pt x="3443741" y="0"/>
                </a:lnTo>
                <a:lnTo>
                  <a:pt x="3443741" y="4101104"/>
                </a:lnTo>
                <a:lnTo>
                  <a:pt x="0" y="410110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6000"/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006201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00" y="-55127"/>
            <a:ext cx="18135600" cy="10397254"/>
            <a:chOff x="0" y="0"/>
            <a:chExt cx="25716721" cy="13863005"/>
          </a:xfrm>
        </p:grpSpPr>
        <p:sp>
          <p:nvSpPr>
            <p:cNvPr id="3" name="Freeform 3"/>
            <p:cNvSpPr/>
            <p:nvPr/>
          </p:nvSpPr>
          <p:spPr>
            <a:xfrm>
              <a:off x="8765555" y="0"/>
              <a:ext cx="3883449" cy="4621002"/>
            </a:xfrm>
            <a:custGeom>
              <a:avLst/>
              <a:gdLst/>
              <a:ahLst/>
              <a:cxnLst/>
              <a:rect l="l" t="t" r="r" b="b"/>
              <a:pathLst>
                <a:path w="3883449" h="4621002">
                  <a:moveTo>
                    <a:pt x="0" y="0"/>
                  </a:moveTo>
                  <a:lnTo>
                    <a:pt x="3883449" y="0"/>
                  </a:lnTo>
                  <a:lnTo>
                    <a:pt x="3883449" y="4621002"/>
                  </a:lnTo>
                  <a:lnTo>
                    <a:pt x="0" y="4621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4490835" y="0"/>
              <a:ext cx="3883449" cy="4621002"/>
            </a:xfrm>
            <a:custGeom>
              <a:avLst/>
              <a:gdLst/>
              <a:ahLst/>
              <a:cxnLst/>
              <a:rect l="l" t="t" r="r" b="b"/>
              <a:pathLst>
                <a:path w="3883449" h="4621002">
                  <a:moveTo>
                    <a:pt x="0" y="0"/>
                  </a:moveTo>
                  <a:lnTo>
                    <a:pt x="3883448" y="0"/>
                  </a:lnTo>
                  <a:lnTo>
                    <a:pt x="3883448" y="4621002"/>
                  </a:lnTo>
                  <a:lnTo>
                    <a:pt x="0" y="4621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883449" cy="4621002"/>
            </a:xfrm>
            <a:custGeom>
              <a:avLst/>
              <a:gdLst/>
              <a:ahLst/>
              <a:cxnLst/>
              <a:rect l="l" t="t" r="r" b="b"/>
              <a:pathLst>
                <a:path w="3883449" h="4621002">
                  <a:moveTo>
                    <a:pt x="0" y="0"/>
                  </a:moveTo>
                  <a:lnTo>
                    <a:pt x="3883449" y="0"/>
                  </a:lnTo>
                  <a:lnTo>
                    <a:pt x="3883449" y="4621002"/>
                  </a:lnTo>
                  <a:lnTo>
                    <a:pt x="0" y="4621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8765555" y="4621002"/>
              <a:ext cx="3883449" cy="4621002"/>
            </a:xfrm>
            <a:custGeom>
              <a:avLst/>
              <a:gdLst/>
              <a:ahLst/>
              <a:cxnLst/>
              <a:rect l="l" t="t" r="r" b="b"/>
              <a:pathLst>
                <a:path w="3883449" h="4621002">
                  <a:moveTo>
                    <a:pt x="0" y="0"/>
                  </a:moveTo>
                  <a:lnTo>
                    <a:pt x="3883449" y="0"/>
                  </a:lnTo>
                  <a:lnTo>
                    <a:pt x="3883449" y="4621001"/>
                  </a:lnTo>
                  <a:lnTo>
                    <a:pt x="0" y="4621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4490835" y="4621002"/>
              <a:ext cx="3883449" cy="4621002"/>
            </a:xfrm>
            <a:custGeom>
              <a:avLst/>
              <a:gdLst/>
              <a:ahLst/>
              <a:cxnLst/>
              <a:rect l="l" t="t" r="r" b="b"/>
              <a:pathLst>
                <a:path w="3883449" h="4621002">
                  <a:moveTo>
                    <a:pt x="0" y="0"/>
                  </a:moveTo>
                  <a:lnTo>
                    <a:pt x="3883448" y="0"/>
                  </a:lnTo>
                  <a:lnTo>
                    <a:pt x="3883448" y="4621001"/>
                  </a:lnTo>
                  <a:lnTo>
                    <a:pt x="0" y="4621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4621002"/>
              <a:ext cx="3883449" cy="4621002"/>
            </a:xfrm>
            <a:custGeom>
              <a:avLst/>
              <a:gdLst/>
              <a:ahLst/>
              <a:cxnLst/>
              <a:rect l="l" t="t" r="r" b="b"/>
              <a:pathLst>
                <a:path w="3883449" h="4621002">
                  <a:moveTo>
                    <a:pt x="0" y="0"/>
                  </a:moveTo>
                  <a:lnTo>
                    <a:pt x="3883449" y="0"/>
                  </a:lnTo>
                  <a:lnTo>
                    <a:pt x="3883449" y="4621001"/>
                  </a:lnTo>
                  <a:lnTo>
                    <a:pt x="0" y="4621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8765555" y="9242003"/>
              <a:ext cx="3883449" cy="4621002"/>
            </a:xfrm>
            <a:custGeom>
              <a:avLst/>
              <a:gdLst/>
              <a:ahLst/>
              <a:cxnLst/>
              <a:rect l="l" t="t" r="r" b="b"/>
              <a:pathLst>
                <a:path w="3883449" h="4621002">
                  <a:moveTo>
                    <a:pt x="0" y="0"/>
                  </a:moveTo>
                  <a:lnTo>
                    <a:pt x="3883449" y="0"/>
                  </a:lnTo>
                  <a:lnTo>
                    <a:pt x="3883449" y="4621002"/>
                  </a:lnTo>
                  <a:lnTo>
                    <a:pt x="0" y="4621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4490835" y="9242003"/>
              <a:ext cx="3883449" cy="4621002"/>
            </a:xfrm>
            <a:custGeom>
              <a:avLst/>
              <a:gdLst/>
              <a:ahLst/>
              <a:cxnLst/>
              <a:rect l="l" t="t" r="r" b="b"/>
              <a:pathLst>
                <a:path w="3883449" h="4621002">
                  <a:moveTo>
                    <a:pt x="0" y="0"/>
                  </a:moveTo>
                  <a:lnTo>
                    <a:pt x="3883448" y="0"/>
                  </a:lnTo>
                  <a:lnTo>
                    <a:pt x="3883448" y="4621002"/>
                  </a:lnTo>
                  <a:lnTo>
                    <a:pt x="0" y="4621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9242003"/>
              <a:ext cx="3883449" cy="4621002"/>
            </a:xfrm>
            <a:custGeom>
              <a:avLst/>
              <a:gdLst/>
              <a:ahLst/>
              <a:cxnLst/>
              <a:rect l="l" t="t" r="r" b="b"/>
              <a:pathLst>
                <a:path w="3883449" h="4621002">
                  <a:moveTo>
                    <a:pt x="0" y="0"/>
                  </a:moveTo>
                  <a:lnTo>
                    <a:pt x="3883449" y="0"/>
                  </a:lnTo>
                  <a:lnTo>
                    <a:pt x="3883449" y="4621002"/>
                  </a:lnTo>
                  <a:lnTo>
                    <a:pt x="0" y="4621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21833273" y="0"/>
              <a:ext cx="3883449" cy="4621002"/>
            </a:xfrm>
            <a:custGeom>
              <a:avLst/>
              <a:gdLst/>
              <a:ahLst/>
              <a:cxnLst/>
              <a:rect l="l" t="t" r="r" b="b"/>
              <a:pathLst>
                <a:path w="3883449" h="4621002">
                  <a:moveTo>
                    <a:pt x="0" y="0"/>
                  </a:moveTo>
                  <a:lnTo>
                    <a:pt x="3883448" y="0"/>
                  </a:lnTo>
                  <a:lnTo>
                    <a:pt x="3883448" y="4621002"/>
                  </a:lnTo>
                  <a:lnTo>
                    <a:pt x="0" y="4621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7558553" y="0"/>
              <a:ext cx="3883449" cy="4621002"/>
            </a:xfrm>
            <a:custGeom>
              <a:avLst/>
              <a:gdLst/>
              <a:ahLst/>
              <a:cxnLst/>
              <a:rect l="l" t="t" r="r" b="b"/>
              <a:pathLst>
                <a:path w="3883449" h="4621002">
                  <a:moveTo>
                    <a:pt x="0" y="0"/>
                  </a:moveTo>
                  <a:lnTo>
                    <a:pt x="3883448" y="0"/>
                  </a:lnTo>
                  <a:lnTo>
                    <a:pt x="3883448" y="4621002"/>
                  </a:lnTo>
                  <a:lnTo>
                    <a:pt x="0" y="4621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3067718" y="0"/>
              <a:ext cx="3883449" cy="4621002"/>
            </a:xfrm>
            <a:custGeom>
              <a:avLst/>
              <a:gdLst/>
              <a:ahLst/>
              <a:cxnLst/>
              <a:rect l="l" t="t" r="r" b="b"/>
              <a:pathLst>
                <a:path w="3883449" h="4621002">
                  <a:moveTo>
                    <a:pt x="0" y="0"/>
                  </a:moveTo>
                  <a:lnTo>
                    <a:pt x="3883449" y="0"/>
                  </a:lnTo>
                  <a:lnTo>
                    <a:pt x="3883449" y="4621002"/>
                  </a:lnTo>
                  <a:lnTo>
                    <a:pt x="0" y="4621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21833273" y="4621002"/>
              <a:ext cx="3883449" cy="4621002"/>
            </a:xfrm>
            <a:custGeom>
              <a:avLst/>
              <a:gdLst/>
              <a:ahLst/>
              <a:cxnLst/>
              <a:rect l="l" t="t" r="r" b="b"/>
              <a:pathLst>
                <a:path w="3883449" h="4621002">
                  <a:moveTo>
                    <a:pt x="0" y="0"/>
                  </a:moveTo>
                  <a:lnTo>
                    <a:pt x="3883448" y="0"/>
                  </a:lnTo>
                  <a:lnTo>
                    <a:pt x="3883448" y="4621001"/>
                  </a:lnTo>
                  <a:lnTo>
                    <a:pt x="0" y="4621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7558553" y="4621002"/>
              <a:ext cx="3883449" cy="4621002"/>
            </a:xfrm>
            <a:custGeom>
              <a:avLst/>
              <a:gdLst/>
              <a:ahLst/>
              <a:cxnLst/>
              <a:rect l="l" t="t" r="r" b="b"/>
              <a:pathLst>
                <a:path w="3883449" h="4621002">
                  <a:moveTo>
                    <a:pt x="0" y="0"/>
                  </a:moveTo>
                  <a:lnTo>
                    <a:pt x="3883448" y="0"/>
                  </a:lnTo>
                  <a:lnTo>
                    <a:pt x="3883448" y="4621001"/>
                  </a:lnTo>
                  <a:lnTo>
                    <a:pt x="0" y="4621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13067718" y="4621002"/>
              <a:ext cx="3883449" cy="4621002"/>
            </a:xfrm>
            <a:custGeom>
              <a:avLst/>
              <a:gdLst/>
              <a:ahLst/>
              <a:cxnLst/>
              <a:rect l="l" t="t" r="r" b="b"/>
              <a:pathLst>
                <a:path w="3883449" h="4621002">
                  <a:moveTo>
                    <a:pt x="0" y="0"/>
                  </a:moveTo>
                  <a:lnTo>
                    <a:pt x="3883449" y="0"/>
                  </a:lnTo>
                  <a:lnTo>
                    <a:pt x="3883449" y="4621001"/>
                  </a:lnTo>
                  <a:lnTo>
                    <a:pt x="0" y="4621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833273" y="9242003"/>
              <a:ext cx="3883449" cy="4621002"/>
            </a:xfrm>
            <a:custGeom>
              <a:avLst/>
              <a:gdLst/>
              <a:ahLst/>
              <a:cxnLst/>
              <a:rect l="l" t="t" r="r" b="b"/>
              <a:pathLst>
                <a:path w="3883449" h="4621002">
                  <a:moveTo>
                    <a:pt x="0" y="0"/>
                  </a:moveTo>
                  <a:lnTo>
                    <a:pt x="3883448" y="0"/>
                  </a:lnTo>
                  <a:lnTo>
                    <a:pt x="3883448" y="4621002"/>
                  </a:lnTo>
                  <a:lnTo>
                    <a:pt x="0" y="4621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17558553" y="9242003"/>
              <a:ext cx="3883449" cy="4621002"/>
            </a:xfrm>
            <a:custGeom>
              <a:avLst/>
              <a:gdLst/>
              <a:ahLst/>
              <a:cxnLst/>
              <a:rect l="l" t="t" r="r" b="b"/>
              <a:pathLst>
                <a:path w="3883449" h="4621002">
                  <a:moveTo>
                    <a:pt x="0" y="0"/>
                  </a:moveTo>
                  <a:lnTo>
                    <a:pt x="3883448" y="0"/>
                  </a:lnTo>
                  <a:lnTo>
                    <a:pt x="3883448" y="4621002"/>
                  </a:lnTo>
                  <a:lnTo>
                    <a:pt x="0" y="4621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13067718" y="9242003"/>
              <a:ext cx="3883449" cy="4621002"/>
            </a:xfrm>
            <a:custGeom>
              <a:avLst/>
              <a:gdLst/>
              <a:ahLst/>
              <a:cxnLst/>
              <a:rect l="l" t="t" r="r" b="b"/>
              <a:pathLst>
                <a:path w="3883449" h="4621002">
                  <a:moveTo>
                    <a:pt x="0" y="0"/>
                  </a:moveTo>
                  <a:lnTo>
                    <a:pt x="3883449" y="0"/>
                  </a:lnTo>
                  <a:lnTo>
                    <a:pt x="3883449" y="4621002"/>
                  </a:lnTo>
                  <a:lnTo>
                    <a:pt x="0" y="4621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</p:spPr>
        </p:sp>
      </p:grpSp>
      <p:grpSp>
        <p:nvGrpSpPr>
          <p:cNvPr id="21" name="Group 21"/>
          <p:cNvGrpSpPr/>
          <p:nvPr/>
        </p:nvGrpSpPr>
        <p:grpSpPr>
          <a:xfrm>
            <a:off x="162924" y="405945"/>
            <a:ext cx="18135600" cy="9475111"/>
            <a:chOff x="0" y="0"/>
            <a:chExt cx="4545659" cy="245740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545659" cy="2457402"/>
            </a:xfrm>
            <a:custGeom>
              <a:avLst/>
              <a:gdLst/>
              <a:ahLst/>
              <a:cxnLst/>
              <a:rect l="l" t="t" r="r" b="b"/>
              <a:pathLst>
                <a:path w="4545659" h="2457402">
                  <a:moveTo>
                    <a:pt x="0" y="0"/>
                  </a:moveTo>
                  <a:lnTo>
                    <a:pt x="4545659" y="0"/>
                  </a:lnTo>
                  <a:lnTo>
                    <a:pt x="4545659" y="2457402"/>
                  </a:lnTo>
                  <a:lnTo>
                    <a:pt x="0" y="2457402"/>
                  </a:lnTo>
                  <a:close/>
                </a:path>
              </a:pathLst>
            </a:custGeom>
            <a:solidFill>
              <a:srgbClr val="003366">
                <a:alpha val="89804"/>
              </a:srgbClr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4545659" cy="24955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35FC101A-9DC7-8A7B-5E13-AAA136B35041}"/>
              </a:ext>
            </a:extLst>
          </p:cNvPr>
          <p:cNvSpPr/>
          <p:nvPr/>
        </p:nvSpPr>
        <p:spPr>
          <a:xfrm>
            <a:off x="685800" y="405945"/>
            <a:ext cx="17373599" cy="9233355"/>
          </a:xfrm>
          <a:prstGeom prst="roundRect">
            <a:avLst/>
          </a:prstGeom>
          <a:solidFill>
            <a:schemeClr val="bg1"/>
          </a:solidFill>
          <a:ln>
            <a:solidFill>
              <a:srgbClr val="0339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 результаті вивчення навчальної дисципліни </a:t>
            </a:r>
          </a:p>
          <a:p>
            <a:pPr algn="ctr"/>
            <a:r>
              <a:rPr lang="uk-UA" sz="4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студент повинен знати:</a:t>
            </a:r>
          </a:p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uk-UA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поняття та типологію репутаційних та іміджевих технологій;</a:t>
            </a:r>
          </a:p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uk-UA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головні шляхи й прийоми досягнення ефективності репутаційного менеджменту; </a:t>
            </a:r>
          </a:p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uk-UA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провідні риси, етапи та компоненти ділової репутації </a:t>
            </a:r>
          </a:p>
          <a:p>
            <a:pPr algn="ctr"/>
            <a:r>
              <a:rPr lang="uk-UA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та іміджу;</a:t>
            </a:r>
          </a:p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uk-UA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прийоми створення позитивної репутації та іміджу для функціонування на вітчизняному та міжнародному ринках;</a:t>
            </a:r>
          </a:p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uk-UA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правові норми ділової репутації;</a:t>
            </a:r>
            <a:br>
              <a:rPr lang="uk-UA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3924379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00" y="-55127"/>
            <a:ext cx="18135600" cy="10397254"/>
            <a:chOff x="0" y="0"/>
            <a:chExt cx="25716721" cy="13863005"/>
          </a:xfrm>
        </p:grpSpPr>
        <p:sp>
          <p:nvSpPr>
            <p:cNvPr id="3" name="Freeform 3"/>
            <p:cNvSpPr/>
            <p:nvPr/>
          </p:nvSpPr>
          <p:spPr>
            <a:xfrm>
              <a:off x="8765555" y="0"/>
              <a:ext cx="3883449" cy="4621002"/>
            </a:xfrm>
            <a:custGeom>
              <a:avLst/>
              <a:gdLst/>
              <a:ahLst/>
              <a:cxnLst/>
              <a:rect l="l" t="t" r="r" b="b"/>
              <a:pathLst>
                <a:path w="3883449" h="4621002">
                  <a:moveTo>
                    <a:pt x="0" y="0"/>
                  </a:moveTo>
                  <a:lnTo>
                    <a:pt x="3883449" y="0"/>
                  </a:lnTo>
                  <a:lnTo>
                    <a:pt x="3883449" y="4621002"/>
                  </a:lnTo>
                  <a:lnTo>
                    <a:pt x="0" y="4621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4490835" y="0"/>
              <a:ext cx="3883449" cy="4621002"/>
            </a:xfrm>
            <a:custGeom>
              <a:avLst/>
              <a:gdLst/>
              <a:ahLst/>
              <a:cxnLst/>
              <a:rect l="l" t="t" r="r" b="b"/>
              <a:pathLst>
                <a:path w="3883449" h="4621002">
                  <a:moveTo>
                    <a:pt x="0" y="0"/>
                  </a:moveTo>
                  <a:lnTo>
                    <a:pt x="3883448" y="0"/>
                  </a:lnTo>
                  <a:lnTo>
                    <a:pt x="3883448" y="4621002"/>
                  </a:lnTo>
                  <a:lnTo>
                    <a:pt x="0" y="4621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883449" cy="4621002"/>
            </a:xfrm>
            <a:custGeom>
              <a:avLst/>
              <a:gdLst/>
              <a:ahLst/>
              <a:cxnLst/>
              <a:rect l="l" t="t" r="r" b="b"/>
              <a:pathLst>
                <a:path w="3883449" h="4621002">
                  <a:moveTo>
                    <a:pt x="0" y="0"/>
                  </a:moveTo>
                  <a:lnTo>
                    <a:pt x="3883449" y="0"/>
                  </a:lnTo>
                  <a:lnTo>
                    <a:pt x="3883449" y="4621002"/>
                  </a:lnTo>
                  <a:lnTo>
                    <a:pt x="0" y="4621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8765555" y="4621002"/>
              <a:ext cx="3883449" cy="4621002"/>
            </a:xfrm>
            <a:custGeom>
              <a:avLst/>
              <a:gdLst/>
              <a:ahLst/>
              <a:cxnLst/>
              <a:rect l="l" t="t" r="r" b="b"/>
              <a:pathLst>
                <a:path w="3883449" h="4621002">
                  <a:moveTo>
                    <a:pt x="0" y="0"/>
                  </a:moveTo>
                  <a:lnTo>
                    <a:pt x="3883449" y="0"/>
                  </a:lnTo>
                  <a:lnTo>
                    <a:pt x="3883449" y="4621001"/>
                  </a:lnTo>
                  <a:lnTo>
                    <a:pt x="0" y="4621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4490835" y="4621002"/>
              <a:ext cx="3883449" cy="4621002"/>
            </a:xfrm>
            <a:custGeom>
              <a:avLst/>
              <a:gdLst/>
              <a:ahLst/>
              <a:cxnLst/>
              <a:rect l="l" t="t" r="r" b="b"/>
              <a:pathLst>
                <a:path w="3883449" h="4621002">
                  <a:moveTo>
                    <a:pt x="0" y="0"/>
                  </a:moveTo>
                  <a:lnTo>
                    <a:pt x="3883448" y="0"/>
                  </a:lnTo>
                  <a:lnTo>
                    <a:pt x="3883448" y="4621001"/>
                  </a:lnTo>
                  <a:lnTo>
                    <a:pt x="0" y="4621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4621002"/>
              <a:ext cx="3883449" cy="4621002"/>
            </a:xfrm>
            <a:custGeom>
              <a:avLst/>
              <a:gdLst/>
              <a:ahLst/>
              <a:cxnLst/>
              <a:rect l="l" t="t" r="r" b="b"/>
              <a:pathLst>
                <a:path w="3883449" h="4621002">
                  <a:moveTo>
                    <a:pt x="0" y="0"/>
                  </a:moveTo>
                  <a:lnTo>
                    <a:pt x="3883449" y="0"/>
                  </a:lnTo>
                  <a:lnTo>
                    <a:pt x="3883449" y="4621001"/>
                  </a:lnTo>
                  <a:lnTo>
                    <a:pt x="0" y="4621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8765555" y="9242003"/>
              <a:ext cx="3883449" cy="4621002"/>
            </a:xfrm>
            <a:custGeom>
              <a:avLst/>
              <a:gdLst/>
              <a:ahLst/>
              <a:cxnLst/>
              <a:rect l="l" t="t" r="r" b="b"/>
              <a:pathLst>
                <a:path w="3883449" h="4621002">
                  <a:moveTo>
                    <a:pt x="0" y="0"/>
                  </a:moveTo>
                  <a:lnTo>
                    <a:pt x="3883449" y="0"/>
                  </a:lnTo>
                  <a:lnTo>
                    <a:pt x="3883449" y="4621002"/>
                  </a:lnTo>
                  <a:lnTo>
                    <a:pt x="0" y="4621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4490835" y="9242003"/>
              <a:ext cx="3883449" cy="4621002"/>
            </a:xfrm>
            <a:custGeom>
              <a:avLst/>
              <a:gdLst/>
              <a:ahLst/>
              <a:cxnLst/>
              <a:rect l="l" t="t" r="r" b="b"/>
              <a:pathLst>
                <a:path w="3883449" h="4621002">
                  <a:moveTo>
                    <a:pt x="0" y="0"/>
                  </a:moveTo>
                  <a:lnTo>
                    <a:pt x="3883448" y="0"/>
                  </a:lnTo>
                  <a:lnTo>
                    <a:pt x="3883448" y="4621002"/>
                  </a:lnTo>
                  <a:lnTo>
                    <a:pt x="0" y="4621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9242003"/>
              <a:ext cx="3883449" cy="4621002"/>
            </a:xfrm>
            <a:custGeom>
              <a:avLst/>
              <a:gdLst/>
              <a:ahLst/>
              <a:cxnLst/>
              <a:rect l="l" t="t" r="r" b="b"/>
              <a:pathLst>
                <a:path w="3883449" h="4621002">
                  <a:moveTo>
                    <a:pt x="0" y="0"/>
                  </a:moveTo>
                  <a:lnTo>
                    <a:pt x="3883449" y="0"/>
                  </a:lnTo>
                  <a:lnTo>
                    <a:pt x="3883449" y="4621002"/>
                  </a:lnTo>
                  <a:lnTo>
                    <a:pt x="0" y="4621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21833273" y="0"/>
              <a:ext cx="3883449" cy="4621002"/>
            </a:xfrm>
            <a:custGeom>
              <a:avLst/>
              <a:gdLst/>
              <a:ahLst/>
              <a:cxnLst/>
              <a:rect l="l" t="t" r="r" b="b"/>
              <a:pathLst>
                <a:path w="3883449" h="4621002">
                  <a:moveTo>
                    <a:pt x="0" y="0"/>
                  </a:moveTo>
                  <a:lnTo>
                    <a:pt x="3883448" y="0"/>
                  </a:lnTo>
                  <a:lnTo>
                    <a:pt x="3883448" y="4621002"/>
                  </a:lnTo>
                  <a:lnTo>
                    <a:pt x="0" y="4621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7558553" y="0"/>
              <a:ext cx="3883449" cy="4621002"/>
            </a:xfrm>
            <a:custGeom>
              <a:avLst/>
              <a:gdLst/>
              <a:ahLst/>
              <a:cxnLst/>
              <a:rect l="l" t="t" r="r" b="b"/>
              <a:pathLst>
                <a:path w="3883449" h="4621002">
                  <a:moveTo>
                    <a:pt x="0" y="0"/>
                  </a:moveTo>
                  <a:lnTo>
                    <a:pt x="3883448" y="0"/>
                  </a:lnTo>
                  <a:lnTo>
                    <a:pt x="3883448" y="4621002"/>
                  </a:lnTo>
                  <a:lnTo>
                    <a:pt x="0" y="4621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3067718" y="0"/>
              <a:ext cx="3883449" cy="4621002"/>
            </a:xfrm>
            <a:custGeom>
              <a:avLst/>
              <a:gdLst/>
              <a:ahLst/>
              <a:cxnLst/>
              <a:rect l="l" t="t" r="r" b="b"/>
              <a:pathLst>
                <a:path w="3883449" h="4621002">
                  <a:moveTo>
                    <a:pt x="0" y="0"/>
                  </a:moveTo>
                  <a:lnTo>
                    <a:pt x="3883449" y="0"/>
                  </a:lnTo>
                  <a:lnTo>
                    <a:pt x="3883449" y="4621002"/>
                  </a:lnTo>
                  <a:lnTo>
                    <a:pt x="0" y="4621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21833273" y="4621002"/>
              <a:ext cx="3883449" cy="4621002"/>
            </a:xfrm>
            <a:custGeom>
              <a:avLst/>
              <a:gdLst/>
              <a:ahLst/>
              <a:cxnLst/>
              <a:rect l="l" t="t" r="r" b="b"/>
              <a:pathLst>
                <a:path w="3883449" h="4621002">
                  <a:moveTo>
                    <a:pt x="0" y="0"/>
                  </a:moveTo>
                  <a:lnTo>
                    <a:pt x="3883448" y="0"/>
                  </a:lnTo>
                  <a:lnTo>
                    <a:pt x="3883448" y="4621001"/>
                  </a:lnTo>
                  <a:lnTo>
                    <a:pt x="0" y="4621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7558553" y="4621002"/>
              <a:ext cx="3883449" cy="4621002"/>
            </a:xfrm>
            <a:custGeom>
              <a:avLst/>
              <a:gdLst/>
              <a:ahLst/>
              <a:cxnLst/>
              <a:rect l="l" t="t" r="r" b="b"/>
              <a:pathLst>
                <a:path w="3883449" h="4621002">
                  <a:moveTo>
                    <a:pt x="0" y="0"/>
                  </a:moveTo>
                  <a:lnTo>
                    <a:pt x="3883448" y="0"/>
                  </a:lnTo>
                  <a:lnTo>
                    <a:pt x="3883448" y="4621001"/>
                  </a:lnTo>
                  <a:lnTo>
                    <a:pt x="0" y="4621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13067718" y="4621002"/>
              <a:ext cx="3883449" cy="4621002"/>
            </a:xfrm>
            <a:custGeom>
              <a:avLst/>
              <a:gdLst/>
              <a:ahLst/>
              <a:cxnLst/>
              <a:rect l="l" t="t" r="r" b="b"/>
              <a:pathLst>
                <a:path w="3883449" h="4621002">
                  <a:moveTo>
                    <a:pt x="0" y="0"/>
                  </a:moveTo>
                  <a:lnTo>
                    <a:pt x="3883449" y="0"/>
                  </a:lnTo>
                  <a:lnTo>
                    <a:pt x="3883449" y="4621001"/>
                  </a:lnTo>
                  <a:lnTo>
                    <a:pt x="0" y="4621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833273" y="9242003"/>
              <a:ext cx="3883449" cy="4621002"/>
            </a:xfrm>
            <a:custGeom>
              <a:avLst/>
              <a:gdLst/>
              <a:ahLst/>
              <a:cxnLst/>
              <a:rect l="l" t="t" r="r" b="b"/>
              <a:pathLst>
                <a:path w="3883449" h="4621002">
                  <a:moveTo>
                    <a:pt x="0" y="0"/>
                  </a:moveTo>
                  <a:lnTo>
                    <a:pt x="3883448" y="0"/>
                  </a:lnTo>
                  <a:lnTo>
                    <a:pt x="3883448" y="4621002"/>
                  </a:lnTo>
                  <a:lnTo>
                    <a:pt x="0" y="4621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17558553" y="9242003"/>
              <a:ext cx="3883449" cy="4621002"/>
            </a:xfrm>
            <a:custGeom>
              <a:avLst/>
              <a:gdLst/>
              <a:ahLst/>
              <a:cxnLst/>
              <a:rect l="l" t="t" r="r" b="b"/>
              <a:pathLst>
                <a:path w="3883449" h="4621002">
                  <a:moveTo>
                    <a:pt x="0" y="0"/>
                  </a:moveTo>
                  <a:lnTo>
                    <a:pt x="3883448" y="0"/>
                  </a:lnTo>
                  <a:lnTo>
                    <a:pt x="3883448" y="4621002"/>
                  </a:lnTo>
                  <a:lnTo>
                    <a:pt x="0" y="4621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13067718" y="9242003"/>
              <a:ext cx="3883449" cy="4621002"/>
            </a:xfrm>
            <a:custGeom>
              <a:avLst/>
              <a:gdLst/>
              <a:ahLst/>
              <a:cxnLst/>
              <a:rect l="l" t="t" r="r" b="b"/>
              <a:pathLst>
                <a:path w="3883449" h="4621002">
                  <a:moveTo>
                    <a:pt x="0" y="0"/>
                  </a:moveTo>
                  <a:lnTo>
                    <a:pt x="3883449" y="0"/>
                  </a:lnTo>
                  <a:lnTo>
                    <a:pt x="3883449" y="4621002"/>
                  </a:lnTo>
                  <a:lnTo>
                    <a:pt x="0" y="4621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</p:spPr>
        </p:sp>
      </p:grpSp>
      <p:grpSp>
        <p:nvGrpSpPr>
          <p:cNvPr id="21" name="Group 21"/>
          <p:cNvGrpSpPr/>
          <p:nvPr/>
        </p:nvGrpSpPr>
        <p:grpSpPr>
          <a:xfrm>
            <a:off x="162924" y="405945"/>
            <a:ext cx="18135600" cy="9475111"/>
            <a:chOff x="0" y="0"/>
            <a:chExt cx="4545659" cy="245740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545659" cy="2457402"/>
            </a:xfrm>
            <a:custGeom>
              <a:avLst/>
              <a:gdLst/>
              <a:ahLst/>
              <a:cxnLst/>
              <a:rect l="l" t="t" r="r" b="b"/>
              <a:pathLst>
                <a:path w="4545659" h="2457402">
                  <a:moveTo>
                    <a:pt x="0" y="0"/>
                  </a:moveTo>
                  <a:lnTo>
                    <a:pt x="4545659" y="0"/>
                  </a:lnTo>
                  <a:lnTo>
                    <a:pt x="4545659" y="2457402"/>
                  </a:lnTo>
                  <a:lnTo>
                    <a:pt x="0" y="2457402"/>
                  </a:lnTo>
                  <a:close/>
                </a:path>
              </a:pathLst>
            </a:custGeom>
            <a:solidFill>
              <a:srgbClr val="003366">
                <a:alpha val="89804"/>
              </a:srgbClr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4545659" cy="24955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35FC101A-9DC7-8A7B-5E13-AAA136B35041}"/>
              </a:ext>
            </a:extLst>
          </p:cNvPr>
          <p:cNvSpPr/>
          <p:nvPr/>
        </p:nvSpPr>
        <p:spPr>
          <a:xfrm>
            <a:off x="685800" y="405945"/>
            <a:ext cx="17373599" cy="9309555"/>
          </a:xfrm>
          <a:prstGeom prst="roundRect">
            <a:avLst/>
          </a:prstGeom>
          <a:solidFill>
            <a:schemeClr val="bg1"/>
          </a:solidFill>
          <a:ln>
            <a:solidFill>
              <a:srgbClr val="0339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 результаті вивчення навчальної дисципліни </a:t>
            </a:r>
          </a:p>
          <a:p>
            <a:pPr algn="ctr"/>
            <a:r>
              <a:rPr lang="uk-UA" sz="4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студент </a:t>
            </a:r>
            <a:r>
              <a:rPr lang="uk-UA" sz="48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повинен </a:t>
            </a:r>
            <a:r>
              <a:rPr lang="uk-UA" sz="4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уміти:</a:t>
            </a:r>
          </a:p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uk-UA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практично </a:t>
            </a:r>
            <a:r>
              <a:rPr lang="uk-UA" sz="4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використовувати засвоєні теоретичні знання</a:t>
            </a:r>
            <a:r>
              <a:rPr lang="uk-UA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 </a:t>
            </a:r>
          </a:p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uk-UA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застосовувати </a:t>
            </a:r>
            <a:r>
              <a:rPr lang="uk-UA" sz="4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науковий підхід до аналізу ділової репутації та </a:t>
            </a:r>
            <a:r>
              <a:rPr lang="uk-UA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іміджу;</a:t>
            </a:r>
          </a:p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uk-UA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зіставляти репутації юридичних/фізичних </a:t>
            </a:r>
            <a:r>
              <a:rPr lang="uk-UA" sz="4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осіб </a:t>
            </a:r>
            <a:endParaRPr lang="uk-UA" sz="480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uk-UA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та підприємств;</a:t>
            </a:r>
          </a:p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uk-UA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вільно </a:t>
            </a:r>
            <a:r>
              <a:rPr lang="uk-UA" sz="4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орієнтуватися </a:t>
            </a:r>
            <a:r>
              <a:rPr lang="uk-UA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репутаційних та </a:t>
            </a:r>
            <a:r>
              <a:rPr lang="uk-UA" sz="4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іміджевих </a:t>
            </a:r>
            <a:r>
              <a:rPr lang="uk-UA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технологіях;</a:t>
            </a:r>
          </a:p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uk-UA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розраховувати </a:t>
            </a:r>
            <a:r>
              <a:rPr lang="uk-UA" sz="4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гудвіл як компонент ділової </a:t>
            </a:r>
            <a:r>
              <a:rPr lang="uk-UA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репутації;</a:t>
            </a:r>
          </a:p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uk-UA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користуватися </a:t>
            </a:r>
            <a:r>
              <a:rPr lang="uk-UA" sz="4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репутаційними стратегіями при створенні репутації</a:t>
            </a:r>
            <a:r>
              <a:rPr lang="uk-UA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br>
              <a:rPr lang="uk-UA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3945557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89778" y="464714"/>
            <a:ext cx="2396680" cy="2854173"/>
          </a:xfrm>
          <a:custGeom>
            <a:avLst/>
            <a:gdLst/>
            <a:ahLst/>
            <a:cxnLst/>
            <a:rect l="l" t="t" r="r" b="b"/>
            <a:pathLst>
              <a:path w="2396680" h="2854173">
                <a:moveTo>
                  <a:pt x="0" y="0"/>
                </a:moveTo>
                <a:lnTo>
                  <a:pt x="2396680" y="0"/>
                </a:lnTo>
                <a:lnTo>
                  <a:pt x="2396680" y="2854173"/>
                </a:lnTo>
                <a:lnTo>
                  <a:pt x="0" y="285417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171034" y="269183"/>
            <a:ext cx="1945932" cy="2317384"/>
          </a:xfrm>
          <a:custGeom>
            <a:avLst/>
            <a:gdLst/>
            <a:ahLst/>
            <a:cxnLst/>
            <a:rect l="l" t="t" r="r" b="b"/>
            <a:pathLst>
              <a:path w="1945932" h="2317384">
                <a:moveTo>
                  <a:pt x="0" y="0"/>
                </a:moveTo>
                <a:lnTo>
                  <a:pt x="1945932" y="0"/>
                </a:lnTo>
                <a:lnTo>
                  <a:pt x="1945932" y="2317384"/>
                </a:lnTo>
                <a:lnTo>
                  <a:pt x="0" y="231738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8" name="Прямокутник 7"/>
          <p:cNvSpPr/>
          <p:nvPr/>
        </p:nvSpPr>
        <p:spPr>
          <a:xfrm>
            <a:off x="4800600" y="4457700"/>
            <a:ext cx="964558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8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Дякую за увагу</a:t>
            </a:r>
            <a:r>
              <a:rPr kumimoji="0" lang="en-US" sz="8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!</a:t>
            </a:r>
            <a:endParaRPr kumimoji="0" lang="uk-UA" sz="3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47685D-6D20-D02E-775D-045D93456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7200900"/>
            <a:ext cx="5665305" cy="228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271</Words>
  <Application>Microsoft Office PowerPoint</Application>
  <PresentationFormat>Довільний</PresentationFormat>
  <Paragraphs>27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6" baseType="lpstr">
      <vt:lpstr>Gotham Bold</vt:lpstr>
      <vt:lpstr>Wingdings</vt:lpstr>
      <vt:lpstr>Calibri</vt:lpstr>
      <vt:lpstr>Tahoma</vt:lpstr>
      <vt:lpstr>Showcard Gothic</vt:lpstr>
      <vt:lpstr>Times New Roman</vt:lpstr>
      <vt:lpstr>Arial</vt:lpstr>
      <vt:lpstr>Vladimir Script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ЗНУ</dc:title>
  <dc:creator>znu</dc:creator>
  <cp:lastModifiedBy>RePack by Diakov</cp:lastModifiedBy>
  <cp:revision>61</cp:revision>
  <dcterms:created xsi:type="dcterms:W3CDTF">2006-08-16T00:00:00Z</dcterms:created>
  <dcterms:modified xsi:type="dcterms:W3CDTF">2026-03-22T20:36:04Z</dcterms:modified>
  <dc:identifier>DAGeIzXF9uQ</dc:identifier>
</cp:coreProperties>
</file>