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78" r:id="rId3"/>
    <p:sldId id="266" r:id="rId4"/>
    <p:sldId id="257" r:id="rId5"/>
    <p:sldId id="258" r:id="rId6"/>
    <p:sldId id="259" r:id="rId7"/>
    <p:sldId id="276" r:id="rId8"/>
    <p:sldId id="269" r:id="rId9"/>
    <p:sldId id="270" r:id="rId10"/>
    <p:sldId id="271" r:id="rId11"/>
    <p:sldId id="260" r:id="rId12"/>
    <p:sldId id="261" r:id="rId13"/>
    <p:sldId id="262" r:id="rId14"/>
    <p:sldId id="264" r:id="rId15"/>
    <p:sldId id="265" r:id="rId16"/>
    <p:sldId id="272" r:id="rId17"/>
    <p:sldId id="273" r:id="rId18"/>
    <p:sldId id="274" r:id="rId19"/>
    <p:sldId id="275" r:id="rId20"/>
    <p:sldId id="277" r:id="rId21"/>
    <p:sldId id="26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712" autoAdjust="0"/>
  </p:normalViewPr>
  <p:slideViewPr>
    <p:cSldViewPr snapToGrid="0">
      <p:cViewPr varScale="1">
        <p:scale>
          <a:sx n="104" d="100"/>
          <a:sy n="104" d="100"/>
        </p:scale>
        <p:origin x="-6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646C-2336-4FDC-A020-A27DB7225EE1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8C77-54BA-490E-AFF3-BAE29298C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779B-4784-4F46-AE24-CFD97E14E9F5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7F98-80CF-4F45-BE4A-F53AA9D09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1D93-DC25-4F1E-8991-6408B5C8B4AB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8DBA-FDAF-460A-9F6F-BF62C7961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4B3E-BA0A-4CFA-A73C-A2A89CE8AB9F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2D71-79D2-4BD0-952F-1CB9DC50D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22B7-3560-4C22-B429-414A96ADDB2A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C7D4-C92F-4355-8C48-F0B4E61EC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46F6-EACD-4E0F-8B0B-7B3058037EA5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264B4-33DC-45A4-BA6E-26FCCF68B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76D5-A9BF-470F-B061-92543908D517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A045-083B-4F16-B33A-9FFC5420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BB09-4F4D-4F34-9B68-EC5F67D0EDD3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DC56-23DF-4FD5-B1D2-74B0885B4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E9356-360D-4F8D-AFB2-1629003436A5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155C-7A48-48A4-8533-2C127FEC9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BDCF-87BC-43C6-A968-8D3C7D7602B5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421B-383D-44CD-A7CB-723EFB4B0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6094-02CC-4A0E-8D10-394CB3079A82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F671-B011-4F7A-BCB9-73A222AC8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42E1-1041-44AF-BF24-13806B746AA9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86DE-098B-4764-92C6-FE782509A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9003E2-1C67-44E1-BA74-1B8C164D8BB6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0077E-3136-4641-8D11-91783FDDE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6525" y="0"/>
            <a:ext cx="8770938" cy="1600200"/>
          </a:xfrm>
        </p:spPr>
        <p:txBody>
          <a:bodyPr anchor="b"/>
          <a:lstStyle/>
          <a:p>
            <a:pPr algn="ctr" eaLnBrk="1" hangingPunct="1">
              <a:lnSpc>
                <a:spcPct val="75000"/>
              </a:lnSpc>
            </a:pPr>
            <a:r>
              <a:rPr lang="uk-UA" b="1" u="sng" smtClean="0"/>
              <a:t>Гігієна я</a:t>
            </a:r>
            <a:r>
              <a:rPr lang="ru-RU" b="1" u="sng" smtClean="0"/>
              <a:t>к основа</a:t>
            </a:r>
            <a:r>
              <a:rPr lang="uk-UA" b="1" u="sng" smtClean="0"/>
              <a:t> </a:t>
            </a:r>
            <a:r>
              <a:rPr lang="ru-RU" b="1" u="sng" smtClean="0"/>
              <a:t>проф</a:t>
            </a:r>
            <a:r>
              <a:rPr lang="uk-UA" b="1" u="sng" smtClean="0"/>
              <a:t>і</a:t>
            </a:r>
            <a:r>
              <a:rPr lang="ru-RU" b="1" u="sng" smtClean="0"/>
              <a:t>лактики</a:t>
            </a:r>
            <a:r>
              <a:rPr lang="uk-UA" b="1" u="sng" smtClean="0"/>
              <a:t> </a:t>
            </a:r>
            <a:r>
              <a:rPr lang="ru-RU" b="1" u="sng" smtClean="0"/>
              <a:t>за</a:t>
            </a:r>
            <a:r>
              <a:rPr lang="uk-UA" b="1" u="sng" smtClean="0"/>
              <a:t>хворювань та </a:t>
            </a:r>
            <a:r>
              <a:rPr lang="ru-RU" b="1" u="sng" smtClean="0"/>
              <a:t>здорового </a:t>
            </a:r>
            <a:r>
              <a:rPr lang="uk-UA" b="1" u="sng" smtClean="0"/>
              <a:t>способу </a:t>
            </a:r>
            <a:r>
              <a:rPr lang="ru-RU" b="1" u="sng" smtClean="0"/>
              <a:t>жи</a:t>
            </a:r>
            <a:r>
              <a:rPr lang="uk-UA" b="1" u="sng" smtClean="0"/>
              <a:t>ття</a:t>
            </a:r>
            <a:endParaRPr lang="ru-RU" b="1" u="sng" smtClean="0"/>
          </a:p>
        </p:txBody>
      </p:sp>
      <p:pic>
        <p:nvPicPr>
          <p:cNvPr id="14338" name="Подзаголовок 2"/>
          <p:cNvPicPr>
            <a:picLocks noGrp="1"/>
          </p:cNvPicPr>
          <p:nvPr>
            <p:ph type="sub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94263" y="1555750"/>
            <a:ext cx="4133850" cy="5041900"/>
          </a:xfrm>
        </p:spPr>
      </p:pic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3276600"/>
            <a:ext cx="6950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endParaRPr lang="uk-UA" sz="2800">
              <a:solidFill>
                <a:schemeClr val="tx1"/>
              </a:solidFill>
            </a:endParaRPr>
          </a:p>
          <a:p>
            <a:pPr indent="449263" algn="ctr"/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12713" y="1593850"/>
            <a:ext cx="4913312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uk-UA" sz="3600">
                <a:solidFill>
                  <a:schemeClr val="tx1"/>
                </a:solidFill>
              </a:rPr>
              <a:t>План</a:t>
            </a:r>
            <a:r>
              <a:rPr lang="ru-RU" sz="3600">
                <a:solidFill>
                  <a:schemeClr val="tx1"/>
                </a:solidFill>
              </a:rPr>
              <a:t>:</a:t>
            </a:r>
          </a:p>
          <a:p>
            <a:pPr marL="342900" indent="-342900">
              <a:lnSpc>
                <a:spcPct val="75000"/>
              </a:lnSpc>
              <a:buFontTx/>
              <a:buAutoNum type="arabicPeriod"/>
            </a:pPr>
            <a:r>
              <a:rPr lang="ru-RU" sz="3600">
                <a:solidFill>
                  <a:schemeClr val="tx1"/>
                </a:solidFill>
              </a:rPr>
              <a:t>Предмет та завдання гігієни.</a:t>
            </a:r>
          </a:p>
          <a:p>
            <a:pPr marL="342900" indent="-342900">
              <a:lnSpc>
                <a:spcPct val="75000"/>
              </a:lnSpc>
              <a:buFontTx/>
              <a:buAutoNum type="arabicPeriod"/>
            </a:pPr>
            <a:r>
              <a:rPr lang="ru-RU" sz="3600">
                <a:solidFill>
                  <a:schemeClr val="tx1"/>
                </a:solidFill>
              </a:rPr>
              <a:t>Методи гігієнічних досліджень.</a:t>
            </a:r>
          </a:p>
          <a:p>
            <a:pPr marL="342900" indent="-342900">
              <a:lnSpc>
                <a:spcPct val="75000"/>
              </a:lnSpc>
              <a:buFontTx/>
              <a:buAutoNum type="arabicPeriod"/>
            </a:pPr>
            <a:r>
              <a:rPr lang="uk-UA" sz="3600">
                <a:solidFill>
                  <a:schemeClr val="tx1"/>
                </a:solidFill>
              </a:rPr>
              <a:t>Поняття про гігієнічний норматив</a:t>
            </a:r>
            <a:r>
              <a:rPr lang="ru-RU" sz="3600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75000"/>
              </a:lnSpc>
              <a:buFontTx/>
              <a:buAutoNum type="arabicPeriod"/>
            </a:pPr>
            <a:r>
              <a:rPr lang="uk-UA" sz="3600">
                <a:solidFill>
                  <a:schemeClr val="tx1"/>
                </a:solidFill>
              </a:rPr>
              <a:t>Основні профільні галузі гігієни.</a:t>
            </a:r>
            <a:endParaRPr lang="ru-RU" sz="3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628650" y="146050"/>
            <a:ext cx="7886700" cy="42863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46050" y="454025"/>
            <a:ext cx="8997950" cy="64039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600" b="1" smtClean="0"/>
              <a:t>3) </a:t>
            </a:r>
            <a:r>
              <a:rPr lang="uk-UA" sz="3600" b="1" u="sng" smtClean="0"/>
              <a:t>Популяційний рівень</a:t>
            </a:r>
            <a:r>
              <a:rPr lang="uk-UA" sz="3600" b="1" smtClean="0"/>
              <a:t>: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600" b="1" smtClean="0"/>
              <a:t>• відрахування валового національного продукту на охорону здоров'я;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600" b="1" smtClean="0"/>
              <a:t>• доступність первинної медико-санітарної допомоги;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600" b="1" smtClean="0"/>
              <a:t>• охоплення населення медичною допомогою;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600" b="1" smtClean="0"/>
              <a:t>• рівень імунізації населення;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600" b="1" smtClean="0"/>
              <a:t>• стан харчування, у т.ч. харчування дітей;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600" b="1" smtClean="0"/>
              <a:t>• рівень дитячої смертності;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600" b="1" smtClean="0"/>
              <a:t>• середня тривалість майбутнього життя;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600" b="1" smtClean="0"/>
              <a:t>• гігієнічна грамотність населення.</a:t>
            </a:r>
            <a:endParaRPr lang="ru-RU" sz="3600" b="1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>
          <a:xfrm>
            <a:off x="163513" y="365125"/>
            <a:ext cx="8845550" cy="59436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sz="3600" b="1" smtClean="0"/>
              <a:t>Гігієна відноситься до блоку медико-біологічних наук і є профілактичною дисципліною</a:t>
            </a:r>
            <a:r>
              <a:rPr lang="uk-UA" sz="3600" u="sng" smtClean="0"/>
              <a:t/>
            </a:r>
            <a:br>
              <a:rPr lang="uk-UA" sz="3600" u="sng" smtClean="0"/>
            </a:br>
            <a:r>
              <a:rPr lang="uk-UA" sz="1400" u="sng" smtClean="0"/>
              <a:t/>
            </a:r>
            <a:br>
              <a:rPr lang="uk-UA" sz="1400" u="sng" smtClean="0"/>
            </a:br>
            <a:r>
              <a:rPr lang="uk-UA" sz="3600" b="1" u="sng" smtClean="0"/>
              <a:t>Об'єктом вивчення гігієни</a:t>
            </a:r>
            <a:r>
              <a:rPr lang="uk-UA" sz="3600" b="1" smtClean="0"/>
              <a:t> є, перш за все, практично здорові люди, тобто люди, які без обмежень здатні повністю виконувати свої біологічні і соціальні функції.</a:t>
            </a:r>
            <a:br>
              <a:rPr lang="uk-UA" sz="3600" b="1" smtClean="0"/>
            </a:br>
            <a:r>
              <a:rPr lang="uk-UA" sz="1200" b="1" u="sng" smtClean="0"/>
              <a:t/>
            </a:r>
            <a:br>
              <a:rPr lang="uk-UA" sz="1200" b="1" u="sng" smtClean="0"/>
            </a:br>
            <a:r>
              <a:rPr lang="uk-UA" sz="3600" b="1" u="sng" smtClean="0"/>
              <a:t>Гігієна займається </a:t>
            </a:r>
            <a:r>
              <a:rPr lang="uk-UA" sz="3600" b="1" smtClean="0"/>
              <a:t>здоров'ям людей (</a:t>
            </a:r>
            <a:r>
              <a:rPr lang="uk-UA" sz="3600" b="1" u="sng" smtClean="0"/>
              <a:t>індивідуальними здоров'ям</a:t>
            </a:r>
            <a:r>
              <a:rPr lang="uk-UA" sz="3600" b="1" smtClean="0"/>
              <a:t>), здоров'ям колективів людей, здоров'ям населення країни (</a:t>
            </a:r>
            <a:r>
              <a:rPr lang="uk-UA" sz="3600" b="1" u="sng" smtClean="0"/>
              <a:t>громадським здоров'ям</a:t>
            </a:r>
            <a:r>
              <a:rPr lang="uk-UA" sz="3600" b="1" smtClean="0"/>
              <a:t>), популяції.</a:t>
            </a:r>
            <a:endParaRPr lang="ru-RU" sz="3600" b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71450" y="200025"/>
            <a:ext cx="8782050" cy="485775"/>
          </a:xfrm>
        </p:spPr>
        <p:txBody>
          <a:bodyPr/>
          <a:lstStyle/>
          <a:p>
            <a:r>
              <a:rPr lang="uk-UA" sz="3200" b="1" u="sng" smtClean="0"/>
              <a:t>Основними завданнями гігієни є</a:t>
            </a:r>
            <a:r>
              <a:rPr lang="uk-UA" sz="3200" smtClean="0"/>
              <a:t>:</a:t>
            </a:r>
            <a:endParaRPr lang="ru-RU" sz="3200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19063" y="755650"/>
            <a:ext cx="9024937" cy="610235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400"/>
              </a:spcBef>
              <a:buFont typeface="Arial" charset="0"/>
              <a:buNone/>
            </a:pPr>
            <a:r>
              <a:rPr lang="uk-UA" b="1" smtClean="0"/>
              <a:t>1. Вивчення природних та антропогенних факторів навколишнього середовища і соціальних умов, які можуть впливати на здоров'я людини.</a:t>
            </a:r>
          </a:p>
          <a:p>
            <a:pPr>
              <a:lnSpc>
                <a:spcPct val="70000"/>
              </a:lnSpc>
              <a:spcBef>
                <a:spcPts val="400"/>
              </a:spcBef>
              <a:buFont typeface="Arial" charset="0"/>
              <a:buNone/>
            </a:pPr>
            <a:r>
              <a:rPr lang="uk-UA" b="1" smtClean="0"/>
              <a:t>2. Вивчення закономірностей впливу факторів і умов навколишнього середовища на організм людини або популяції.</a:t>
            </a:r>
          </a:p>
          <a:p>
            <a:pPr>
              <a:lnSpc>
                <a:spcPct val="70000"/>
              </a:lnSpc>
              <a:spcBef>
                <a:spcPts val="400"/>
              </a:spcBef>
              <a:buFont typeface="Arial" charset="0"/>
              <a:buNone/>
            </a:pPr>
            <a:r>
              <a:rPr lang="uk-UA" b="1" smtClean="0"/>
              <a:t>3. Розробка та наукове обгрунтування гігієнічних нормативів, правил і заходів, позитивно діючих на здоров'я людини, і усунення або зведення до мінімуму впливу шкідливих факторів.</a:t>
            </a:r>
          </a:p>
          <a:p>
            <a:pPr>
              <a:lnSpc>
                <a:spcPct val="70000"/>
              </a:lnSpc>
              <a:spcBef>
                <a:spcPts val="400"/>
              </a:spcBef>
              <a:buFont typeface="Arial" charset="0"/>
              <a:buNone/>
            </a:pPr>
            <a:r>
              <a:rPr lang="uk-UA" b="1" smtClean="0"/>
              <a:t>4. Використання у практиці охорони здоров'я та народному господарстві розроблених гігієнічних рекомендацій, правил, нормативів, перевірка їх ефективності і вдосконалення.</a:t>
            </a:r>
          </a:p>
          <a:p>
            <a:pPr>
              <a:lnSpc>
                <a:spcPct val="70000"/>
              </a:lnSpc>
              <a:spcBef>
                <a:spcPts val="400"/>
              </a:spcBef>
              <a:buFont typeface="Arial" charset="0"/>
              <a:buNone/>
            </a:pPr>
            <a:r>
              <a:rPr lang="uk-UA" b="1" smtClean="0"/>
              <a:t>5. Прогнозування санітарної ситуації на найближчу і віддалену перспективу з урахуванням планів розвитку економіки, населених пунктів, визначення відповідних гігієнічних проблем, наукова розробка цих проблем.</a:t>
            </a:r>
            <a:endParaRPr lang="ru-RU" b="1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/>
          </p:nvPr>
        </p:nvSpPr>
        <p:spPr>
          <a:xfrm>
            <a:off x="182563" y="192088"/>
            <a:ext cx="8961437" cy="6364287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sz="2800" b="1" u="sng" smtClean="0"/>
              <a:t>Основу профілактичних заходів</a:t>
            </a:r>
            <a:r>
              <a:rPr lang="uk-UA" sz="2800" b="1" smtClean="0"/>
              <a:t> становить гігієнічне нормування або розробка гігієнічних нормативів.</a:t>
            </a:r>
            <a:br>
              <a:rPr lang="uk-UA" sz="2800" b="1" smtClean="0"/>
            </a:br>
            <a:r>
              <a:rPr lang="uk-UA" sz="1000" b="1" smtClean="0"/>
              <a:t/>
            </a:r>
            <a:br>
              <a:rPr lang="uk-UA" sz="1000" b="1" smtClean="0"/>
            </a:br>
            <a:r>
              <a:rPr lang="uk-UA" sz="2800" b="1" u="sng" smtClean="0"/>
              <a:t>Гігієнічний норматив</a:t>
            </a:r>
            <a:r>
              <a:rPr lang="uk-UA" sz="2800" b="1" smtClean="0"/>
              <a:t> - строгий діапазон параметрів факторів середовища, оптимальний і нешкідливий для збереження нормальної життєдіяльності і здоров'я людини, людської популяції і майбутніх поколінь.</a:t>
            </a:r>
            <a:br>
              <a:rPr lang="uk-UA" sz="2800" b="1" smtClean="0"/>
            </a:br>
            <a:r>
              <a:rPr lang="uk-UA" sz="1200" b="1" smtClean="0"/>
              <a:t/>
            </a:r>
            <a:br>
              <a:rPr lang="uk-UA" sz="1200" b="1" smtClean="0"/>
            </a:br>
            <a:r>
              <a:rPr lang="uk-UA" sz="2800" b="1" u="sng" smtClean="0"/>
              <a:t>Санітарні правила, норми, гігієнічні нормативи</a:t>
            </a:r>
            <a:r>
              <a:rPr lang="uk-UA" sz="2800" b="1" smtClean="0"/>
              <a:t> - це нормативні акти, що встановлюють критерії безпеки та нешкідливості для людини факторів середовища його життєдіяльності.</a:t>
            </a:r>
            <a:br>
              <a:rPr lang="uk-UA" sz="2800" b="1" smtClean="0"/>
            </a:br>
            <a:r>
              <a:rPr lang="uk-UA" sz="1200" b="1" smtClean="0"/>
              <a:t/>
            </a:r>
            <a:br>
              <a:rPr lang="uk-UA" sz="1200" b="1" smtClean="0"/>
            </a:br>
            <a:r>
              <a:rPr lang="uk-UA" sz="2800" b="1" u="sng" smtClean="0"/>
              <a:t>Гігієнічні нормативи для хімічних речовин</a:t>
            </a:r>
            <a:r>
              <a:rPr lang="uk-UA" sz="2800" b="1" smtClean="0"/>
              <a:t> встановлюються у вигляді гранично допустимих концентрацій (ГДК). </a:t>
            </a:r>
            <a:r>
              <a:rPr lang="uk-UA" sz="2800" b="1" u="sng" smtClean="0"/>
              <a:t>Для фізичних факторів</a:t>
            </a:r>
            <a:r>
              <a:rPr lang="uk-UA" sz="2800" b="1" smtClean="0"/>
              <a:t> вони встановлюються у вигляді допустимих рівнів впливу (ПДК).</a:t>
            </a:r>
            <a:endParaRPr lang="ru-RU" sz="2800" b="1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Схема методів гігієнічних дослідж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263525"/>
            <a:ext cx="883285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300038" y="180975"/>
            <a:ext cx="8507412" cy="7366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sz="3600" b="1" u="sng" smtClean="0">
                <a:latin typeface="Times New Roman" pitchFamily="18" charset="0"/>
              </a:rPr>
              <a:t>Самостійні профільні галузі гігієни</a:t>
            </a:r>
            <a:r>
              <a:rPr lang="uk-UA" sz="3600" b="1" smtClean="0">
                <a:latin typeface="Times New Roman" pitchFamily="18" charset="0"/>
              </a:rPr>
              <a:t>:</a:t>
            </a:r>
            <a:endParaRPr lang="ru-RU" sz="3600" smtClean="0">
              <a:latin typeface="Times New Roman" pitchFamily="18" charset="0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207963" y="892175"/>
            <a:ext cx="8672512" cy="58499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r>
              <a:rPr lang="uk-UA" sz="3200" b="1" smtClean="0">
                <a:latin typeface="Times New Roman" pitchFamily="18" charset="0"/>
              </a:rPr>
              <a:t>1. Комунальна гігієна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200" b="1" smtClean="0">
                <a:latin typeface="Times New Roman" pitchFamily="18" charset="0"/>
              </a:rPr>
              <a:t>2. Гігієна праці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200" b="1" smtClean="0">
                <a:latin typeface="Times New Roman" pitchFamily="18" charset="0"/>
              </a:rPr>
              <a:t>3. Гігієна дітей і підлітків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200" b="1" smtClean="0">
                <a:latin typeface="Times New Roman" pitchFamily="18" charset="0"/>
              </a:rPr>
              <a:t>4. Шкільна гігієна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200" b="1" smtClean="0">
                <a:latin typeface="Times New Roman" pitchFamily="18" charset="0"/>
              </a:rPr>
              <a:t>5. Гігієна харчування 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200" b="1" smtClean="0">
                <a:latin typeface="Times New Roman" pitchFamily="18" charset="0"/>
              </a:rPr>
              <a:t>6. Радіаційна гігієна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200" b="1" smtClean="0">
                <a:latin typeface="Times New Roman" pitchFamily="18" charset="0"/>
              </a:rPr>
              <a:t>7. Військова гігієна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200" b="1" smtClean="0">
                <a:latin typeface="Times New Roman" pitchFamily="18" charset="0"/>
              </a:rPr>
              <a:t>8. Гігієна фізвиховання та спорту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endParaRPr lang="uk-UA" sz="900" b="1" i="1" smtClean="0"/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uk-UA" sz="3200" b="1" i="1" u="sng" smtClean="0"/>
              <a:t>Санітарія</a:t>
            </a:r>
            <a:r>
              <a:rPr lang="uk-UA" sz="3200" b="1" smtClean="0"/>
              <a:t> (від лат. </a:t>
            </a:r>
            <a:r>
              <a:rPr lang="en-US" sz="3200" b="1" smtClean="0"/>
              <a:t>sanita</a:t>
            </a:r>
            <a:r>
              <a:rPr lang="uk-UA" sz="3200" b="1" smtClean="0"/>
              <a:t> - здоров</a:t>
            </a:r>
            <a:r>
              <a:rPr lang="ru-RU" sz="3200" b="1" smtClean="0">
                <a:sym typeface="Symbol" pitchFamily="18" charset="2"/>
              </a:rPr>
              <a:t></a:t>
            </a:r>
            <a:r>
              <a:rPr lang="uk-UA" sz="3200" b="1" smtClean="0"/>
              <a:t>я) - галузь практичного застосування, розроблених гігієнічною наукою нормативів, санітарних правил та рекомендацій, що забезпечують оптимальні умови побуту, праці людей з метою збереження та зміцнення їх здоров</a:t>
            </a:r>
            <a:r>
              <a:rPr lang="ru-RU" sz="3200" b="1" smtClean="0">
                <a:sym typeface="Symbol" pitchFamily="18" charset="2"/>
              </a:rPr>
              <a:t></a:t>
            </a:r>
            <a:r>
              <a:rPr lang="uk-UA" sz="3200" b="1" smtClean="0"/>
              <a:t>я.</a:t>
            </a:r>
            <a:endParaRPr lang="ru-RU" sz="3200" b="1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/>
          </p:cNvSpPr>
          <p:nvPr>
            <p:ph type="title" idx="4294967295"/>
          </p:nvPr>
        </p:nvSpPr>
        <p:spPr>
          <a:xfrm>
            <a:off x="128588" y="0"/>
            <a:ext cx="9015412" cy="67294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uk-UA" sz="4000" b="1" i="1" u="sng" smtClean="0"/>
              <a:t>Комунальна гігієна</a:t>
            </a:r>
            <a:r>
              <a:rPr lang="uk-UA" sz="4000" b="1" smtClean="0"/>
              <a:t> вивчає вплив на організм природних і соціальних факторів в умовах населених пунктів і розробляє гігієнічні нормативи і заходи для створення оптимальних умов проживання.</a:t>
            </a:r>
            <a:br>
              <a:rPr lang="uk-UA" sz="4000" b="1" smtClean="0"/>
            </a:br>
            <a:r>
              <a:rPr lang="uk-UA" sz="1400" b="1" smtClean="0"/>
              <a:t> </a:t>
            </a:r>
            <a:r>
              <a:rPr lang="uk-UA" sz="4000" b="1" smtClean="0"/>
              <a:t/>
            </a:r>
            <a:br>
              <a:rPr lang="uk-UA" sz="4000" b="1" smtClean="0"/>
            </a:br>
            <a:r>
              <a:rPr lang="uk-UA" sz="4000" b="1" u="sng" smtClean="0"/>
              <a:t>Включає теми</a:t>
            </a:r>
            <a:r>
              <a:rPr lang="uk-UA" sz="4000" b="1" smtClean="0"/>
              <a:t>: </a:t>
            </a: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* </a:t>
            </a:r>
            <a:r>
              <a:rPr lang="uk-UA" sz="4000" b="1" smtClean="0"/>
              <a:t>гігієна повітря, </a:t>
            </a: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* </a:t>
            </a:r>
            <a:r>
              <a:rPr lang="uk-UA" sz="4000" b="1" smtClean="0"/>
              <a:t>гігієна води та водопостачання, </a:t>
            </a: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* </a:t>
            </a:r>
            <a:r>
              <a:rPr lang="uk-UA" sz="4000" b="1" smtClean="0"/>
              <a:t>гігієна грунту, </a:t>
            </a: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* </a:t>
            </a:r>
            <a:r>
              <a:rPr lang="uk-UA" sz="4000" b="1" smtClean="0"/>
              <a:t>гігієна населених пунктів, будинків, приміщень.</a:t>
            </a:r>
            <a:endParaRPr lang="ru-RU" sz="4000" b="1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958850"/>
          </a:xfrm>
        </p:spPr>
        <p:txBody>
          <a:bodyPr/>
          <a:lstStyle/>
          <a:p>
            <a:pPr algn="ctr"/>
            <a:r>
              <a:rPr lang="uk-UA" b="1" i="1" u="sng" smtClean="0"/>
              <a:t>Гігієна праці</a:t>
            </a:r>
            <a:endParaRPr lang="ru-RU" b="1" i="1" u="sng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628650" y="1330325"/>
            <a:ext cx="7886700" cy="484663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mtClean="0"/>
              <a:t>  </a:t>
            </a:r>
            <a:r>
              <a:rPr lang="uk-UA" sz="3600" b="1" smtClean="0"/>
              <a:t>– це профілактична дисципліна, яка</a:t>
            </a:r>
            <a:r>
              <a:rPr lang="uk-UA" sz="3600" smtClean="0"/>
              <a:t> </a:t>
            </a:r>
            <a:r>
              <a:rPr lang="uk-UA" sz="3600" b="1" smtClean="0"/>
              <a:t>вивчає вплив трудового процесу і виробничого середовища на організм людини з метою розробки санітарно-гігієнічних і лікувально-профілактичних заходів, які направлені на створення найбільш сприятливих умов праці, забезпечення здоров’я і високого рівня працездатності колективу.</a:t>
            </a:r>
            <a:endParaRPr lang="ru-RU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2388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125413" y="438150"/>
            <a:ext cx="9018587" cy="630555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400" b="1" i="1" u="sng" smtClean="0"/>
              <a:t>Гігієна дітей і</a:t>
            </a:r>
            <a:r>
              <a:rPr lang="ru-RU" sz="2400" b="1" smtClean="0"/>
              <a:t> </a:t>
            </a:r>
            <a:r>
              <a:rPr lang="ru-RU" sz="2400" b="1" i="1" u="sng" smtClean="0"/>
              <a:t>підлітків</a:t>
            </a:r>
            <a:r>
              <a:rPr lang="ru-RU" sz="2400" b="1" smtClean="0"/>
              <a:t> - це наука про охорону і зміцнення здоров'я підростаючого покоління.</a:t>
            </a:r>
          </a:p>
          <a:p>
            <a:pPr>
              <a:lnSpc>
                <a:spcPct val="75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400" b="1" i="1" u="sng" smtClean="0"/>
              <a:t>Гігієна дітей і підлітків</a:t>
            </a:r>
            <a:r>
              <a:rPr lang="ru-RU" sz="2400" b="1" smtClean="0"/>
              <a:t> - медична наука, що вивчає вплив природних і соціальних факторів на організм, що росте, його взаємодія з навколишнім середовищем і розробляє на цій основі гігієнічні нормативи і вимоги, оздоровчі заходи, спрямовані на зміцнення здоров'я, вдосконалення функціональних можливостей і гармонійний розвиток дітей і підлітків.</a:t>
            </a:r>
          </a:p>
          <a:p>
            <a:pPr>
              <a:lnSpc>
                <a:spcPct val="75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400" b="1" smtClean="0"/>
              <a:t>До диференціації гігієнічних наук гігієна дітей і підлітків була тісно пов'язана з розвитком гігієни та педіатрії. Гігієна дітей і підлітків порівняно молода профілактична дисципліна.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ru-RU" sz="2400" b="1" smtClean="0"/>
              <a:t>Гігієна дітей і підлітків вивчає:</a:t>
            </a:r>
          </a:p>
          <a:p>
            <a:pPr>
              <a:lnSpc>
                <a:spcPct val="75000"/>
              </a:lnSpc>
            </a:pPr>
            <a:r>
              <a:rPr lang="ru-RU" sz="2400" b="1" smtClean="0"/>
              <a:t>умови середовища проживання і діяльності дітей і підлітків,</a:t>
            </a:r>
          </a:p>
          <a:p>
            <a:pPr>
              <a:lnSpc>
                <a:spcPct val="75000"/>
              </a:lnSpc>
            </a:pPr>
            <a:r>
              <a:rPr lang="ru-RU" sz="2400" b="1" smtClean="0"/>
              <a:t>вплив факторів середовища на їх здоров'я,</a:t>
            </a:r>
          </a:p>
          <a:p>
            <a:pPr>
              <a:lnSpc>
                <a:spcPct val="75000"/>
              </a:lnSpc>
            </a:pPr>
            <a:r>
              <a:rPr lang="ru-RU" sz="2400" b="1" smtClean="0"/>
              <a:t>функціональний стан організму, що росте в різні вікові періоди;</a:t>
            </a:r>
          </a:p>
          <a:p>
            <a:pPr>
              <a:lnSpc>
                <a:spcPct val="75000"/>
              </a:lnSpc>
            </a:pPr>
            <a:r>
              <a:rPr lang="ru-RU" sz="2400" b="1" smtClean="0"/>
              <a:t>розробляє наукові основи і практичні заходи.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ru-RU" sz="2400" b="1" smtClean="0"/>
              <a:t>Основним розділом гігієни дітей та підлітків є </a:t>
            </a:r>
            <a:r>
              <a:rPr lang="ru-RU" sz="2400" b="1" i="1" u="sng" smtClean="0"/>
              <a:t>шкільна гігієна</a:t>
            </a:r>
            <a:r>
              <a:rPr lang="ru-RU" sz="2400" b="1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8113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09563" y="333375"/>
            <a:ext cx="8570912" cy="6281738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800"/>
              </a:spcBef>
              <a:buFont typeface="Arial" charset="0"/>
              <a:buNone/>
            </a:pPr>
            <a:r>
              <a:rPr lang="ru-RU" b="1" i="1" u="sng" smtClean="0"/>
              <a:t>Шкільна гігієна</a:t>
            </a:r>
            <a:r>
              <a:rPr lang="ru-RU" b="1" u="sng" smtClean="0"/>
              <a:t> </a:t>
            </a:r>
            <a:r>
              <a:rPr lang="ru-RU" b="1" smtClean="0"/>
              <a:t>- наука, що вивчає вплив факторів довкілля на організм школяра та його здоров´я, розробляє і впроваджує методи запобігання захворюванням, зміцнення здоров´я.</a:t>
            </a:r>
          </a:p>
          <a:p>
            <a:pPr>
              <a:lnSpc>
                <a:spcPct val="75000"/>
              </a:lnSpc>
              <a:spcBef>
                <a:spcPts val="800"/>
              </a:spcBef>
              <a:buFont typeface="Arial" charset="0"/>
              <a:buNone/>
            </a:pPr>
            <a:r>
              <a:rPr lang="ru-RU" b="1" i="1" u="sng" smtClean="0"/>
              <a:t>Шкільна гігієна</a:t>
            </a:r>
            <a:r>
              <a:rPr lang="ru-RU" b="1" smtClean="0"/>
              <a:t> - наука про охорону і збереження організму, що росте . Вона вивчає вплив різноманітних факторів навколишнього середовища на дитячий організм, визначає сприятливі умови для його росту і розвитку. Розробляє на цій основі гігієнічні нормативи і вимоги, спрямовані на охорону і зміцнення здоров’я, гармонійний розвиток і вдосконалення функціональних можливостей дітей і підлітків.</a:t>
            </a:r>
          </a:p>
          <a:p>
            <a:pPr>
              <a:lnSpc>
                <a:spcPct val="75000"/>
              </a:lnSpc>
              <a:spcBef>
                <a:spcPts val="800"/>
              </a:spcBef>
              <a:buFont typeface="Arial" charset="0"/>
              <a:buNone/>
            </a:pPr>
            <a:r>
              <a:rPr lang="ru-RU" b="1" smtClean="0"/>
              <a:t>Охоплює всі сторони життя дітей, підлітків та молоді щодо охорони і зміцнення їх здоров'я і виховання фізично здорового, всебічно розвиненого підростаючого покоління. Звідси випливає її різнобічний зв'язок з іншими науками.</a:t>
            </a:r>
            <a:r>
              <a:rPr lang="ru-RU" smtClean="0"/>
              <a:t> </a:t>
            </a:r>
            <a:endParaRPr lang="ru-RU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0" y="109538"/>
            <a:ext cx="9272588" cy="77787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sz="28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Слово «гігієна» походить від грец. «</a:t>
            </a:r>
            <a:r>
              <a:rPr lang="ru-RU" sz="28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hygieinos</a:t>
            </a:r>
            <a:r>
              <a:rPr lang="uk-UA" sz="28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», що перекладається як «та, що приносить здоров’я</a:t>
            </a:r>
            <a:r>
              <a:rPr lang="uk-UA" sz="2800" b="1" smtClean="0"/>
              <a:t>».</a:t>
            </a:r>
            <a:endParaRPr lang="ru-RU" sz="2800" b="1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0" y="882650"/>
            <a:ext cx="9253538" cy="5843588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700"/>
              </a:spcBef>
              <a:buFont typeface="Arial" charset="0"/>
              <a:buNone/>
            </a:pPr>
            <a:r>
              <a:rPr lang="uk-UA" sz="2400" b="1" smtClean="0"/>
              <a:t>Історія виникнення цієї назви пов’язана з древньогрецькою легендою про Асклепія (Ескулапа) – сина бога </a:t>
            </a:r>
            <a:r>
              <a:rPr lang="ru-RU" sz="2400" b="1" smtClean="0"/>
              <a:t>C</a:t>
            </a:r>
            <a:r>
              <a:rPr lang="uk-UA" sz="2400" b="1" smtClean="0"/>
              <a:t>онця – Аполлона. </a:t>
            </a:r>
          </a:p>
          <a:p>
            <a:pPr>
              <a:lnSpc>
                <a:spcPct val="75000"/>
              </a:lnSpc>
              <a:spcBef>
                <a:spcPts val="700"/>
              </a:spcBef>
              <a:buFont typeface="Arial" charset="0"/>
              <a:buNone/>
            </a:pPr>
            <a:r>
              <a:rPr lang="uk-UA" sz="2400" b="1" smtClean="0"/>
              <a:t>З дитинства Асклепій був слабкою і хворобливою дитиною. Батько Асклепія, бог Сонця Аполлон, який сам займався лікуванням, вирішив поселити його у Сонячній долині під наглядом кентаврів. Вони вилікували його від усіх недуг. Зміцнившись духом і тілом, Асклепій і сам почав лікувати людей, ставши </a:t>
            </a:r>
            <a:r>
              <a:rPr lang="ru-RU" sz="2400" b="1" smtClean="0"/>
              <a:t>богом лікарського мистецтва. Був народжений смертним, але за високе лікарське мистецтво отримав безсмертя. Обвитий змією жезл Асклепія використовується як медичний символ.</a:t>
            </a:r>
            <a:r>
              <a:rPr lang="ru-RU" sz="2400" smtClean="0"/>
              <a:t> </a:t>
            </a:r>
            <a:endParaRPr lang="ru-RU" sz="2400" b="1" smtClean="0"/>
          </a:p>
          <a:p>
            <a:pPr>
              <a:lnSpc>
                <a:spcPct val="75000"/>
              </a:lnSpc>
              <a:spcBef>
                <a:spcPts val="700"/>
              </a:spcBef>
              <a:buFont typeface="Arial" charset="0"/>
              <a:buNone/>
            </a:pPr>
            <a:r>
              <a:rPr lang="uk-UA" sz="2400" b="1" smtClean="0"/>
              <a:t>У цьому йому допомагали його діти - сини Махаон і Подалірій (лікували травми і захворювання героїв Троянської війни), і дочки - Гігієя («здоров'я»), Іасо («лікування») і Панацея («зцілення»). Панацея допомагала лікувати, а Гігієя, за віруваннями стародавніх греків, була богинею здоров'я і прагнула запобігати виникненню захворювань. </a:t>
            </a:r>
          </a:p>
          <a:p>
            <a:pPr>
              <a:lnSpc>
                <a:spcPct val="75000"/>
              </a:lnSpc>
              <a:spcBef>
                <a:spcPts val="700"/>
              </a:spcBef>
              <a:buFont typeface="Arial" charset="0"/>
              <a:buNone/>
            </a:pPr>
            <a:r>
              <a:rPr lang="uk-UA" sz="2400" b="1" smtClean="0"/>
              <a:t>І ось від імені однієї з дочок Ескулапа (Гігієї) - і виникла назва профілактичної науки – гігієна.</a:t>
            </a:r>
            <a:endParaRPr lang="ru-RU" sz="2400" b="1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73075" y="109538"/>
            <a:ext cx="7886700" cy="15557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293688" y="481013"/>
            <a:ext cx="8715375" cy="6376987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800"/>
              </a:spcBef>
              <a:buFont typeface="Arial" charset="0"/>
              <a:buNone/>
            </a:pPr>
            <a:r>
              <a:rPr lang="ru-RU" sz="3600" b="1" u="sng" smtClean="0"/>
              <a:t>Збереження і поліпшення здоров'я школярів багато в чому залежить</a:t>
            </a:r>
            <a:r>
              <a:rPr lang="ru-RU" sz="3600" b="1" smtClean="0"/>
              <a:t>:</a:t>
            </a:r>
          </a:p>
          <a:p>
            <a:pPr>
              <a:lnSpc>
                <a:spcPct val="75000"/>
              </a:lnSpc>
              <a:spcBef>
                <a:spcPts val="800"/>
              </a:spcBef>
              <a:buFont typeface="Arial" charset="0"/>
              <a:buNone/>
            </a:pPr>
            <a:r>
              <a:rPr lang="ru-RU" sz="3600" b="1" smtClean="0"/>
              <a:t>*від особистості педагога, </a:t>
            </a:r>
          </a:p>
          <a:p>
            <a:pPr>
              <a:lnSpc>
                <a:spcPct val="75000"/>
              </a:lnSpc>
              <a:spcBef>
                <a:spcPts val="800"/>
              </a:spcBef>
              <a:buFont typeface="Arial" charset="0"/>
              <a:buNone/>
            </a:pPr>
            <a:r>
              <a:rPr lang="ru-RU" sz="3600" b="1" smtClean="0"/>
              <a:t>*від його знань анатомо-фізіологічних особливостей дитячого організму,</a:t>
            </a:r>
          </a:p>
          <a:p>
            <a:pPr>
              <a:lnSpc>
                <a:spcPct val="75000"/>
              </a:lnSpc>
              <a:spcBef>
                <a:spcPts val="800"/>
              </a:spcBef>
              <a:buFont typeface="Arial" charset="0"/>
              <a:buNone/>
            </a:pPr>
            <a:r>
              <a:rPr lang="ru-RU" sz="3600" b="1" smtClean="0"/>
              <a:t>*від його знань гігієнічних рекомендацій,</a:t>
            </a:r>
          </a:p>
          <a:p>
            <a:pPr>
              <a:lnSpc>
                <a:spcPct val="75000"/>
              </a:lnSpc>
              <a:spcBef>
                <a:spcPts val="800"/>
              </a:spcBef>
              <a:buFont typeface="Arial" charset="0"/>
              <a:buNone/>
            </a:pPr>
            <a:r>
              <a:rPr lang="ru-RU" sz="3600" b="1" smtClean="0"/>
              <a:t>*від його знань комплексу оздоровчих заходів, нормативів, </a:t>
            </a:r>
          </a:p>
          <a:p>
            <a:pPr>
              <a:lnSpc>
                <a:spcPct val="75000"/>
              </a:lnSpc>
              <a:spcBef>
                <a:spcPts val="800"/>
              </a:spcBef>
              <a:buFont typeface="Arial" charset="0"/>
              <a:buNone/>
            </a:pPr>
            <a:r>
              <a:rPr lang="ru-RU" sz="3600" b="1" smtClean="0"/>
              <a:t>*від його уміння застосовувати їх у своїй повсякденній педагогічній діяльності і переконаності в необхідності їх проведення.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628650" y="117475"/>
            <a:ext cx="7886700" cy="80963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628650" y="161925"/>
            <a:ext cx="7886700" cy="71438"/>
          </a:xfrm>
        </p:spPr>
        <p:txBody>
          <a:bodyPr/>
          <a:lstStyle/>
          <a:p>
            <a:pPr>
              <a:lnSpc>
                <a:spcPct val="70000"/>
              </a:lnSpc>
            </a:pPr>
            <a:endParaRPr lang="ru-RU" sz="800" smtClean="0"/>
          </a:p>
        </p:txBody>
      </p:sp>
      <p:sp>
        <p:nvSpPr>
          <p:cNvPr id="33795" name="Rectangle 4"/>
          <p:cNvSpPr>
            <a:spLocks/>
          </p:cNvSpPr>
          <p:nvPr/>
        </p:nvSpPr>
        <p:spPr bwMode="auto">
          <a:xfrm>
            <a:off x="192088" y="255588"/>
            <a:ext cx="883285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uk-UA" sz="3600" u="sng">
                <a:solidFill>
                  <a:schemeClr val="tx1"/>
                </a:solidFill>
                <a:latin typeface="Times New Roman" pitchFamily="18" charset="0"/>
              </a:rPr>
              <a:t>Знання основ гігієни необхідно для:</a:t>
            </a:r>
          </a:p>
          <a:p>
            <a:pPr eaLnBrk="0" hangingPunct="0">
              <a:lnSpc>
                <a:spcPct val="90000"/>
              </a:lnSpc>
            </a:pPr>
            <a:r>
              <a:rPr lang="ru-RU" sz="3200" b="0">
                <a:solidFill>
                  <a:schemeClr val="tx1"/>
                </a:solidFill>
              </a:rPr>
              <a:t>**</a:t>
            </a:r>
            <a:r>
              <a:rPr lang="ru-RU" sz="3200">
                <a:solidFill>
                  <a:schemeClr val="tx1"/>
                </a:solidFill>
              </a:rPr>
              <a:t>розкриття необхідних для роботи педагогів знань про чинники, які б сприяли зміцненню здоров´я школярів,</a:t>
            </a:r>
          </a:p>
          <a:p>
            <a:pPr eaLnBrk="0" hangingPunct="0">
              <a:lnSpc>
                <a:spcPct val="90000"/>
              </a:lnSpc>
            </a:pPr>
            <a:r>
              <a:rPr lang="ru-RU">
                <a:solidFill>
                  <a:schemeClr val="tx1"/>
                </a:solidFill>
              </a:rPr>
              <a:t> </a:t>
            </a:r>
            <a:endParaRPr lang="uk-UA" u="sng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uk-UA" sz="3200" b="0">
                <a:solidFill>
                  <a:schemeClr val="tx1"/>
                </a:solidFill>
              </a:rPr>
              <a:t>** </a:t>
            </a:r>
            <a:r>
              <a:rPr lang="uk-UA" sz="3200">
                <a:solidFill>
                  <a:schemeClr val="tx1"/>
                </a:solidFill>
              </a:rPr>
              <a:t>організації та матеріально-технічного забезпечення освітньо-виховного процесу в навчальних закладах, </a:t>
            </a:r>
            <a:r>
              <a:rPr lang="uk-UA" sz="3200" u="sng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uk-UA" sz="3200" u="sng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u="sng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uk-UA" u="sng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3200">
                <a:solidFill>
                  <a:schemeClr val="tx1"/>
                </a:solidFill>
                <a:latin typeface="Times New Roman" pitchFamily="18" charset="0"/>
              </a:rPr>
              <a:t>**правильній організації занять</a:t>
            </a:r>
            <a:br>
              <a:rPr lang="uk-UA" sz="3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3200">
                <a:solidFill>
                  <a:schemeClr val="tx1"/>
                </a:solidFill>
                <a:latin typeface="Times New Roman" pitchFamily="18" charset="0"/>
              </a:rPr>
              <a:t>фізичними вправами,</a:t>
            </a:r>
            <a:br>
              <a:rPr lang="uk-UA" sz="3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uk-UA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3200">
                <a:solidFill>
                  <a:schemeClr val="tx1"/>
                </a:solidFill>
                <a:latin typeface="Times New Roman" pitchFamily="18" charset="0"/>
              </a:rPr>
              <a:t>**нормування навантажень на уроках,</a:t>
            </a:r>
            <a:br>
              <a:rPr lang="uk-UA" sz="3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uk-UA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3200">
                <a:solidFill>
                  <a:schemeClr val="tx1"/>
                </a:solidFill>
                <a:latin typeface="Times New Roman" pitchFamily="18" charset="0"/>
              </a:rPr>
              <a:t>**організації харчування дітей, тощо.</a:t>
            </a:r>
            <a:r>
              <a:rPr lang="ru-RU" sz="3200" b="0">
                <a:solidFill>
                  <a:schemeClr val="tx1"/>
                </a:solidFill>
                <a:latin typeface="Calibri Light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134738880_w640_h640_phpthumb_gener__nailjpg_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0"/>
            <a:ext cx="35560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5" descr="full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3550" y="0"/>
            <a:ext cx="34718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main-qimg-3835c5b32e169110a8a48b8cbc745be2-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3963" y="2478088"/>
            <a:ext cx="29908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Grp="1"/>
          </p:cNvSpPr>
          <p:nvPr>
            <p:ph type="title" idx="4294967295"/>
          </p:nvPr>
        </p:nvSpPr>
        <p:spPr>
          <a:xfrm>
            <a:off x="3808413" y="128588"/>
            <a:ext cx="1824037" cy="2322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Старша дочка бога лікування Гігієя – богиня здоров'я.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5708650"/>
            <a:ext cx="37290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>
                <a:solidFill>
                  <a:schemeClr val="tx1"/>
                </a:solidFill>
              </a:rPr>
              <a:t>Символи чаші і змії стали міжнародними атрибутами медицини і фармації. Посудину Гігієї можна зустріти в будь-якій аптеці і лікарні.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100" y="4381500"/>
            <a:ext cx="35306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00"/>
          <p:cNvSpPr>
            <a:spLocks noGrp="1"/>
          </p:cNvSpPr>
          <p:nvPr>
            <p:ph type="title"/>
          </p:nvPr>
        </p:nvSpPr>
        <p:spPr>
          <a:xfrm>
            <a:off x="161925" y="2368550"/>
            <a:ext cx="8766175" cy="703263"/>
          </a:xfr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uk-UA" sz="3200" b="1" u="sng" smtClean="0"/>
              <a:t>Фактори середовища, які впливають на організм людини</a:t>
            </a:r>
            <a:endParaRPr lang="ru-RU" sz="3200" b="1" u="sng" smtClean="0"/>
          </a:p>
        </p:txBody>
      </p:sp>
      <p:graphicFrame>
        <p:nvGraphicFramePr>
          <p:cNvPr id="16406" name="Group 22"/>
          <p:cNvGraphicFramePr>
            <a:graphicFrameLocks noGrp="1"/>
          </p:cNvGraphicFramePr>
          <p:nvPr>
            <p:ph idx="1"/>
          </p:nvPr>
        </p:nvGraphicFramePr>
        <p:xfrm>
          <a:off x="109538" y="3160713"/>
          <a:ext cx="8915400" cy="3675062"/>
        </p:xfrm>
        <a:graphic>
          <a:graphicData uri="http://schemas.openxmlformats.org/drawingml/2006/table">
            <a:tbl>
              <a:tblPr/>
              <a:tblGrid>
                <a:gridCol w="2308225"/>
                <a:gridCol w="2012950"/>
                <a:gridCol w="2225675"/>
                <a:gridCol w="2368550"/>
              </a:tblGrid>
              <a:tr h="369888">
                <a:tc gridSpan="4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альн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фактор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праці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ально-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коном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психогенні 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206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*Тяж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*Напр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*Режим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*Зовнішні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*Жи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тлові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*Од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яг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*Харчуванн</a:t>
                      </a: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*Комунальн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*Відпочинок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*Соц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ально-правов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ий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*Матер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альн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за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пече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*Рі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вень о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світи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*Рі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вень культур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*чинники, що викликають через слово, мову, письмо найсильніші емоційні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подразнення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165100" y="342900"/>
            <a:ext cx="89789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</a:pPr>
            <a:r>
              <a:rPr lang="ru-RU" sz="2000" u="sng">
                <a:solidFill>
                  <a:schemeClr val="tx1"/>
                </a:solidFill>
              </a:rPr>
              <a:t>З початку ембріонального розвитку до кінця свого життя людина стикається з повітрям, водою, грунтом, харчовими продуктами </a:t>
            </a:r>
            <a:r>
              <a:rPr lang="ru-RU" sz="2000">
                <a:solidFill>
                  <a:schemeClr val="tx1"/>
                </a:solidFill>
              </a:rPr>
              <a:t>і т.д., все це впливає на здоров'я. </a:t>
            </a:r>
          </a:p>
          <a:p>
            <a:pPr>
              <a:lnSpc>
                <a:spcPct val="75000"/>
              </a:lnSpc>
            </a:pPr>
            <a:r>
              <a:rPr lang="uk-UA" sz="2000">
                <a:solidFill>
                  <a:schemeClr val="tx1"/>
                </a:solidFill>
              </a:rPr>
              <a:t>У навколишньому середовищі циркулює велика кількість природних і штучних хімічних речовин, часто небезпечних для здоров'я людини. </a:t>
            </a:r>
            <a:r>
              <a:rPr lang="uk-UA" sz="2000" u="sng">
                <a:solidFill>
                  <a:schemeClr val="tx1"/>
                </a:solidFill>
              </a:rPr>
              <a:t>Елементи навколишнього середовища, які певним чином впливають на організми, називають факторами середовища</a:t>
            </a:r>
            <a:r>
              <a:rPr lang="uk-UA" sz="200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8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6063"/>
          </a:xfrm>
        </p:spPr>
        <p:txBody>
          <a:bodyPr/>
          <a:lstStyle/>
          <a:p>
            <a:endParaRPr lang="ru-RU" sz="4000" smtClean="0"/>
          </a:p>
        </p:txBody>
      </p:sp>
      <p:graphicFrame>
        <p:nvGraphicFramePr>
          <p:cNvPr id="16408" name="Group 24"/>
          <p:cNvGraphicFramePr>
            <a:graphicFrameLocks noGrp="1"/>
          </p:cNvGraphicFramePr>
          <p:nvPr>
            <p:ph idx="1"/>
          </p:nvPr>
        </p:nvGraphicFramePr>
        <p:xfrm>
          <a:off x="19050" y="655638"/>
          <a:ext cx="9020175" cy="5364162"/>
        </p:xfrm>
        <a:graphic>
          <a:graphicData uri="http://schemas.openxmlformats.org/drawingml/2006/table">
            <a:tbl>
              <a:tblPr/>
              <a:tblGrid>
                <a:gridCol w="208280"/>
                <a:gridCol w="2046288"/>
                <a:gridCol w="1855787"/>
                <a:gridCol w="2670175"/>
                <a:gridCol w="2239963"/>
              </a:tblGrid>
              <a:tr h="454025">
                <a:tc gridSpan="5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фактор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зич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олог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t˚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вологість,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швидкість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руху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повітря,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атмосфер.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тиск,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вібрація,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звук та ін.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всі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сполуки,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входять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складу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повітря,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води,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грунту,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їжі та ін.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бактерії,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віруси,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гельмінти,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гриби, які,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проникаючи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організм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людини,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можуть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викликати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захворювання,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отруєння,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токсикоз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машини,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верстати,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обладнання,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оточують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 у побуті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на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виробництві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628650" y="155575"/>
            <a:ext cx="7886700" cy="4826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2800" b="1" smtClean="0"/>
              <a:t>Гончарук Є.Г.:</a:t>
            </a:r>
            <a:r>
              <a:rPr lang="ru-RU" sz="4000" smtClean="0"/>
              <a:t> 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0" y="682625"/>
            <a:ext cx="9144000" cy="605155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800"/>
              </a:spcBef>
              <a:buFont typeface="Arial" charset="0"/>
              <a:buNone/>
            </a:pPr>
            <a:r>
              <a:rPr lang="uk-UA" sz="2000" smtClean="0"/>
              <a:t> </a:t>
            </a:r>
            <a:r>
              <a:rPr lang="uk-UA" b="1" i="1" u="sng" smtClean="0"/>
              <a:t>Гігієна</a:t>
            </a:r>
            <a:r>
              <a:rPr lang="uk-UA" b="1" smtClean="0"/>
              <a:t> – це наука, що вивчає закони впливу на організм окремих людей і цілих колективів соціальних, природних і штучних чинників навколишнього, а також внутрішнього середовища для встановлення закономірностей позитивного і негативного їх впливу на організм, з метою наукової розробки запобіжних і оздоровчих заходів, спрямованих на ліквідацію або зменшення до безпечних величин (гігієнічних нормативів) впливу негативних чинників або, навпаки, на широке використання позитивних чинників для збереження і зміцнення здоров’я як окремої людини, так і цілих колективів, усього людського суспільства.</a:t>
            </a:r>
          </a:p>
          <a:p>
            <a:pPr>
              <a:lnSpc>
                <a:spcPct val="75000"/>
              </a:lnSpc>
              <a:spcBef>
                <a:spcPts val="800"/>
              </a:spcBef>
              <a:buFont typeface="Arial" charset="0"/>
              <a:buNone/>
            </a:pPr>
            <a:r>
              <a:rPr lang="ru-RU" b="1" u="sng" smtClean="0"/>
              <a:t>Гігієна</a:t>
            </a:r>
            <a:r>
              <a:rPr lang="ru-RU" b="1" smtClean="0"/>
              <a:t> </a:t>
            </a:r>
            <a:r>
              <a:rPr lang="uk-UA" b="1" smtClean="0"/>
              <a:t>-</a:t>
            </a:r>
            <a:r>
              <a:rPr lang="ru-RU" b="1" smtClean="0"/>
              <a:t> наука про здоров'я, галузь знань, що вивчає вплив різноманітних факторів зовнішнього середовища (природних і побутових умов, суспільних</a:t>
            </a:r>
            <a:r>
              <a:rPr lang="uk-UA" b="1" smtClean="0"/>
              <a:t>,</a:t>
            </a:r>
            <a:r>
              <a:rPr lang="ru-RU" b="1" smtClean="0"/>
              <a:t> виробничих відносин) на здоров'я людини, його працездатність і тривалість життя.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5325"/>
            <a:ext cx="9144000" cy="75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/>
          </p:nvPr>
        </p:nvSpPr>
        <p:spPr>
          <a:xfrm>
            <a:off x="125413" y="144463"/>
            <a:ext cx="8901112" cy="6567487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sz="3200" b="1" smtClean="0"/>
              <a:t> </a:t>
            </a:r>
            <a:r>
              <a:rPr lang="uk-UA" sz="3200" b="1" i="1" u="sng" smtClean="0"/>
              <a:t>Здоров'я</a:t>
            </a:r>
            <a:r>
              <a:rPr lang="uk-UA" sz="3200" b="1" smtClean="0"/>
              <a:t> - стан повного фізичного, душевного і соціального благополуччя, а не тільки відсутність хвороби або фізичні вади (визначення, прийняте ВООЗ).</a:t>
            </a:r>
            <a:br>
              <a:rPr lang="uk-UA" sz="3200" b="1" smtClean="0"/>
            </a:br>
            <a:r>
              <a:rPr lang="uk-UA" sz="1400" b="1" smtClean="0"/>
              <a:t/>
            </a:r>
            <a:br>
              <a:rPr lang="uk-UA" sz="1400" b="1" smtClean="0"/>
            </a:br>
            <a:r>
              <a:rPr lang="uk-UA" sz="3200" b="1" i="1" u="sng" smtClean="0"/>
              <a:t>Здоров'я населення</a:t>
            </a:r>
            <a:r>
              <a:rPr lang="uk-UA" sz="3200" b="1" smtClean="0"/>
              <a:t> - статистичне поняття, яке характеризується комплексом соціально-економічних і демографічних показників, рівнем фізичного розвитку, захворюваністю і інвалідністю певної групи людей.</a:t>
            </a:r>
            <a:br>
              <a:rPr lang="uk-UA" sz="3200" b="1" smtClean="0"/>
            </a:br>
            <a:r>
              <a:rPr lang="uk-UA" sz="1400" b="1" smtClean="0"/>
              <a:t/>
            </a:r>
            <a:br>
              <a:rPr lang="uk-UA" sz="1400" b="1" smtClean="0"/>
            </a:br>
            <a:r>
              <a:rPr lang="uk-UA" sz="3200" b="1" u="sng" smtClean="0"/>
              <a:t>Рівні здоров'я населення</a:t>
            </a:r>
            <a:r>
              <a:rPr lang="uk-UA" sz="3200" b="1" smtClean="0"/>
              <a:t>: </a:t>
            </a:r>
            <a:br>
              <a:rPr lang="uk-UA" sz="3200" b="1" smtClean="0"/>
            </a:br>
            <a:r>
              <a:rPr lang="uk-UA" sz="3200" b="1" smtClean="0"/>
              <a:t>- індивідуальний, </a:t>
            </a:r>
            <a:br>
              <a:rPr lang="uk-UA" sz="3200" b="1" smtClean="0"/>
            </a:br>
            <a:r>
              <a:rPr lang="uk-UA" sz="3200" b="1" smtClean="0"/>
              <a:t>- груповий, </a:t>
            </a:r>
            <a:br>
              <a:rPr lang="uk-UA" sz="3200" b="1" smtClean="0"/>
            </a:br>
            <a:r>
              <a:rPr lang="uk-UA" sz="3200" b="1" smtClean="0"/>
              <a:t>- популяційний.</a:t>
            </a:r>
            <a:endParaRPr lang="ru-RU" sz="3200" b="1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309563" y="146050"/>
            <a:ext cx="8674100" cy="603250"/>
          </a:xfrm>
        </p:spPr>
        <p:txBody>
          <a:bodyPr/>
          <a:lstStyle/>
          <a:p>
            <a:r>
              <a:rPr lang="uk-UA" sz="3600" b="1" u="sng" smtClean="0"/>
              <a:t>Критерії оцінки здоров'я</a:t>
            </a:r>
            <a:r>
              <a:rPr lang="uk-UA" sz="3600" smtClean="0"/>
              <a:t>:</a:t>
            </a:r>
            <a:endParaRPr lang="ru-RU" sz="3600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0" y="784225"/>
            <a:ext cx="9144000" cy="60737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100"/>
              </a:spcBef>
              <a:buFont typeface="Arial" charset="0"/>
              <a:buNone/>
            </a:pPr>
            <a:r>
              <a:rPr lang="uk-UA" sz="3200" b="1" smtClean="0"/>
              <a:t>1) </a:t>
            </a:r>
            <a:r>
              <a:rPr lang="uk-UA" sz="3200" b="1" u="sng" smtClean="0"/>
              <a:t>Індивідуальний рівень</a:t>
            </a:r>
            <a:r>
              <a:rPr lang="uk-UA" sz="3200" b="1" smtClean="0"/>
              <a:t>:</a:t>
            </a:r>
          </a:p>
          <a:p>
            <a:pPr>
              <a:lnSpc>
                <a:spcPct val="75000"/>
              </a:lnSpc>
              <a:spcBef>
                <a:spcPts val="100"/>
              </a:spcBef>
              <a:buFont typeface="Arial" charset="0"/>
              <a:buNone/>
            </a:pPr>
            <a:r>
              <a:rPr lang="uk-UA" sz="3200" b="1" smtClean="0"/>
              <a:t>• відсутність або наявність хронічних захворювань;</a:t>
            </a:r>
          </a:p>
          <a:p>
            <a:pPr>
              <a:lnSpc>
                <a:spcPct val="75000"/>
              </a:lnSpc>
              <a:spcBef>
                <a:spcPts val="100"/>
              </a:spcBef>
              <a:buFont typeface="Arial" charset="0"/>
              <a:buNone/>
            </a:pPr>
            <a:r>
              <a:rPr lang="uk-UA" sz="3200" b="1" smtClean="0"/>
              <a:t>• рівень фізичного і нервово-психічного розвитку;</a:t>
            </a:r>
          </a:p>
          <a:p>
            <a:pPr>
              <a:lnSpc>
                <a:spcPct val="75000"/>
              </a:lnSpc>
              <a:spcBef>
                <a:spcPts val="100"/>
              </a:spcBef>
              <a:buFont typeface="Arial" charset="0"/>
              <a:buNone/>
            </a:pPr>
            <a:r>
              <a:rPr lang="uk-UA" sz="3200" b="1" smtClean="0"/>
              <a:t>• рівень функціонування основних органів і систем;</a:t>
            </a:r>
          </a:p>
          <a:p>
            <a:pPr>
              <a:lnSpc>
                <a:spcPct val="75000"/>
              </a:lnSpc>
              <a:spcBef>
                <a:spcPts val="100"/>
              </a:spcBef>
              <a:buFont typeface="Arial" charset="0"/>
              <a:buNone/>
            </a:pPr>
            <a:r>
              <a:rPr lang="uk-UA" sz="3200" b="1" smtClean="0"/>
              <a:t>• ступінь опірності організму несприятливим впливам навколишнього середовища.</a:t>
            </a:r>
          </a:p>
          <a:p>
            <a:pPr>
              <a:lnSpc>
                <a:spcPct val="75000"/>
              </a:lnSpc>
              <a:spcBef>
                <a:spcPts val="100"/>
              </a:spcBef>
              <a:buFont typeface="Arial" charset="0"/>
              <a:buNone/>
            </a:pPr>
            <a:r>
              <a:rPr lang="uk-UA" sz="3200" b="1" smtClean="0"/>
              <a:t>2) </a:t>
            </a:r>
            <a:r>
              <a:rPr lang="uk-UA" sz="3200" b="1" u="sng" smtClean="0"/>
              <a:t>Груповий рівень</a:t>
            </a:r>
            <a:r>
              <a:rPr lang="uk-UA" sz="3200" b="1" smtClean="0"/>
              <a:t>:</a:t>
            </a:r>
          </a:p>
          <a:p>
            <a:pPr>
              <a:lnSpc>
                <a:spcPct val="75000"/>
              </a:lnSpc>
              <a:spcBef>
                <a:spcPts val="100"/>
              </a:spcBef>
              <a:buFont typeface="Arial" charset="0"/>
              <a:buNone/>
            </a:pPr>
            <a:r>
              <a:rPr lang="uk-UA" sz="3200" b="1" smtClean="0"/>
              <a:t>• медико-демографічні показники (смертність, народжуваність);</a:t>
            </a:r>
          </a:p>
          <a:p>
            <a:pPr>
              <a:lnSpc>
                <a:spcPct val="75000"/>
              </a:lnSpc>
              <a:spcBef>
                <a:spcPts val="100"/>
              </a:spcBef>
              <a:buFont typeface="Arial" charset="0"/>
              <a:buNone/>
            </a:pPr>
            <a:r>
              <a:rPr lang="uk-UA" sz="3200" b="1" smtClean="0"/>
              <a:t>• показники фізичного розвитку населення (антропометричні показники, соматоскопічні та функціональні показники);</a:t>
            </a:r>
          </a:p>
          <a:p>
            <a:pPr>
              <a:lnSpc>
                <a:spcPct val="75000"/>
              </a:lnSpc>
              <a:spcBef>
                <a:spcPts val="100"/>
              </a:spcBef>
              <a:buFont typeface="Arial" charset="0"/>
              <a:buNone/>
            </a:pPr>
            <a:r>
              <a:rPr lang="uk-UA" sz="3200" b="1" smtClean="0"/>
              <a:t>• показники захворюваності;</a:t>
            </a:r>
          </a:p>
          <a:p>
            <a:pPr>
              <a:lnSpc>
                <a:spcPct val="75000"/>
              </a:lnSpc>
              <a:spcBef>
                <a:spcPts val="100"/>
              </a:spcBef>
              <a:buFont typeface="Arial" charset="0"/>
              <a:buNone/>
            </a:pPr>
            <a:r>
              <a:rPr lang="uk-UA" sz="3200" b="1" smtClean="0"/>
              <a:t>• показники інвалідності.</a:t>
            </a:r>
            <a:endParaRPr lang="ru-RU" sz="3200" b="1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1342</Words>
  <Application>Microsoft Office PowerPoint</Application>
  <PresentationFormat>Экран (4:3)</PresentationFormat>
  <Paragraphs>147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 Light</vt:lpstr>
      <vt:lpstr>Calibri</vt:lpstr>
      <vt:lpstr>Times New Roman</vt:lpstr>
      <vt:lpstr>Symbol</vt:lpstr>
      <vt:lpstr>Тема Office</vt:lpstr>
      <vt:lpstr>Гігієна як основа профілактики захворювань та здорового способу життя</vt:lpstr>
      <vt:lpstr>Слово «гігієна» походить від грец. «hygieinos», що перекладається як «та, що приносить здоров’я».</vt:lpstr>
      <vt:lpstr>Старша дочка бога лікування Гігієя – богиня здоров'я.</vt:lpstr>
      <vt:lpstr>Фактори середовища, які впливають на організм людини</vt:lpstr>
      <vt:lpstr>Слайд 5</vt:lpstr>
      <vt:lpstr>Гончарук Є.Г.: </vt:lpstr>
      <vt:lpstr>Слайд 7</vt:lpstr>
      <vt:lpstr> Здоров'я - стан повного фізичного, душевного і соціального благополуччя, а не тільки відсутність хвороби або фізичні вади (визначення, прийняте ВООЗ).  Здоров'я населення - статистичне поняття, яке характеризується комплексом соціально-економічних і демографічних показників, рівнем фізичного розвитку, захворюваністю і інвалідністю певної групи людей.  Рівні здоров'я населення:  - індивідуальний,  - груповий,  - популяційний.</vt:lpstr>
      <vt:lpstr>Критерії оцінки здоров'я:</vt:lpstr>
      <vt:lpstr>Слайд 10</vt:lpstr>
      <vt:lpstr>Гігієна відноситься до блоку медико-біологічних наук і є профілактичною дисципліною  Об'єктом вивчення гігієни є, перш за все, практично здорові люди, тобто люди, які без обмежень здатні повністю виконувати свої біологічні і соціальні функції.  Гігієна займається здоров'ям людей (індивідуальними здоров'ям), здоров'ям колективів людей, здоров'ям населення країни (громадським здоров'ям), популяції.</vt:lpstr>
      <vt:lpstr>Основними завданнями гігієни є:</vt:lpstr>
      <vt:lpstr>Основу профілактичних заходів становить гігієнічне нормування або розробка гігієнічних нормативів.  Гігієнічний норматив - строгий діапазон параметрів факторів середовища, оптимальний і нешкідливий для збереження нормальної життєдіяльності і здоров'я людини, людської популяції і майбутніх поколінь.  Санітарні правила, норми, гігієнічні нормативи - це нормативні акти, що встановлюють критерії безпеки та нешкідливості для людини факторів середовища його життєдіяльності.  Гігієнічні нормативи для хімічних речовин встановлюються у вигляді гранично допустимих концентрацій (ГДК). Для фізичних факторів вони встановлюються у вигляді допустимих рівнів впливу (ПДК).</vt:lpstr>
      <vt:lpstr>Слайд 14</vt:lpstr>
      <vt:lpstr>Самостійні профільні галузі гігієни:</vt:lpstr>
      <vt:lpstr>Комунальна гігієна вивчає вплив на організм природних і соціальних факторів в умовах населених пунктів і розробляє гігієнічні нормативи і заходи для створення оптимальних умов проживання.   Включає теми:  * гігієна повітря,  * гігієна води та водопостачання,  * гігієна грунту,  * гігієна населених пунктів, будинків, приміщень.</vt:lpstr>
      <vt:lpstr>Гігієна праці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1</cp:lastModifiedBy>
  <cp:revision>30</cp:revision>
  <dcterms:created xsi:type="dcterms:W3CDTF">2016-11-12T15:02:45Z</dcterms:created>
  <dcterms:modified xsi:type="dcterms:W3CDTF">2020-11-16T09:04:05Z</dcterms:modified>
</cp:coreProperties>
</file>