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24" r:id="rId2"/>
    <p:sldMasterId id="2147484037" r:id="rId3"/>
    <p:sldMasterId id="214748406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90" r:id="rId7"/>
    <p:sldId id="378" r:id="rId8"/>
    <p:sldId id="381" r:id="rId9"/>
    <p:sldId id="313" r:id="rId10"/>
    <p:sldId id="393" r:id="rId11"/>
    <p:sldId id="382" r:id="rId12"/>
    <p:sldId id="320" r:id="rId13"/>
    <p:sldId id="386" r:id="rId14"/>
    <p:sldId id="324" r:id="rId15"/>
    <p:sldId id="384" r:id="rId16"/>
    <p:sldId id="326" r:id="rId17"/>
    <p:sldId id="348" r:id="rId18"/>
    <p:sldId id="388" r:id="rId19"/>
    <p:sldId id="389" r:id="rId20"/>
    <p:sldId id="390" r:id="rId21"/>
    <p:sldId id="391" r:id="rId22"/>
    <p:sldId id="387" r:id="rId23"/>
    <p:sldId id="35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1" autoAdjust="0"/>
    <p:restoredTop sz="90847" autoAdjust="0"/>
  </p:normalViewPr>
  <p:slideViewPr>
    <p:cSldViewPr>
      <p:cViewPr varScale="1">
        <p:scale>
          <a:sx n="91" d="100"/>
          <a:sy n="91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848678-E19C-4639-A26B-1EEC8E2AE17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8569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CFF0723-911E-4847-906E-7A5FDF281527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084C82-227C-4433-B439-F487A499401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41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87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82BD-5CC8-4BD5-B5DA-A3132DEC172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5AB5E-372A-494E-995E-B9D601F31E0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E45A2-7BED-4AE8-ADD7-27753E6A04F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1F9B-A20A-4D78-9B38-89ECD01B2B1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9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82BD-5CC8-4BD5-B5DA-A3132DEC172F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CF60-1629-446C-9FFD-AB1E760729A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BE6E9-D3EB-4807-894A-64BFD03C60A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6F7C-E51A-46BB-A126-31C6679FCACC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29E2-5B58-4C82-B03E-F21A56D73DF5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EC39-9E79-4B93-BF6C-3F7699EF3FD1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6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501A5-EFD0-4B58-B835-CE3854C5FE8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8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CF60-1629-446C-9FFD-AB1E760729A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41C9-96B4-4306-845C-838C7CB739A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2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06EFD-6110-4475-985F-F095398D6B5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5AB5E-372A-494E-995E-B9D601F31E01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E45A2-7BED-4AE8-ADD7-27753E6A04F6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01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1F9B-A20A-4D78-9B38-89ECD01B2B19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07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60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67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9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BE6E9-D3EB-4807-894A-64BFD03C60A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75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1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95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9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06.02.2022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54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87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82BD-5CC8-4BD5-B5DA-A3132DEC172F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CF60-1629-446C-9FFD-AB1E760729A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0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BE6E9-D3EB-4807-894A-64BFD03C60A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96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6F7C-E51A-46BB-A126-31C6679FCACC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6F7C-E51A-46BB-A126-31C6679FCAC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29E2-5B58-4C82-B03E-F21A56D73DF5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04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EC39-9E79-4B93-BF6C-3F7699EF3FD1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33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501A5-EFD0-4B58-B835-CE3854C5FE8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9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41C9-96B4-4306-845C-838C7CB739A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25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06EFD-6110-4475-985F-F095398D6B5A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40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5AB5E-372A-494E-995E-B9D601F31E01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35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E45A2-7BED-4AE8-ADD7-27753E6A04F6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5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1F9B-A20A-4D78-9B38-89ECD01B2B19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29E2-5B58-4C82-B03E-F21A56D73DF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EC39-9E79-4B93-BF6C-3F7699EF3FD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501A5-EFD0-4B58-B835-CE3854C5FE8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41C9-96B4-4306-845C-838C7CB739A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06EFD-6110-4475-985F-F095398D6B5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B396D6-5D9F-4B7B-BEA3-7CD5485CD3B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B396D6-5D9F-4B7B-BEA3-7CD5485CD3B5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06267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259A24-00DE-4040-926A-4C2822C72C47}" type="datetimeFigureOut">
              <a:rPr lang="uk-UA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06.02.2022</a:t>
            </a:fld>
            <a:endParaRPr lang="uk-UA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DF3EC5-B31C-42AB-849D-BB2C2A7EDEF3}" type="slidenum">
              <a:rPr lang="uk-UA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684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B396D6-5D9F-4B7B-BEA3-7CD5485CD3B5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8994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476250"/>
            <a:ext cx="8785671" cy="4536926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5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Нові освітні </a:t>
            </a:r>
            <a:r>
              <a:rPr lang="uk-UA" sz="54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технологіі</a:t>
            </a:r>
            <a:r>
              <a:rPr lang="uk-UA" sz="5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вибіркова дисципліна)</a:t>
            </a:r>
            <a:b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для студентів </a:t>
            </a:r>
            <a:br>
              <a:rPr 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спеціальність Дошкільна освіта</a:t>
            </a:r>
            <a:br>
              <a:rPr 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Початкова освіта</a:t>
            </a:r>
            <a:endParaRPr lang="ru-RU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Варанкина\Мои документы\картинки\школьная\02d9e7a4b8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2952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285750"/>
            <a:ext cx="4576564" cy="1143000"/>
          </a:xfrm>
        </p:spPr>
        <p:txBody>
          <a:bodyPr/>
          <a:lstStyle/>
          <a:p>
            <a:pPr algn="l">
              <a:defRPr/>
            </a:pPr>
            <a:r>
              <a:rPr lang="uk-UA" i="1" dirty="0" smtClean="0">
                <a:latin typeface="Bookman Old Style" pitchFamily="18" charset="0"/>
              </a:rPr>
              <a:t>Робота в парах</a:t>
            </a:r>
            <a:endParaRPr lang="uk-UA" i="1" dirty="0">
              <a:latin typeface="Bookman Old Style" pitchFamily="18" charset="0"/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723528" y="1124744"/>
            <a:ext cx="7772400" cy="4114800"/>
          </a:xfrm>
        </p:spPr>
        <p:txBody>
          <a:bodyPr/>
          <a:lstStyle/>
          <a:p>
            <a:r>
              <a:rPr lang="uk-UA" altLang="uk-UA" sz="2800" dirty="0" smtClean="0"/>
              <a:t>- ефективна на початкових етапах навчання;</a:t>
            </a:r>
          </a:p>
          <a:p>
            <a:r>
              <a:rPr lang="uk-UA" altLang="uk-UA" sz="2800" dirty="0" smtClean="0"/>
              <a:t>- розвиває навички спілкування, вміння висловлюватися, переконувати, вести дискусію;</a:t>
            </a:r>
          </a:p>
          <a:p>
            <a:r>
              <a:rPr lang="uk-UA" altLang="uk-UA" sz="2800" dirty="0" smtClean="0"/>
              <a:t>- розвиває вміння пристосуватися до роботи в групах.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8642"/>
            <a:ext cx="3563888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3003798" cy="27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2" y="609600"/>
            <a:ext cx="8639175" cy="1143000"/>
          </a:xfrm>
          <a:extLst/>
        </p:spPr>
        <p:txBody>
          <a:bodyPr/>
          <a:lstStyle/>
          <a:p>
            <a:pPr>
              <a:defRPr/>
            </a:pPr>
            <a:r>
              <a:rPr lang="uk-UA" sz="3700" b="1" dirty="0" smtClean="0">
                <a:solidFill>
                  <a:schemeClr val="folHlink"/>
                </a:solidFill>
                <a:latin typeface="Times New Roman" pitchFamily="18" charset="0"/>
              </a:rPr>
              <a:t> Ситуативне</a:t>
            </a:r>
            <a:br>
              <a:rPr lang="uk-UA" sz="3700" b="1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3700" b="1" dirty="0" smtClean="0">
                <a:solidFill>
                  <a:schemeClr val="folHlink"/>
                </a:solidFill>
                <a:latin typeface="Times New Roman" pitchFamily="18" charset="0"/>
              </a:rPr>
              <a:t>моделювання</a:t>
            </a:r>
            <a:endParaRPr lang="ru-RU" sz="3700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989138"/>
            <a:ext cx="8208267" cy="4868862"/>
          </a:xfr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uk-UA" altLang="uk-UA" sz="4000" b="1" dirty="0" smtClean="0"/>
              <a:t>   </a:t>
            </a:r>
            <a:r>
              <a:rPr lang="uk-UA" alt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Розігрування</a:t>
            </a:r>
          </a:p>
          <a:p>
            <a:pPr>
              <a:buFont typeface="Courier New" pitchFamily="49" charset="0"/>
              <a:buNone/>
            </a:pPr>
            <a:r>
              <a:rPr lang="uk-UA" alt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ситуації за ролями</a:t>
            </a:r>
          </a:p>
          <a:p>
            <a:pPr>
              <a:buFont typeface="Courier New" pitchFamily="49" charset="0"/>
              <a:buNone/>
            </a:pPr>
            <a:r>
              <a:rPr lang="uk-UA" alt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Рольова гра</a:t>
            </a: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</a:p>
          <a:p>
            <a:pPr>
              <a:buFont typeface="Courier New" pitchFamily="49" charset="0"/>
              <a:buNone/>
            </a:pP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Програвання сценки</a:t>
            </a: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>
              <a:buFont typeface="Courier New" pitchFamily="49" charset="0"/>
              <a:buNone/>
            </a:pP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Драматургія</a:t>
            </a:r>
            <a:r>
              <a:rPr lang="ru-RU" altLang="uk-UA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uk-UA" altLang="uk-UA" dirty="0" smtClean="0">
                <a:solidFill>
                  <a:schemeClr val="accent6">
                    <a:lumMod val="50000"/>
                  </a:schemeClr>
                </a:solidFill>
              </a:rPr>
              <a:t> ) </a:t>
            </a:r>
            <a:endParaRPr lang="ru-RU" alt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uk-UA" dirty="0" smtClean="0"/>
          </a:p>
        </p:txBody>
      </p:sp>
      <p:pic>
        <p:nvPicPr>
          <p:cNvPr id="1026" name="Picture 2" descr="C:\Documents and Settings\ххх12\Мои документы\ViberDownloads\0-02-05-6695ed057fee235a6a806bdc0dfb62483bbafa7f776c1a6cdafcbff0f6f43c5f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4269"/>
            <a:ext cx="374441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340768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</a:rPr>
              <a:t>Навчання у грі</a:t>
            </a:r>
            <a:br>
              <a:rPr lang="uk-UA" i="1" dirty="0" smtClean="0">
                <a:solidFill>
                  <a:srgbClr val="FFFF00"/>
                </a:solidFill>
              </a:rPr>
            </a:br>
            <a:r>
              <a:rPr lang="uk-UA" sz="2400" i="1" dirty="0" smtClean="0">
                <a:solidFill>
                  <a:srgbClr val="FFFF00"/>
                </a:solidFill>
              </a:rPr>
              <a:t>«Гра-це іскорка,що запалює вогник допитливості і любові до знань» В. Сухомлинський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ххх12\Рабочий стол\ТЕХНОЛогІЇ\изображение vi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92288" cy="22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ххх12\Рабочий стол\ТЕХНОЛогІЇ\изображение vi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39753"/>
            <a:ext cx="26642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ххх12\Мои документы\ViberDownloads\0-02-05-98b8c96a84e6e187b7144077640ee150b6a54443eee0e2de6bf8d7704ac4685e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2592288" cy="29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ххх12\Рабочий стол\ТЕХНОЛогІЇ\изображение vi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2072"/>
            <a:ext cx="2376264" cy="22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ххх12\Мои документы\ViberDownloads\0-02-04-def2be502b8022cff1c504ccb1a92e177fafefe4d73a0a2be7d70e2f1abc67ca_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005063"/>
            <a:ext cx="2644384" cy="28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ххх12\Мои документы\ViberDownloads\0-02-04-0ef26f9c602f18560013ecb52c0b91cce546ed94acf0ea747c09323aef310814_fu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48603"/>
            <a:ext cx="2664296" cy="22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274651"/>
            <a:ext cx="8928100" cy="1354150"/>
          </a:xfrm>
          <a:extLst/>
        </p:spPr>
        <p:txBody>
          <a:bodyPr/>
          <a:lstStyle/>
          <a:p>
            <a:pPr>
              <a:defRPr/>
            </a:pPr>
            <a: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7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працювання </a:t>
            </a:r>
            <a:b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дискусійних питань</a:t>
            </a:r>
            <a:b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7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772400" cy="3675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uk-UA" b="1" dirty="0" smtClean="0">
                <a:solidFill>
                  <a:schemeClr val="folHlink"/>
                </a:solidFill>
                <a:cs typeface="Times New Roman" pitchFamily="18" charset="0"/>
              </a:rPr>
              <a:t>“Метод  “Прес”</a:t>
            </a:r>
            <a:r>
              <a:rPr lang="en-US" altLang="uk-UA" b="1" dirty="0" smtClean="0">
                <a:solidFill>
                  <a:schemeClr val="folHlink"/>
                </a:solidFill>
                <a:cs typeface="Times New Roman" pitchFamily="18" charset="0"/>
              </a:rPr>
              <a:t>;</a:t>
            </a:r>
            <a:endParaRPr lang="uk-UA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altLang="uk-UA" b="1" dirty="0" smtClean="0">
                <a:solidFill>
                  <a:schemeClr val="folHlink"/>
                </a:solidFill>
                <a:cs typeface="Times New Roman" pitchFamily="18" charset="0"/>
              </a:rPr>
              <a:t> “Займи позицію”</a:t>
            </a:r>
            <a:r>
              <a:rPr lang="en-US" altLang="uk-UA" b="1" dirty="0" smtClean="0">
                <a:solidFill>
                  <a:schemeClr val="folHlink"/>
                </a:solidFill>
                <a:cs typeface="Times New Roman" pitchFamily="18" charset="0"/>
              </a:rPr>
              <a:t>;</a:t>
            </a:r>
            <a:endParaRPr lang="uk-UA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altLang="uk-UA" b="1" dirty="0" smtClean="0">
                <a:solidFill>
                  <a:schemeClr val="folHlink"/>
                </a:solidFill>
                <a:cs typeface="Times New Roman" pitchFamily="18" charset="0"/>
              </a:rPr>
              <a:t>“Зміни позицію”</a:t>
            </a:r>
            <a:r>
              <a:rPr lang="en-US" altLang="uk-UA" b="1" dirty="0" smtClean="0">
                <a:solidFill>
                  <a:schemeClr val="folHlink"/>
                </a:solidFill>
                <a:cs typeface="Times New Roman" pitchFamily="18" charset="0"/>
              </a:rPr>
              <a:t>;</a:t>
            </a:r>
            <a:endParaRPr lang="uk-UA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altLang="uk-UA" b="1" dirty="0" smtClean="0">
                <a:solidFill>
                  <a:schemeClr val="folHlink"/>
                </a:solidFill>
                <a:cs typeface="Times New Roman" pitchFamily="18" charset="0"/>
              </a:rPr>
              <a:t> “Дискусія”.</a:t>
            </a:r>
            <a:r>
              <a:rPr lang="ru-RU" altLang="uk-UA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endParaRPr lang="en-US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uk-UA" dirty="0" smtClean="0">
              <a:solidFill>
                <a:schemeClr val="folHlink"/>
              </a:solidFill>
            </a:endParaRPr>
          </a:p>
        </p:txBody>
      </p:sp>
      <p:pic>
        <p:nvPicPr>
          <p:cNvPr id="1026" name="Picture 2" descr="C:\Documents and Settings\ххх12\Мои документы\ViberDownloads\0-02-04-aa3cb18539557d7dcb9127491aab3acff80bb92094f95483ca1a26a6fc4cc81c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924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41"/>
            <a:ext cx="8568953" cy="1425575"/>
          </a:xfrm>
          <a:noFill/>
        </p:spPr>
        <p:txBody>
          <a:bodyPr/>
          <a:lstStyle/>
          <a:p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з матеріалами НУШ під час навчальних занять</a:t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064500" cy="3827463"/>
          </a:xfrm>
        </p:spPr>
        <p:txBody>
          <a:bodyPr/>
          <a:lstStyle/>
          <a:p>
            <a:pPr algn="ctr">
              <a:buFontTx/>
              <a:buNone/>
            </a:pPr>
            <a:endParaRPr lang="uk-UA" altLang="uk-UA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altLang="uk-UA" sz="3600" b="1" dirty="0" smtClean="0">
                <a:solidFill>
                  <a:srgbClr val="FFFF00"/>
                </a:solidFill>
                <a:cs typeface="Times New Roman" pitchFamily="18" charset="0"/>
              </a:rPr>
              <a:t>Палички « </a:t>
            </a:r>
            <a:r>
              <a:rPr lang="uk-UA" altLang="uk-UA" sz="3600" b="1" dirty="0" err="1" smtClean="0">
                <a:solidFill>
                  <a:srgbClr val="FFFF00"/>
                </a:solidFill>
                <a:cs typeface="Times New Roman" pitchFamily="18" charset="0"/>
              </a:rPr>
              <a:t>Кюізенера</a:t>
            </a:r>
            <a:r>
              <a:rPr lang="uk-UA" altLang="uk-UA" sz="3600" b="1" dirty="0" smtClean="0">
                <a:solidFill>
                  <a:srgbClr val="FFFF00"/>
                </a:solidFill>
                <a:cs typeface="Times New Roman" pitchFamily="18" charset="0"/>
              </a:rPr>
              <a:t>»                              </a:t>
            </a:r>
            <a:endParaRPr lang="uk-UA" altLang="uk-UA" sz="3600" b="1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Documents and Settings\ххх12\Мои документы\ViberDownloads\0-02-05-5fc05e615278c2e11839acf1dfa57fdc6c041c147f4017e17c38f3a27a0b1989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ххх12\Мои документы\ViberDownloads\0-02-05-a474897db1f405e8e94c2eb1b216bb96f9151df03246ab38a05bfd8843a9b9bd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14" y="3717032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41"/>
            <a:ext cx="8568953" cy="1425575"/>
          </a:xfrm>
          <a:noFill/>
        </p:spPr>
        <p:txBody>
          <a:bodyPr/>
          <a:lstStyle/>
          <a:p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Математичний планшет</a:t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064500" cy="3827463"/>
          </a:xfrm>
        </p:spPr>
        <p:txBody>
          <a:bodyPr/>
          <a:lstStyle/>
          <a:p>
            <a:pPr algn="ctr">
              <a:buFontTx/>
              <a:buNone/>
            </a:pPr>
            <a:endParaRPr lang="uk-UA" altLang="uk-UA" sz="28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51" name="Picture 3" descr="C:\Documents and Settings\ххх12\Мои документы\ViberDownloads\0-02-05-d8649e7af3b74bb8537dd4a686dc70e974ff750604ce732fdce931c8770c59eb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566"/>
            <a:ext cx="4464496" cy="50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ххх12\Мои документы\ViberDownloads\0-02-05-2eafa97ebf5c8f3d4c679e445186faf0b6744a8e1991a47707951e40a317944f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2566"/>
            <a:ext cx="4104456" cy="50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41"/>
            <a:ext cx="8568953" cy="850103"/>
          </a:xfrm>
          <a:noFill/>
        </p:spPr>
        <p:txBody>
          <a:bodyPr/>
          <a:lstStyle/>
          <a:p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Магнітні дошки</a:t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ххх12\Мои документы\ViberDownloads\0-02-05-8d029e150c8c0dd0b165787b4e9fe394c104c657625c3db06615d41c4a69551a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68352" cy="39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ххх12\Мои документы\ViberDownloads\0-02-05-5f642ce4f302eda7a4c5a2a5d14f1930ae03b6c7945e1f0423c8b5a8a0523d31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7"/>
            <a:ext cx="4272475" cy="39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41"/>
            <a:ext cx="8568953" cy="850103"/>
          </a:xfrm>
          <a:noFill/>
        </p:spPr>
        <p:txBody>
          <a:bodyPr/>
          <a:lstStyle/>
          <a:p>
            <a:r>
              <a:rPr lang="uk-UA" altLang="uk-UA" sz="36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 «6 цеглинок»</a:t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ххх12\Мои документы\ViberDownloads\0-02-05-4efb68451cdc94f9980645b9f2ff7ee28696bf2deb4050178c974a37e02ef2a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3042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ххх12\Мои документы\ViberDownloads\0-02-05-3f8d099884caa821d9be3aabc54fc0a5af9c32ea3751404b188e8867cb85335b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78" y="2183562"/>
            <a:ext cx="2778149" cy="37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19" y="274641"/>
            <a:ext cx="8568953" cy="850103"/>
          </a:xfrm>
          <a:noFill/>
        </p:spPr>
        <p:txBody>
          <a:bodyPr/>
          <a:lstStyle/>
          <a:p>
            <a:r>
              <a:rPr lang="uk-UA" altLang="uk-UA" sz="36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ххх12\Мои документы\ViberDownloads\0-02-04-9a844c5eeb2ad9af72fba126f5eea1e7a64ab9c589efac8574b07d97a0b792ab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3427475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ххх12\Мои документы\ViberDownloads\0-02-04-7e493a22db359b7f495ff60cde79853c080a7c1caed6b2a4cf37ac9905f5565e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957907"/>
            <a:ext cx="3823568" cy="23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ххх12\Мои документы\ViberDownloads\0-02-04-d652e590180cdb741e440369774579b59e1e29c4aa784abc67c662cab6c9e187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27476" cy="2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ххх12\Мои документы\ViberDownloads\0-02-04-d8b6a3159576c02f38be454d370f044d5a6511cc897717fad48d365ecebe13c5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60756"/>
            <a:ext cx="3823569" cy="27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" y="274641"/>
            <a:ext cx="10188575" cy="1425575"/>
          </a:xfrm>
          <a:noFill/>
        </p:spPr>
        <p:txBody>
          <a:bodyPr/>
          <a:lstStyle/>
          <a:p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нових освітніх</a:t>
            </a: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технологій </a:t>
            </a:r>
            <a:b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має багато переваг:</a:t>
            </a:r>
            <a:endParaRPr lang="ru-RU" altLang="uk-UA" sz="36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9"/>
            <a:ext cx="8748714" cy="3827463"/>
          </a:xfrm>
        </p:spPr>
        <p:txBody>
          <a:bodyPr/>
          <a:lstStyle/>
          <a:p>
            <a:pPr>
              <a:buFontTx/>
              <a:buChar char="-"/>
            </a:pPr>
            <a:r>
              <a:rPr lang="uk-UA" altLang="uk-UA" sz="2800" b="1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у роботі задіяні всі учні;</a:t>
            </a:r>
          </a:p>
          <a:p>
            <a:pPr>
              <a:buFontTx/>
              <a:buChar char="-"/>
            </a:pPr>
            <a:endParaRPr lang="uk-UA" altLang="uk-UA" sz="2800" b="1" dirty="0" smtClean="0">
              <a:solidFill>
                <a:schemeClr val="accent3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altLang="uk-UA" sz="2800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                               </a:t>
            </a:r>
            <a:r>
              <a:rPr lang="uk-UA" altLang="uk-UA" sz="2800" b="1" i="1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“Зібратися разом – це початок,</a:t>
            </a:r>
          </a:p>
          <a:p>
            <a:pPr>
              <a:buFontTx/>
              <a:buNone/>
            </a:pPr>
            <a:r>
              <a:rPr lang="uk-UA" altLang="uk-UA" sz="2800" b="1" i="1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                                триматися разом – це прогрес,</a:t>
            </a:r>
          </a:p>
          <a:p>
            <a:pPr>
              <a:buFontTx/>
              <a:buNone/>
            </a:pPr>
            <a:r>
              <a:rPr lang="uk-UA" altLang="uk-UA" sz="2800" b="1" i="1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                                   працювати разом – це успіх”.</a:t>
            </a:r>
          </a:p>
          <a:p>
            <a:pPr>
              <a:buFontTx/>
              <a:buNone/>
            </a:pPr>
            <a:r>
              <a:rPr lang="uk-UA" altLang="uk-UA" sz="2800" b="1" i="1" dirty="0" smtClean="0">
                <a:solidFill>
                  <a:schemeClr val="accent3">
                    <a:lumMod val="25000"/>
                  </a:schemeClr>
                </a:solidFill>
                <a:cs typeface="Times New Roman" pitchFamily="18" charset="0"/>
              </a:rPr>
              <a:t>                                                                Генрі Форд</a:t>
            </a:r>
          </a:p>
          <a:p>
            <a:pPr>
              <a:buFontTx/>
              <a:buNone/>
            </a:pPr>
            <a:endParaRPr lang="ru-RU" altLang="uk-UA" sz="2800" b="1" i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4" y="428624"/>
            <a:ext cx="4752532" cy="5448648"/>
          </a:xfrm>
        </p:spPr>
        <p:txBody>
          <a:bodyPr/>
          <a:lstStyle/>
          <a:p>
            <a:pPr lvl="3">
              <a:buFontTx/>
              <a:buNone/>
            </a:pPr>
            <a:r>
              <a:rPr lang="uk-UA" altLang="uk-UA" sz="2400" b="1" i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Дитина </a:t>
            </a: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– це сонце, 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навколо якого 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мають обертатися 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всі засоби навчання.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Учитель повинен 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створювати лише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атмосферу,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в якій дитина має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Можливість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висловлюватись.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lvl="3"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cs typeface="Times New Roman" pitchFamily="18" charset="0"/>
              </a:rPr>
              <a:t>Ш. </a:t>
            </a:r>
            <a:r>
              <a:rPr lang="uk-UA" altLang="uk-UA" sz="2400" b="1" dirty="0" err="1" smtClean="0">
                <a:solidFill>
                  <a:schemeClr val="bg1"/>
                </a:solidFill>
                <a:cs typeface="Times New Roman" pitchFamily="18" charset="0"/>
              </a:rPr>
              <a:t>Амонашвілі</a:t>
            </a:r>
            <a:r>
              <a:rPr lang="uk-UA" altLang="uk-UA" sz="3200" b="1" dirty="0" smtClean="0">
                <a:solidFill>
                  <a:schemeClr val="folHlink"/>
                </a:solidFill>
                <a:cs typeface="Times New Roman" pitchFamily="18" charset="0"/>
              </a:rPr>
              <a:t/>
            </a:r>
            <a:br>
              <a:rPr lang="uk-UA" altLang="uk-UA" sz="3200" b="1" dirty="0" smtClean="0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uk-UA" altLang="uk-UA" sz="3200" b="1" i="1" dirty="0" smtClean="0">
                <a:solidFill>
                  <a:schemeClr val="folHlink"/>
                </a:solidFill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uk-UA" altLang="uk-UA" sz="3200" b="1" i="1" dirty="0" smtClean="0">
                <a:solidFill>
                  <a:schemeClr val="folHlink"/>
                </a:solidFill>
              </a:rPr>
              <a:t>                                                                                                              </a:t>
            </a:r>
            <a:endParaRPr lang="ru-RU" altLang="uk-UA" sz="3200" b="1" i="1" dirty="0" smtClean="0">
              <a:solidFill>
                <a:schemeClr val="folHlink"/>
              </a:solidFill>
            </a:endParaRPr>
          </a:p>
        </p:txBody>
      </p:sp>
      <p:pic>
        <p:nvPicPr>
          <p:cNvPr id="1026" name="Picture 2" descr="C:\Documents and Settings\ххх12\Мои документы\ViberDownloads\0-02-05-0bcb700640cc4ab3d5c42089e8bc1a2530ad98c5e8e76c5e5126018610ec00a9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6" y="620688"/>
            <a:ext cx="4023877" cy="60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-387350"/>
            <a:ext cx="8208962" cy="1800225"/>
          </a:xfrm>
          <a:noFill/>
        </p:spPr>
        <p:txBody>
          <a:bodyPr/>
          <a:lstStyle/>
          <a:p>
            <a:r>
              <a:rPr lang="uk-UA" altLang="uk-UA" sz="3600" b="1" i="1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altLang="uk-UA" sz="3600" b="1" i="1" smtClean="0">
              <a:solidFill>
                <a:schemeClr val="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2800" dirty="0" smtClean="0"/>
              <a:t>		</a:t>
            </a:r>
            <a:r>
              <a:rPr lang="ru-RU" altLang="uk-UA" sz="3600" b="1" dirty="0" smtClean="0">
                <a:solidFill>
                  <a:schemeClr val="folHlink"/>
                </a:solidFill>
                <a:cs typeface="Times New Roman" pitchFamily="18" charset="0"/>
              </a:rPr>
              <a:t>:      </a:t>
            </a:r>
            <a:r>
              <a:rPr lang="ru-RU" altLang="uk-UA" sz="3600" b="1" dirty="0" err="1" smtClean="0">
                <a:solidFill>
                  <a:schemeClr val="folHlink"/>
                </a:solidFill>
                <a:cs typeface="Times New Roman" pitchFamily="18" charset="0"/>
              </a:rPr>
              <a:t>Нові</a:t>
            </a:r>
            <a:r>
              <a:rPr lang="ru-RU" altLang="uk-UA" sz="36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altLang="uk-UA" sz="3600" b="1" dirty="0" err="1" smtClean="0">
                <a:solidFill>
                  <a:schemeClr val="folHlink"/>
                </a:solidFill>
                <a:cs typeface="Times New Roman" pitchFamily="18" charset="0"/>
              </a:rPr>
              <a:t>освітні</a:t>
            </a:r>
            <a:r>
              <a:rPr lang="ru-RU" altLang="uk-UA" sz="36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altLang="uk-UA" sz="3600" b="1" dirty="0" err="1" smtClean="0">
                <a:solidFill>
                  <a:schemeClr val="folHlink"/>
                </a:solidFill>
                <a:cs typeface="Times New Roman" pitchFamily="18" charset="0"/>
              </a:rPr>
              <a:t>технології</a:t>
            </a:r>
            <a:endParaRPr lang="ru-RU" altLang="uk-UA" sz="3600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uk-UA" sz="3600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uk-UA" sz="2800" b="1" dirty="0" err="1" smtClean="0">
                <a:cs typeface="Times New Roman" pitchFamily="18" charset="0"/>
              </a:rPr>
              <a:t>дозволяють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розв'язати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одразу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кілька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завдань</a:t>
            </a:r>
            <a:r>
              <a:rPr lang="ru-RU" altLang="uk-UA" sz="2800" b="1" dirty="0" smtClean="0">
                <a:cs typeface="Times New Roman" pitchFamily="18" charset="0"/>
              </a:rPr>
              <a:t>: </a:t>
            </a:r>
            <a:r>
              <a:rPr lang="ru-RU" altLang="uk-UA" sz="2800" b="1" dirty="0" err="1" smtClean="0">
                <a:cs typeface="Times New Roman" pitchFamily="18" charset="0"/>
              </a:rPr>
              <a:t>розвивають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комунікативні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вміння</a:t>
            </a:r>
            <a:r>
              <a:rPr lang="ru-RU" altLang="uk-UA" sz="2800" b="1" dirty="0" smtClean="0">
                <a:cs typeface="Times New Roman" pitchFamily="18" charset="0"/>
              </a:rPr>
              <a:t> й </a:t>
            </a:r>
            <a:r>
              <a:rPr lang="ru-RU" altLang="uk-UA" sz="2800" b="1" dirty="0" err="1" smtClean="0">
                <a:cs typeface="Times New Roman" pitchFamily="18" charset="0"/>
              </a:rPr>
              <a:t>навички</a:t>
            </a:r>
            <a:r>
              <a:rPr lang="ru-RU" altLang="uk-UA" sz="2800" b="1" dirty="0" smtClean="0">
                <a:cs typeface="Times New Roman" pitchFamily="18" charset="0"/>
              </a:rPr>
              <a:t>, </a:t>
            </a:r>
            <a:r>
              <a:rPr lang="ru-RU" altLang="uk-UA" sz="2800" b="1" dirty="0" err="1" smtClean="0">
                <a:cs typeface="Times New Roman" pitchFamily="18" charset="0"/>
              </a:rPr>
              <a:t>допомагають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встановленню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емоційних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контактів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між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учасниками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процесу</a:t>
            </a:r>
            <a:r>
              <a:rPr lang="ru-RU" altLang="uk-UA" sz="2800" b="1" dirty="0" smtClean="0"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uk-UA" sz="2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uk-UA" sz="2800" b="1" dirty="0" err="1" smtClean="0">
                <a:cs typeface="Times New Roman" pitchFamily="18" charset="0"/>
              </a:rPr>
              <a:t>забезпечують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виховне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завдання</a:t>
            </a:r>
            <a:r>
              <a:rPr lang="ru-RU" altLang="uk-UA" sz="2800" b="1" dirty="0" smtClean="0">
                <a:cs typeface="Times New Roman" pitchFamily="18" charset="0"/>
              </a:rPr>
              <a:t>, </a:t>
            </a:r>
            <a:r>
              <a:rPr lang="ru-RU" altLang="uk-UA" sz="2800" b="1" dirty="0" err="1" smtClean="0">
                <a:cs typeface="Times New Roman" pitchFamily="18" charset="0"/>
              </a:rPr>
              <a:t>оскільки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змушують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працювати</a:t>
            </a:r>
            <a:r>
              <a:rPr lang="ru-RU" altLang="uk-UA" sz="2800" b="1" dirty="0" smtClean="0">
                <a:cs typeface="Times New Roman" pitchFamily="18" charset="0"/>
              </a:rPr>
              <a:t> в </a:t>
            </a:r>
            <a:r>
              <a:rPr lang="ru-RU" altLang="uk-UA" sz="2800" b="1" dirty="0" err="1" smtClean="0">
                <a:cs typeface="Times New Roman" pitchFamily="18" charset="0"/>
              </a:rPr>
              <a:t>команді</a:t>
            </a:r>
            <a:r>
              <a:rPr lang="ru-RU" altLang="uk-UA" sz="2800" b="1" dirty="0" smtClean="0">
                <a:cs typeface="Times New Roman" pitchFamily="18" charset="0"/>
              </a:rPr>
              <a:t>, </a:t>
            </a:r>
            <a:r>
              <a:rPr lang="ru-RU" altLang="uk-UA" sz="2800" b="1" dirty="0" err="1" smtClean="0">
                <a:cs typeface="Times New Roman" pitchFamily="18" charset="0"/>
              </a:rPr>
              <a:t>прислухатися</a:t>
            </a:r>
            <a:r>
              <a:rPr lang="ru-RU" altLang="uk-UA" sz="2800" b="1" dirty="0" smtClean="0">
                <a:cs typeface="Times New Roman" pitchFamily="18" charset="0"/>
              </a:rPr>
              <a:t> до думки кожного;</a:t>
            </a:r>
          </a:p>
          <a:p>
            <a:pPr>
              <a:lnSpc>
                <a:spcPct val="80000"/>
              </a:lnSpc>
            </a:pPr>
            <a:endParaRPr lang="ru-RU" altLang="uk-UA" sz="2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знімають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нервове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напруження</a:t>
            </a:r>
            <a:r>
              <a:rPr lang="ru-RU" altLang="uk-UA" sz="2800" b="1" dirty="0" smtClean="0">
                <a:cs typeface="Times New Roman" pitchFamily="18" charset="0"/>
              </a:rPr>
              <a:t>, </a:t>
            </a:r>
            <a:r>
              <a:rPr lang="ru-RU" altLang="uk-UA" sz="2800" b="1" dirty="0" err="1" smtClean="0">
                <a:cs typeface="Times New Roman" pitchFamily="18" charset="0"/>
              </a:rPr>
              <a:t>дають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можливість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змінювати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форми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діяльності</a:t>
            </a:r>
            <a:r>
              <a:rPr lang="ru-RU" altLang="uk-UA" sz="2800" b="1" dirty="0" smtClean="0">
                <a:cs typeface="Times New Roman" pitchFamily="18" charset="0"/>
              </a:rPr>
              <a:t>, </a:t>
            </a:r>
            <a:r>
              <a:rPr lang="ru-RU" altLang="uk-UA" sz="2800" b="1" dirty="0" err="1" smtClean="0">
                <a:cs typeface="Times New Roman" pitchFamily="18" charset="0"/>
              </a:rPr>
              <a:t>переключати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увагу</a:t>
            </a:r>
            <a:r>
              <a:rPr lang="ru-RU" altLang="uk-UA" sz="2800" b="1" dirty="0" smtClean="0">
                <a:cs typeface="Times New Roman" pitchFamily="18" charset="0"/>
              </a:rPr>
              <a:t> на </a:t>
            </a:r>
            <a:r>
              <a:rPr lang="ru-RU" altLang="uk-UA" sz="2800" b="1" dirty="0" err="1" smtClean="0">
                <a:cs typeface="Times New Roman" pitchFamily="18" charset="0"/>
              </a:rPr>
              <a:t>основні</a:t>
            </a:r>
            <a:r>
              <a:rPr lang="ru-RU" altLang="uk-UA" sz="2800" b="1" dirty="0" smtClean="0">
                <a:cs typeface="Times New Roman" pitchFamily="18" charset="0"/>
              </a:rPr>
              <a:t> </a:t>
            </a:r>
            <a:r>
              <a:rPr lang="ru-RU" altLang="uk-UA" sz="2800" b="1" dirty="0" err="1" smtClean="0">
                <a:cs typeface="Times New Roman" pitchFamily="18" charset="0"/>
              </a:rPr>
              <a:t>питання</a:t>
            </a:r>
            <a:r>
              <a:rPr lang="ru-RU" altLang="uk-UA" sz="2800" b="1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30724" name="Picture 2" descr="C:\Documents and Settings\Варанкина\Мои документы\оформление\dfb121ce78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68280" cy="3352428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kern="1200" dirty="0">
                <a:solidFill>
                  <a:prstClr val="white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3200" kern="1200" dirty="0" smtClean="0">
                <a:solidFill>
                  <a:prstClr val="white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3200" kern="1200" dirty="0" smtClean="0">
                <a:solidFill>
                  <a:prstClr val="white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400" b="1" i="1" kern="1200" dirty="0" err="1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Нові</a:t>
            </a:r>
            <a:r>
              <a:rPr lang="ru-RU" sz="2400" b="1" i="1" kern="1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освітні</a:t>
            </a:r>
            <a:r>
              <a:rPr lang="ru-RU" sz="2400" b="1" i="1" kern="1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технології</a:t>
            </a:r>
            <a:r>
              <a:rPr lang="ru-RU" sz="2400" b="1" i="1" kern="1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400" b="1" i="1" kern="12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навчання</a:t>
            </a:r>
            <a:r>
              <a:rPr lang="ru-RU" sz="2400" b="1" i="1" kern="12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–</a:t>
            </a:r>
            <a:br>
              <a:rPr lang="ru-RU" sz="2000" kern="120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це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навчання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діалогу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під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час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якого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відбувається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взаємодія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учасників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педагогічного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процесу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з метою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взаєморозуміння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спільного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8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розв’язання</a:t>
            </a:r>
            <a:r>
              <a:rPr lang="ru-RU" sz="2800" kern="12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навчальних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завдань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розвитку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особистісних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якостей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учнів</a:t>
            </a:r>
            <a:r>
              <a:rPr lang="ru-RU" sz="2800" kern="120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,дитини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8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endParaRPr lang="ru-RU" altLang="uk-UA" sz="4000" b="1" i="1" u="sng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51521" y="3645032"/>
            <a:ext cx="6552728" cy="2181103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altLang="uk-UA" b="1" dirty="0" smtClean="0">
                <a:cs typeface="Times New Roman" pitchFamily="18" charset="0"/>
              </a:rPr>
              <a:t>   </a:t>
            </a:r>
            <a:r>
              <a:rPr lang="ru-RU" sz="2800" b="1" kern="12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Мета</a:t>
            </a:r>
            <a:r>
              <a:rPr lang="ru-RU" sz="2800" kern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– 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створ</a:t>
            </a:r>
            <a:r>
              <a:rPr lang="uk-UA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ення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комфортних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умов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, при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яких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учень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відчуває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свою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успішність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, свою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інтелектуальну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досконалість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що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робить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продуктивним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сам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освітній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800" kern="12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процес</a:t>
            </a:r>
            <a:r>
              <a:rPr lang="ru-RU" sz="2800" kern="12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uk-UA" sz="2800" kern="12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itchFamily="2" charset="2"/>
              <a:buNone/>
            </a:pPr>
            <a:endParaRPr lang="ru-RU" altLang="uk-UA" sz="3600" dirty="0" smtClean="0"/>
          </a:p>
        </p:txBody>
      </p:sp>
      <p:pic>
        <p:nvPicPr>
          <p:cNvPr id="2050" name="Picture 2" descr="C:\Documents and Settings\ххх12\Мои документы\ViberDownloads\0-02-05-fe9305a6993ffdec12d4a1ff88b6771495d1c1674ec3bde1e9979dd8101e282e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64"/>
            <a:ext cx="211774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42" y="4293096"/>
            <a:ext cx="1471065" cy="235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344816" cy="2592388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КРЕДО ІНТЕРАКТИВНОГО </a:t>
            </a:r>
            <a:r>
              <a:rPr lang="ru-RU" sz="2800" b="1" kern="120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 НАВЧАННЯ</a:t>
            </a:r>
            <a:r>
              <a:rPr lang="ru-RU" sz="32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3200" kern="1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Те,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що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я чую, я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забуваю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.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Те,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що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я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бачу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і чую, </a:t>
            </a: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трохи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пам'ятаю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.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Те,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що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я чую,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бачу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і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обговорюю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 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починаю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розуміти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.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Коли я чую,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бачу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 err="1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обговорюю</a:t>
            </a:r>
            <a:r>
              <a:rPr lang="ru-RU" sz="2800" kern="1200" dirty="0" smtClean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й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роблю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здобуваю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знання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і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навички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.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Коли я передаю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знання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іншим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, </a:t>
            </a:r>
            <a:b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я стаю </a:t>
            </a:r>
            <a:r>
              <a:rPr lang="ru-RU" sz="2800" kern="1200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майстром</a:t>
            </a:r>
            <a:r>
              <a:rPr lang="ru-RU" sz="2800" kern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.</a:t>
            </a:r>
            <a:r>
              <a:rPr lang="uk-UA" sz="2800" kern="1200" dirty="0"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uk-UA" sz="2800" kern="1200" dirty="0"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</a:br>
            <a:endParaRPr lang="ru-RU" altLang="uk-UA" sz="4000" b="1" i="1" u="sng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518" y="1214440"/>
            <a:ext cx="8307263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uk-UA" b="1" dirty="0" smtClean="0"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endParaRPr lang="ru-RU" altLang="uk-UA" sz="3600" dirty="0" smtClean="0"/>
          </a:p>
        </p:txBody>
      </p:sp>
      <p:pic>
        <p:nvPicPr>
          <p:cNvPr id="1026" name="Picture 2" descr="C:\Documents and Settings\ххх12\Мои документы\ViberDownloads\0-02-05-53b05116cf1073f3bddd458f8a713abb458de6bd62c4143abc001155861f831c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71" y="1988840"/>
            <a:ext cx="3189596" cy="45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26" y="188640"/>
            <a:ext cx="15129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53" y="-29953"/>
            <a:ext cx="8640465" cy="1340768"/>
          </a:xfrm>
          <a:noFill/>
        </p:spPr>
        <p:txBody>
          <a:bodyPr/>
          <a:lstStyle/>
          <a:p>
            <a:r>
              <a:rPr lang="uk-UA" altLang="uk-UA" sz="4000" b="1" dirty="0" smtClean="0">
                <a:solidFill>
                  <a:srgbClr val="376092"/>
                </a:solidFill>
                <a:effectLst/>
              </a:rPr>
              <a:t/>
            </a:r>
            <a:br>
              <a:rPr lang="uk-UA" altLang="uk-UA" sz="4000" b="1" dirty="0" smtClean="0">
                <a:solidFill>
                  <a:srgbClr val="376092"/>
                </a:solidFill>
                <a:effectLst/>
              </a:rPr>
            </a:br>
            <a:r>
              <a:rPr lang="uk-UA" altLang="uk-UA" sz="4000" b="1" dirty="0" smtClean="0">
                <a:solidFill>
                  <a:srgbClr val="376092"/>
                </a:solidFill>
                <a:effectLst/>
              </a:rPr>
              <a:t>  </a:t>
            </a:r>
            <a:r>
              <a:rPr lang="uk-UA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За допомогою  </a:t>
            </a:r>
            <a:r>
              <a:rPr lang="uk-UA" altLang="uk-UA" sz="40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іноваційних</a:t>
            </a:r>
            <a:r>
              <a:rPr lang="uk-UA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технологій діти вчаться:</a:t>
            </a:r>
            <a:r>
              <a:rPr lang="uk-UA" alt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4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Блок-схема: узел 8"/>
          <p:cNvSpPr>
            <a:spLocks noGrp="1" noChangeArrowheads="1"/>
          </p:cNvSpPr>
          <p:nvPr>
            <p:ph type="body" idx="1"/>
          </p:nvPr>
        </p:nvSpPr>
        <p:spPr>
          <a:xfrm>
            <a:off x="428625" y="4143375"/>
            <a:ext cx="2571750" cy="1943100"/>
          </a:xfrm>
          <a:prstGeom prst="flowChartConnector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algn="ctr">
            <a:solidFill>
              <a:srgbClr val="FFFF00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smtClean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sz="1600" b="1" i="1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Доводити свою точку зору</a:t>
            </a:r>
            <a:endParaRPr lang="ru-RU" sz="1600" b="1" i="1" smtClean="0">
              <a:solidFill>
                <a:schemeClr val="bg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71502" y="1714500"/>
            <a:ext cx="2817813" cy="2141538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i="1" dirty="0">
                <a:solidFill>
                  <a:srgbClr val="000000"/>
                </a:solidFill>
                <a:latin typeface="Bookman Old Style" pitchFamily="18" charset="0"/>
              </a:rPr>
              <a:t>C</a:t>
            </a:r>
            <a:r>
              <a:rPr lang="uk-UA" sz="1600" b="1" i="1" dirty="0" err="1">
                <a:solidFill>
                  <a:srgbClr val="000000"/>
                </a:solidFill>
                <a:latin typeface="Bookman Old Style" pitchFamily="18" charset="0"/>
              </a:rPr>
              <a:t>лухати</a:t>
            </a:r>
            <a:r>
              <a:rPr lang="uk-UA" sz="1600" b="1" i="1" dirty="0">
                <a:solidFill>
                  <a:srgbClr val="000000"/>
                </a:solidFill>
                <a:latin typeface="Bookman Old Style" pitchFamily="18" charset="0"/>
              </a:rPr>
              <a:t> іншу людину</a:t>
            </a:r>
            <a:endParaRPr lang="ru-RU" sz="16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563940" y="1628779"/>
            <a:ext cx="2651125" cy="2232025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0000"/>
                </a:solidFill>
                <a:latin typeface="Bookman Old Style" pitchFamily="18" charset="0"/>
              </a:rPr>
              <a:t>Формувати власну думку</a:t>
            </a:r>
            <a:endParaRPr lang="ru-RU" sz="16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286501" y="1700213"/>
            <a:ext cx="2643188" cy="2089150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0000"/>
                </a:solidFill>
                <a:latin typeface="Bookman Old Style" pitchFamily="18" charset="0"/>
              </a:rPr>
              <a:t>Аргументувати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0000"/>
                </a:solidFill>
                <a:latin typeface="Bookman Old Style" pitchFamily="18" charset="0"/>
              </a:rPr>
              <a:t>і дискутувати</a:t>
            </a:r>
            <a:endParaRPr lang="ru-RU" sz="16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500814" y="4214817"/>
            <a:ext cx="2500312" cy="1944687"/>
          </a:xfrm>
          <a:prstGeom prst="flowChartConnector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000000"/>
                </a:solidFill>
                <a:latin typeface="Bookman Old Style" pitchFamily="18" charset="0"/>
              </a:rPr>
              <a:t>Розвивати навички самостійної роботи</a:t>
            </a:r>
            <a:endParaRPr lang="ru-RU" sz="16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8200" name="Рисунок 11" descr="44 слай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7" y="3786188"/>
            <a:ext cx="37433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4" y="237161"/>
            <a:ext cx="1101022" cy="14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95" y="188917"/>
            <a:ext cx="8353294" cy="1563687"/>
          </a:xfrm>
          <a:noFill/>
        </p:spPr>
        <p:txBody>
          <a:bodyPr/>
          <a:lstStyle/>
          <a:p>
            <a:r>
              <a:rPr lang="uk-UA" altLang="uk-UA" sz="4000" b="1" dirty="0" smtClean="0">
                <a:solidFill>
                  <a:srgbClr val="17375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000" b="1" dirty="0" smtClean="0">
                <a:solidFill>
                  <a:srgbClr val="17375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000" b="1" dirty="0" smtClean="0">
                <a:solidFill>
                  <a:srgbClr val="17375E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uk-UA" sz="40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uk-UA" sz="40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іноваційних</a:t>
            </a:r>
            <a:r>
              <a:rPr lang="ru-RU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0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000" b="1" dirty="0" err="1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000" b="1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uk-UA" sz="4000" b="1" dirty="0" smtClean="0">
              <a:solidFill>
                <a:schemeClr val="folHlin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Рисунок 16" descr="post-47238-1268837867.gif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3048000"/>
            <a:ext cx="3810000" cy="3810000"/>
          </a:xfrm>
          <a:noFill/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214313" y="2000250"/>
            <a:ext cx="4000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Технології кооперативного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навчання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071563" y="3143250"/>
            <a:ext cx="4000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Технології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колективно-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charset="0"/>
            </a:endParaRPr>
          </a:p>
          <a:p>
            <a:pPr algn="ctr"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групового навчання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785939" y="4286250"/>
            <a:ext cx="3929062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Технології ситуативного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моделювання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714631" y="5429250"/>
            <a:ext cx="3929063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Технології опрацювання 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дискусійних питань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освітні технології для дошкільників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4" y="1760546"/>
            <a:ext cx="5657910" cy="46927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220072" y="1844824"/>
            <a:ext cx="936104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ЗДО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963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7" y="822485"/>
            <a:ext cx="88273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КООПЕРАТИВНО - ГРУПОВЕ НАВЧАННЯ</a:t>
            </a:r>
            <a:r>
              <a:rPr lang="uk-UA" sz="2800" i="1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2800" i="1" dirty="0">
                <a:solidFill>
                  <a:srgbClr val="000000"/>
                </a:solidFill>
                <a:latin typeface="Calibri"/>
              </a:rPr>
            </a:br>
            <a:r>
              <a:rPr lang="uk-UA" sz="2800" i="1" dirty="0">
                <a:solidFill>
                  <a:srgbClr val="000000"/>
                </a:solidFill>
                <a:latin typeface="Calibri"/>
              </a:rPr>
              <a:t> </a:t>
            </a:r>
            <a:endParaRPr lang="uk-UA" sz="2800" i="1" dirty="0" smtClean="0">
              <a:solidFill>
                <a:srgbClr val="00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Передбачає одночасну </a:t>
            </a:r>
            <a:r>
              <a:rPr lang="uk-UA" sz="2800" dirty="0">
                <a:solidFill>
                  <a:srgbClr val="000000"/>
                </a:solidFill>
                <a:latin typeface="Georgia" panose="02040502050405020303" pitchFamily="18" charset="0"/>
              </a:rPr>
              <a:t>спільну роботу всього класу.</a:t>
            </a:r>
            <a:br>
              <a:rPr lang="uk-UA" sz="28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prstClr val="white"/>
                </a:solidFill>
                <a:latin typeface="Georgia" panose="02040502050405020303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/>
            </a:r>
            <a:br>
              <a:rPr lang="ru-RU" sz="2800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endParaRPr lang="uk-UA" sz="2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9" y="4415908"/>
            <a:ext cx="3230209" cy="1893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844" y="4328202"/>
            <a:ext cx="2550261" cy="1631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1802" y="4261141"/>
            <a:ext cx="2381542" cy="1631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04970" y="4841221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мікрофон</a:t>
            </a:r>
            <a:r>
              <a:rPr lang="uk-UA" sz="180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uk-UA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3674" y="4440407"/>
            <a:ext cx="25745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prstClr val="white"/>
                </a:solidFill>
                <a:latin typeface="Calibri"/>
              </a:rPr>
              <a:t/>
            </a:r>
            <a:br>
              <a:rPr lang="uk-UA" sz="1800" dirty="0">
                <a:solidFill>
                  <a:prstClr val="white"/>
                </a:solidFill>
                <a:latin typeface="Calibri"/>
              </a:rPr>
            </a:br>
            <a:r>
              <a:rPr lang="uk-UA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незакінчені </a:t>
            </a:r>
            <a:r>
              <a:rPr lang="uk-UA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речення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1801" y="4666970"/>
            <a:ext cx="20906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м</a:t>
            </a:r>
            <a:r>
              <a:rPr lang="uk-UA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озковий</a:t>
            </a:r>
            <a:br>
              <a:rPr lang="uk-UA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штурм </a:t>
            </a:r>
            <a:endParaRPr lang="uk-UA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object 34"/>
          <p:cNvSpPr/>
          <p:nvPr/>
        </p:nvSpPr>
        <p:spPr>
          <a:xfrm rot="8177313">
            <a:off x="1864426" y="3374524"/>
            <a:ext cx="735485" cy="305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34"/>
          <p:cNvSpPr/>
          <p:nvPr/>
        </p:nvSpPr>
        <p:spPr>
          <a:xfrm rot="3137769">
            <a:off x="6334109" y="3551803"/>
            <a:ext cx="980646" cy="228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bject 34"/>
          <p:cNvSpPr/>
          <p:nvPr/>
        </p:nvSpPr>
        <p:spPr>
          <a:xfrm rot="5680251">
            <a:off x="4201109" y="3563635"/>
            <a:ext cx="943789" cy="20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8964488" cy="778098"/>
          </a:xfrm>
          <a:extLst/>
        </p:spPr>
        <p:txBody>
          <a:bodyPr/>
          <a:lstStyle/>
          <a:p>
            <a:pPr>
              <a:defRPr/>
            </a:pPr>
            <a:r>
              <a:rPr lang="uk-UA" sz="3700" b="1" dirty="0" smtClean="0">
                <a:solidFill>
                  <a:schemeClr val="hlink"/>
                </a:solidFill>
                <a:latin typeface="+mn-lt"/>
              </a:rPr>
              <a:t>Колективно - групове навчання</a:t>
            </a:r>
            <a:endParaRPr lang="ru-RU" sz="3700" b="1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00188"/>
            <a:ext cx="8229600" cy="1640780"/>
          </a:xfrm>
        </p:spPr>
        <p:txBody>
          <a:bodyPr/>
          <a:lstStyle/>
          <a:p>
            <a:pPr algn="ctr"/>
            <a:r>
              <a:rPr lang="ru-RU" altLang="uk-UA" b="1" dirty="0" smtClean="0">
                <a:solidFill>
                  <a:schemeClr val="folHlink"/>
                </a:solidFill>
                <a:cs typeface="Times New Roman" pitchFamily="18" charset="0"/>
              </a:rPr>
              <a:t>( </a:t>
            </a:r>
            <a:r>
              <a:rPr lang="ru-RU" altLang="uk-UA" b="1" i="1" dirty="0" err="1" smtClean="0">
                <a:solidFill>
                  <a:schemeClr val="folHlink"/>
                </a:solidFill>
                <a:cs typeface="Times New Roman" pitchFamily="18" charset="0"/>
              </a:rPr>
              <a:t>передбачає</a:t>
            </a:r>
            <a:r>
              <a:rPr lang="ru-RU" altLang="uk-UA" b="1" i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chemeClr val="folHlink"/>
                </a:solidFill>
                <a:cs typeface="Times New Roman" pitchFamily="18" charset="0"/>
              </a:rPr>
              <a:t>одночасну</a:t>
            </a:r>
            <a:r>
              <a:rPr lang="ru-RU" altLang="uk-UA" b="1" i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chemeClr val="folHlink"/>
                </a:solidFill>
                <a:cs typeface="Times New Roman" pitchFamily="18" charset="0"/>
              </a:rPr>
              <a:t>спільну</a:t>
            </a:r>
            <a:r>
              <a:rPr lang="ru-RU" altLang="uk-UA" b="1" i="1" dirty="0" smtClean="0">
                <a:solidFill>
                  <a:schemeClr val="folHlink"/>
                </a:solidFill>
                <a:cs typeface="Times New Roman" pitchFamily="18" charset="0"/>
              </a:rPr>
              <a:t> роботу </a:t>
            </a:r>
            <a:r>
              <a:rPr lang="ru-RU" altLang="uk-UA" b="1" i="1" dirty="0" err="1" smtClean="0">
                <a:solidFill>
                  <a:schemeClr val="folHlink"/>
                </a:solidFill>
                <a:cs typeface="Times New Roman" pitchFamily="18" charset="0"/>
              </a:rPr>
              <a:t>всього</a:t>
            </a:r>
            <a:r>
              <a:rPr lang="ru-RU" altLang="uk-UA" b="1" i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chemeClr val="folHlink"/>
                </a:solidFill>
                <a:cs typeface="Times New Roman" pitchFamily="18" charset="0"/>
              </a:rPr>
              <a:t>класу</a:t>
            </a:r>
            <a:r>
              <a:rPr lang="ru-RU" altLang="uk-UA" b="1" i="1" dirty="0" smtClean="0">
                <a:solidFill>
                  <a:schemeClr val="folHlink"/>
                </a:solidFill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uk-UA" altLang="uk-UA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Робота в групах</a:t>
            </a:r>
          </a:p>
          <a:p>
            <a:endParaRPr lang="uk-UA" altLang="uk-UA" b="1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endParaRPr lang="ru-RU" altLang="uk-UA" dirty="0" smtClean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uk-UA" dirty="0" smtClean="0"/>
          </a:p>
        </p:txBody>
      </p:sp>
      <p:pic>
        <p:nvPicPr>
          <p:cNvPr id="1026" name="Picture 2" descr="C:\Documents and Settings\ххх12\Рабочий стол\ТЕХНОЛогІЇ\изображение vi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654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ххх12\Мои документы\ViberDownloads\0-02-04-dd15cc296cc8a336b6414c6e2d780f5512eba7fb9c263a2610347c6ef685427c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04" y="3212975"/>
            <a:ext cx="349161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3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Office\Templates\Presentation Designs\Синий обелиск.pot</Template>
  <TotalTime>2974</TotalTime>
  <Words>263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Courier New</vt:lpstr>
      <vt:lpstr>Georgia</vt:lpstr>
      <vt:lpstr>Times New Roman</vt:lpstr>
      <vt:lpstr>Wingdings</vt:lpstr>
      <vt:lpstr>Синий обелиск</vt:lpstr>
      <vt:lpstr>1_Синий обелиск</vt:lpstr>
      <vt:lpstr>Office Theme</vt:lpstr>
      <vt:lpstr>3_Синий обелиск</vt:lpstr>
      <vt:lpstr>Нові освітні технологіі (вибіркова дисципліна) для студентів  спеціальність Дошкільна освіта Початкова освіта</vt:lpstr>
      <vt:lpstr>Презентация PowerPoint</vt:lpstr>
      <vt:lpstr>  Нові освітні технології навчання –  це навчання діалогу, під час якого відбувається взаємодія учасників педагогічного процесу з метою взаєморозуміння, спільного  розв’язання навчальних завдань, розвитку особистісних якостей учнів,дитини </vt:lpstr>
      <vt:lpstr>КРЕДО ІНТЕРАКТИВНОГО   НАВЧАННЯ Те, що я чую, я забуваю.  Те, що я бачу і чую,  я трохи пам'ятаю.  Те, що я чую, бачу і обговорюю,  я починаю розуміти.  Коли я чую, бачу,  обговорюю й роблю,  я здобуваю знання і навички.  Коли я передаю знання іншим,  я стаю майстром. </vt:lpstr>
      <vt:lpstr>   За допомогою  іноваційних технологій діти вчаться: </vt:lpstr>
      <vt:lpstr>    Класифікація іноваційних технологій навчання </vt:lpstr>
      <vt:lpstr>Нові освітні технології для дошкільників</vt:lpstr>
      <vt:lpstr>Презентация PowerPoint</vt:lpstr>
      <vt:lpstr>Колективно - групове навчання</vt:lpstr>
      <vt:lpstr>Робота в парах</vt:lpstr>
      <vt:lpstr> Ситуативне моделювання</vt:lpstr>
      <vt:lpstr>Навчання у грі «Гра-це іскорка,що запалює вогник допитливості і любові до знань» В. Сухомлинський</vt:lpstr>
      <vt:lpstr> Опрацювання  дискусійних питань  </vt:lpstr>
      <vt:lpstr>Робота з матеріалами НУШ під час навчальних занять </vt:lpstr>
      <vt:lpstr>Математичний планшет </vt:lpstr>
      <vt:lpstr>Магнітні дошки </vt:lpstr>
      <vt:lpstr>Лего «6 цеглинок» </vt:lpstr>
      <vt:lpstr>Танграм </vt:lpstr>
      <vt:lpstr>Застосування нових освітніх технологій  має багато переваг:</vt:lpstr>
      <vt:lpstr>ВИСНОВКИ: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человека</dc:title>
  <dc:creator>Руслан</dc:creator>
  <cp:lastModifiedBy>Serg</cp:lastModifiedBy>
  <cp:revision>184</cp:revision>
  <dcterms:created xsi:type="dcterms:W3CDTF">2007-10-28T18:51:03Z</dcterms:created>
  <dcterms:modified xsi:type="dcterms:W3CDTF">2022-02-06T15:49:04Z</dcterms:modified>
</cp:coreProperties>
</file>