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70" r:id="rId5"/>
    <p:sldId id="271" r:id="rId6"/>
    <p:sldId id="261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59" r:id="rId16"/>
    <p:sldId id="260" r:id="rId17"/>
    <p:sldId id="263" r:id="rId18"/>
    <p:sldId id="265" r:id="rId19"/>
    <p:sldId id="266" r:id="rId20"/>
    <p:sldId id="267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6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E880EA-1729-4D8B-9AAF-CCB951E0EAB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357200-6770-4FC1-A470-352E1DB58A5A}">
      <dgm:prSet phldrT="[Text]"/>
      <dgm:spPr/>
      <dgm:t>
        <a:bodyPr/>
        <a:lstStyle/>
        <a:p>
          <a:r>
            <a:rPr lang="ru-RU" dirty="0" smtClean="0"/>
            <a:t>Початок реабілітації жертв сталінських репресій</a:t>
          </a:r>
          <a:endParaRPr lang="ru-RU" dirty="0"/>
        </a:p>
      </dgm:t>
    </dgm:pt>
    <dgm:pt modelId="{BB43CC34-E572-4D79-A73C-1A7EAEE8BF28}" type="parTrans" cxnId="{F10C8A37-D4CA-438E-8873-0C6061FED0F3}">
      <dgm:prSet/>
      <dgm:spPr/>
      <dgm:t>
        <a:bodyPr/>
        <a:lstStyle/>
        <a:p>
          <a:endParaRPr lang="ru-RU"/>
        </a:p>
      </dgm:t>
    </dgm:pt>
    <dgm:pt modelId="{7DCEDB9D-6D46-4E41-815B-1F81FF9BFAAA}" type="sibTrans" cxnId="{F10C8A37-D4CA-438E-8873-0C6061FED0F3}">
      <dgm:prSet/>
      <dgm:spPr/>
      <dgm:t>
        <a:bodyPr/>
        <a:lstStyle/>
        <a:p>
          <a:endParaRPr lang="ru-RU"/>
        </a:p>
      </dgm:t>
    </dgm:pt>
    <dgm:pt modelId="{CF05B332-3153-40BD-B1F1-D822783B4E67}">
      <dgm:prSet phldrT="[Text]"/>
      <dgm:spPr/>
      <dgm:t>
        <a:bodyPr/>
        <a:lstStyle/>
        <a:p>
          <a:r>
            <a:rPr lang="ru-RU" dirty="0" smtClean="0"/>
            <a:t>Викриття злочинної діяльності Л. Берії та його найближчих прибічників</a:t>
          </a:r>
          <a:endParaRPr lang="ru-RU" dirty="0"/>
        </a:p>
      </dgm:t>
    </dgm:pt>
    <dgm:pt modelId="{0C448451-DAA2-481F-9CCC-8F6C07D67CBF}" type="parTrans" cxnId="{72F035BB-E0AC-4E3E-8D9E-8744241B7818}">
      <dgm:prSet/>
      <dgm:spPr/>
      <dgm:t>
        <a:bodyPr/>
        <a:lstStyle/>
        <a:p>
          <a:endParaRPr lang="ru-RU"/>
        </a:p>
      </dgm:t>
    </dgm:pt>
    <dgm:pt modelId="{17D962AA-EEB8-4273-B91A-7700E9493AB5}" type="sibTrans" cxnId="{72F035BB-E0AC-4E3E-8D9E-8744241B7818}">
      <dgm:prSet/>
      <dgm:spPr/>
      <dgm:t>
        <a:bodyPr/>
        <a:lstStyle/>
        <a:p>
          <a:endParaRPr lang="ru-RU"/>
        </a:p>
      </dgm:t>
    </dgm:pt>
    <dgm:pt modelId="{9E936C3B-8028-4449-9A08-447CC105ABFE}">
      <dgm:prSet phldrT="[Text]"/>
      <dgm:spPr/>
      <dgm:t>
        <a:bodyPr/>
        <a:lstStyle/>
        <a:p>
          <a:r>
            <a:rPr lang="ru-RU" dirty="0" smtClean="0"/>
            <a:t>Зросла увага до відтворення правдивої Історії українського народу, його самобутності</a:t>
          </a:r>
          <a:endParaRPr lang="ru-RU" dirty="0"/>
        </a:p>
      </dgm:t>
    </dgm:pt>
    <dgm:pt modelId="{D9B769F7-8F42-424D-A9F9-6D3692509B0C}" type="parTrans" cxnId="{582962E8-EC83-4E28-AEF4-6F49EC95AC24}">
      <dgm:prSet/>
      <dgm:spPr/>
      <dgm:t>
        <a:bodyPr/>
        <a:lstStyle/>
        <a:p>
          <a:endParaRPr lang="ru-RU"/>
        </a:p>
      </dgm:t>
    </dgm:pt>
    <dgm:pt modelId="{0359740C-A973-47BA-A159-338E0FF0E5E3}" type="sibTrans" cxnId="{582962E8-EC83-4E28-AEF4-6F49EC95AC24}">
      <dgm:prSet/>
      <dgm:spPr/>
      <dgm:t>
        <a:bodyPr/>
        <a:lstStyle/>
        <a:p>
          <a:endParaRPr lang="ru-RU"/>
        </a:p>
      </dgm:t>
    </dgm:pt>
    <dgm:pt modelId="{32B83236-BCF5-4EB7-A19E-34771B1E3352}">
      <dgm:prSet phldrT="[Text]"/>
      <dgm:spPr/>
      <dgm:t>
        <a:bodyPr/>
        <a:lstStyle/>
        <a:p>
          <a:r>
            <a:rPr lang="ru-RU" dirty="0" smtClean="0"/>
            <a:t>Було проголошено курс на "мирне співіснування" з країнами Заходу</a:t>
          </a:r>
          <a:endParaRPr lang="ru-RU" dirty="0"/>
        </a:p>
      </dgm:t>
    </dgm:pt>
    <dgm:pt modelId="{3C6F6C8D-C3FA-4AF9-8F2A-424C76DAC676}" type="parTrans" cxnId="{4094768D-8FD1-4C4A-ACA3-2AA6E8A70BD2}">
      <dgm:prSet/>
      <dgm:spPr/>
      <dgm:t>
        <a:bodyPr/>
        <a:lstStyle/>
        <a:p>
          <a:endParaRPr lang="ru-RU"/>
        </a:p>
      </dgm:t>
    </dgm:pt>
    <dgm:pt modelId="{173F1E1B-68FA-4BAB-8CB1-01246007A7F1}" type="sibTrans" cxnId="{4094768D-8FD1-4C4A-ACA3-2AA6E8A70BD2}">
      <dgm:prSet/>
      <dgm:spPr/>
      <dgm:t>
        <a:bodyPr/>
        <a:lstStyle/>
        <a:p>
          <a:endParaRPr lang="ru-RU"/>
        </a:p>
      </dgm:t>
    </dgm:pt>
    <dgm:pt modelId="{67063B3D-63C2-4DDD-A4CA-1A58A6F01E30}">
      <dgm:prSet phldrT="[Text]"/>
      <dgm:spPr/>
      <dgm:t>
        <a:bodyPr/>
        <a:lstStyle/>
        <a:p>
          <a:r>
            <a:rPr lang="uk-UA" dirty="0" smtClean="0"/>
            <a:t>Послаблення цензури в мистецтві та літературі</a:t>
          </a:r>
          <a:endParaRPr lang="ru-RU" dirty="0"/>
        </a:p>
      </dgm:t>
    </dgm:pt>
    <dgm:pt modelId="{3B8D4122-EA40-4F29-B01B-8EF8E6AA775A}" type="parTrans" cxnId="{DC69C8DC-6C7D-4449-A417-ABD54AD6DDEA}">
      <dgm:prSet/>
      <dgm:spPr/>
      <dgm:t>
        <a:bodyPr/>
        <a:lstStyle/>
        <a:p>
          <a:endParaRPr lang="ru-RU"/>
        </a:p>
      </dgm:t>
    </dgm:pt>
    <dgm:pt modelId="{5BBEA586-C731-43A3-A14C-BCE0B2755BB6}" type="sibTrans" cxnId="{DC69C8DC-6C7D-4449-A417-ABD54AD6DDEA}">
      <dgm:prSet/>
      <dgm:spPr/>
      <dgm:t>
        <a:bodyPr/>
        <a:lstStyle/>
        <a:p>
          <a:endParaRPr lang="ru-RU"/>
        </a:p>
      </dgm:t>
    </dgm:pt>
    <dgm:pt modelId="{0854FC02-B978-4A4E-995C-513BE69CFE4B}" type="pres">
      <dgm:prSet presAssocID="{73E880EA-1729-4D8B-9AAF-CCB951E0EA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A61B91D-53D1-44B7-BAD5-2E84FECB6C5F}" type="pres">
      <dgm:prSet presAssocID="{4B357200-6770-4FC1-A470-352E1DB58A5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3C26F-B0D6-411E-88DF-99C702E0D82E}" type="pres">
      <dgm:prSet presAssocID="{7DCEDB9D-6D46-4E41-815B-1F81FF9BFAAA}" presName="sibTrans" presStyleCnt="0"/>
      <dgm:spPr/>
    </dgm:pt>
    <dgm:pt modelId="{3AE5D3E2-412A-45F5-B4A4-10C562CBFD5C}" type="pres">
      <dgm:prSet presAssocID="{CF05B332-3153-40BD-B1F1-D822783B4E6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0F805-D3DA-4FA1-9C43-2F38CE596210}" type="pres">
      <dgm:prSet presAssocID="{17D962AA-EEB8-4273-B91A-7700E9493AB5}" presName="sibTrans" presStyleCnt="0"/>
      <dgm:spPr/>
    </dgm:pt>
    <dgm:pt modelId="{BC4D0F9E-CE4A-43C9-88BC-A0937FCB2018}" type="pres">
      <dgm:prSet presAssocID="{9E936C3B-8028-4449-9A08-447CC105ABF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710C36-C522-4EBF-A57E-4910E9D56E2C}" type="pres">
      <dgm:prSet presAssocID="{0359740C-A973-47BA-A159-338E0FF0E5E3}" presName="sibTrans" presStyleCnt="0"/>
      <dgm:spPr/>
    </dgm:pt>
    <dgm:pt modelId="{388B75C0-8F64-4F8D-A7A9-83E157D19BA7}" type="pres">
      <dgm:prSet presAssocID="{32B83236-BCF5-4EB7-A19E-34771B1E335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1C467-791A-42B9-AEEE-AC8C5F2C4388}" type="pres">
      <dgm:prSet presAssocID="{173F1E1B-68FA-4BAB-8CB1-01246007A7F1}" presName="sibTrans" presStyleCnt="0"/>
      <dgm:spPr/>
    </dgm:pt>
    <dgm:pt modelId="{D5B82C6A-95F9-4B39-A394-FBB139299452}" type="pres">
      <dgm:prSet presAssocID="{67063B3D-63C2-4DDD-A4CA-1A58A6F01E3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2F035BB-E0AC-4E3E-8D9E-8744241B7818}" srcId="{73E880EA-1729-4D8B-9AAF-CCB951E0EAB5}" destId="{CF05B332-3153-40BD-B1F1-D822783B4E67}" srcOrd="1" destOrd="0" parTransId="{0C448451-DAA2-481F-9CCC-8F6C07D67CBF}" sibTransId="{17D962AA-EEB8-4273-B91A-7700E9493AB5}"/>
    <dgm:cxn modelId="{B7F82042-8892-431D-A6D8-DDAEF5D66E93}" type="presOf" srcId="{67063B3D-63C2-4DDD-A4CA-1A58A6F01E30}" destId="{D5B82C6A-95F9-4B39-A394-FBB139299452}" srcOrd="0" destOrd="0" presId="urn:microsoft.com/office/officeart/2005/8/layout/default"/>
    <dgm:cxn modelId="{F10C8A37-D4CA-438E-8873-0C6061FED0F3}" srcId="{73E880EA-1729-4D8B-9AAF-CCB951E0EAB5}" destId="{4B357200-6770-4FC1-A470-352E1DB58A5A}" srcOrd="0" destOrd="0" parTransId="{BB43CC34-E572-4D79-A73C-1A7EAEE8BF28}" sibTransId="{7DCEDB9D-6D46-4E41-815B-1F81FF9BFAAA}"/>
    <dgm:cxn modelId="{582962E8-EC83-4E28-AEF4-6F49EC95AC24}" srcId="{73E880EA-1729-4D8B-9AAF-CCB951E0EAB5}" destId="{9E936C3B-8028-4449-9A08-447CC105ABFE}" srcOrd="2" destOrd="0" parTransId="{D9B769F7-8F42-424D-A9F9-6D3692509B0C}" sibTransId="{0359740C-A973-47BA-A159-338E0FF0E5E3}"/>
    <dgm:cxn modelId="{38539B89-53D0-4719-A4C9-BA019F933F9E}" type="presOf" srcId="{4B357200-6770-4FC1-A470-352E1DB58A5A}" destId="{DA61B91D-53D1-44B7-BAD5-2E84FECB6C5F}" srcOrd="0" destOrd="0" presId="urn:microsoft.com/office/officeart/2005/8/layout/default"/>
    <dgm:cxn modelId="{237B9F27-5F51-4C0C-8D52-73F326E9B61C}" type="presOf" srcId="{CF05B332-3153-40BD-B1F1-D822783B4E67}" destId="{3AE5D3E2-412A-45F5-B4A4-10C562CBFD5C}" srcOrd="0" destOrd="0" presId="urn:microsoft.com/office/officeart/2005/8/layout/default"/>
    <dgm:cxn modelId="{66076398-9990-47C5-A71C-5545084B7C1E}" type="presOf" srcId="{9E936C3B-8028-4449-9A08-447CC105ABFE}" destId="{BC4D0F9E-CE4A-43C9-88BC-A0937FCB2018}" srcOrd="0" destOrd="0" presId="urn:microsoft.com/office/officeart/2005/8/layout/default"/>
    <dgm:cxn modelId="{4094768D-8FD1-4C4A-ACA3-2AA6E8A70BD2}" srcId="{73E880EA-1729-4D8B-9AAF-CCB951E0EAB5}" destId="{32B83236-BCF5-4EB7-A19E-34771B1E3352}" srcOrd="3" destOrd="0" parTransId="{3C6F6C8D-C3FA-4AF9-8F2A-424C76DAC676}" sibTransId="{173F1E1B-68FA-4BAB-8CB1-01246007A7F1}"/>
    <dgm:cxn modelId="{DC69C8DC-6C7D-4449-A417-ABD54AD6DDEA}" srcId="{73E880EA-1729-4D8B-9AAF-CCB951E0EAB5}" destId="{67063B3D-63C2-4DDD-A4CA-1A58A6F01E30}" srcOrd="4" destOrd="0" parTransId="{3B8D4122-EA40-4F29-B01B-8EF8E6AA775A}" sibTransId="{5BBEA586-C731-43A3-A14C-BCE0B2755BB6}"/>
    <dgm:cxn modelId="{A2A033C2-2A8A-40A5-B9FB-C501EC600777}" type="presOf" srcId="{73E880EA-1729-4D8B-9AAF-CCB951E0EAB5}" destId="{0854FC02-B978-4A4E-995C-513BE69CFE4B}" srcOrd="0" destOrd="0" presId="urn:microsoft.com/office/officeart/2005/8/layout/default"/>
    <dgm:cxn modelId="{C0BF80A4-4090-4AB9-A93E-A023B8E9DB2C}" type="presOf" srcId="{32B83236-BCF5-4EB7-A19E-34771B1E3352}" destId="{388B75C0-8F64-4F8D-A7A9-83E157D19BA7}" srcOrd="0" destOrd="0" presId="urn:microsoft.com/office/officeart/2005/8/layout/default"/>
    <dgm:cxn modelId="{38F98293-2292-4CCD-9130-D0FC035DEE56}" type="presParOf" srcId="{0854FC02-B978-4A4E-995C-513BE69CFE4B}" destId="{DA61B91D-53D1-44B7-BAD5-2E84FECB6C5F}" srcOrd="0" destOrd="0" presId="urn:microsoft.com/office/officeart/2005/8/layout/default"/>
    <dgm:cxn modelId="{56B2D355-CB41-4FA5-859E-21630D4E6454}" type="presParOf" srcId="{0854FC02-B978-4A4E-995C-513BE69CFE4B}" destId="{2173C26F-B0D6-411E-88DF-99C702E0D82E}" srcOrd="1" destOrd="0" presId="urn:microsoft.com/office/officeart/2005/8/layout/default"/>
    <dgm:cxn modelId="{34A947E7-1A3E-4A09-A346-490CB8137ABD}" type="presParOf" srcId="{0854FC02-B978-4A4E-995C-513BE69CFE4B}" destId="{3AE5D3E2-412A-45F5-B4A4-10C562CBFD5C}" srcOrd="2" destOrd="0" presId="urn:microsoft.com/office/officeart/2005/8/layout/default"/>
    <dgm:cxn modelId="{9B16BF7E-48E5-4179-B333-CF00C43B70F3}" type="presParOf" srcId="{0854FC02-B978-4A4E-995C-513BE69CFE4B}" destId="{5E00F805-D3DA-4FA1-9C43-2F38CE596210}" srcOrd="3" destOrd="0" presId="urn:microsoft.com/office/officeart/2005/8/layout/default"/>
    <dgm:cxn modelId="{D3030FD1-DE91-40F6-B035-92C5C24ACEA9}" type="presParOf" srcId="{0854FC02-B978-4A4E-995C-513BE69CFE4B}" destId="{BC4D0F9E-CE4A-43C9-88BC-A0937FCB2018}" srcOrd="4" destOrd="0" presId="urn:microsoft.com/office/officeart/2005/8/layout/default"/>
    <dgm:cxn modelId="{71F7EBB4-DCEF-4037-8571-E2A84F0AAE47}" type="presParOf" srcId="{0854FC02-B978-4A4E-995C-513BE69CFE4B}" destId="{95710C36-C522-4EBF-A57E-4910E9D56E2C}" srcOrd="5" destOrd="0" presId="urn:microsoft.com/office/officeart/2005/8/layout/default"/>
    <dgm:cxn modelId="{B1377B10-9A70-436C-B684-0EC7B69E3628}" type="presParOf" srcId="{0854FC02-B978-4A4E-995C-513BE69CFE4B}" destId="{388B75C0-8F64-4F8D-A7A9-83E157D19BA7}" srcOrd="6" destOrd="0" presId="urn:microsoft.com/office/officeart/2005/8/layout/default"/>
    <dgm:cxn modelId="{A5A4088D-2F16-422B-9C8F-98942B089C1B}" type="presParOf" srcId="{0854FC02-B978-4A4E-995C-513BE69CFE4B}" destId="{EC51C467-791A-42B9-AEEE-AC8C5F2C4388}" srcOrd="7" destOrd="0" presId="urn:microsoft.com/office/officeart/2005/8/layout/default"/>
    <dgm:cxn modelId="{F7D4AC29-10C0-4DDB-A872-86177D3D905A}" type="presParOf" srcId="{0854FC02-B978-4A4E-995C-513BE69CFE4B}" destId="{D5B82C6A-95F9-4B39-A394-FBB13929945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1B91D-53D1-44B7-BAD5-2E84FECB6C5F}">
      <dsp:nvSpPr>
        <dsp:cNvPr id="0" name=""/>
        <dsp:cNvSpPr/>
      </dsp:nvSpPr>
      <dsp:spPr>
        <a:xfrm>
          <a:off x="0" y="578818"/>
          <a:ext cx="2591020" cy="1554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Початок реабілітації жертв сталінських репресій</a:t>
          </a:r>
          <a:endParaRPr lang="ru-RU" sz="2000" kern="1200" dirty="0"/>
        </a:p>
      </dsp:txBody>
      <dsp:txXfrm>
        <a:off x="0" y="578818"/>
        <a:ext cx="2591020" cy="1554612"/>
      </dsp:txXfrm>
    </dsp:sp>
    <dsp:sp modelId="{3AE5D3E2-412A-45F5-B4A4-10C562CBFD5C}">
      <dsp:nvSpPr>
        <dsp:cNvPr id="0" name=""/>
        <dsp:cNvSpPr/>
      </dsp:nvSpPr>
      <dsp:spPr>
        <a:xfrm>
          <a:off x="2850122" y="578818"/>
          <a:ext cx="2591020" cy="1554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Викриття злочинної діяльності Л. Берії та його найближчих прибічників</a:t>
          </a:r>
          <a:endParaRPr lang="ru-RU" sz="2000" kern="1200" dirty="0"/>
        </a:p>
      </dsp:txBody>
      <dsp:txXfrm>
        <a:off x="2850122" y="578818"/>
        <a:ext cx="2591020" cy="1554612"/>
      </dsp:txXfrm>
    </dsp:sp>
    <dsp:sp modelId="{BC4D0F9E-CE4A-43C9-88BC-A0937FCB2018}">
      <dsp:nvSpPr>
        <dsp:cNvPr id="0" name=""/>
        <dsp:cNvSpPr/>
      </dsp:nvSpPr>
      <dsp:spPr>
        <a:xfrm>
          <a:off x="5700243" y="578818"/>
          <a:ext cx="2591020" cy="1554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Зросла увага до відтворення правдивої Історії українського народу, його самобутності</a:t>
          </a:r>
          <a:endParaRPr lang="ru-RU" sz="2000" kern="1200" dirty="0"/>
        </a:p>
      </dsp:txBody>
      <dsp:txXfrm>
        <a:off x="5700243" y="578818"/>
        <a:ext cx="2591020" cy="1554612"/>
      </dsp:txXfrm>
    </dsp:sp>
    <dsp:sp modelId="{388B75C0-8F64-4F8D-A7A9-83E157D19BA7}">
      <dsp:nvSpPr>
        <dsp:cNvPr id="0" name=""/>
        <dsp:cNvSpPr/>
      </dsp:nvSpPr>
      <dsp:spPr>
        <a:xfrm>
          <a:off x="1425061" y="2392532"/>
          <a:ext cx="2591020" cy="1554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Було проголошено курс на "мирне співіснування" з країнами Заходу</a:t>
          </a:r>
          <a:endParaRPr lang="ru-RU" sz="2000" kern="1200" dirty="0"/>
        </a:p>
      </dsp:txBody>
      <dsp:txXfrm>
        <a:off x="1425061" y="2392532"/>
        <a:ext cx="2591020" cy="1554612"/>
      </dsp:txXfrm>
    </dsp:sp>
    <dsp:sp modelId="{D5B82C6A-95F9-4B39-A394-FBB139299452}">
      <dsp:nvSpPr>
        <dsp:cNvPr id="0" name=""/>
        <dsp:cNvSpPr/>
      </dsp:nvSpPr>
      <dsp:spPr>
        <a:xfrm>
          <a:off x="4275183" y="2392532"/>
          <a:ext cx="2591020" cy="1554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Послаблення цензури в мистецтві та літературі</a:t>
          </a:r>
          <a:endParaRPr lang="ru-RU" sz="2000" kern="1200" dirty="0"/>
        </a:p>
      </dsp:txBody>
      <dsp:txXfrm>
        <a:off x="4275183" y="2392532"/>
        <a:ext cx="2591020" cy="1554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0A090-3604-4864-B28D-81D333E78A6F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152BA-44AA-4AB1-971B-38E6B6ADD7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1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152BA-44AA-4AB1-971B-38E6B6ADD74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8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999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4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27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4793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67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164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438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253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4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6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90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11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70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4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34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9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F259AD8-1344-4EA6-A4CF-797DE8D31B47}" type="datetimeFigureOut">
              <a:rPr lang="ru-RU" smtClean="0"/>
              <a:t>13.02.2015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2282982-122E-45B4-833F-BA42A0D413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4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Хрущовська відлига 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1953-1964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6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932040" y="476672"/>
            <a:ext cx="3691136" cy="612331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err="1" smtClean="0"/>
              <a:t>Підвищено</a:t>
            </a:r>
            <a:r>
              <a:rPr lang="ru-RU" dirty="0" smtClean="0"/>
              <a:t> </a:t>
            </a:r>
            <a:r>
              <a:rPr lang="ru-RU" dirty="0" err="1" smtClean="0"/>
              <a:t>заробітню</a:t>
            </a:r>
            <a:r>
              <a:rPr lang="ru-RU" dirty="0" smtClean="0"/>
              <a:t> плату </a:t>
            </a:r>
            <a:r>
              <a:rPr lang="ru-RU" dirty="0" err="1" smtClean="0"/>
              <a:t>низькооплачуваним</a:t>
            </a:r>
            <a:r>
              <a:rPr lang="ru-RU" dirty="0" smtClean="0"/>
              <a:t> </a:t>
            </a:r>
            <a:r>
              <a:rPr lang="ru-RU" dirty="0" err="1" smtClean="0"/>
              <a:t>робітникам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службовцям</a:t>
            </a:r>
            <a:r>
              <a:rPr lang="ru-RU" dirty="0" smtClean="0"/>
              <a:t> у </a:t>
            </a:r>
            <a:r>
              <a:rPr lang="ru-RU" dirty="0" err="1" smtClean="0"/>
              <a:t>середньому</a:t>
            </a:r>
            <a:r>
              <a:rPr lang="ru-RU" dirty="0" smtClean="0"/>
              <a:t> на 33,0 %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Розпочато </a:t>
            </a:r>
            <a:r>
              <a:rPr lang="ru-RU" dirty="0" err="1" smtClean="0"/>
              <a:t>поступовий</a:t>
            </a:r>
            <a:r>
              <a:rPr lang="ru-RU" dirty="0" smtClean="0"/>
              <a:t> </a:t>
            </a:r>
            <a:r>
              <a:rPr lang="ru-RU" dirty="0" err="1" smtClean="0"/>
              <a:t>перехід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8-годинного на 7-годинний </a:t>
            </a:r>
            <a:r>
              <a:rPr lang="ru-RU" dirty="0" err="1" smtClean="0"/>
              <a:t>робочий</a:t>
            </a:r>
            <a:r>
              <a:rPr lang="ru-RU" dirty="0" smtClean="0"/>
              <a:t> день, а на </a:t>
            </a:r>
            <a:r>
              <a:rPr lang="ru-RU" dirty="0" err="1" smtClean="0"/>
              <a:t>шкідливих</a:t>
            </a:r>
            <a:r>
              <a:rPr lang="ru-RU" dirty="0" smtClean="0"/>
              <a:t> </a:t>
            </a:r>
            <a:r>
              <a:rPr lang="ru-RU" dirty="0" err="1" smtClean="0"/>
              <a:t>виробництвах</a:t>
            </a:r>
            <a:r>
              <a:rPr lang="ru-RU" dirty="0" smtClean="0"/>
              <a:t> — </a:t>
            </a:r>
            <a:r>
              <a:rPr lang="ru-RU" dirty="0" err="1" smtClean="0"/>
              <a:t>на</a:t>
            </a:r>
            <a:r>
              <a:rPr lang="ru-RU" dirty="0" smtClean="0"/>
              <a:t> 6-годинний. </a:t>
            </a:r>
          </a:p>
        </p:txBody>
      </p:sp>
      <p:pic>
        <p:nvPicPr>
          <p:cNvPr id="33794" name="Picture 2" descr="http://img.encyc.yandex.net/illustrations/bse/pictures/02396/317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3168352" cy="198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6" name="Picture 4" descr="http://mediasubs.ru/group/uploads/ru/russkie-na-ukraine-vzglyad-na-rossiyu/image/1371892395-799090-10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3168352" cy="1982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8" name="Picture 6" descr="https://encrypted-tbn3.gstatic.com/images?q=tbn:ANd9GcSalTeK_cyBGLUUCUw_GKuM576SUlFfhjL_9CmOpkLHWfJvhT8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81128"/>
            <a:ext cx="316835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67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548680"/>
            <a:ext cx="8892480" cy="1296144"/>
          </a:xfrm>
          <a:prstGeom prst="rect">
            <a:avLst/>
          </a:prstGeo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dirty="0" err="1" smtClean="0"/>
              <a:t>Ухвалено</a:t>
            </a:r>
            <a:r>
              <a:rPr lang="ru-RU" dirty="0" smtClean="0"/>
              <a:t> закон про </a:t>
            </a:r>
            <a:r>
              <a:rPr lang="ru-RU" dirty="0" err="1" smtClean="0"/>
              <a:t>пенсії</a:t>
            </a:r>
            <a:r>
              <a:rPr lang="ru-RU" dirty="0" smtClean="0"/>
              <a:t> та </a:t>
            </a:r>
            <a:r>
              <a:rPr lang="ru-RU" dirty="0" err="1" smtClean="0"/>
              <a:t>допомогу</a:t>
            </a:r>
            <a:r>
              <a:rPr lang="ru-RU" dirty="0" smtClean="0"/>
              <a:t> членам </a:t>
            </a:r>
            <a:r>
              <a:rPr lang="ru-RU" dirty="0" err="1" smtClean="0"/>
              <a:t>колгоспів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2770" name="Picture 2" descr="http://i.blog.fontanka.ru/photos/2013/02/800x600_w0RpKN7REfEv7aI5Op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5688632" cy="4067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467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Масове житлове будівництво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95536" y="1196752"/>
            <a:ext cx="4176464" cy="2448272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uk-UA" dirty="0" smtClean="0"/>
              <a:t>	</a:t>
            </a:r>
            <a:r>
              <a:rPr lang="ru-RU" sz="3800" dirty="0" smtClean="0"/>
              <a:t>У </a:t>
            </a:r>
            <a:r>
              <a:rPr lang="ru-RU" sz="3800" dirty="0" err="1" smtClean="0"/>
              <a:t>липні</a:t>
            </a:r>
            <a:r>
              <a:rPr lang="ru-RU" sz="3800" dirty="0" smtClean="0"/>
              <a:t> </a:t>
            </a:r>
            <a:r>
              <a:rPr lang="ru-RU" sz="3800" dirty="0"/>
              <a:t>1957 р. </a:t>
            </a:r>
            <a:r>
              <a:rPr lang="ru-RU" sz="3800" dirty="0" err="1"/>
              <a:t>була</a:t>
            </a:r>
            <a:r>
              <a:rPr lang="ru-RU" sz="3800" dirty="0"/>
              <a:t> </a:t>
            </a:r>
            <a:r>
              <a:rPr lang="ru-RU" sz="3800" dirty="0" err="1"/>
              <a:t>прийнята</a:t>
            </a:r>
            <a:r>
              <a:rPr lang="ru-RU" sz="3800" dirty="0"/>
              <a:t> постанова</a:t>
            </a:r>
            <a:r>
              <a:rPr lang="ru-RU" sz="3800" i="1" dirty="0"/>
              <a:t> «Про </a:t>
            </a:r>
            <a:r>
              <a:rPr lang="ru-RU" sz="3800" i="1" dirty="0" err="1"/>
              <a:t>розвиток</a:t>
            </a:r>
            <a:r>
              <a:rPr lang="ru-RU" sz="3800" i="1" dirty="0"/>
              <a:t> </a:t>
            </a:r>
            <a:r>
              <a:rPr lang="ru-RU" sz="3800" i="1" dirty="0" err="1"/>
              <a:t>житлового</a:t>
            </a:r>
            <a:r>
              <a:rPr lang="ru-RU" sz="3800" i="1" dirty="0"/>
              <a:t> </a:t>
            </a:r>
            <a:r>
              <a:rPr lang="ru-RU" sz="3800" i="1" dirty="0" err="1"/>
              <a:t>будівництва</a:t>
            </a:r>
            <a:r>
              <a:rPr lang="ru-RU" sz="3800" i="1" dirty="0"/>
              <a:t> в СРСР».</a:t>
            </a:r>
            <a:endParaRPr lang="uk-UA" sz="3800" dirty="0" smtClean="0"/>
          </a:p>
          <a:p>
            <a:pPr>
              <a:buNone/>
            </a:pPr>
            <a:r>
              <a:rPr lang="ru-RU" sz="3800" dirty="0" smtClean="0"/>
              <a:t>	У </a:t>
            </a:r>
            <a:r>
              <a:rPr lang="ru-RU" sz="3800" dirty="0" err="1"/>
              <a:t>малих</a:t>
            </a:r>
            <a:r>
              <a:rPr lang="ru-RU" sz="3800" dirty="0"/>
              <a:t> </a:t>
            </a:r>
            <a:r>
              <a:rPr lang="ru-RU" sz="3800" dirty="0" err="1"/>
              <a:t>і</a:t>
            </a:r>
            <a:r>
              <a:rPr lang="ru-RU" sz="3800" dirty="0"/>
              <a:t> </a:t>
            </a:r>
            <a:r>
              <a:rPr lang="ru-RU" sz="3800" dirty="0" err="1"/>
              <a:t>середніх</a:t>
            </a:r>
            <a:r>
              <a:rPr lang="ru-RU" sz="3800" dirty="0"/>
              <a:t> </a:t>
            </a:r>
            <a:r>
              <a:rPr lang="ru-RU" sz="3800" dirty="0" err="1"/>
              <a:t>містах</a:t>
            </a:r>
            <a:r>
              <a:rPr lang="ru-RU" sz="3800" dirty="0"/>
              <a:t> </a:t>
            </a:r>
            <a:r>
              <a:rPr lang="ru-RU" sz="3800" dirty="0" err="1"/>
              <a:t>споруджувалися</a:t>
            </a:r>
            <a:r>
              <a:rPr lang="ru-RU" sz="3800" dirty="0"/>
              <a:t> 2-3-поверхові </a:t>
            </a:r>
            <a:r>
              <a:rPr lang="ru-RU" sz="3800" dirty="0" err="1"/>
              <a:t>житлові</a:t>
            </a:r>
            <a:r>
              <a:rPr lang="ru-RU" sz="3800" dirty="0"/>
              <a:t> </a:t>
            </a:r>
            <a:r>
              <a:rPr lang="ru-RU" sz="3800" dirty="0" err="1"/>
              <a:t>будинки</a:t>
            </a:r>
            <a:r>
              <a:rPr lang="ru-RU" sz="3800" dirty="0"/>
              <a:t>, у великих — </a:t>
            </a:r>
            <a:r>
              <a:rPr lang="ru-RU" sz="3800" dirty="0" smtClean="0"/>
              <a:t>4-, 5-поверхові </a:t>
            </a:r>
            <a:r>
              <a:rPr lang="ru-RU" sz="3800" dirty="0"/>
              <a:t>(так </a:t>
            </a:r>
            <a:r>
              <a:rPr lang="ru-RU" sz="3800" dirty="0" err="1"/>
              <a:t>звані</a:t>
            </a:r>
            <a:r>
              <a:rPr lang="ru-RU" sz="3800" dirty="0"/>
              <a:t> «</a:t>
            </a:r>
            <a:r>
              <a:rPr lang="ru-RU" sz="3800" dirty="0" err="1"/>
              <a:t>хрущовки</a:t>
            </a:r>
            <a:r>
              <a:rPr lang="ru-RU" sz="3800" dirty="0"/>
              <a:t>»).</a:t>
            </a:r>
            <a:r>
              <a:rPr lang="uk-UA" sz="3800" dirty="0" smtClean="0"/>
              <a:t>Одержали або збудували собі житло майже 18 </a:t>
            </a:r>
            <a:r>
              <a:rPr lang="uk-UA" sz="3800" dirty="0" err="1" smtClean="0"/>
              <a:t>млн</a:t>
            </a:r>
            <a:r>
              <a:rPr lang="uk-UA" sz="3800" dirty="0" smtClean="0"/>
              <a:t> осіб.</a:t>
            </a:r>
            <a:endParaRPr lang="ru-RU" sz="3800" dirty="0"/>
          </a:p>
        </p:txBody>
      </p:sp>
      <p:pic>
        <p:nvPicPr>
          <p:cNvPr id="1032" name="Picture 8" descr="http://img-fotki.yandex.ru/get/6802/137106206.343/0_c44f4_bc58de1_XXXL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716016" y="3717032"/>
            <a:ext cx="3960440" cy="2752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http://sdam-svou-kvartiru.ru/wp-content/uploads/2013/12/7acd1f45622a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67544" y="3717032"/>
            <a:ext cx="381642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 descr="http://moscowwalks.ru/sasha/khrushevka/image1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2083" b="11111"/>
          <a:stretch>
            <a:fillRect/>
          </a:stretch>
        </p:blipFill>
        <p:spPr bwMode="auto">
          <a:xfrm>
            <a:off x="4860032" y="1196752"/>
            <a:ext cx="36674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21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99592" y="1052736"/>
            <a:ext cx="7416824" cy="266429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У 1960-1961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r>
              <a:rPr lang="ru-RU" dirty="0" err="1" smtClean="0"/>
              <a:t>була</a:t>
            </a:r>
            <a:r>
              <a:rPr lang="ru-RU" dirty="0" smtClean="0"/>
              <a:t> проведена </a:t>
            </a:r>
            <a:r>
              <a:rPr lang="ru-RU" dirty="0" err="1" smtClean="0"/>
              <a:t>грошова</a:t>
            </a:r>
            <a:r>
              <a:rPr lang="ru-RU" dirty="0" smtClean="0"/>
              <a:t> реформа.</a:t>
            </a:r>
          </a:p>
          <a:p>
            <a:pPr>
              <a:buNone/>
            </a:pPr>
            <a:r>
              <a:rPr lang="ru-RU" dirty="0" smtClean="0"/>
              <a:t>	За </a:t>
            </a:r>
            <a:r>
              <a:rPr lang="ru-RU" dirty="0" err="1" smtClean="0"/>
              <a:t>розміром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1961 року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набагато</a:t>
            </a:r>
            <a:r>
              <a:rPr lang="ru-RU" dirty="0" smtClean="0"/>
              <a:t> </a:t>
            </a:r>
            <a:r>
              <a:rPr lang="ru-RU" dirty="0" err="1" smtClean="0"/>
              <a:t>менше</a:t>
            </a:r>
            <a:r>
              <a:rPr lang="ru-RU" dirty="0" smtClean="0"/>
              <a:t> </a:t>
            </a:r>
            <a:r>
              <a:rPr lang="ru-RU" dirty="0" err="1" smtClean="0"/>
              <a:t>старих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старі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</a:t>
            </a:r>
            <a:r>
              <a:rPr lang="ru-RU" dirty="0" err="1" smtClean="0"/>
              <a:t>називали</a:t>
            </a:r>
            <a:r>
              <a:rPr lang="ru-RU" dirty="0" smtClean="0"/>
              <a:t> «портянками </a:t>
            </a:r>
            <a:r>
              <a:rPr lang="ru-RU" dirty="0" err="1" smtClean="0"/>
              <a:t>Сталіна</a:t>
            </a:r>
            <a:r>
              <a:rPr lang="ru-RU" dirty="0" smtClean="0"/>
              <a:t>», то </a:t>
            </a:r>
            <a:r>
              <a:rPr lang="ru-RU" dirty="0" err="1" smtClean="0"/>
              <a:t>нові</a:t>
            </a:r>
            <a:r>
              <a:rPr lang="ru-RU" dirty="0" smtClean="0"/>
              <a:t> – «</a:t>
            </a:r>
            <a:r>
              <a:rPr lang="ru-RU" dirty="0" err="1" smtClean="0"/>
              <a:t>Хрущовськими</a:t>
            </a:r>
            <a:r>
              <a:rPr lang="ru-RU" dirty="0" smtClean="0"/>
              <a:t> фантиками»</a:t>
            </a:r>
            <a:endParaRPr lang="ru-RU" dirty="0"/>
          </a:p>
        </p:txBody>
      </p:sp>
      <p:pic>
        <p:nvPicPr>
          <p:cNvPr id="31748" name="Picture 4" descr="http://nstarikov.ru/wp-content/uploads/2014/06/31.jpg"/>
          <p:cNvPicPr>
            <a:picLocks noChangeAspect="1" noChangeArrowheads="1"/>
          </p:cNvPicPr>
          <p:nvPr/>
        </p:nvPicPr>
        <p:blipFill>
          <a:blip r:embed="rId2" cstate="print"/>
          <a:srcRect b="30389"/>
          <a:stretch>
            <a:fillRect/>
          </a:stretch>
        </p:blipFill>
        <p:spPr bwMode="auto">
          <a:xfrm>
            <a:off x="2411760" y="4149080"/>
            <a:ext cx="4392488" cy="2081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277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4294967295"/>
          </p:nvPr>
        </p:nvSpPr>
        <p:spPr>
          <a:xfrm>
            <a:off x="899592" y="1052736"/>
            <a:ext cx="7416824" cy="26642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23528" y="2132856"/>
            <a:ext cx="8496944" cy="35200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uk-UA" sz="3200" dirty="0" smtClean="0"/>
              <a:t>	</a:t>
            </a:r>
            <a:r>
              <a:rPr lang="uk-UA" sz="3200" b="1" dirty="0" smtClean="0"/>
              <a:t>Отже</a:t>
            </a:r>
            <a:r>
              <a:rPr lang="uk-UA" sz="3200" b="1" dirty="0"/>
              <a:t>, </a:t>
            </a:r>
            <a:r>
              <a:rPr lang="uk-UA" sz="3200" b="1" dirty="0" err="1"/>
              <a:t>бузсумнівним</a:t>
            </a:r>
            <a:r>
              <a:rPr lang="ru-RU" sz="3200" b="1" dirty="0"/>
              <a:t> </a:t>
            </a:r>
            <a:r>
              <a:rPr lang="ru-RU" sz="3200" b="1" dirty="0" err="1"/>
              <a:t>досягненням</a:t>
            </a:r>
            <a:r>
              <a:rPr lang="ru-RU" sz="3200" b="1" dirty="0"/>
              <a:t> М. </a:t>
            </a:r>
            <a:r>
              <a:rPr lang="ru-RU" sz="3200" b="1" dirty="0" err="1"/>
              <a:t>Хрущова</a:t>
            </a:r>
            <a:r>
              <a:rPr lang="ru-RU" sz="3200" b="1" dirty="0"/>
              <a:t> </a:t>
            </a:r>
            <a:r>
              <a:rPr lang="ru-RU" sz="3200" b="1" dirty="0" err="1"/>
              <a:t>була</a:t>
            </a:r>
            <a:r>
              <a:rPr lang="ru-RU" sz="3200" b="1" dirty="0"/>
              <a:t> сильна </a:t>
            </a:r>
            <a:r>
              <a:rPr lang="ru-RU" sz="3200" b="1" dirty="0" err="1"/>
              <a:t>соціальна</a:t>
            </a:r>
            <a:r>
              <a:rPr lang="ru-RU" sz="3200" b="1" dirty="0"/>
              <a:t> </a:t>
            </a:r>
            <a:r>
              <a:rPr lang="ru-RU" sz="3200" b="1" dirty="0" err="1"/>
              <a:t>політика</a:t>
            </a:r>
            <a:r>
              <a:rPr lang="ru-RU" sz="3200" b="1" dirty="0"/>
              <a:t>, яка </a:t>
            </a:r>
            <a:r>
              <a:rPr lang="ru-RU" sz="3200" b="1" dirty="0" err="1"/>
              <a:t>торкалася</a:t>
            </a:r>
            <a:r>
              <a:rPr lang="ru-RU" sz="3200" b="1" dirty="0"/>
              <a:t> практично </a:t>
            </a:r>
            <a:r>
              <a:rPr lang="ru-RU" sz="3200" b="1" dirty="0" err="1"/>
              <a:t>всіх</a:t>
            </a:r>
            <a:r>
              <a:rPr lang="ru-RU" sz="3200" b="1" dirty="0"/>
              <a:t> </a:t>
            </a:r>
            <a:r>
              <a:rPr lang="ru-RU" sz="3200" b="1" dirty="0" err="1"/>
              <a:t>сторін</a:t>
            </a:r>
            <a:r>
              <a:rPr lang="ru-RU" sz="3200" b="1" dirty="0"/>
              <a:t> </a:t>
            </a:r>
            <a:r>
              <a:rPr lang="ru-RU" sz="3200" b="1" dirty="0" err="1"/>
              <a:t>суспільного</a:t>
            </a:r>
            <a:r>
              <a:rPr lang="ru-RU" sz="3200" b="1" dirty="0"/>
              <a:t> </a:t>
            </a:r>
            <a:r>
              <a:rPr lang="ru-RU" sz="3200" b="1" dirty="0" err="1"/>
              <a:t>життя</a:t>
            </a:r>
            <a:r>
              <a:rPr lang="ru-RU" sz="3200" b="1" dirty="0"/>
              <a:t>. </a:t>
            </a:r>
            <a:r>
              <a:rPr lang="ru-RU" sz="3200" b="1" dirty="0" err="1"/>
              <a:t>Зміни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</a:t>
            </a:r>
            <a:r>
              <a:rPr lang="ru-RU" sz="3200" b="1" dirty="0" err="1"/>
              <a:t>відбулися</a:t>
            </a:r>
            <a:r>
              <a:rPr lang="ru-RU" sz="3200" b="1" dirty="0"/>
              <a:t> в </a:t>
            </a:r>
            <a:r>
              <a:rPr lang="ru-RU" sz="3200" b="1" dirty="0" err="1"/>
              <a:t>соціальній</a:t>
            </a:r>
            <a:r>
              <a:rPr lang="ru-RU" sz="3200" b="1" dirty="0"/>
              <a:t> </a:t>
            </a:r>
            <a:r>
              <a:rPr lang="ru-RU" sz="3200" b="1" dirty="0" err="1"/>
              <a:t>сфері</a:t>
            </a:r>
            <a:r>
              <a:rPr lang="ru-RU" sz="3200" b="1" dirty="0"/>
              <a:t> тих </a:t>
            </a:r>
            <a:r>
              <a:rPr lang="ru-RU" sz="3200" b="1" dirty="0" err="1"/>
              <a:t>років</a:t>
            </a:r>
            <a:r>
              <a:rPr lang="ru-RU" sz="3200" b="1" dirty="0"/>
              <a:t>, кардинально </a:t>
            </a:r>
            <a:r>
              <a:rPr lang="ru-RU" sz="3200" b="1" dirty="0" err="1"/>
              <a:t>змінили</a:t>
            </a:r>
            <a:r>
              <a:rPr lang="ru-RU" sz="3200" b="1" dirty="0"/>
              <a:t> </a:t>
            </a:r>
            <a:r>
              <a:rPr lang="ru-RU" sz="3200" b="1" dirty="0" err="1"/>
              <a:t>життя</a:t>
            </a:r>
            <a:r>
              <a:rPr lang="ru-RU" sz="3200" b="1" dirty="0"/>
              <a:t> </a:t>
            </a:r>
            <a:r>
              <a:rPr lang="ru-RU" sz="3200" b="1" dirty="0" err="1"/>
              <a:t>мільйонів</a:t>
            </a:r>
            <a:r>
              <a:rPr lang="ru-RU" sz="3200" b="1" dirty="0"/>
              <a:t> </a:t>
            </a:r>
            <a:r>
              <a:rPr lang="ru-RU" sz="3200" b="1" dirty="0" err="1"/>
              <a:t>громадян</a:t>
            </a:r>
            <a:r>
              <a:rPr lang="ru-RU" sz="3200" b="1" dirty="0"/>
              <a:t> на </a:t>
            </a:r>
            <a:r>
              <a:rPr lang="ru-RU" sz="3200" b="1" dirty="0" err="1"/>
              <a:t>краще</a:t>
            </a:r>
            <a:r>
              <a:rPr lang="ru-RU" sz="3200" b="1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153" y="476672"/>
            <a:ext cx="7797662" cy="1158140"/>
          </a:xfrm>
        </p:spPr>
        <p:txBody>
          <a:bodyPr/>
          <a:lstStyle/>
          <a:p>
            <a:r>
              <a:rPr lang="uk-UA" dirty="0" smtClean="0"/>
              <a:t>Міжнародна діяльність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132145"/>
            <a:ext cx="3816424" cy="3489252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1953 УРСР була членом 14 міжнародних організацій, 1955 – 29;</a:t>
            </a:r>
          </a:p>
          <a:p>
            <a:r>
              <a:rPr lang="uk-UA" dirty="0" smtClean="0"/>
              <a:t>1954 стала членом постійної комісії ООН;</a:t>
            </a:r>
          </a:p>
          <a:p>
            <a:r>
              <a:rPr lang="uk-UA" dirty="0" smtClean="0"/>
              <a:t>1957 відкрито постійне представництво УРСР при ООН;</a:t>
            </a:r>
          </a:p>
          <a:p>
            <a:r>
              <a:rPr lang="uk-UA" dirty="0" smtClean="0"/>
              <a:t>1957-прийняття до МАГАТЕ;</a:t>
            </a:r>
          </a:p>
          <a:p>
            <a:r>
              <a:rPr lang="uk-UA" dirty="0" smtClean="0"/>
              <a:t>До 1959 УРСР підписала або приєдналася до 65 міжнародних договорів;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34" y="1383605"/>
            <a:ext cx="3576622" cy="237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34" y="3876771"/>
            <a:ext cx="3648629" cy="239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8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548680"/>
            <a:ext cx="4038600" cy="5577483"/>
          </a:xfrm>
        </p:spPr>
        <p:txBody>
          <a:bodyPr>
            <a:normAutofit/>
          </a:bodyPr>
          <a:lstStyle/>
          <a:p>
            <a:r>
              <a:rPr lang="uk-UA" dirty="0" smtClean="0"/>
              <a:t>Надавала країнам Азії, Африки, Латинської Америки значну економічну підтримку</a:t>
            </a:r>
          </a:p>
          <a:p>
            <a:r>
              <a:rPr lang="uk-UA" dirty="0" smtClean="0"/>
              <a:t>Ігнорувалися інтереси українського народу</a:t>
            </a:r>
          </a:p>
          <a:p>
            <a:r>
              <a:rPr lang="uk-UA" dirty="0" err="1" smtClean="0"/>
              <a:t>Укр.дипломатія</a:t>
            </a:r>
            <a:r>
              <a:rPr lang="uk-UA" dirty="0" smtClean="0"/>
              <a:t> перебувала під контролем СРСР</a:t>
            </a:r>
          </a:p>
          <a:p>
            <a:r>
              <a:rPr lang="uk-UA" dirty="0" smtClean="0"/>
              <a:t>Фактично Україна залишалася на становищі колонії радянської імперії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21" y="404664"/>
            <a:ext cx="4022810" cy="2583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21" y="3212976"/>
            <a:ext cx="3606308" cy="3049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424" y="1983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Після </a:t>
            </a:r>
            <a:r>
              <a:rPr lang="ru-RU" dirty="0" err="1" smtClean="0"/>
              <a:t>липневого</a:t>
            </a:r>
            <a:r>
              <a:rPr lang="ru-RU" dirty="0" smtClean="0"/>
              <a:t> 1955 р. пленуму ЦК КПРС </a:t>
            </a:r>
            <a:r>
              <a:rPr lang="ru-RU" dirty="0" err="1" smtClean="0"/>
              <a:t>ставлення</a:t>
            </a:r>
            <a:r>
              <a:rPr lang="ru-RU" dirty="0" smtClean="0"/>
              <a:t> </a:t>
            </a:r>
            <a:r>
              <a:rPr lang="ru-RU" dirty="0" err="1" smtClean="0"/>
              <a:t>державної</a:t>
            </a:r>
            <a:r>
              <a:rPr lang="ru-RU" dirty="0" smtClean="0"/>
              <a:t> </a:t>
            </a:r>
            <a:r>
              <a:rPr lang="ru-RU" dirty="0" err="1" smtClean="0"/>
              <a:t>партії</a:t>
            </a:r>
            <a:r>
              <a:rPr lang="ru-RU" dirty="0" smtClean="0"/>
              <a:t> до </a:t>
            </a:r>
            <a:r>
              <a:rPr lang="ru-RU" dirty="0" err="1" smtClean="0"/>
              <a:t>наукових</a:t>
            </a:r>
            <a:r>
              <a:rPr lang="ru-RU" dirty="0" smtClean="0"/>
              <a:t> </a:t>
            </a:r>
            <a:r>
              <a:rPr lang="ru-RU" dirty="0" err="1" smtClean="0"/>
              <a:t>досліджень</a:t>
            </a:r>
            <a:r>
              <a:rPr lang="ru-RU" dirty="0" smtClean="0"/>
              <a:t> </a:t>
            </a:r>
            <a:r>
              <a:rPr lang="ru-RU" dirty="0" err="1" smtClean="0"/>
              <a:t>змінилося</a:t>
            </a:r>
            <a:r>
              <a:rPr lang="ru-RU" dirty="0" smtClean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306704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Друга половина 50-х і перша половина 60-х років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динамічна</a:t>
            </a:r>
            <a:r>
              <a:rPr lang="ru-RU" dirty="0" smtClean="0"/>
              <a:t> </a:t>
            </a:r>
            <a:r>
              <a:rPr lang="ru-RU" dirty="0" err="1" smtClean="0"/>
              <a:t>доба</a:t>
            </a:r>
            <a:r>
              <a:rPr lang="ru-RU" dirty="0" smtClean="0"/>
              <a:t> в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науки. За </a:t>
            </a:r>
            <a:r>
              <a:rPr lang="ru-RU" dirty="0" err="1" smtClean="0"/>
              <a:t>ці</a:t>
            </a:r>
            <a:r>
              <a:rPr lang="ru-RU" dirty="0" smtClean="0"/>
              <a:t> роки було створено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r>
              <a:rPr lang="ru-RU" dirty="0" smtClean="0"/>
              <a:t> </a:t>
            </a:r>
            <a:r>
              <a:rPr lang="ru-RU" dirty="0" err="1" smtClean="0"/>
              <a:t>установ</a:t>
            </a:r>
            <a:r>
              <a:rPr lang="ru-RU" dirty="0" smtClean="0"/>
              <a:t>, особливо у </a:t>
            </a:r>
            <a:r>
              <a:rPr lang="ru-RU" dirty="0" err="1" smtClean="0"/>
              <a:t>напрямах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вважалися</a:t>
            </a:r>
            <a:r>
              <a:rPr lang="ru-RU" dirty="0" smtClean="0"/>
              <a:t> </a:t>
            </a:r>
            <a:r>
              <a:rPr lang="ru-RU" dirty="0" err="1" smtClean="0"/>
              <a:t>перспективними</a:t>
            </a:r>
            <a:r>
              <a:rPr lang="ru-RU" dirty="0" smtClean="0"/>
              <a:t> з </a:t>
            </a:r>
            <a:r>
              <a:rPr lang="ru-RU" dirty="0" err="1" smtClean="0"/>
              <a:t>погляду</a:t>
            </a:r>
            <a:r>
              <a:rPr lang="ru-RU" dirty="0" smtClean="0"/>
              <a:t> потреб </a:t>
            </a:r>
            <a:r>
              <a:rPr lang="ru-RU" dirty="0" err="1" smtClean="0"/>
              <a:t>воєнно-промислового</a:t>
            </a:r>
            <a:r>
              <a:rPr lang="ru-RU" dirty="0" smtClean="0"/>
              <a:t> комплексу.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3424" y="3011824"/>
            <a:ext cx="39797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Почали </a:t>
            </a:r>
            <a:r>
              <a:rPr lang="ru-RU" dirty="0" err="1" smtClean="0"/>
              <a:t>стрімко</a:t>
            </a:r>
            <a:r>
              <a:rPr lang="ru-RU" dirty="0" smtClean="0"/>
              <a:t> </a:t>
            </a:r>
            <a:r>
              <a:rPr lang="ru-RU" dirty="0" err="1" smtClean="0"/>
              <a:t>розвиватися</a:t>
            </a:r>
            <a:r>
              <a:rPr lang="ru-RU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Кібернетика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фізика</a:t>
            </a:r>
            <a:r>
              <a:rPr lang="ru-RU" dirty="0" smtClean="0"/>
              <a:t> атомного ядра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Р</a:t>
            </a:r>
            <a:r>
              <a:rPr lang="ru-RU" dirty="0" err="1" smtClean="0"/>
              <a:t>акетна</a:t>
            </a:r>
            <a:r>
              <a:rPr lang="ru-RU" dirty="0" smtClean="0"/>
              <a:t> </a:t>
            </a:r>
            <a:r>
              <a:rPr lang="ru-RU" dirty="0" err="1" smtClean="0"/>
              <a:t>техніка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Металургія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А</a:t>
            </a:r>
            <a:r>
              <a:rPr lang="ru-RU" dirty="0" err="1" smtClean="0"/>
              <a:t>томна</a:t>
            </a:r>
            <a:r>
              <a:rPr lang="ru-RU" dirty="0" smtClean="0"/>
              <a:t> </a:t>
            </a:r>
            <a:r>
              <a:rPr lang="ru-RU" dirty="0" err="1" smtClean="0"/>
              <a:t>енергетика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Е</a:t>
            </a:r>
            <a:r>
              <a:rPr lang="ru-RU" dirty="0" err="1" smtClean="0"/>
              <a:t>лектрозварювання</a:t>
            </a:r>
            <a:r>
              <a:rPr lang="ru-R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Медицина</a:t>
            </a:r>
          </a:p>
          <a:p>
            <a:pPr>
              <a:buBlip>
                <a:blip r:embed="rId2"/>
              </a:buBlip>
            </a:pPr>
            <a:endParaRPr lang="uk-UA" dirty="0" smtClean="0"/>
          </a:p>
          <a:p>
            <a:pPr>
              <a:buBlip>
                <a:blip r:embed="rId2"/>
              </a:buBlip>
            </a:pPr>
            <a:endParaRPr lang="ru-RU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НТР, наука, освіта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2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5040560" cy="3311189"/>
          </a:xfrm>
        </p:spPr>
        <p:txBody>
          <a:bodyPr/>
          <a:lstStyle/>
          <a:p>
            <a:r>
              <a:rPr lang="ru-RU" dirty="0"/>
              <a:t>За </a:t>
            </a:r>
            <a:r>
              <a:rPr lang="ru-RU" dirty="0" err="1"/>
              <a:t>часів</a:t>
            </a:r>
            <a:r>
              <a:rPr lang="ru-RU" dirty="0"/>
              <a:t> «</a:t>
            </a:r>
            <a:r>
              <a:rPr lang="ru-RU" dirty="0" err="1"/>
              <a:t>відлиги</a:t>
            </a:r>
            <a:r>
              <a:rPr lang="ru-RU" dirty="0"/>
              <a:t>»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розпочато</a:t>
            </a:r>
            <a:r>
              <a:rPr lang="ru-RU" dirty="0"/>
              <a:t> не одну реформу </a:t>
            </a:r>
            <a:r>
              <a:rPr lang="ru-RU" dirty="0" err="1"/>
              <a:t>освітнього</a:t>
            </a:r>
            <a:r>
              <a:rPr lang="ru-RU" dirty="0"/>
              <a:t> простору.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вагомою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політехнізація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974044"/>
            <a:ext cx="2087945" cy="3216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852936"/>
            <a:ext cx="2376264" cy="23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16632"/>
            <a:ext cx="7796030" cy="3311189"/>
          </a:xfrm>
        </p:spPr>
        <p:txBody>
          <a:bodyPr/>
          <a:lstStyle/>
          <a:p>
            <a:r>
              <a:rPr lang="ru-RU" dirty="0"/>
              <a:t>Далекою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розв'язання</a:t>
            </a:r>
            <a:r>
              <a:rPr lang="ru-RU" dirty="0"/>
              <a:t> </a:t>
            </a:r>
            <a:r>
              <a:rPr lang="ru-RU" dirty="0" err="1"/>
              <a:t>залишалася</a:t>
            </a:r>
            <a:r>
              <a:rPr lang="ru-RU" dirty="0"/>
              <a:t> проблема </a:t>
            </a:r>
            <a:r>
              <a:rPr lang="ru-RU" dirty="0" err="1"/>
              <a:t>забезпечення</a:t>
            </a:r>
            <a:r>
              <a:rPr lang="ru-RU" dirty="0"/>
              <a:t> продуктами </a:t>
            </a:r>
            <a:r>
              <a:rPr lang="ru-RU" dirty="0" err="1"/>
              <a:t>харчування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спонукало</a:t>
            </a:r>
            <a:r>
              <a:rPr lang="ru-RU" dirty="0"/>
              <a:t> </a:t>
            </a:r>
            <a:r>
              <a:rPr lang="ru-RU" dirty="0" err="1"/>
              <a:t>кремлівське</a:t>
            </a:r>
            <a:r>
              <a:rPr lang="ru-RU" dirty="0"/>
              <a:t> </a:t>
            </a:r>
            <a:r>
              <a:rPr lang="ru-RU" dirty="0" err="1"/>
              <a:t>керівництво</a:t>
            </a:r>
            <a:r>
              <a:rPr lang="ru-RU" dirty="0"/>
              <a:t> </a:t>
            </a:r>
            <a:r>
              <a:rPr lang="ru-RU" dirty="0" err="1"/>
              <a:t>приділяти</a:t>
            </a:r>
            <a:r>
              <a:rPr lang="ru-RU" dirty="0"/>
              <a:t> </a:t>
            </a:r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сільському</a:t>
            </a:r>
            <a:r>
              <a:rPr lang="ru-RU" dirty="0"/>
              <a:t> </a:t>
            </a:r>
            <a:r>
              <a:rPr lang="ru-RU" dirty="0" err="1"/>
              <a:t>господарству</a:t>
            </a:r>
            <a:r>
              <a:rPr lang="ru-RU" dirty="0"/>
              <a:t>. </a:t>
            </a:r>
            <a:r>
              <a:rPr lang="ru-RU" dirty="0" err="1"/>
              <a:t>Вишукувалися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швидкого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, особливо </a:t>
            </a:r>
            <a:r>
              <a:rPr lang="ru-RU" dirty="0" err="1"/>
              <a:t>зернових</a:t>
            </a:r>
            <a:r>
              <a:rPr lang="ru-RU" dirty="0"/>
              <a:t> культур. 1954 року </a:t>
            </a:r>
            <a:r>
              <a:rPr lang="ru-RU" dirty="0" err="1"/>
              <a:t>розпочалося</a:t>
            </a:r>
            <a:r>
              <a:rPr lang="ru-RU" dirty="0"/>
              <a:t> </a:t>
            </a:r>
            <a:r>
              <a:rPr lang="ru-RU" dirty="0" err="1"/>
              <a:t>освоєння</a:t>
            </a:r>
            <a:r>
              <a:rPr lang="ru-RU" dirty="0"/>
              <a:t> </a:t>
            </a:r>
            <a:r>
              <a:rPr lang="ru-RU" dirty="0" err="1"/>
              <a:t>цілинних</a:t>
            </a:r>
            <a:r>
              <a:rPr lang="ru-RU" dirty="0"/>
              <a:t> земель у </a:t>
            </a:r>
            <a:r>
              <a:rPr lang="ru-RU" dirty="0" err="1"/>
              <a:t>Казахстані</a:t>
            </a:r>
            <a:r>
              <a:rPr lang="ru-RU" dirty="0"/>
              <a:t>, </a:t>
            </a:r>
            <a:r>
              <a:rPr lang="ru-RU" dirty="0" err="1"/>
              <a:t>Сибіру</a:t>
            </a:r>
            <a:r>
              <a:rPr lang="ru-RU" dirty="0"/>
              <a:t>, на </a:t>
            </a:r>
            <a:r>
              <a:rPr lang="ru-RU" dirty="0" err="1"/>
              <a:t>Уралі</a:t>
            </a:r>
            <a:r>
              <a:rPr lang="ru-RU" dirty="0"/>
              <a:t> та </a:t>
            </a:r>
            <a:r>
              <a:rPr lang="ru-RU" dirty="0" err="1"/>
              <a:t>Північному</a:t>
            </a:r>
            <a:r>
              <a:rPr lang="ru-RU" dirty="0"/>
              <a:t> </a:t>
            </a:r>
            <a:r>
              <a:rPr lang="ru-RU" dirty="0" err="1"/>
              <a:t>Кавказі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3212976"/>
            <a:ext cx="4286563" cy="28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Хрущовська «відлига»</a:t>
            </a:r>
            <a:endParaRPr lang="ru-RU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Хрущовська "відлига" — неофіційна публіцистична назва періоду в </a:t>
            </a:r>
            <a:r>
              <a:rPr lang="ru-RU" dirty="0" smtClean="0"/>
              <a:t>історії СРСР</a:t>
            </a:r>
            <a:r>
              <a:rPr lang="ru-RU" dirty="0"/>
              <a:t> після смерті Й. Сталіна (з 1953 по 1964-й рр.).</a:t>
            </a:r>
          </a:p>
        </p:txBody>
      </p:sp>
      <p:pic>
        <p:nvPicPr>
          <p:cNvPr id="1026" name="Picture 2" descr="http://knpu.gov.ua/sites/default/files/lauer_26_09/03_10/04_10/05_10/hrushchov_miki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92854"/>
            <a:ext cx="3456384" cy="43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Відлига</a:t>
            </a:r>
            <a:r>
              <a:rPr lang="ru-RU" dirty="0"/>
              <a:t>»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культурі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1"/>
            <a:ext cx="2610341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026" y="1988841"/>
            <a:ext cx="2808312" cy="41461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002833"/>
            <a:ext cx="2538456" cy="41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" y="353794"/>
            <a:ext cx="2808312" cy="410900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17779"/>
            <a:ext cx="3096344" cy="4165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459"/>
            <a:ext cx="2590800" cy="3600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95" y="3144804"/>
            <a:ext cx="2565105" cy="37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10979" cy="31409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5919" y="3375039"/>
            <a:ext cx="168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Михайло </a:t>
            </a:r>
            <a:r>
              <a:rPr lang="uk-UA" dirty="0" err="1"/>
              <a:t>Ромм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13" y="1587222"/>
            <a:ext cx="3114675" cy="40481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0232" y="5837617"/>
            <a:ext cx="1602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Леонід Гайдай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41731"/>
            <a:ext cx="2808312" cy="37652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95231" y="6381328"/>
            <a:ext cx="1780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Ельдар</a:t>
            </a:r>
            <a:r>
              <a:rPr lang="uk-UA" dirty="0"/>
              <a:t> </a:t>
            </a:r>
            <a:r>
              <a:rPr lang="uk-UA" dirty="0" smtClean="0"/>
              <a:t>Рязанов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552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2" y="157051"/>
            <a:ext cx="4156722" cy="3127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3311324"/>
            <a:ext cx="3200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Кадр з фільму «Застава </a:t>
            </a:r>
            <a:r>
              <a:rPr lang="uk-UA" dirty="0"/>
              <a:t>Ілліча»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80" y="3709109"/>
            <a:ext cx="4583832" cy="28505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68144" y="3380940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«Людина-амфібія</a:t>
            </a:r>
            <a:r>
              <a:rPr lang="uk-UA" dirty="0" smtClean="0"/>
              <a:t>»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15" y="836712"/>
            <a:ext cx="4378297" cy="24482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4048" y="190380"/>
            <a:ext cx="427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«Ласкаво просимо, або Стороннім вхід заборонено»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1" y="3701781"/>
            <a:ext cx="4142393" cy="27754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71600" y="6477184"/>
            <a:ext cx="2032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«Карнавальна ніч</a:t>
            </a:r>
            <a:r>
              <a:rPr lang="uk-UA" dirty="0" smtClean="0"/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437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409603" cy="3387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43" y="200423"/>
            <a:ext cx="2021840" cy="34563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74660" y="3486771"/>
            <a:ext cx="1888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Ленінська премія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41" y="3912203"/>
            <a:ext cx="4146939" cy="2775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6"/>
          <a:stretch/>
        </p:blipFill>
        <p:spPr>
          <a:xfrm>
            <a:off x="1" y="3856103"/>
            <a:ext cx="4586780" cy="28876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1894"/>
            <a:ext cx="2736304" cy="37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5" y="0"/>
            <a:ext cx="3229953" cy="4840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50" y="2219253"/>
            <a:ext cx="3147891" cy="460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2776"/>
            <a:ext cx="3594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Шістдесятництво в українській культурі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4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15790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uk-UA" dirty="0"/>
              <a:t> </a:t>
            </a:r>
            <a:r>
              <a:rPr lang="uk-UA" sz="2200" dirty="0"/>
              <a:t>Шістдесятники — назва нового покоління радянської та української національної інтелігенції, що ввійшла </a:t>
            </a:r>
            <a:r>
              <a:rPr lang="uk-UA" sz="2200" dirty="0" err="1"/>
              <a:t>у культуру </a:t>
            </a:r>
            <a:r>
              <a:rPr lang="uk-UA" sz="2200" dirty="0" smtClean="0"/>
              <a:t>та </a:t>
            </a:r>
            <a:r>
              <a:rPr lang="uk-UA" sz="2200" dirty="0"/>
              <a:t>політику в </a:t>
            </a:r>
            <a:r>
              <a:rPr lang="uk-UA" sz="2200" dirty="0" err="1"/>
              <a:t>С</a:t>
            </a:r>
            <a:r>
              <a:rPr lang="uk-UA" sz="2200" dirty="0"/>
              <a:t>РСР в другій половині 1950-х — у період тимчасового послаблення комуністично-більшовицького тоталітаризму та хрущовської «</a:t>
            </a:r>
            <a:r>
              <a:rPr lang="uk-UA" sz="2200" dirty="0" smtClean="0"/>
              <a:t>відлиги»</a:t>
            </a:r>
            <a:r>
              <a:rPr lang="uk-UA" sz="2200" dirty="0"/>
              <a:t> </a:t>
            </a:r>
            <a:r>
              <a:rPr lang="uk-UA" sz="2200" dirty="0" smtClean="0"/>
              <a:t>і </a:t>
            </a:r>
            <a:r>
              <a:rPr lang="uk-UA" sz="2200" dirty="0"/>
              <a:t>найповніше себе творчо виявила на початку та в середині 1960-х </a:t>
            </a:r>
            <a:r>
              <a:rPr lang="uk-UA" sz="2200" dirty="0" smtClean="0"/>
              <a:t>років.</a:t>
            </a:r>
            <a:endParaRPr lang="uk-UA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" y="2452611"/>
            <a:ext cx="4029075" cy="4362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07904" y="2905081"/>
            <a:ext cx="2036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Василь Симоненко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77593"/>
            <a:ext cx="3168352" cy="44374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00573" y="4596327"/>
            <a:ext cx="192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«Вино з троянд</a:t>
            </a:r>
            <a:r>
              <a:rPr lang="uk-UA" dirty="0" smtClean="0"/>
              <a:t>» 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70485" y="3895314"/>
            <a:ext cx="191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«Земне тяжіння» </a:t>
            </a:r>
          </a:p>
        </p:txBody>
      </p:sp>
    </p:spTree>
    <p:extLst>
      <p:ext uri="{BB962C8B-B14F-4D97-AF65-F5344CB8AC3E}">
        <p14:creationId xmlns:p14="http://schemas.microsoft.com/office/powerpoint/2010/main" val="28127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284984"/>
            <a:ext cx="5308597" cy="3344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53460"/>
            <a:ext cx="2513831" cy="4080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56760"/>
            <a:ext cx="2336081" cy="34163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572094"/>
            <a:ext cx="1964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«Проміння землі»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86730" y="1268760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«Вітрила» 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2095603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«Мандрівки серця»</a:t>
            </a:r>
          </a:p>
        </p:txBody>
      </p:sp>
    </p:spTree>
    <p:extLst>
      <p:ext uri="{BB962C8B-B14F-4D97-AF65-F5344CB8AC3E}">
        <p14:creationId xmlns:p14="http://schemas.microsoft.com/office/powerpoint/2010/main" val="5347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3" y="2948743"/>
            <a:ext cx="4320480" cy="35399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0650" y="6488668"/>
            <a:ext cx="2696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Тетяна Яблонська «Тиша»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768"/>
            <a:ext cx="3619500" cy="3124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628800"/>
            <a:ext cx="4619625" cy="381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6197" y="5661248"/>
            <a:ext cx="4063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Горська, </a:t>
            </a:r>
            <a:r>
              <a:rPr lang="uk-UA" dirty="0" err="1" smtClean="0"/>
              <a:t>Заливаха</a:t>
            </a:r>
            <a:r>
              <a:rPr lang="uk-UA" dirty="0" smtClean="0"/>
              <a:t>, </a:t>
            </a:r>
            <a:r>
              <a:rPr lang="uk-UA" dirty="0" err="1" smtClean="0"/>
              <a:t>Семинківська</a:t>
            </a:r>
            <a:r>
              <a:rPr lang="uk-UA" dirty="0" smtClean="0"/>
              <a:t>, </a:t>
            </a:r>
            <a:r>
              <a:rPr lang="uk-UA" dirty="0" err="1"/>
              <a:t>Севрук</a:t>
            </a:r>
            <a:r>
              <a:rPr lang="uk-UA" dirty="0"/>
              <a:t>, </a:t>
            </a:r>
            <a:r>
              <a:rPr lang="uk-UA" dirty="0" smtClean="0"/>
              <a:t>Зубченко</a:t>
            </a:r>
          </a:p>
          <a:p>
            <a:r>
              <a:rPr lang="uk-UA" dirty="0" smtClean="0"/>
              <a:t>вітраж </a:t>
            </a:r>
            <a:r>
              <a:rPr lang="uk-UA" dirty="0"/>
              <a:t>«Шевченко. Мати</a:t>
            </a:r>
            <a:r>
              <a:rPr lang="uk-UA" dirty="0" smtClean="0"/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07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Плюси</a:t>
            </a:r>
            <a:endParaRPr lang="ru-RU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19230587"/>
              </p:ext>
            </p:extLst>
          </p:nvPr>
        </p:nvGraphicFramePr>
        <p:xfrm>
          <a:off x="395536" y="1600200"/>
          <a:ext cx="829126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985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err="1" smtClean="0"/>
              <a:t>Висновки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651151" y="1268760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Прагнув</a:t>
            </a:r>
            <a:r>
              <a:rPr lang="ru-RU" dirty="0" smtClean="0"/>
              <a:t> </a:t>
            </a:r>
            <a:r>
              <a:rPr lang="ru-RU" dirty="0" err="1" smtClean="0"/>
              <a:t>зм</a:t>
            </a:r>
            <a:r>
              <a:rPr lang="uk-UA" dirty="0" err="1" smtClean="0"/>
              <a:t>ін</a:t>
            </a:r>
            <a:r>
              <a:rPr lang="uk-UA" dirty="0" smtClean="0"/>
              <a:t>, тому відмежувався від політики репресій і завдав удару сталінізму</a:t>
            </a:r>
          </a:p>
          <a:p>
            <a:r>
              <a:rPr lang="uk-UA" dirty="0" smtClean="0"/>
              <a:t>Почав реабілітацію безневинно засуджених </a:t>
            </a:r>
          </a:p>
          <a:p>
            <a:r>
              <a:rPr lang="uk-UA" dirty="0" smtClean="0"/>
              <a:t>«</a:t>
            </a:r>
            <a:r>
              <a:rPr lang="uk-UA" dirty="0"/>
              <a:t>П</a:t>
            </a:r>
            <a:r>
              <a:rPr lang="uk-UA" dirty="0" smtClean="0"/>
              <a:t>рочинив вікно до миру»</a:t>
            </a:r>
          </a:p>
          <a:p>
            <a:r>
              <a:rPr lang="uk-UA" dirty="0" smtClean="0"/>
              <a:t>Демократизував народні господарства</a:t>
            </a:r>
          </a:p>
          <a:p>
            <a:r>
              <a:rPr lang="uk-UA" dirty="0" smtClean="0"/>
              <a:t>Розгорнув велике промислове и житлове будівництво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1" y="980728"/>
            <a:ext cx="4320480" cy="5687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4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Економічно-політичне життя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14351" y="1849722"/>
            <a:ext cx="8071184" cy="367240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Великим </a:t>
            </a:r>
            <a:r>
              <a:rPr lang="ru-RU" dirty="0" err="1"/>
              <a:t>досягненням</a:t>
            </a:r>
            <a:r>
              <a:rPr lang="ru-RU" dirty="0"/>
              <a:t> </a:t>
            </a:r>
            <a:r>
              <a:rPr lang="ru-RU" dirty="0" err="1"/>
              <a:t>Хрущова</a:t>
            </a:r>
            <a:r>
              <a:rPr lang="ru-RU" dirty="0"/>
              <a:t> як </a:t>
            </a:r>
            <a:r>
              <a:rPr lang="ru-RU" dirty="0" err="1"/>
              <a:t>політичного</a:t>
            </a:r>
            <a:r>
              <a:rPr lang="ru-RU" dirty="0"/>
              <a:t> </a:t>
            </a:r>
            <a:r>
              <a:rPr lang="ru-RU" dirty="0" err="1"/>
              <a:t>діяча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відмова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авторитарних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 у </a:t>
            </a:r>
            <a:r>
              <a:rPr lang="ru-RU" dirty="0" err="1"/>
              <a:t>політиці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/>
              <a:t>Реформи</a:t>
            </a:r>
            <a:r>
              <a:rPr lang="ru-RU" dirty="0"/>
              <a:t> в </a:t>
            </a:r>
            <a:r>
              <a:rPr lang="ru-RU" dirty="0" err="1"/>
              <a:t>політичній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сприяли</a:t>
            </a:r>
            <a:r>
              <a:rPr lang="ru-RU" dirty="0"/>
              <a:t> </a:t>
            </a:r>
            <a:r>
              <a:rPr lang="ru-RU" dirty="0" err="1"/>
              <a:t>певній</a:t>
            </a:r>
            <a:r>
              <a:rPr lang="ru-RU" dirty="0"/>
              <a:t> </a:t>
            </a:r>
            <a:r>
              <a:rPr lang="ru-RU" dirty="0" err="1"/>
              <a:t>лібералізації</a:t>
            </a:r>
            <a:r>
              <a:rPr lang="ru-RU" dirty="0"/>
              <a:t> та </a:t>
            </a:r>
            <a:r>
              <a:rPr lang="ru-RU" dirty="0" err="1"/>
              <a:t>демократизації</a:t>
            </a:r>
            <a:r>
              <a:rPr lang="ru-RU" dirty="0"/>
              <a:t> </a:t>
            </a:r>
            <a:r>
              <a:rPr lang="ru-RU" dirty="0" err="1"/>
              <a:t>суспільно-політичного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:</a:t>
            </a:r>
          </a:p>
          <a:p>
            <a:pPr>
              <a:buFontTx/>
              <a:buChar char="-"/>
            </a:pPr>
            <a:r>
              <a:rPr lang="ru-RU" dirty="0" smtClean="0"/>
              <a:t>люди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вільно</a:t>
            </a:r>
            <a:r>
              <a:rPr lang="ru-RU" dirty="0"/>
              <a:t> </a:t>
            </a:r>
            <a:r>
              <a:rPr lang="ru-RU" dirty="0" err="1"/>
              <a:t>висловлювати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smtClean="0"/>
              <a:t>думки.</a:t>
            </a:r>
            <a:endParaRPr lang="ru-RU" dirty="0"/>
          </a:p>
          <a:p>
            <a:pPr>
              <a:buFontTx/>
              <a:buChar char="-"/>
            </a:pPr>
            <a:r>
              <a:rPr lang="ru-RU" dirty="0" err="1" smtClean="0"/>
              <a:t>відновилися</a:t>
            </a:r>
            <a:r>
              <a:rPr lang="ru-RU" dirty="0" smtClean="0"/>
              <a:t> </a:t>
            </a:r>
            <a:r>
              <a:rPr lang="ru-RU" dirty="0" err="1" smtClean="0"/>
              <a:t>демократичні</a:t>
            </a:r>
            <a:r>
              <a:rPr lang="ru-RU" dirty="0" smtClean="0"/>
              <a:t> </a:t>
            </a:r>
            <a:r>
              <a:rPr lang="ru-RU" dirty="0" err="1" smtClean="0"/>
              <a:t>норми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КПРС (</a:t>
            </a:r>
            <a:r>
              <a:rPr lang="ru-RU" dirty="0" err="1" smtClean="0"/>
              <a:t>регулярне</a:t>
            </a:r>
            <a:r>
              <a:rPr lang="ru-RU" dirty="0" smtClean="0"/>
              <a:t> </a:t>
            </a:r>
            <a:r>
              <a:rPr lang="ru-RU" dirty="0" err="1" smtClean="0"/>
              <a:t>скликання</a:t>
            </a:r>
            <a:r>
              <a:rPr lang="ru-RU" dirty="0" smtClean="0"/>
              <a:t> </a:t>
            </a:r>
            <a:r>
              <a:rPr lang="ru-RU" dirty="0" err="1" smtClean="0"/>
              <a:t>з’їздів</a:t>
            </a:r>
            <a:r>
              <a:rPr lang="ru-RU" dirty="0" smtClean="0"/>
              <a:t>, </a:t>
            </a:r>
            <a:r>
              <a:rPr lang="ru-RU" dirty="0" err="1" smtClean="0"/>
              <a:t>пленумів</a:t>
            </a:r>
            <a:r>
              <a:rPr lang="ru-RU" dirty="0" smtClean="0"/>
              <a:t>, критика і самокритика в </a:t>
            </a:r>
            <a:r>
              <a:rPr lang="ru-RU" dirty="0" err="1" smtClean="0"/>
              <a:t>партії</a:t>
            </a:r>
            <a:r>
              <a:rPr lang="ru-RU" dirty="0" smtClean="0"/>
              <a:t>).</a:t>
            </a:r>
          </a:p>
          <a:p>
            <a:pPr>
              <a:buFontTx/>
              <a:buChar char="-"/>
            </a:pPr>
            <a:r>
              <a:rPr lang="ru-RU" dirty="0" err="1" smtClean="0"/>
              <a:t>зросла</a:t>
            </a:r>
            <a:r>
              <a:rPr lang="ru-RU" dirty="0" smtClean="0"/>
              <a:t> </a:t>
            </a:r>
            <a:r>
              <a:rPr lang="ru-RU" dirty="0"/>
              <a:t>роль Рад – як в </a:t>
            </a:r>
            <a:r>
              <a:rPr lang="ru-RU" dirty="0" err="1"/>
              <a:t>центрі</a:t>
            </a:r>
            <a:r>
              <a:rPr lang="ru-RU" dirty="0"/>
              <a:t>, так і на </a:t>
            </a:r>
            <a:r>
              <a:rPr lang="ru-RU" dirty="0" err="1" smtClean="0"/>
              <a:t>місцях</a:t>
            </a:r>
            <a:r>
              <a:rPr lang="ru-RU" dirty="0"/>
              <a:t>.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err="1" smtClean="0"/>
              <a:t>розпочалася</a:t>
            </a:r>
            <a:r>
              <a:rPr lang="ru-RU" dirty="0" smtClean="0"/>
              <a:t> </a:t>
            </a:r>
            <a:r>
              <a:rPr lang="ru-RU" dirty="0" err="1"/>
              <a:t>реабілітація</a:t>
            </a:r>
            <a:r>
              <a:rPr lang="ru-RU" dirty="0"/>
              <a:t> жертв </a:t>
            </a:r>
            <a:r>
              <a:rPr lang="ru-RU" dirty="0" err="1"/>
              <a:t>масових</a:t>
            </a:r>
            <a:r>
              <a:rPr lang="ru-RU" dirty="0"/>
              <a:t> </a:t>
            </a:r>
            <a:r>
              <a:rPr lang="ru-RU" dirty="0" err="1"/>
              <a:t>репресій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78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24744"/>
            <a:ext cx="7796030" cy="3311189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Хрущов</a:t>
            </a:r>
            <a:r>
              <a:rPr lang="ru-RU" dirty="0"/>
              <a:t> </a:t>
            </a:r>
            <a:r>
              <a:rPr lang="ru-RU" dirty="0" err="1"/>
              <a:t>здійснив</a:t>
            </a:r>
            <a:r>
              <a:rPr lang="ru-RU" dirty="0"/>
              <a:t> ряд </a:t>
            </a:r>
            <a:r>
              <a:rPr lang="ru-RU" dirty="0" err="1"/>
              <a:t>заходів</a:t>
            </a:r>
            <a:r>
              <a:rPr lang="ru-RU" dirty="0"/>
              <a:t> в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децентралізації</a:t>
            </a:r>
            <a:r>
              <a:rPr lang="ru-RU" dirty="0"/>
              <a:t> і </a:t>
            </a:r>
            <a:r>
              <a:rPr lang="ru-RU" dirty="0" err="1"/>
              <a:t>розширення</a:t>
            </a:r>
            <a:r>
              <a:rPr lang="ru-RU" dirty="0"/>
              <a:t> прав </a:t>
            </a:r>
            <a:r>
              <a:rPr lang="ru-RU" dirty="0" err="1"/>
              <a:t>союзних</a:t>
            </a:r>
            <a:r>
              <a:rPr lang="ru-RU" dirty="0"/>
              <a:t> </a:t>
            </a:r>
            <a:r>
              <a:rPr lang="ru-RU" dirty="0" err="1"/>
              <a:t>республік</a:t>
            </a:r>
            <a:r>
              <a:rPr lang="ru-RU" dirty="0"/>
              <a:t>, в </a:t>
            </a:r>
            <a:r>
              <a:rPr lang="ru-RU" dirty="0" err="1"/>
              <a:t>т.ч</a:t>
            </a:r>
            <a:r>
              <a:rPr lang="ru-RU" dirty="0"/>
              <a:t>. й </a:t>
            </a:r>
            <a:r>
              <a:rPr lang="ru-RU" dirty="0" err="1" smtClean="0"/>
              <a:t>України</a:t>
            </a:r>
            <a:r>
              <a:rPr lang="ru-RU" dirty="0" smtClean="0"/>
              <a:t>:</a:t>
            </a:r>
          </a:p>
          <a:p>
            <a:pPr>
              <a:buFontTx/>
              <a:buChar char="-"/>
            </a:pPr>
            <a:r>
              <a:rPr lang="ru-RU" dirty="0" err="1" smtClean="0"/>
              <a:t>українці</a:t>
            </a:r>
            <a:r>
              <a:rPr lang="ru-RU" dirty="0" smtClean="0"/>
              <a:t> </a:t>
            </a:r>
            <a:r>
              <a:rPr lang="ru-RU" dirty="0" err="1"/>
              <a:t>частіше</a:t>
            </a:r>
            <a:r>
              <a:rPr lang="ru-RU" dirty="0"/>
              <a:t> </a:t>
            </a:r>
            <a:r>
              <a:rPr lang="ru-RU" dirty="0" err="1"/>
              <a:t>висувалися</a:t>
            </a:r>
            <a:r>
              <a:rPr lang="ru-RU" dirty="0"/>
              <a:t> на </a:t>
            </a:r>
            <a:r>
              <a:rPr lang="ru-RU" dirty="0" err="1"/>
              <a:t>керівні</a:t>
            </a:r>
            <a:r>
              <a:rPr lang="ru-RU" dirty="0"/>
              <a:t> посади в </a:t>
            </a:r>
            <a:r>
              <a:rPr lang="ru-RU" dirty="0" err="1"/>
              <a:t>республіці</a:t>
            </a:r>
            <a:r>
              <a:rPr lang="ru-RU" dirty="0"/>
              <a:t>. В 1953 р. першим секретарем ЦК КПУ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призначено</a:t>
            </a:r>
            <a:r>
              <a:rPr lang="ru-RU" dirty="0"/>
              <a:t> </a:t>
            </a:r>
            <a:r>
              <a:rPr lang="ru-RU" dirty="0" err="1"/>
              <a:t>українця</a:t>
            </a:r>
            <a:r>
              <a:rPr lang="ru-RU" dirty="0"/>
              <a:t> </a:t>
            </a:r>
            <a:r>
              <a:rPr lang="ru-RU" dirty="0" err="1"/>
              <a:t>О.Кириченка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err="1" smtClean="0"/>
              <a:t>розширились</a:t>
            </a:r>
            <a:r>
              <a:rPr lang="ru-RU" dirty="0" smtClean="0"/>
              <a:t> </a:t>
            </a:r>
            <a:r>
              <a:rPr lang="ru-RU" dirty="0" err="1"/>
              <a:t>функції</a:t>
            </a:r>
            <a:r>
              <a:rPr lang="ru-RU" dirty="0"/>
              <a:t> і </a:t>
            </a:r>
            <a:r>
              <a:rPr lang="ru-RU" dirty="0" err="1"/>
              <a:t>підвищилась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 КПУ;</a:t>
            </a:r>
          </a:p>
          <a:p>
            <a:pPr>
              <a:buFontTx/>
              <a:buChar char="-"/>
            </a:pPr>
            <a:r>
              <a:rPr lang="ru-RU" dirty="0" err="1" smtClean="0"/>
              <a:t>активізувалась</a:t>
            </a:r>
            <a:r>
              <a:rPr lang="ru-RU" dirty="0" smtClean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на </a:t>
            </a:r>
            <a:r>
              <a:rPr lang="ru-RU" dirty="0" err="1"/>
              <a:t>міжнародній</a:t>
            </a:r>
            <a:r>
              <a:rPr lang="ru-RU" dirty="0"/>
              <a:t> </a:t>
            </a:r>
            <a:r>
              <a:rPr lang="ru-RU" dirty="0" err="1"/>
              <a:t>арені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/>
              <a:t>реформи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економікою</a:t>
            </a:r>
            <a:r>
              <a:rPr lang="ru-RU" dirty="0"/>
              <a:t> в 1957 р.. </a:t>
            </a:r>
            <a:r>
              <a:rPr lang="ru-RU" dirty="0" err="1"/>
              <a:t>під</a:t>
            </a:r>
            <a:r>
              <a:rPr lang="ru-RU" dirty="0"/>
              <a:t> контроль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перейшло</a:t>
            </a:r>
            <a:r>
              <a:rPr lang="ru-RU" dirty="0"/>
              <a:t> 97 % </a:t>
            </a:r>
            <a:r>
              <a:rPr lang="ru-RU" dirty="0" err="1"/>
              <a:t>заводів</a:t>
            </a:r>
            <a:r>
              <a:rPr lang="ru-RU" dirty="0"/>
              <a:t> </a:t>
            </a:r>
            <a:r>
              <a:rPr lang="ru-RU" dirty="0" err="1"/>
              <a:t>республіки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34 % в 1953 р..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Соціальне життя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3985641" cy="3311189"/>
          </a:xfrm>
        </p:spPr>
        <p:txBody>
          <a:bodyPr/>
          <a:lstStyle/>
          <a:p>
            <a:r>
              <a:rPr lang="uk-UA" dirty="0"/>
              <a:t>З'явилися нові магазини, їдальні, кафе, ресторани, урізноманітнився асортимент промислових товарів. </a:t>
            </a:r>
            <a:endParaRPr lang="uk-UA" dirty="0" smtClean="0"/>
          </a:p>
          <a:p>
            <a:r>
              <a:rPr lang="uk-UA" dirty="0"/>
              <a:t>У побут багатьох людей ввійшла нова техніка: телевізори, магнітофони, пральні машинки тощо.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640" y="1290755"/>
            <a:ext cx="3802769" cy="2520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967" y="3811553"/>
            <a:ext cx="3745442" cy="24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0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528" y="1628800"/>
            <a:ext cx="4320480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	У побут багатьох людей ввійшла нова техніка: телевізори, магнітофони, пральні машинки тощо.</a:t>
            </a:r>
            <a:endParaRPr lang="ru-RU" dirty="0"/>
          </a:p>
        </p:txBody>
      </p:sp>
      <p:pic>
        <p:nvPicPr>
          <p:cNvPr id="16386" name="Picture 2" descr="http://pulson.ru/wp-content/uploads/2013/04/pulson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933056"/>
            <a:ext cx="331737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http://pics.livejournal.com/germanych/pic/000cqe8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456384" cy="221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6" descr="http://www.simfion.net/imgdop/magussa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05064"/>
            <a:ext cx="3626768" cy="2405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5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1340768"/>
            <a:ext cx="4915272" cy="504056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err="1" smtClean="0"/>
              <a:t>Скорочено</a:t>
            </a:r>
            <a:r>
              <a:rPr lang="ru-RU" dirty="0" smtClean="0"/>
              <a:t> </a:t>
            </a:r>
            <a:r>
              <a:rPr lang="ru-RU" dirty="0" err="1" smtClean="0"/>
              <a:t>тривалість</a:t>
            </a:r>
            <a:r>
              <a:rPr lang="ru-RU" dirty="0" smtClean="0"/>
              <a:t> </a:t>
            </a:r>
            <a:r>
              <a:rPr lang="ru-RU" dirty="0" err="1" smtClean="0"/>
              <a:t>робочого</a:t>
            </a:r>
            <a:r>
              <a:rPr lang="ru-RU" dirty="0" smtClean="0"/>
              <a:t> дня у </a:t>
            </a:r>
            <a:r>
              <a:rPr lang="ru-RU" dirty="0" err="1" smtClean="0"/>
              <a:t>передвихідні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передсвяткові</a:t>
            </a:r>
            <a:r>
              <a:rPr lang="ru-RU" dirty="0" smtClean="0"/>
              <a:t> </a:t>
            </a:r>
            <a:r>
              <a:rPr lang="ru-RU" dirty="0" err="1" smtClean="0"/>
              <a:t>дні</a:t>
            </a:r>
            <a:r>
              <a:rPr lang="ru-RU" dirty="0" smtClean="0"/>
              <a:t> на 2 </a:t>
            </a:r>
            <a:r>
              <a:rPr lang="ru-RU" dirty="0" err="1" smtClean="0"/>
              <a:t>години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 smtClean="0"/>
              <a:t>Скасовано</a:t>
            </a:r>
            <a:r>
              <a:rPr lang="ru-RU" dirty="0" smtClean="0"/>
              <a:t> закон 1940 р.,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прикріплював</a:t>
            </a:r>
            <a:r>
              <a:rPr lang="ru-RU" dirty="0" smtClean="0"/>
              <a:t> </a:t>
            </a:r>
            <a:r>
              <a:rPr lang="ru-RU" dirty="0" err="1" smtClean="0"/>
              <a:t>робітників</a:t>
            </a:r>
            <a:r>
              <a:rPr lang="ru-RU" dirty="0" smtClean="0"/>
              <a:t> до </a:t>
            </a:r>
            <a:r>
              <a:rPr lang="ru-RU" dirty="0" err="1" smtClean="0"/>
              <a:t>підприємств</a:t>
            </a:r>
            <a:r>
              <a:rPr lang="ru-RU" dirty="0" smtClean="0"/>
              <a:t>, де вони </a:t>
            </a:r>
            <a:r>
              <a:rPr lang="ru-RU" dirty="0" err="1" smtClean="0"/>
              <a:t>працювали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Збільшено тривалість відпусток, пов'язаних з вагітністю й пологами. 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Установлено 6-годинний </a:t>
            </a:r>
            <a:r>
              <a:rPr lang="ru-RU" dirty="0" err="1" smtClean="0"/>
              <a:t>робочий</a:t>
            </a:r>
            <a:r>
              <a:rPr lang="ru-RU" dirty="0" smtClean="0"/>
              <a:t> день для </a:t>
            </a:r>
            <a:r>
              <a:rPr lang="ru-RU" dirty="0" err="1" smtClean="0"/>
              <a:t>підлітків</a:t>
            </a:r>
            <a:r>
              <a:rPr lang="ru-RU" dirty="0" smtClean="0"/>
              <a:t> 16-18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23" name="Picture 3" descr="http://na-strazhe.ru/files/cache/ef451735c8519975b047d1dd81bd9b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77072"/>
            <a:ext cx="3707904" cy="2415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5" descr="http://festival.cdkg.ru/images/static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124744"/>
            <a:ext cx="2272680" cy="2808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03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 descr="http://kuncevo.ucoz.ru/ist_ukr11/zabud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2823965" cy="216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43608" y="3212976"/>
            <a:ext cx="3367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Забудова</a:t>
            </a:r>
            <a:r>
              <a:rPr lang="ru-RU" dirty="0"/>
              <a:t> м. </a:t>
            </a:r>
            <a:r>
              <a:rPr lang="ru-RU" dirty="0" err="1"/>
              <a:t>Києва</a:t>
            </a:r>
            <a:r>
              <a:rPr lang="ru-RU" dirty="0"/>
              <a:t>. </a:t>
            </a:r>
            <a:r>
              <a:rPr lang="ru-RU" i="1" dirty="0"/>
              <a:t>1950-і роки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6165304"/>
            <a:ext cx="294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Каховська</a:t>
            </a:r>
            <a:r>
              <a:rPr lang="ru-RU" dirty="0"/>
              <a:t> ГЕС. 1950-і роки</a:t>
            </a:r>
          </a:p>
        </p:txBody>
      </p:sp>
      <p:pic>
        <p:nvPicPr>
          <p:cNvPr id="29704" name="Picture 8" descr="http://kuncevo.ucoz.ru/ist_ukr11/kahobka_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61048"/>
            <a:ext cx="2952328" cy="2194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60032" y="3212976"/>
            <a:ext cx="3380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На </a:t>
            </a:r>
            <a:r>
              <a:rPr lang="ru-RU" dirty="0" err="1"/>
              <a:t>польові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. </a:t>
            </a:r>
            <a:r>
              <a:rPr lang="ru-RU" i="1" dirty="0" smtClean="0"/>
              <a:t>1960-ті </a:t>
            </a:r>
            <a:r>
              <a:rPr lang="ru-RU" i="1" dirty="0"/>
              <a:t>роки</a:t>
            </a:r>
            <a:endParaRPr lang="ru-RU" dirty="0"/>
          </a:p>
        </p:txBody>
      </p:sp>
      <p:pic>
        <p:nvPicPr>
          <p:cNvPr id="29708" name="Picture 12" descr="http://subject.com.ua/textbook/history/11klas/11klas.files/image072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5076056" y="980728"/>
            <a:ext cx="2829493" cy="2135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10" name="Picture 14" descr="http://kuncevo.ucoz.ru/ist_ukr11/gazoprov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789040"/>
            <a:ext cx="227140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11560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Будівництво</a:t>
            </a:r>
            <a:r>
              <a:rPr lang="ru-RU" dirty="0"/>
              <a:t> газопроводу </a:t>
            </a:r>
            <a:r>
              <a:rPr lang="ru-RU" dirty="0" err="1"/>
              <a:t>Шебелинка-Острозька</a:t>
            </a:r>
            <a:r>
              <a:rPr lang="ru-RU" dirty="0"/>
              <a:t>. </a:t>
            </a:r>
            <a:r>
              <a:rPr lang="ru-RU" i="1" dirty="0"/>
              <a:t>1960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293</TotalTime>
  <Words>680</Words>
  <Application>Microsoft Office PowerPoint</Application>
  <PresentationFormat>Экран (4:3)</PresentationFormat>
  <Paragraphs>94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Главное мероприятие</vt:lpstr>
      <vt:lpstr>Хрущовська відлига </vt:lpstr>
      <vt:lpstr>Хрущовська «відлига»</vt:lpstr>
      <vt:lpstr>Плюси</vt:lpstr>
      <vt:lpstr>Економічно-політичне життя</vt:lpstr>
      <vt:lpstr>Презентация PowerPoint</vt:lpstr>
      <vt:lpstr>Соціальне життя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Масове житлове будівництво</vt:lpstr>
      <vt:lpstr>Презентация PowerPoint</vt:lpstr>
      <vt:lpstr>Презентация PowerPoint</vt:lpstr>
      <vt:lpstr>Міжнародна діяльність</vt:lpstr>
      <vt:lpstr>Презентация PowerPoint</vt:lpstr>
      <vt:lpstr>НТР, наука, освіта</vt:lpstr>
      <vt:lpstr>Презентация PowerPoint</vt:lpstr>
      <vt:lpstr>Презентация PowerPoint</vt:lpstr>
      <vt:lpstr>«Відлига» в українській культурі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Шістдесятництво в українській культурі</vt:lpstr>
      <vt:lpstr>Презентация PowerPoint</vt:lpstr>
      <vt:lpstr>Презентация PowerPoint</vt:lpstr>
      <vt:lpstr>Презентация PowerPoint</vt:lpstr>
      <vt:lpstr>Висновки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Администратор</dc:creator>
  <cp:lastModifiedBy>kkk</cp:lastModifiedBy>
  <cp:revision>22</cp:revision>
  <dcterms:created xsi:type="dcterms:W3CDTF">2014-12-11T18:27:49Z</dcterms:created>
  <dcterms:modified xsi:type="dcterms:W3CDTF">2015-02-13T13:42:49Z</dcterms:modified>
</cp:coreProperties>
</file>