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9" r:id="rId4"/>
    <p:sldId id="259" r:id="rId5"/>
    <p:sldId id="261" r:id="rId6"/>
    <p:sldId id="263" r:id="rId7"/>
    <p:sldId id="264" r:id="rId8"/>
    <p:sldId id="281" r:id="rId9"/>
    <p:sldId id="265" r:id="rId10"/>
    <p:sldId id="269" r:id="rId11"/>
    <p:sldId id="280" r:id="rId12"/>
    <p:sldId id="271" r:id="rId13"/>
    <p:sldId id="270" r:id="rId14"/>
    <p:sldId id="272" r:id="rId15"/>
    <p:sldId id="273" r:id="rId16"/>
    <p:sldId id="276" r:id="rId17"/>
    <p:sldId id="275" r:id="rId18"/>
    <p:sldId id="277" r:id="rId19"/>
    <p:sldId id="278" r:id="rId20"/>
    <p:sldId id="282" r:id="rId21"/>
    <p:sldId id="283" r:id="rId22"/>
    <p:sldId id="285" r:id="rId23"/>
    <p:sldId id="286" r:id="rId24"/>
    <p:sldId id="284" r:id="rId25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60" y="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7A2ABD-BF27-45FF-A29F-8AD616DA8C78}" type="datetimeFigureOut">
              <a:rPr lang="ru-RU" smtClean="0"/>
              <a:t>01.10.2023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26438A-9B38-4E6C-ABF3-63F0D46890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1057417"/>
      </p:ext>
    </p:extLst>
  </p:cSld>
  <p:clrMapOvr>
    <a:masterClrMapping/>
  </p:clrMapOvr>
  <p:transition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7A2ABD-BF27-45FF-A29F-8AD616DA8C78}" type="datetimeFigureOut">
              <a:rPr lang="ru-RU" smtClean="0"/>
              <a:t>01.10.2023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26438A-9B38-4E6C-ABF3-63F0D46890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860690"/>
      </p:ext>
    </p:extLst>
  </p:cSld>
  <p:clrMapOvr>
    <a:masterClrMapping/>
  </p:clrMapOvr>
  <p:transition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7A2ABD-BF27-45FF-A29F-8AD616DA8C78}" type="datetimeFigureOut">
              <a:rPr lang="ru-RU" smtClean="0"/>
              <a:t>01.10.2023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26438A-9B38-4E6C-ABF3-63F0D46890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942532"/>
      </p:ext>
    </p:extLst>
  </p:cSld>
  <p:clrMapOvr>
    <a:masterClrMapping/>
  </p:clrMapOvr>
  <p:transition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7A2ABD-BF27-45FF-A29F-8AD616DA8C78}" type="datetimeFigureOut">
              <a:rPr lang="ru-RU" smtClean="0"/>
              <a:t>01.10.2023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26438A-9B38-4E6C-ABF3-63F0D46890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7735336"/>
      </p:ext>
    </p:extLst>
  </p:cSld>
  <p:clrMapOvr>
    <a:masterClrMapping/>
  </p:clrMapOvr>
  <p:transition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7A2ABD-BF27-45FF-A29F-8AD616DA8C78}" type="datetimeFigureOut">
              <a:rPr lang="ru-RU" smtClean="0"/>
              <a:t>01.10.2023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26438A-9B38-4E6C-ABF3-63F0D46890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7370680"/>
      </p:ext>
    </p:extLst>
  </p:cSld>
  <p:clrMapOvr>
    <a:masterClrMapping/>
  </p:clrMapOvr>
  <p:transition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7A2ABD-BF27-45FF-A29F-8AD616DA8C78}" type="datetimeFigureOut">
              <a:rPr lang="ru-RU" smtClean="0"/>
              <a:t>01.10.2023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26438A-9B38-4E6C-ABF3-63F0D46890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617137"/>
      </p:ext>
    </p:extLst>
  </p:cSld>
  <p:clrMapOvr>
    <a:masterClrMapping/>
  </p:clrMapOvr>
  <p:transition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7A2ABD-BF27-45FF-A29F-8AD616DA8C78}" type="datetimeFigureOut">
              <a:rPr lang="ru-RU" smtClean="0"/>
              <a:t>01.10.2023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26438A-9B38-4E6C-ABF3-63F0D46890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84593"/>
      </p:ext>
    </p:extLst>
  </p:cSld>
  <p:clrMapOvr>
    <a:masterClrMapping/>
  </p:clrMapOvr>
  <p:transition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7A2ABD-BF27-45FF-A29F-8AD616DA8C78}" type="datetimeFigureOut">
              <a:rPr lang="ru-RU" smtClean="0"/>
              <a:t>01.10.2023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26438A-9B38-4E6C-ABF3-63F0D46890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010483"/>
      </p:ext>
    </p:extLst>
  </p:cSld>
  <p:clrMapOvr>
    <a:masterClrMapping/>
  </p:clrMapOvr>
  <p:transition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7A2ABD-BF27-45FF-A29F-8AD616DA8C78}" type="datetimeFigureOut">
              <a:rPr lang="ru-RU" smtClean="0"/>
              <a:t>01.10.2023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26438A-9B38-4E6C-ABF3-63F0D46890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465247"/>
      </p:ext>
    </p:extLst>
  </p:cSld>
  <p:clrMapOvr>
    <a:masterClrMapping/>
  </p:clrMapOvr>
  <p:transition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7A2ABD-BF27-45FF-A29F-8AD616DA8C78}" type="datetimeFigureOut">
              <a:rPr lang="ru-RU" smtClean="0"/>
              <a:t>01.10.2023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26438A-9B38-4E6C-ABF3-63F0D46890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404458"/>
      </p:ext>
    </p:extLst>
  </p:cSld>
  <p:clrMapOvr>
    <a:masterClrMapping/>
  </p:clrMapOvr>
  <p:transition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7A2ABD-BF27-45FF-A29F-8AD616DA8C78}" type="datetimeFigureOut">
              <a:rPr lang="ru-RU" smtClean="0"/>
              <a:t>01.10.2023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26438A-9B38-4E6C-ABF3-63F0D46890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296994"/>
      </p:ext>
    </p:extLst>
  </p:cSld>
  <p:clrMapOvr>
    <a:masterClrMapping/>
  </p:clrMapOvr>
  <p:transition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">
              <a:schemeClr val="bg1"/>
            </a:gs>
            <a:gs pos="58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latin typeface="Arial" charset="0"/>
                <a:cs typeface="+mn-cs"/>
              </a:defRPr>
            </a:lvl1pPr>
          </a:lstStyle>
          <a:p>
            <a:fld id="{DF7A2ABD-BF27-45FF-A29F-8AD616DA8C78}" type="datetimeFigureOut">
              <a:rPr lang="ru-RU" smtClean="0"/>
              <a:t>01.10.2023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latin typeface="Arial" charset="0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latin typeface="Arial" charset="0"/>
                <a:cs typeface="+mn-cs"/>
              </a:defRPr>
            </a:lvl1pPr>
          </a:lstStyle>
          <a:p>
            <a:fld id="{9026438A-9B38-4E6C-ABF3-63F0D46890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601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strips dir="rd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2.wdp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707654"/>
            <a:ext cx="7772400" cy="1102519"/>
          </a:xfrm>
        </p:spPr>
        <p:txBody>
          <a:bodyPr>
            <a:noAutofit/>
          </a:bodyPr>
          <a:lstStyle/>
          <a:p>
            <a:r>
              <a:rPr lang="uk-UA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ookman Old Style" panose="02050604050505020204" pitchFamily="18" charset="0"/>
              </a:rPr>
              <a:t>Д</a:t>
            </a:r>
            <a:r>
              <a:rPr lang="uk-UA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ookman Old Style" panose="02050604050505020204" pitchFamily="18" charset="0"/>
              </a:rPr>
              <a:t>ослідження функції </a:t>
            </a:r>
            <a:r>
              <a:rPr lang="uk-UA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ookman Old Style" panose="02050604050505020204" pitchFamily="18" charset="0"/>
              </a:rPr>
              <a:t/>
            </a:r>
            <a:br>
              <a:rPr lang="uk-UA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ookman Old Style" panose="02050604050505020204" pitchFamily="18" charset="0"/>
              </a:rPr>
            </a:br>
            <a:r>
              <a:rPr lang="uk-UA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ookman Old Style" panose="02050604050505020204" pitchFamily="18" charset="0"/>
              </a:rPr>
              <a:t>та побудови її </a:t>
            </a:r>
            <a:r>
              <a:rPr lang="uk-UA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ookman Old Style" panose="02050604050505020204" pitchFamily="18" charset="0"/>
              </a:rPr>
              <a:t>графіка.</a:t>
            </a:r>
            <a:endParaRPr lang="uk-UA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115616" y="2715766"/>
            <a:ext cx="7772400" cy="1102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191693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ookman Old Style" panose="02050604050505020204" pitchFamily="18" charset="0"/>
                <a:ea typeface="Times New Roman"/>
              </a:rPr>
              <a:t>Схема дослідження функції   на монотонність</a:t>
            </a:r>
            <a:endParaRPr lang="ru-RU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Bookman Old Style" panose="0205060405050502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00150"/>
                <a:ext cx="8229600" cy="3747863"/>
              </a:xfrm>
            </p:spPr>
            <p:txBody>
              <a:bodyPr>
                <a:normAutofit/>
              </a:bodyPr>
              <a:lstStyle/>
              <a:p>
                <a:pPr lvl="0" algn="just">
                  <a:lnSpc>
                    <a:spcPct val="115000"/>
                  </a:lnSpc>
                  <a:buFont typeface="+mj-lt"/>
                  <a:buAutoNum type="arabicPeriod"/>
                </a:pPr>
                <a:r>
                  <a:rPr lang="uk-UA" sz="2300" b="1" dirty="0">
                    <a:latin typeface="Bookman Old Style" panose="02050604050505020204" pitchFamily="18" charset="0"/>
                    <a:ea typeface="Times New Roman"/>
                    <a:cs typeface="Times New Roman"/>
                  </a:rPr>
                  <a:t>Знайти область визначення функції  </a:t>
                </a:r>
                <a14:m>
                  <m:oMath xmlns:m="http://schemas.openxmlformats.org/officeDocument/2006/math">
                    <m:r>
                      <a:rPr lang="en-US" sz="23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𝒇</m:t>
                    </m:r>
                    <m:r>
                      <a:rPr lang="ru-RU" sz="23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(</m:t>
                    </m:r>
                    <m:r>
                      <a:rPr lang="en-US" sz="23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𝒙</m:t>
                    </m:r>
                    <m:r>
                      <a:rPr lang="ru-RU" sz="23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)</m:t>
                    </m:r>
                  </m:oMath>
                </a14:m>
                <a:r>
                  <a:rPr lang="uk-UA" sz="2300" b="1" dirty="0">
                    <a:effectLst/>
                    <a:latin typeface="Bookman Old Style" panose="02050604050505020204" pitchFamily="18" charset="0"/>
                    <a:ea typeface="Times New Roman"/>
                    <a:cs typeface="Times New Roman"/>
                  </a:rPr>
                  <a:t>.</a:t>
                </a:r>
                <a:endParaRPr lang="ru-RU" sz="2300" b="1" dirty="0">
                  <a:latin typeface="Bookman Old Style" panose="02050604050505020204" pitchFamily="18" charset="0"/>
                  <a:ea typeface="Calibri"/>
                  <a:cs typeface="Times New Roman"/>
                </a:endParaRPr>
              </a:p>
              <a:p>
                <a:pPr lvl="0" algn="just">
                  <a:lnSpc>
                    <a:spcPct val="115000"/>
                  </a:lnSpc>
                  <a:buFont typeface="+mj-lt"/>
                  <a:buAutoNum type="arabicPeriod"/>
                </a:pPr>
                <a:r>
                  <a:rPr lang="uk-UA" sz="2300" b="1" dirty="0">
                    <a:effectLst/>
                    <a:latin typeface="Bookman Old Style" panose="02050604050505020204" pitchFamily="18" charset="0"/>
                    <a:ea typeface="Times New Roman"/>
                    <a:cs typeface="Times New Roman"/>
                  </a:rPr>
                  <a:t>Знайти похідну цієї функції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300" b="1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23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𝒇</m:t>
                        </m:r>
                      </m:e>
                      <m:sup>
                        <m:r>
                          <a:rPr lang="uk-UA" sz="23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′</m:t>
                        </m:r>
                      </m:sup>
                    </m:sSup>
                    <m:r>
                      <a:rPr lang="uk-UA" sz="2300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(</m:t>
                    </m:r>
                    <m:r>
                      <a:rPr lang="uk-UA" sz="2300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𝒙</m:t>
                    </m:r>
                    <m:r>
                      <a:rPr lang="uk-UA" sz="2300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)</m:t>
                    </m:r>
                  </m:oMath>
                </a14:m>
                <a:endParaRPr lang="ru-RU" sz="2300" b="1" dirty="0">
                  <a:latin typeface="Bookman Old Style" panose="02050604050505020204" pitchFamily="18" charset="0"/>
                  <a:ea typeface="Calibri"/>
                  <a:cs typeface="Times New Roman"/>
                </a:endParaRPr>
              </a:p>
              <a:p>
                <a:pPr lvl="0" algn="just">
                  <a:lnSpc>
                    <a:spcPct val="115000"/>
                  </a:lnSpc>
                  <a:buFont typeface="+mj-lt"/>
                  <a:buAutoNum type="arabicPeriod"/>
                </a:pPr>
                <a:r>
                  <a:rPr lang="uk-UA" sz="2300" b="1" dirty="0">
                    <a:effectLst/>
                    <a:latin typeface="Bookman Old Style" panose="02050604050505020204" pitchFamily="18" charset="0"/>
                    <a:ea typeface="Times New Roman"/>
                    <a:cs typeface="Times New Roman"/>
                  </a:rPr>
                  <a:t>Знайти критичні точки </a:t>
                </a:r>
                <a:r>
                  <a:rPr lang="uk-UA" sz="2300" b="1" dirty="0" smtClean="0">
                    <a:effectLst/>
                    <a:latin typeface="Bookman Old Style" panose="02050604050505020204" pitchFamily="18" charset="0"/>
                    <a:ea typeface="Times New Roman"/>
                    <a:cs typeface="Times New Roman"/>
                  </a:rPr>
                  <a:t>функції </a:t>
                </a:r>
                <a:r>
                  <a:rPr lang="uk-UA" sz="2300" b="1" dirty="0">
                    <a:effectLst/>
                    <a:latin typeface="Bookman Old Style" panose="02050604050505020204" pitchFamily="18" charset="0"/>
                    <a:ea typeface="Times New Roman"/>
                    <a:cs typeface="Times New Roman"/>
                  </a:rPr>
                  <a:t>(з’ясувати, в яких точках похідна дорівнює 0 або не існує)</a:t>
                </a:r>
                <a:endParaRPr lang="ru-RU" sz="2300" b="1" dirty="0">
                  <a:latin typeface="Bookman Old Style" panose="02050604050505020204" pitchFamily="18" charset="0"/>
                  <a:ea typeface="Calibri"/>
                  <a:cs typeface="Times New Roman"/>
                </a:endParaRPr>
              </a:p>
              <a:p>
                <a:pPr lvl="0" algn="just">
                  <a:lnSpc>
                    <a:spcPct val="115000"/>
                  </a:lnSpc>
                  <a:buFont typeface="+mj-lt"/>
                  <a:buAutoNum type="arabicPeriod"/>
                </a:pPr>
                <a:r>
                  <a:rPr lang="uk-UA" sz="2300" b="1" dirty="0">
                    <a:effectLst/>
                    <a:latin typeface="Bookman Old Style" panose="02050604050505020204" pitchFamily="18" charset="0"/>
                    <a:ea typeface="Times New Roman"/>
                    <a:cs typeface="Times New Roman"/>
                  </a:rPr>
                  <a:t>Розв’язавши нерівності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300" b="1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23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𝒇</m:t>
                        </m:r>
                      </m:e>
                      <m:sup>
                        <m:r>
                          <a:rPr lang="uk-UA" sz="23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′</m:t>
                        </m:r>
                      </m:sup>
                    </m:sSup>
                    <m:r>
                      <a:rPr lang="uk-UA" sz="2300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(</m:t>
                    </m:r>
                    <m:r>
                      <a:rPr lang="uk-UA" sz="2300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𝒙</m:t>
                    </m:r>
                    <m:r>
                      <a:rPr lang="uk-UA" sz="2300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)&gt;</m:t>
                    </m:r>
                    <m:r>
                      <a:rPr lang="uk-UA" sz="2300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𝟎</m:t>
                    </m:r>
                  </m:oMath>
                </a14:m>
                <a:r>
                  <a:rPr lang="uk-UA" sz="2300" b="1" dirty="0">
                    <a:effectLst/>
                    <a:latin typeface="Bookman Old Style" panose="02050604050505020204" pitchFamily="18" charset="0"/>
                    <a:ea typeface="Times New Roman"/>
                    <a:cs typeface="Times New Roman"/>
                  </a:rPr>
                  <a:t> та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300" b="1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23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𝒇</m:t>
                        </m:r>
                      </m:e>
                      <m:sup>
                        <m:r>
                          <a:rPr lang="uk-UA" sz="23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′</m:t>
                        </m:r>
                      </m:sup>
                    </m:sSup>
                    <m:r>
                      <a:rPr lang="uk-UA" sz="2300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(</m:t>
                    </m:r>
                    <m:r>
                      <a:rPr lang="uk-UA" sz="2300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𝒙</m:t>
                    </m:r>
                    <m:r>
                      <a:rPr lang="uk-UA" sz="2300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)&lt;</m:t>
                    </m:r>
                    <m:r>
                      <a:rPr lang="uk-UA" sz="2300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𝟎</m:t>
                    </m:r>
                  </m:oMath>
                </a14:m>
                <a:r>
                  <a:rPr lang="uk-UA" sz="2300" b="1" dirty="0">
                    <a:effectLst/>
                    <a:latin typeface="Bookman Old Style" panose="02050604050505020204" pitchFamily="18" charset="0"/>
                    <a:ea typeface="Times New Roman"/>
                    <a:cs typeface="Times New Roman"/>
                  </a:rPr>
                  <a:t>, знайти знак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300" b="1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23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𝒇</m:t>
                        </m:r>
                      </m:e>
                      <m:sup>
                        <m:r>
                          <a:rPr lang="uk-UA" sz="23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ru-RU" sz="2300" b="1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uk-UA" sz="23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𝒙</m:t>
                        </m:r>
                      </m:e>
                    </m:d>
                  </m:oMath>
                </a14:m>
                <a:r>
                  <a:rPr lang="uk-UA" sz="2300" b="1" dirty="0">
                    <a:effectLst/>
                    <a:latin typeface="Bookman Old Style" panose="02050604050505020204" pitchFamily="18" charset="0"/>
                    <a:ea typeface="Times New Roman"/>
                    <a:cs typeface="Times New Roman"/>
                  </a:rPr>
                  <a:t> в кожному з отриманих проміжків (знак можна визначити, обчисливши значення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300" b="1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23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𝒇</m:t>
                        </m:r>
                      </m:e>
                      <m:sup>
                        <m:r>
                          <a:rPr lang="uk-UA" sz="23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ru-RU" sz="2300" b="1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uk-UA" sz="23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𝒙</m:t>
                        </m:r>
                      </m:e>
                    </m:d>
                  </m:oMath>
                </a14:m>
                <a:r>
                  <a:rPr lang="uk-UA" sz="2300" b="1" dirty="0">
                    <a:effectLst/>
                    <a:latin typeface="Bookman Old Style" panose="02050604050505020204" pitchFamily="18" charset="0"/>
                    <a:ea typeface="Times New Roman"/>
                    <a:cs typeface="Times New Roman"/>
                  </a:rPr>
                  <a:t> в будь-якій точці </a:t>
                </a:r>
                <a:r>
                  <a:rPr lang="uk-UA" sz="2300" b="1" dirty="0" err="1">
                    <a:effectLst/>
                    <a:latin typeface="Bookman Old Style" panose="02050604050505020204" pitchFamily="18" charset="0"/>
                    <a:ea typeface="Times New Roman"/>
                    <a:cs typeface="Times New Roman"/>
                  </a:rPr>
                  <a:t>проміжка</a:t>
                </a:r>
                <a:r>
                  <a:rPr lang="uk-UA" sz="2300" b="1" dirty="0">
                    <a:effectLst/>
                    <a:latin typeface="Bookman Old Style" panose="02050604050505020204" pitchFamily="18" charset="0"/>
                    <a:ea typeface="Times New Roman"/>
                    <a:cs typeface="Times New Roman"/>
                  </a:rPr>
                  <a:t>)</a:t>
                </a:r>
                <a:endParaRPr lang="ru-RU" sz="2300" b="1" dirty="0">
                  <a:latin typeface="Bookman Old Style" panose="02050604050505020204" pitchFamily="18" charset="0"/>
                  <a:ea typeface="Calibri"/>
                  <a:cs typeface="Times New Roman"/>
                </a:endParaRPr>
              </a:p>
              <a:p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00150"/>
                <a:ext cx="8229600" cy="3747863"/>
              </a:xfrm>
              <a:blipFill rotWithShape="0">
                <a:blip r:embed="rId2"/>
                <a:stretch>
                  <a:fillRect l="-963" t="-813" r="-1037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3199624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ubject.com.ua/textbook/mathematics/10klas_2/10klas_2.files/image1318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0"/>
            <a:ext cx="888092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2275337"/>
      </p:ext>
    </p:extLst>
  </p:cSld>
  <p:clrMapOvr>
    <a:masterClrMapping/>
  </p:clrMapOvr>
  <p:transition>
    <p:strips dir="r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1853"/>
            <a:ext cx="8229600" cy="857250"/>
          </a:xfrm>
        </p:spPr>
        <p:txBody>
          <a:bodyPr/>
          <a:lstStyle/>
          <a:p>
            <a:r>
              <a:rPr lang="uk-UA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ookman Old Style" panose="02050604050505020204" pitchFamily="18" charset="0"/>
                <a:ea typeface="Times New Roman"/>
              </a:rPr>
              <a:t>Дослідження </a:t>
            </a:r>
            <a:r>
              <a:rPr lang="uk-UA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ookman Old Style" panose="02050604050505020204" pitchFamily="18" charset="0"/>
                <a:ea typeface="Times New Roman"/>
              </a:rPr>
              <a:t>функції</a:t>
            </a:r>
            <a:endParaRPr lang="ru-RU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03" t="22187" r="38304" b="29333"/>
          <a:stretch/>
        </p:blipFill>
        <p:spPr bwMode="auto">
          <a:xfrm>
            <a:off x="611560" y="987574"/>
            <a:ext cx="3062866" cy="39758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3925978" y="999103"/>
                <a:ext cx="5040560" cy="375493"/>
              </a:xfrm>
              <a:ln>
                <a:solidFill>
                  <a:schemeClr val="bg1"/>
                </a:solidFill>
              </a:ln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uk-UA" sz="2000" b="1" dirty="0">
                    <a:latin typeface="Bookman Old Style" panose="02050604050505020204" pitchFamily="18" charset="0"/>
                    <a:ea typeface="Times New Roman"/>
                  </a:rPr>
                  <a:t>Розглянемо функцію </a:t>
                </a:r>
                <a14:m>
                  <m:oMath xmlns:m="http://schemas.openxmlformats.org/officeDocument/2006/math">
                    <m:r>
                      <a:rPr lang="uk-UA" sz="2000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𝒚</m:t>
                    </m:r>
                    <m:r>
                      <a:rPr lang="uk-UA" sz="2000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sSup>
                      <m:sSupPr>
                        <m:ctrlPr>
                          <a:rPr lang="ru-RU" sz="2000" b="1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uk-UA" sz="20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𝒙</m:t>
                        </m:r>
                      </m:e>
                      <m:sup>
                        <m:r>
                          <a:rPr lang="uk-UA" sz="20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uk-UA" sz="2000" b="1" dirty="0">
                    <a:effectLst/>
                    <a:latin typeface="Bookman Old Style" panose="02050604050505020204" pitchFamily="18" charset="0"/>
                    <a:ea typeface="Times New Roman"/>
                  </a:rPr>
                  <a:t>. </a:t>
                </a:r>
                <a:endParaRPr lang="en-US" sz="2000" b="1" dirty="0" smtClean="0">
                  <a:effectLst/>
                  <a:latin typeface="Bookman Old Style" panose="02050604050505020204" pitchFamily="18" charset="0"/>
                  <a:ea typeface="Times New Roman"/>
                </a:endParaRPr>
              </a:p>
            </p:txBody>
          </p:sp>
        </mc:Choice>
        <mc:Fallback xmlns=""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3925978" y="999103"/>
                <a:ext cx="5040560" cy="375493"/>
              </a:xfrm>
              <a:blipFill rotWithShape="1">
                <a:blip r:embed="rId3"/>
                <a:stretch>
                  <a:fillRect l="-1086" t="-12698" b="-26984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Прямоугольник 6"/>
          <p:cNvSpPr/>
          <p:nvPr/>
        </p:nvSpPr>
        <p:spPr>
          <a:xfrm>
            <a:off x="3923928" y="2931790"/>
            <a:ext cx="4968552" cy="193899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latin typeface="Bookman Old Style" panose="02050604050505020204" pitchFamily="18" charset="0"/>
                <a:ea typeface="Times New Roman"/>
              </a:rPr>
              <a:t>Кожна </a:t>
            </a:r>
            <a:r>
              <a:rPr lang="uk-UA" sz="2400" b="1" dirty="0">
                <a:latin typeface="Bookman Old Style" panose="02050604050505020204" pitchFamily="18" charset="0"/>
                <a:ea typeface="Times New Roman"/>
              </a:rPr>
              <a:t>точка екстремуму функції є критичною точкою, проте не кожна критична точка є екстремумом функції. </a:t>
            </a:r>
            <a:endParaRPr lang="ru-RU" sz="2400" b="1" dirty="0">
              <a:latin typeface="Bookman Old Style" panose="0205060405050502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3923928" y="2183574"/>
                <a:ext cx="4968552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spcBef>
                    <a:spcPct val="20000"/>
                  </a:spcBef>
                </a:pPr>
                <a:r>
                  <a:rPr lang="uk-UA" sz="2000" b="1" dirty="0" smtClean="0">
                    <a:solidFill>
                      <a:prstClr val="black"/>
                    </a:solidFill>
                    <a:latin typeface="Bookman Old Style" panose="02050604050505020204" pitchFamily="18" charset="0"/>
                    <a:ea typeface="Times New Roman"/>
                  </a:rPr>
                  <a:t>Похідна  </a:t>
                </a:r>
                <a:r>
                  <a:rPr lang="uk-UA" sz="2000" b="1" dirty="0">
                    <a:solidFill>
                      <a:prstClr val="black"/>
                    </a:solidFill>
                    <a:latin typeface="Bookman Old Style" panose="02050604050505020204" pitchFamily="18" charset="0"/>
                    <a:ea typeface="Times New Roman"/>
                  </a:rPr>
                  <a:t>в цій точці </a:t>
                </a:r>
                <a:r>
                  <a:rPr lang="uk-UA" sz="2000" b="1" dirty="0" smtClean="0">
                    <a:solidFill>
                      <a:prstClr val="black"/>
                    </a:solidFill>
                    <a:latin typeface="Bookman Old Style" panose="02050604050505020204" pitchFamily="18" charset="0"/>
                    <a:ea typeface="Times New Roman"/>
                  </a:rPr>
                  <a:t>дорівнює </a:t>
                </a:r>
                <a:r>
                  <a:rPr lang="en-US" sz="2000" b="1" dirty="0" smtClean="0">
                    <a:solidFill>
                      <a:prstClr val="black"/>
                    </a:solidFill>
                    <a:latin typeface="Bookman Old Style" panose="02050604050505020204" pitchFamily="18" charset="0"/>
                    <a:ea typeface="Times New Roman"/>
                  </a:rPr>
                  <a:t>0</a:t>
                </a:r>
              </a:p>
              <a:p>
                <a:pPr lvl="0" algn="ctr">
                  <a:spcBef>
                    <a:spcPct val="20000"/>
                  </a:spcBef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uk-UA" sz="20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𝒚</m:t>
                        </m:r>
                      </m:e>
                      <m:sup>
                        <m:r>
                          <a:rPr lang="uk-UA" sz="20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ru-RU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uk-UA" sz="20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𝟎</m:t>
                        </m:r>
                      </m:e>
                    </m:d>
                    <m:r>
                      <a:rPr lang="uk-UA" sz="2000" b="1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uk-UA" sz="2000" b="1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𝟑</m:t>
                    </m:r>
                    <m:r>
                      <a:rPr lang="uk-UA" sz="2000" b="1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∙</m:t>
                    </m:r>
                    <m:r>
                      <a:rPr lang="uk-UA" sz="2000" b="1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𝟎</m:t>
                    </m:r>
                    <m:r>
                      <a:rPr lang="uk-UA" sz="2000" b="1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uk-UA" sz="2000" b="1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𝟎</m:t>
                    </m:r>
                  </m:oMath>
                </a14:m>
                <a:r>
                  <a:rPr lang="uk-UA" sz="2000" b="1" dirty="0">
                    <a:solidFill>
                      <a:prstClr val="black"/>
                    </a:solidFill>
                    <a:latin typeface="Bookman Old Style" panose="02050604050505020204" pitchFamily="18" charset="0"/>
                    <a:ea typeface="Times New Roman"/>
                  </a:rPr>
                  <a:t>.</a:t>
                </a:r>
                <a:endParaRPr lang="ru-RU" sz="2000" b="1" dirty="0">
                  <a:solidFill>
                    <a:prstClr val="black"/>
                  </a:solidFill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2183574"/>
                <a:ext cx="4968552" cy="769441"/>
              </a:xfrm>
              <a:prstGeom prst="rect">
                <a:avLst/>
              </a:prstGeom>
              <a:blipFill rotWithShape="1">
                <a:blip r:embed="rId4"/>
                <a:stretch>
                  <a:fillRect l="-1350" t="-3968" b="-134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3923928" y="1374655"/>
                <a:ext cx="2897203" cy="407099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txBody>
              <a:bodyPr wrap="none">
                <a:spAutoFit/>
              </a:bodyPr>
              <a:lstStyle/>
              <a:p>
                <a:pPr lvl="0">
                  <a:spcBef>
                    <a:spcPct val="20000"/>
                  </a:spcBef>
                </a:pPr>
                <a:r>
                  <a:rPr lang="uk-UA" sz="2000" b="1" dirty="0">
                    <a:solidFill>
                      <a:prstClr val="black"/>
                    </a:solidFill>
                    <a:latin typeface="Bookman Old Style" panose="02050604050505020204" pitchFamily="18" charset="0"/>
                    <a:ea typeface="Times New Roman"/>
                  </a:rPr>
                  <a:t>Її похідна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uk-UA" sz="20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𝒚</m:t>
                        </m:r>
                      </m:e>
                      <m:sup>
                        <m:r>
                          <a:rPr lang="ru-RU" sz="20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′</m:t>
                        </m:r>
                      </m:sup>
                    </m:sSup>
                    <m:r>
                      <a:rPr lang="uk-UA" sz="2000" b="1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uk-UA" sz="2000" b="1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𝟑</m:t>
                    </m:r>
                    <m:sSup>
                      <m:sSupPr>
                        <m:ctrlPr>
                          <a:rPr lang="ru-RU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uk-UA" sz="20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𝒙</m:t>
                        </m:r>
                      </m:e>
                      <m:sup>
                        <m:r>
                          <a:rPr lang="uk-UA" sz="20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uk-UA" sz="2000" b="1" dirty="0">
                    <a:solidFill>
                      <a:prstClr val="black"/>
                    </a:solidFill>
                    <a:latin typeface="Bookman Old Style" panose="02050604050505020204" pitchFamily="18" charset="0"/>
                    <a:ea typeface="Times New Roman"/>
                  </a:rPr>
                  <a:t>. </a:t>
                </a:r>
                <a:endParaRPr lang="en-US" sz="2000" b="1" dirty="0">
                  <a:solidFill>
                    <a:prstClr val="black"/>
                  </a:solidFill>
                  <a:latin typeface="Bookman Old Style" panose="02050604050505020204" pitchFamily="18" charset="0"/>
                  <a:ea typeface="Times New Roman"/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1374655"/>
                <a:ext cx="2897203" cy="407099"/>
              </a:xfrm>
              <a:prstGeom prst="rect">
                <a:avLst/>
              </a:prstGeom>
              <a:blipFill rotWithShape="1">
                <a:blip r:embed="rId5"/>
                <a:stretch>
                  <a:fillRect l="-2096" t="-4412" b="-25000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Прямоугольник 9"/>
          <p:cNvSpPr/>
          <p:nvPr/>
        </p:nvSpPr>
        <p:spPr>
          <a:xfrm>
            <a:off x="3913660" y="1778111"/>
            <a:ext cx="4978820" cy="40011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uk-UA" sz="2000" b="1" dirty="0">
                <a:solidFill>
                  <a:prstClr val="black"/>
                </a:solidFill>
                <a:latin typeface="Bookman Old Style" panose="02050604050505020204" pitchFamily="18" charset="0"/>
                <a:ea typeface="Times New Roman"/>
              </a:rPr>
              <a:t>Одна критична точка </a:t>
            </a:r>
            <a:r>
              <a:rPr lang="uk-UA" sz="2000" b="1" i="1" dirty="0">
                <a:solidFill>
                  <a:prstClr val="black"/>
                </a:solidFill>
                <a:latin typeface="Bookman Old Style" panose="02050604050505020204" pitchFamily="18" charset="0"/>
                <a:ea typeface="Times New Roman"/>
              </a:rPr>
              <a:t>х</a:t>
            </a:r>
            <a:r>
              <a:rPr lang="uk-UA" sz="2000" b="1" dirty="0">
                <a:solidFill>
                  <a:prstClr val="black"/>
                </a:solidFill>
                <a:latin typeface="Bookman Old Style" panose="02050604050505020204" pitchFamily="18" charset="0"/>
                <a:ea typeface="Times New Roman"/>
              </a:rPr>
              <a:t> = 0. </a:t>
            </a:r>
          </a:p>
        </p:txBody>
      </p:sp>
    </p:spTree>
    <p:extLst>
      <p:ext uri="{BB962C8B-B14F-4D97-AF65-F5344CB8AC3E}">
        <p14:creationId xmlns:p14="http://schemas.microsoft.com/office/powerpoint/2010/main" val="3520232033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7" grpId="0" animBg="1"/>
      <p:bldP spid="8" grpId="0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uk-UA" sz="3200" b="1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Bookman Old Style" panose="02050604050505020204" pitchFamily="18" charset="0"/>
                    <a:ea typeface="Times New Roman"/>
                  </a:rPr>
                  <a:t>Дослідити функцію </a:t>
                </a:r>
                <a14:m>
                  <m:oMath xmlns:m="http://schemas.openxmlformats.org/officeDocument/2006/math">
                    <m:r>
                      <a:rPr lang="uk-UA" sz="3200" b="1" i="1">
                        <a:ln w="22225">
                          <a:solidFill>
                            <a:schemeClr val="accent2"/>
                          </a:solidFill>
                          <a:prstDash val="solid"/>
                        </a:ln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Cambria Math"/>
                        <a:ea typeface="Times New Roman"/>
                        <a:cs typeface="Times New Roman"/>
                      </a:rPr>
                      <m:t>𝑦</m:t>
                    </m:r>
                    <m:r>
                      <a:rPr lang="uk-UA" sz="3200" b="1" i="1">
                        <a:ln w="22225">
                          <a:solidFill>
                            <a:schemeClr val="accent2"/>
                          </a:solidFill>
                          <a:prstDash val="solid"/>
                        </a:ln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Cambria Math"/>
                        <a:ea typeface="Times New Roman"/>
                        <a:cs typeface="Times New Roman"/>
                      </a:rPr>
                      <m:t>=4</m:t>
                    </m:r>
                    <m:sSup>
                      <m:sSupPr>
                        <m:ctrlPr>
                          <a:rPr lang="ru-RU" sz="3200" b="1" i="1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uk-UA" sz="3200" b="1" i="1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𝑥</m:t>
                        </m:r>
                      </m:e>
                      <m:sup>
                        <m:r>
                          <a:rPr lang="uk-UA" sz="3200" b="1" i="1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3</m:t>
                        </m:r>
                      </m:sup>
                    </m:sSup>
                    <m:r>
                      <a:rPr lang="uk-UA" sz="3200" b="1" i="1">
                        <a:ln w="22225">
                          <a:solidFill>
                            <a:schemeClr val="accent2"/>
                          </a:solidFill>
                          <a:prstDash val="solid"/>
                        </a:ln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Cambria Math"/>
                        <a:ea typeface="Times New Roman"/>
                        <a:cs typeface="Times New Roman"/>
                      </a:rPr>
                      <m:t>+6</m:t>
                    </m:r>
                    <m:sSup>
                      <m:sSupPr>
                        <m:ctrlPr>
                          <a:rPr lang="ru-RU" sz="3200" b="1" i="1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uk-UA" sz="3200" b="1" i="1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𝑥</m:t>
                        </m:r>
                      </m:e>
                      <m:sup>
                        <m:r>
                          <a:rPr lang="uk-UA" sz="3200" b="1" i="1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sup>
                    </m:sSup>
                    <m:r>
                      <a:rPr lang="uk-UA" sz="3200" b="1" i="1">
                        <a:ln w="22225">
                          <a:solidFill>
                            <a:schemeClr val="accent2"/>
                          </a:solidFill>
                          <a:prstDash val="solid"/>
                        </a:ln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Cambria Math"/>
                        <a:ea typeface="Times New Roman"/>
                        <a:cs typeface="Times New Roman"/>
                      </a:rPr>
                      <m:t>−8</m:t>
                    </m:r>
                  </m:oMath>
                </a14:m>
                <a:r>
                  <a:rPr lang="uk-UA" sz="3200" b="1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Bookman Old Style" panose="02050604050505020204" pitchFamily="18" charset="0"/>
                    <a:ea typeface="Times New Roman"/>
                  </a:rPr>
                  <a:t> </a:t>
                </a:r>
                <a:r>
                  <a:rPr lang="ru-RU" sz="3200" b="1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Bookman Old Style" panose="02050604050505020204" pitchFamily="18" charset="0"/>
                    <a:ea typeface="Times New Roman"/>
                  </a:rPr>
                  <a:t>на </a:t>
                </a:r>
                <a:r>
                  <a:rPr lang="ru-RU" sz="3200" b="1" dirty="0" err="1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Bookman Old Style" panose="02050604050505020204" pitchFamily="18" charset="0"/>
                    <a:ea typeface="Times New Roman"/>
                  </a:rPr>
                  <a:t>монотонн</a:t>
                </a:r>
                <a:r>
                  <a:rPr lang="uk-UA" sz="3200" b="1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Bookman Old Style" panose="02050604050505020204" pitchFamily="18" charset="0"/>
                    <a:ea typeface="Times New Roman"/>
                  </a:rPr>
                  <a:t>і</a:t>
                </a:r>
                <a:r>
                  <a:rPr lang="ru-RU" sz="3200" b="1" dirty="0" err="1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Bookman Old Style" panose="02050604050505020204" pitchFamily="18" charset="0"/>
                    <a:ea typeface="Times New Roman"/>
                  </a:rPr>
                  <a:t>сть</a:t>
                </a:r>
                <a:endParaRPr lang="ru-RU" sz="32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Bookman Old Style" panose="02050604050505020204" pitchFamily="18" charset="0"/>
                </a:endParaRPr>
              </a:p>
            </p:txBody>
          </p:sp>
        </mc:Choice>
        <mc:Fallback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t="-2857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67544" y="1347614"/>
            <a:ext cx="4038600" cy="792088"/>
          </a:xfrm>
          <a:ln>
            <a:noFill/>
          </a:ln>
        </p:spPr>
        <p:txBody>
          <a:bodyPr>
            <a:normAutofit fontScale="92500" lnSpcReduction="10000"/>
          </a:bodyPr>
          <a:lstStyle/>
          <a:p>
            <a:pPr lvl="0">
              <a:lnSpc>
                <a:spcPct val="124000"/>
              </a:lnSpc>
              <a:spcBef>
                <a:spcPts val="0"/>
              </a:spcBef>
              <a:buFont typeface="+mj-lt"/>
              <a:buAutoNum type="arabicParenR"/>
            </a:pPr>
            <a:r>
              <a:rPr lang="uk-UA" sz="2100" b="1" dirty="0" smtClean="0">
                <a:effectLst/>
                <a:latin typeface="Bookman Old Style" panose="02050604050505020204" pitchFamily="18" charset="0"/>
                <a:ea typeface="Times New Roman"/>
                <a:cs typeface="Times New Roman"/>
              </a:rPr>
              <a:t>Знайдемо область визначення функції</a:t>
            </a:r>
          </a:p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644008" y="1347614"/>
            <a:ext cx="4104456" cy="576064"/>
          </a:xfrm>
          <a:ln>
            <a:noFill/>
          </a:ln>
        </p:spPr>
        <p:txBody>
          <a:bodyPr>
            <a:normAutofit fontScale="92500" lnSpcReduction="10000"/>
          </a:bodyPr>
          <a:lstStyle/>
          <a:p>
            <a:pPr marL="0" lvl="0" indent="0" algn="ctr">
              <a:buNone/>
            </a:pPr>
            <a:r>
              <a:rPr lang="uk-UA" sz="1800" b="1" i="1" dirty="0" smtClean="0">
                <a:latin typeface="Bookman Old Style" panose="02050604050505020204" pitchFamily="18" charset="0"/>
                <a:ea typeface="Calibri"/>
                <a:cs typeface="Times New Roman"/>
              </a:rPr>
              <a:t>D</a:t>
            </a:r>
            <a:r>
              <a:rPr lang="uk-UA" sz="1800" b="1" dirty="0" smtClean="0">
                <a:latin typeface="Bookman Old Style" panose="02050604050505020204" pitchFamily="18" charset="0"/>
                <a:ea typeface="Calibri"/>
                <a:cs typeface="Times New Roman"/>
              </a:rPr>
              <a:t> </a:t>
            </a:r>
            <a:r>
              <a:rPr lang="uk-UA" sz="1800" b="1" dirty="0">
                <a:latin typeface="Bookman Old Style" panose="02050604050505020204" pitchFamily="18" charset="0"/>
                <a:ea typeface="Calibri"/>
                <a:cs typeface="Times New Roman"/>
              </a:rPr>
              <a:t>(</a:t>
            </a:r>
            <a:r>
              <a:rPr lang="uk-UA" sz="1800" b="1" i="1" dirty="0">
                <a:latin typeface="Bookman Old Style" panose="02050604050505020204" pitchFamily="18" charset="0"/>
                <a:ea typeface="Calibri"/>
                <a:cs typeface="Times New Roman"/>
              </a:rPr>
              <a:t>у</a:t>
            </a:r>
            <a:r>
              <a:rPr lang="uk-UA" sz="1800" b="1" dirty="0">
                <a:latin typeface="Bookman Old Style" panose="02050604050505020204" pitchFamily="18" charset="0"/>
                <a:ea typeface="Calibri"/>
                <a:cs typeface="Times New Roman"/>
              </a:rPr>
              <a:t>) = </a:t>
            </a:r>
            <a:r>
              <a:rPr lang="uk-UA" sz="1800" b="1" i="1" dirty="0" smtClean="0">
                <a:latin typeface="Bookman Old Style" panose="02050604050505020204" pitchFamily="18" charset="0"/>
                <a:ea typeface="Calibri"/>
                <a:cs typeface="Times New Roman"/>
              </a:rPr>
              <a:t>R</a:t>
            </a:r>
            <a:endParaRPr lang="ru-RU" sz="1800" b="1" dirty="0">
              <a:latin typeface="Bookman Old Style" panose="02050604050505020204" pitchFamily="18" charset="0"/>
              <a:ea typeface="Calibri"/>
              <a:cs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4641158" y="2032581"/>
                <a:ext cx="4104456" cy="407099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lvl="0"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uk-UA" sz="2000" b="1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𝒚</m:t>
                          </m:r>
                        </m:e>
                        <m:sup>
                          <m:r>
                            <a:rPr lang="ru-RU" sz="2000" b="1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′</m:t>
                          </m:r>
                        </m:sup>
                      </m:sSup>
                      <m:r>
                        <a:rPr lang="uk-UA" sz="2000" b="1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r>
                        <a:rPr lang="uk-UA" sz="2000" b="1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𝟏𝟐</m:t>
                      </m:r>
                      <m:sSup>
                        <m:sSupPr>
                          <m:ctrlPr>
                            <a:rPr lang="ru-RU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uk-UA" sz="2000" b="1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𝒙</m:t>
                          </m:r>
                        </m:e>
                        <m:sup>
                          <m:r>
                            <a:rPr lang="uk-UA" sz="2000" b="1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𝟐</m:t>
                          </m:r>
                        </m:sup>
                      </m:sSup>
                      <m:r>
                        <a:rPr lang="uk-UA" sz="2000" b="1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+</m:t>
                      </m:r>
                      <m:r>
                        <a:rPr lang="uk-UA" sz="2000" b="1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𝟏𝟐</m:t>
                      </m:r>
                      <m:r>
                        <a:rPr lang="uk-UA" sz="2000" b="1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𝒙</m:t>
                      </m:r>
                      <m:r>
                        <a:rPr lang="uk-UA" sz="2000" b="1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r>
                        <a:rPr lang="uk-UA" sz="2000" b="1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𝟏𝟐</m:t>
                      </m:r>
                      <m:r>
                        <a:rPr lang="uk-UA" sz="2000" b="1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𝒙</m:t>
                      </m:r>
                      <m:r>
                        <a:rPr lang="uk-UA" sz="2000" b="1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(</m:t>
                      </m:r>
                      <m:r>
                        <a:rPr lang="uk-UA" sz="2000" b="1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𝒙</m:t>
                      </m:r>
                      <m:r>
                        <a:rPr lang="uk-UA" sz="2000" b="1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+</m:t>
                      </m:r>
                      <m:r>
                        <a:rPr lang="uk-UA" sz="2000" b="1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𝟏</m:t>
                      </m:r>
                      <m:r>
                        <a:rPr lang="uk-UA" sz="2000" b="1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)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1158" y="2032581"/>
                <a:ext cx="4104456" cy="407099"/>
              </a:xfrm>
              <a:prstGeom prst="rect">
                <a:avLst/>
              </a:prstGeom>
              <a:blipFill rotWithShape="1">
                <a:blip r:embed="rId3"/>
                <a:stretch>
                  <a:fillRect b="-1492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4644008" y="2503783"/>
                <a:ext cx="4104456" cy="800219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115000"/>
                  </a:lnSpc>
                  <a:spcBef>
                    <a:spcPct val="20000"/>
                  </a:spcBef>
                </a:pPr>
                <a14:m>
                  <m:oMath xmlns:m="http://schemas.openxmlformats.org/officeDocument/2006/math">
                    <m:r>
                      <a:rPr lang="uk-UA" sz="2000" b="1" i="1" smtClean="0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𝟏𝟐</m:t>
                    </m:r>
                    <m:r>
                      <a:rPr lang="uk-UA" sz="2000" b="1" i="1" smtClean="0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𝒙</m:t>
                    </m:r>
                    <m:d>
                      <m:dPr>
                        <m:ctrlPr>
                          <a:rPr lang="ru-RU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uk-UA" sz="20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𝒙</m:t>
                        </m:r>
                        <m:r>
                          <a:rPr lang="uk-UA" sz="20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+</m:t>
                        </m:r>
                        <m:r>
                          <a:rPr lang="uk-UA" sz="20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𝟏</m:t>
                        </m:r>
                      </m:e>
                    </m:d>
                    <m:r>
                      <a:rPr lang="uk-UA" sz="2000" b="1" i="1" smtClean="0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uk-UA" sz="2000" b="1" i="1" smtClean="0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𝟎</m:t>
                    </m:r>
                  </m:oMath>
                </a14:m>
                <a:r>
                  <a:rPr lang="uk-UA" sz="2000" b="1" dirty="0">
                    <a:solidFill>
                      <a:prstClr val="black"/>
                    </a:solidFill>
                    <a:latin typeface="Bookman Old Style" panose="02050604050505020204" pitchFamily="18" charset="0"/>
                    <a:ea typeface="Times New Roman"/>
                    <a:cs typeface="Times New Roman"/>
                  </a:rPr>
                  <a:t>, </a:t>
                </a:r>
                <a14:m>
                  <m:oMath xmlns:m="http://schemas.openxmlformats.org/officeDocument/2006/math">
                    <m:r>
                      <a:rPr lang="uk-UA" sz="2000" b="1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 </m:t>
                    </m:r>
                  </m:oMath>
                </a14:m>
                <a:endParaRPr lang="uk-UA" sz="2000" b="1" i="1" dirty="0" smtClean="0">
                  <a:solidFill>
                    <a:prstClr val="black"/>
                  </a:solidFill>
                  <a:latin typeface="Bookman Old Style" panose="02050604050505020204" pitchFamily="18" charset="0"/>
                  <a:ea typeface="Times New Roman"/>
                  <a:cs typeface="Times New Roman"/>
                </a:endParaRPr>
              </a:p>
              <a:p>
                <a:pPr lvl="0" algn="ctr">
                  <a:lnSpc>
                    <a:spcPct val="115000"/>
                  </a:lnSpc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𝒙</m:t>
                      </m:r>
                      <m:r>
                        <a:rPr lang="uk-UA" sz="2000" b="1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r>
                        <a:rPr lang="uk-UA" sz="2000" b="1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𝟎</m:t>
                      </m:r>
                      <m:r>
                        <a:rPr lang="uk-UA" sz="2000" b="1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,  </m:t>
                      </m:r>
                      <m:r>
                        <a:rPr lang="uk-UA" sz="2000" b="1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𝒙</m:t>
                      </m:r>
                      <m:r>
                        <a:rPr lang="uk-UA" sz="2000" b="1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=−</m:t>
                      </m:r>
                      <m:r>
                        <a:rPr lang="uk-UA" sz="2000" b="1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𝟏</m:t>
                      </m:r>
                    </m:oMath>
                  </m:oMathPara>
                </a14:m>
                <a:endParaRPr lang="ru-RU" sz="2000" b="1" dirty="0">
                  <a:solidFill>
                    <a:prstClr val="black"/>
                  </a:solidFill>
                  <a:latin typeface="Bookman Old Style" panose="02050604050505020204" pitchFamily="18" charset="0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2503783"/>
                <a:ext cx="4104456" cy="800219"/>
              </a:xfrm>
              <a:prstGeom prst="rect">
                <a:avLst/>
              </a:prstGeom>
              <a:blipFill rotWithShape="1">
                <a:blip r:embed="rId4"/>
                <a:stretch>
                  <a:fillRect t="-152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Прямоугольник 10"/>
          <p:cNvSpPr/>
          <p:nvPr/>
        </p:nvSpPr>
        <p:spPr>
          <a:xfrm>
            <a:off x="433087" y="2029447"/>
            <a:ext cx="4032448" cy="38581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Bef>
                <a:spcPct val="20000"/>
              </a:spcBef>
            </a:pPr>
            <a:r>
              <a:rPr lang="uk-UA" b="1" dirty="0" smtClean="0">
                <a:solidFill>
                  <a:prstClr val="black"/>
                </a:solidFill>
                <a:latin typeface="Bookman Old Style" panose="02050604050505020204" pitchFamily="18" charset="0"/>
                <a:ea typeface="Times New Roman"/>
                <a:cs typeface="Times New Roman"/>
              </a:rPr>
              <a:t>2) Знайдемо </a:t>
            </a:r>
            <a:r>
              <a:rPr lang="uk-UA" b="1" dirty="0">
                <a:solidFill>
                  <a:prstClr val="black"/>
                </a:solidFill>
                <a:latin typeface="Bookman Old Style" panose="02050604050505020204" pitchFamily="18" charset="0"/>
                <a:ea typeface="Times New Roman"/>
                <a:cs typeface="Times New Roman"/>
              </a:rPr>
              <a:t>похідну</a:t>
            </a:r>
            <a:endParaRPr lang="ru-RU" b="1" dirty="0">
              <a:solidFill>
                <a:prstClr val="black"/>
              </a:solidFill>
              <a:latin typeface="Bookman Old Style" panose="02050604050505020204" pitchFamily="18" charset="0"/>
              <a:ea typeface="Calibri"/>
              <a:cs typeface="Times New Roman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86354" y="2503783"/>
            <a:ext cx="4012315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prstClr val="black"/>
                </a:solidFill>
                <a:latin typeface="Bookman Old Style" panose="02050604050505020204" pitchFamily="18" charset="0"/>
                <a:ea typeface="Times New Roman"/>
                <a:cs typeface="Times New Roman"/>
              </a:rPr>
              <a:t>3) Знай</a:t>
            </a:r>
            <a:r>
              <a:rPr lang="ru-RU" b="1" dirty="0" err="1">
                <a:solidFill>
                  <a:prstClr val="black"/>
                </a:solidFill>
                <a:latin typeface="Bookman Old Style" panose="02050604050505020204" pitchFamily="18" charset="0"/>
                <a:ea typeface="Times New Roman"/>
                <a:cs typeface="Times New Roman"/>
              </a:rPr>
              <a:t>демо</a:t>
            </a:r>
            <a:r>
              <a:rPr lang="uk-UA" b="1" dirty="0">
                <a:solidFill>
                  <a:prstClr val="black"/>
                </a:solidFill>
                <a:latin typeface="Bookman Old Style" panose="02050604050505020204" pitchFamily="18" charset="0"/>
                <a:ea typeface="Times New Roman"/>
                <a:cs typeface="Times New Roman"/>
              </a:rPr>
              <a:t> критичні точки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69461" y="3218575"/>
            <a:ext cx="4046099" cy="147732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prstClr val="black"/>
                </a:solidFill>
                <a:latin typeface="Bookman Old Style" panose="02050604050505020204" pitchFamily="18" charset="0"/>
                <a:ea typeface="Times New Roman"/>
                <a:cs typeface="Times New Roman"/>
              </a:rPr>
              <a:t>4) Позначимо </a:t>
            </a:r>
            <a:r>
              <a:rPr lang="uk-UA" b="1" dirty="0">
                <a:solidFill>
                  <a:prstClr val="black"/>
                </a:solidFill>
                <a:latin typeface="Bookman Old Style" panose="02050604050505020204" pitchFamily="18" charset="0"/>
                <a:ea typeface="Times New Roman"/>
                <a:cs typeface="Times New Roman"/>
              </a:rPr>
              <a:t>критичні точки на області визначення функції та знайдемо знак похідної на кожному з отриманих проміжків.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4644008" y="3224900"/>
                <a:ext cx="4104456" cy="410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uk-UA" b="1" i="1" smtClean="0">
                        <a:latin typeface="Cambria Math"/>
                        <a:ea typeface="Times New Roman"/>
                        <a:cs typeface="Times New Roman"/>
                      </a:rPr>
                      <m:t>𝟏𝟐</m:t>
                    </m:r>
                    <m:r>
                      <a:rPr lang="uk-UA" b="1" i="1" smtClean="0">
                        <a:latin typeface="Cambria Math"/>
                        <a:ea typeface="Times New Roman"/>
                        <a:cs typeface="Times New Roman"/>
                      </a:rPr>
                      <m:t>𝒙</m:t>
                    </m:r>
                    <m:r>
                      <a:rPr lang="uk-UA" b="1" i="1" smtClean="0">
                        <a:latin typeface="Cambria Math"/>
                        <a:ea typeface="Times New Roman"/>
                        <a:cs typeface="Times New Roman"/>
                      </a:rPr>
                      <m:t>(</m:t>
                    </m:r>
                    <m:r>
                      <a:rPr lang="uk-UA" b="1" i="1" smtClean="0">
                        <a:latin typeface="Cambria Math"/>
                        <a:ea typeface="Times New Roman"/>
                        <a:cs typeface="Times New Roman"/>
                      </a:rPr>
                      <m:t>𝒙</m:t>
                    </m:r>
                    <m:r>
                      <a:rPr lang="uk-UA" b="1" i="1" smtClean="0">
                        <a:latin typeface="Cambria Math"/>
                        <a:ea typeface="Times New Roman"/>
                        <a:cs typeface="Times New Roman"/>
                      </a:rPr>
                      <m:t>+</m:t>
                    </m:r>
                    <m:r>
                      <a:rPr lang="uk-UA" b="1" i="1" smtClean="0">
                        <a:latin typeface="Cambria Math"/>
                        <a:ea typeface="Times New Roman"/>
                        <a:cs typeface="Times New Roman"/>
                      </a:rPr>
                      <m:t>𝟏</m:t>
                    </m:r>
                    <m:r>
                      <a:rPr lang="uk-UA" b="1" i="1" smtClean="0">
                        <a:latin typeface="Cambria Math"/>
                        <a:ea typeface="Times New Roman"/>
                        <a:cs typeface="Times New Roman"/>
                      </a:rPr>
                      <m:t>)&gt;</m:t>
                    </m:r>
                    <m:r>
                      <a:rPr lang="uk-UA" b="1" i="1" smtClean="0">
                        <a:latin typeface="Cambria Math"/>
                        <a:ea typeface="Times New Roman"/>
                        <a:cs typeface="Times New Roman"/>
                      </a:rPr>
                      <m:t>𝟎</m:t>
                    </m:r>
                  </m:oMath>
                </a14:m>
                <a:r>
                  <a:rPr lang="uk-UA" b="1" dirty="0" smtClean="0">
                    <a:effectLst/>
                    <a:latin typeface="Times New Roman"/>
                    <a:ea typeface="Times New Roman"/>
                    <a:cs typeface="Times New Roman"/>
                  </a:rPr>
                  <a:t>,           </a:t>
                </a:r>
                <a14:m>
                  <m:oMath xmlns:m="http://schemas.openxmlformats.org/officeDocument/2006/math">
                    <m:r>
                      <a:rPr lang="uk-UA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𝟏𝟐</m:t>
                    </m:r>
                    <m:r>
                      <a:rPr lang="uk-UA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𝒙</m:t>
                    </m:r>
                    <m:d>
                      <m:dPr>
                        <m:ctrlPr>
                          <a:rPr lang="uk-UA" b="1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uk-UA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𝒙</m:t>
                        </m:r>
                        <m:r>
                          <a:rPr lang="uk-UA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+</m:t>
                        </m:r>
                        <m:r>
                          <a:rPr lang="uk-UA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𝟏</m:t>
                        </m:r>
                      </m:e>
                    </m:d>
                    <m:r>
                      <a:rPr lang="uk-UA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&lt;</m:t>
                    </m:r>
                    <m:r>
                      <a:rPr lang="uk-UA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𝟎</m:t>
                    </m:r>
                  </m:oMath>
                </a14:m>
                <a:endParaRPr lang="en-US" b="1" dirty="0" smtClean="0">
                  <a:effectLst/>
                  <a:latin typeface="Times New Roman"/>
                  <a:ea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3224900"/>
                <a:ext cx="4104456" cy="410882"/>
              </a:xfrm>
              <a:prstGeom prst="rect">
                <a:avLst/>
              </a:prstGeom>
              <a:blipFill rotWithShape="1">
                <a:blip r:embed="rId5"/>
                <a:stretch>
                  <a:fillRect t="-2985" b="-1791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Группа 25"/>
          <p:cNvGrpSpPr/>
          <p:nvPr/>
        </p:nvGrpSpPr>
        <p:grpSpPr>
          <a:xfrm>
            <a:off x="4984077" y="3848671"/>
            <a:ext cx="3947617" cy="342705"/>
            <a:chOff x="1180708" y="-408889"/>
            <a:chExt cx="3590325" cy="342900"/>
          </a:xfrm>
          <a:effectLst/>
        </p:grpSpPr>
        <p:sp>
          <p:nvSpPr>
            <p:cNvPr id="38" name="Прямоугольник 37"/>
            <p:cNvSpPr/>
            <p:nvPr/>
          </p:nvSpPr>
          <p:spPr>
            <a:xfrm>
              <a:off x="4340232" y="-408889"/>
              <a:ext cx="430801" cy="3429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18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х</a:t>
              </a:r>
              <a:r>
                <a:rPr kumimoji="0" lang="uk-UA" sz="18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 </a:t>
              </a:r>
              <a:endPara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</p:txBody>
        </p:sp>
        <p:cxnSp>
          <p:nvCxnSpPr>
            <p:cNvPr id="33" name="Прямая со стрелкой 32"/>
            <p:cNvCxnSpPr/>
            <p:nvPr/>
          </p:nvCxnSpPr>
          <p:spPr>
            <a:xfrm flipV="1">
              <a:off x="1180708" y="-174620"/>
              <a:ext cx="3152775" cy="1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Прямоугольник 40"/>
              <p:cNvSpPr/>
              <p:nvPr/>
            </p:nvSpPr>
            <p:spPr>
              <a:xfrm>
                <a:off x="4211960" y="4408512"/>
                <a:ext cx="4824536" cy="646331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uk-UA" b="1" dirty="0">
                    <a:latin typeface="Bookman Old Style" panose="02050604050505020204" pitchFamily="18" charset="0"/>
                    <a:ea typeface="Times New Roman"/>
                  </a:rPr>
                  <a:t>проміжки: зростання  </a:t>
                </a:r>
                <a14:m>
                  <m:oMath xmlns:m="http://schemas.openxmlformats.org/officeDocument/2006/math">
                    <m:r>
                      <a:rPr lang="uk-UA" b="1" i="1" u="sng">
                        <a:effectLst/>
                        <a:latin typeface="Cambria Math"/>
                        <a:ea typeface="Times New Roman"/>
                        <a:cs typeface="Times New Roman"/>
                      </a:rPr>
                      <m:t>𝒙</m:t>
                    </m:r>
                    <m:r>
                      <a:rPr lang="uk-UA" b="1" i="1" u="sng">
                        <a:effectLst/>
                        <a:latin typeface="Cambria Math"/>
                        <a:ea typeface="Times New Roman"/>
                        <a:cs typeface="Times New Roman"/>
                      </a:rPr>
                      <m:t>∈</m:t>
                    </m:r>
                    <m:d>
                      <m:dPr>
                        <m:endChr m:val=""/>
                        <m:ctrlPr>
                          <a:rPr lang="ru-RU" b="1" i="1" u="sng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uk-UA" b="1" i="1" u="sng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−∞;−</m:t>
                        </m:r>
                        <m:r>
                          <a:rPr lang="uk-UA" b="1" i="1" u="sng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𝟏</m:t>
                        </m:r>
                        <m:r>
                          <a:rPr lang="uk-UA" b="1" i="1" u="sng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]</m:t>
                        </m:r>
                      </m:e>
                    </m:d>
                    <m:r>
                      <a:rPr lang="uk-UA" b="1" i="1" u="sng">
                        <a:effectLst/>
                        <a:latin typeface="Cambria Math"/>
                        <a:ea typeface="Times New Roman"/>
                        <a:cs typeface="Times New Roman"/>
                      </a:rPr>
                      <m:t>∪[</m:t>
                    </m:r>
                    <m:r>
                      <a:rPr lang="uk-UA" b="1" i="1" u="sng">
                        <a:effectLst/>
                        <a:latin typeface="Cambria Math"/>
                        <a:ea typeface="Times New Roman"/>
                        <a:cs typeface="Times New Roman"/>
                      </a:rPr>
                      <m:t>𝟎</m:t>
                    </m:r>
                    <m:r>
                      <a:rPr lang="uk-UA" b="1" i="1" u="sng">
                        <a:effectLst/>
                        <a:latin typeface="Cambria Math"/>
                        <a:ea typeface="Times New Roman"/>
                        <a:cs typeface="Times New Roman"/>
                      </a:rPr>
                      <m:t>;+∞)</m:t>
                    </m:r>
                  </m:oMath>
                </a14:m>
                <a:r>
                  <a:rPr lang="uk-UA" b="1" dirty="0">
                    <a:effectLst/>
                    <a:latin typeface="Bookman Old Style" panose="02050604050505020204" pitchFamily="18" charset="0"/>
                    <a:ea typeface="Times New Roman"/>
                  </a:rPr>
                  <a:t>, спадання  </a:t>
                </a:r>
                <a14:m>
                  <m:oMath xmlns:m="http://schemas.openxmlformats.org/officeDocument/2006/math">
                    <m:r>
                      <a:rPr lang="uk-UA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𝒙</m:t>
                    </m:r>
                    <m:r>
                      <a:rPr lang="uk-UA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∈[−</m:t>
                    </m:r>
                    <m:r>
                      <a:rPr lang="uk-UA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𝟏</m:t>
                    </m:r>
                    <m:r>
                      <a:rPr lang="uk-UA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; </m:t>
                    </m:r>
                    <m:r>
                      <a:rPr lang="uk-UA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𝟎</m:t>
                    </m:r>
                    <m:r>
                      <a:rPr lang="uk-UA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]</m:t>
                    </m:r>
                  </m:oMath>
                </a14:m>
                <a:r>
                  <a:rPr lang="uk-UA" b="1" dirty="0">
                    <a:effectLst/>
                    <a:latin typeface="Bookman Old Style" panose="02050604050505020204" pitchFamily="18" charset="0"/>
                    <a:ea typeface="Times New Roman"/>
                  </a:rPr>
                  <a:t> </a:t>
                </a:r>
                <a:endParaRPr lang="ru-RU" b="1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41" name="Прямоугольник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4408512"/>
                <a:ext cx="4824536" cy="646331"/>
              </a:xfrm>
              <a:prstGeom prst="rect">
                <a:avLst/>
              </a:prstGeom>
              <a:blipFill rotWithShape="1">
                <a:blip r:embed="rId6"/>
                <a:stretch>
                  <a:fillRect l="-881" t="-63636" b="-6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6686784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8" grpId="0"/>
      <p:bldP spid="9" grpId="0"/>
      <p:bldP spid="15" grpId="0"/>
      <p:bldP spid="4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ookman Old Style" panose="02050604050505020204" pitchFamily="18" charset="0"/>
              </a:rPr>
              <a:t>Достатні умови екстремуму</a:t>
            </a:r>
            <a:endParaRPr lang="ru-RU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40" name="Объект 39"/>
          <p:cNvSpPr>
            <a:spLocks noGrp="1"/>
          </p:cNvSpPr>
          <p:nvPr>
            <p:ph sz="half" idx="1"/>
          </p:nvPr>
        </p:nvSpPr>
        <p:spPr>
          <a:xfrm>
            <a:off x="349225" y="1673127"/>
            <a:ext cx="4038600" cy="2545556"/>
          </a:xfrm>
        </p:spPr>
        <p:txBody>
          <a:bodyPr>
            <a:normAutofit fontScale="85000" lnSpcReduction="20000"/>
          </a:bodyPr>
          <a:lstStyle/>
          <a:p>
            <a:pPr marL="0" lvl="0" indent="0" algn="ctr">
              <a:lnSpc>
                <a:spcPct val="115000"/>
              </a:lnSpc>
              <a:buNone/>
            </a:pPr>
            <a:r>
              <a:rPr lang="uk-UA" sz="2400" b="1" dirty="0">
                <a:solidFill>
                  <a:prstClr val="black"/>
                </a:solidFill>
                <a:latin typeface="Bookman Old Style" panose="02050604050505020204" pitchFamily="18" charset="0"/>
                <a:ea typeface="Times New Roman"/>
                <a:cs typeface="Times New Roman"/>
              </a:rPr>
              <a:t>Якщо в критичній точці функція неперервна та її похідна </a:t>
            </a:r>
            <a:r>
              <a:rPr lang="uk-UA" sz="2400" b="1" u="sng" dirty="0">
                <a:solidFill>
                  <a:prstClr val="black"/>
                </a:solidFill>
                <a:latin typeface="Bookman Old Style" panose="02050604050505020204" pitchFamily="18" charset="0"/>
                <a:ea typeface="Times New Roman"/>
                <a:cs typeface="Times New Roman"/>
              </a:rPr>
              <a:t>міняє</a:t>
            </a:r>
            <a:r>
              <a:rPr lang="uk-UA" sz="2400" b="1" dirty="0">
                <a:solidFill>
                  <a:prstClr val="black"/>
                </a:solidFill>
                <a:latin typeface="Bookman Old Style" panose="02050604050505020204" pitchFamily="18" charset="0"/>
                <a:ea typeface="Times New Roman"/>
                <a:cs typeface="Times New Roman"/>
              </a:rPr>
              <a:t> знак з плюса на мінус, то ця критична точка є точкою максимуму, а якщо з мінуса на плюс, то точкою мінімуму.</a:t>
            </a:r>
            <a:endParaRPr lang="ru-RU" sz="2400" b="1" dirty="0">
              <a:solidFill>
                <a:prstClr val="black"/>
              </a:solidFill>
              <a:latin typeface="Bookman Old Style" panose="02050604050505020204" pitchFamily="18" charset="0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5549415" y="1852850"/>
            <a:ext cx="940513" cy="55163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uk-UA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ea typeface="Calibri"/>
                <a:cs typeface="Times New Roman"/>
              </a:rPr>
              <a:t>max</a:t>
            </a:r>
            <a:endParaRPr kumimoji="0" lang="ru-RU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Bookman Old Style" panose="02050604050505020204" pitchFamily="18" charset="0"/>
              <a:ea typeface="Calibri"/>
              <a:cs typeface="Times New Roman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843312" y="1857814"/>
            <a:ext cx="940513" cy="55163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uk-UA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ea typeface="Calibri"/>
                <a:cs typeface="Times New Roman"/>
              </a:rPr>
              <a:t>min</a:t>
            </a:r>
            <a:endParaRPr kumimoji="0" lang="ru-RU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Bookman Old Style" panose="02050604050505020204" pitchFamily="18" charset="0"/>
              <a:ea typeface="Calibri"/>
              <a:cs typeface="Times New Roman"/>
            </a:endParaRPr>
          </a:p>
        </p:txBody>
      </p:sp>
      <p:grpSp>
        <p:nvGrpSpPr>
          <p:cNvPr id="42" name="Группа 41"/>
          <p:cNvGrpSpPr/>
          <p:nvPr/>
        </p:nvGrpSpPr>
        <p:grpSpPr>
          <a:xfrm>
            <a:off x="3739829" y="1334294"/>
            <a:ext cx="6166189" cy="1790787"/>
            <a:chOff x="3707904" y="1563637"/>
            <a:chExt cx="6166189" cy="1790787"/>
          </a:xfrm>
        </p:grpSpPr>
        <p:grpSp>
          <p:nvGrpSpPr>
            <p:cNvPr id="35" name="Группа 34"/>
            <p:cNvGrpSpPr/>
            <p:nvPr/>
          </p:nvGrpSpPr>
          <p:grpSpPr>
            <a:xfrm>
              <a:off x="3707904" y="2358009"/>
              <a:ext cx="6166189" cy="996415"/>
              <a:chOff x="3818669" y="2395159"/>
              <a:chExt cx="6055424" cy="959264"/>
            </a:xfrm>
          </p:grpSpPr>
          <p:grpSp>
            <p:nvGrpSpPr>
              <p:cNvPr id="6" name="Группа 5"/>
              <p:cNvGrpSpPr/>
              <p:nvPr/>
            </p:nvGrpSpPr>
            <p:grpSpPr>
              <a:xfrm>
                <a:off x="3818669" y="2395159"/>
                <a:ext cx="6055424" cy="959264"/>
                <a:chOff x="169" y="103955"/>
                <a:chExt cx="5116554" cy="740964"/>
              </a:xfrm>
            </p:grpSpPr>
            <p:sp>
              <p:nvSpPr>
                <p:cNvPr id="7" name="Прямоугольник 6"/>
                <p:cNvSpPr/>
                <p:nvPr/>
              </p:nvSpPr>
              <p:spPr>
                <a:xfrm>
                  <a:off x="576348" y="103955"/>
                  <a:ext cx="563355" cy="410210"/>
                </a:xfrm>
                <a:prstGeom prst="rect">
                  <a:avLst/>
                </a:prstGeom>
                <a:noFill/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uk-UA" sz="1800" b="1" i="1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Bookman Old Style" panose="02050604050505020204" pitchFamily="18" charset="0"/>
                      <a:ea typeface="Calibri"/>
                      <a:cs typeface="Times New Roman"/>
                    </a:rPr>
                    <a:t>у</a:t>
                  </a:r>
                  <a:r>
                    <a:rPr kumimoji="0" lang="en-US" sz="1800" b="1" i="1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Bookman Old Style" panose="02050604050505020204" pitchFamily="18" charset="0"/>
                      <a:ea typeface="Calibri"/>
                      <a:cs typeface="Times New Roman"/>
                    </a:rPr>
                    <a:t>'</a:t>
                  </a:r>
                  <a:r>
                    <a:rPr kumimoji="0" lang="en-US" sz="1800" b="0" i="0" u="none" strike="noStrike" kern="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 </a:t>
                  </a:r>
                  <a:endParaRPr kumimoji="0" lang="ru-RU" sz="11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Calibri"/>
                    <a:cs typeface="Times New Roman"/>
                  </a:endParaRPr>
                </a:p>
              </p:txBody>
            </p:sp>
            <p:grpSp>
              <p:nvGrpSpPr>
                <p:cNvPr id="9" name="Группа 8"/>
                <p:cNvGrpSpPr/>
                <p:nvPr/>
              </p:nvGrpSpPr>
              <p:grpSpPr>
                <a:xfrm>
                  <a:off x="169" y="164087"/>
                  <a:ext cx="5116554" cy="680832"/>
                  <a:chOff x="169" y="-82142"/>
                  <a:chExt cx="5116897" cy="681210"/>
                </a:xfrm>
              </p:grpSpPr>
              <p:sp>
                <p:nvSpPr>
                  <p:cNvPr id="12" name="Прямоугольник 11"/>
                  <p:cNvSpPr/>
                  <p:nvPr/>
                </p:nvSpPr>
                <p:spPr>
                  <a:xfrm>
                    <a:off x="3365577" y="-49619"/>
                    <a:ext cx="462915" cy="342265"/>
                  </a:xfrm>
                  <a:prstGeom prst="rect">
                    <a:avLst/>
                  </a:prstGeom>
                  <a:no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15000"/>
                      </a:lnSpc>
                      <a:spcBef>
                        <a:spcPts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uk-UA" sz="2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Bookman Old Style" panose="02050604050505020204" pitchFamily="18" charset="0"/>
                        <a:ea typeface="Calibri"/>
                        <a:cs typeface="Times New Roman"/>
                      </a:rPr>
                      <a:t>+</a:t>
                    </a:r>
                    <a:endParaRPr kumimoji="0" lang="ru-RU" sz="2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Bookman Old Style" panose="02050604050505020204" pitchFamily="18" charset="0"/>
                      <a:ea typeface="Calibri"/>
                      <a:cs typeface="Times New Roman"/>
                    </a:endParaRPr>
                  </a:p>
                </p:txBody>
              </p:sp>
              <p:grpSp>
                <p:nvGrpSpPr>
                  <p:cNvPr id="13" name="Группа 12"/>
                  <p:cNvGrpSpPr/>
                  <p:nvPr/>
                </p:nvGrpSpPr>
                <p:grpSpPr>
                  <a:xfrm>
                    <a:off x="169" y="-82142"/>
                    <a:ext cx="5116897" cy="681210"/>
                    <a:chOff x="169" y="-82142"/>
                    <a:chExt cx="5116897" cy="681210"/>
                  </a:xfrm>
                </p:grpSpPr>
                <p:sp>
                  <p:nvSpPr>
                    <p:cNvPr id="14" name="Прямоугольник 13"/>
                    <p:cNvSpPr/>
                    <p:nvPr/>
                  </p:nvSpPr>
                  <p:spPr>
                    <a:xfrm>
                      <a:off x="1064311" y="-47153"/>
                      <a:ext cx="462915" cy="342265"/>
                    </a:xfrm>
                    <a:prstGeom prst="rect">
                      <a:avLst/>
                    </a:prstGeom>
                    <a:noFill/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2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Bookman Old Style" panose="02050604050505020204" pitchFamily="18" charset="0"/>
                          <a:ea typeface="Calibri"/>
                          <a:cs typeface="Times New Roman"/>
                        </a:rPr>
                        <a:t>+</a:t>
                      </a:r>
                      <a:endParaRPr kumimoji="0" lang="ru-RU" sz="2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p:txBody>
                </p:sp>
                <p:grpSp>
                  <p:nvGrpSpPr>
                    <p:cNvPr id="15" name="Группа 14"/>
                    <p:cNvGrpSpPr/>
                    <p:nvPr/>
                  </p:nvGrpSpPr>
                  <p:grpSpPr>
                    <a:xfrm>
                      <a:off x="169" y="-82142"/>
                      <a:ext cx="5116897" cy="681210"/>
                      <a:chOff x="169" y="-82142"/>
                      <a:chExt cx="5116897" cy="681210"/>
                    </a:xfrm>
                  </p:grpSpPr>
                  <p:sp>
                    <p:nvSpPr>
                      <p:cNvPr id="16" name="Прямоугольник 15"/>
                      <p:cNvSpPr/>
                      <p:nvPr/>
                    </p:nvSpPr>
                    <p:spPr>
                      <a:xfrm>
                        <a:off x="2206869" y="-54163"/>
                        <a:ext cx="462915" cy="342265"/>
                      </a:xfrm>
                      <a:prstGeom prst="rect">
                        <a:avLst/>
                      </a:prstGeom>
                      <a:noFill/>
                      <a:ln w="25400" cap="flat" cmpd="sng" algn="ctr">
                        <a:noFill/>
                        <a:prstDash val="solid"/>
                      </a:ln>
                      <a:effectLst/>
                    </p:spPr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100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uk-UA" sz="2400" b="1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Bookman Old Style" panose="02050604050505020204" pitchFamily="18" charset="0"/>
                            <a:ea typeface="Calibri"/>
                            <a:cs typeface="Times New Roman"/>
                          </a:rPr>
                          <a:t>‒</a:t>
                        </a:r>
                        <a:endParaRPr kumimoji="0" lang="ru-RU" sz="2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Bookman Old Style" panose="02050604050505020204" pitchFamily="18" charset="0"/>
                          <a:ea typeface="Calibri"/>
                          <a:cs typeface="Times New Roman"/>
                        </a:endParaRPr>
                      </a:p>
                    </p:txBody>
                  </p:sp>
                  <p:grpSp>
                    <p:nvGrpSpPr>
                      <p:cNvPr id="17" name="Группа 16"/>
                      <p:cNvGrpSpPr/>
                      <p:nvPr/>
                    </p:nvGrpSpPr>
                    <p:grpSpPr>
                      <a:xfrm>
                        <a:off x="169" y="-82142"/>
                        <a:ext cx="5116897" cy="681210"/>
                        <a:chOff x="169" y="-134896"/>
                        <a:chExt cx="5116897" cy="681210"/>
                      </a:xfrm>
                    </p:grpSpPr>
                    <p:grpSp>
                      <p:nvGrpSpPr>
                        <p:cNvPr id="18" name="Группа 17"/>
                        <p:cNvGrpSpPr/>
                        <p:nvPr/>
                      </p:nvGrpSpPr>
                      <p:grpSpPr>
                        <a:xfrm>
                          <a:off x="169" y="-134896"/>
                          <a:ext cx="5116897" cy="657852"/>
                          <a:chOff x="169" y="-134896"/>
                          <a:chExt cx="5116897" cy="657852"/>
                        </a:xfrm>
                      </p:grpSpPr>
                      <p:grpSp>
                        <p:nvGrpSpPr>
                          <p:cNvPr id="23" name="Группа 22"/>
                          <p:cNvGrpSpPr/>
                          <p:nvPr/>
                        </p:nvGrpSpPr>
                        <p:grpSpPr>
                          <a:xfrm>
                            <a:off x="1693572" y="-35084"/>
                            <a:ext cx="2814421" cy="558040"/>
                            <a:chOff x="0" y="-35084"/>
                            <a:chExt cx="2814421" cy="558040"/>
                          </a:xfrm>
                        </p:grpSpPr>
                        <p:sp>
                          <p:nvSpPr>
                            <p:cNvPr id="30" name="Прямоугольник 29"/>
                            <p:cNvSpPr/>
                            <p:nvPr/>
                          </p:nvSpPr>
                          <p:spPr>
                            <a:xfrm>
                              <a:off x="2360565" y="-35084"/>
                              <a:ext cx="453856" cy="342900"/>
                            </a:xfrm>
                            <a:prstGeom prst="rect">
                              <a:avLst/>
                            </a:prstGeom>
                            <a:noFill/>
                            <a:ln w="25400" cap="flat" cmpd="sng" algn="ctr">
                              <a:noFill/>
                              <a:prstDash val="solid"/>
                            </a:ln>
                            <a:effectLst/>
                          </p:spPr>
                          <p:txBody>
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pPr marL="0" marR="0" lvl="0" indent="0" algn="ctr" defTabSz="914400" eaLnBrk="1" fontAlgn="auto" latinLnBrk="0" hangingPunct="1">
                                <a:lnSpc>
                                  <a:spcPct val="115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100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r>
                                <a:rPr kumimoji="0" lang="uk-UA" sz="1800" b="1" i="1" u="none" strike="noStrike" kern="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Bookman Old Style" panose="02050604050505020204" pitchFamily="18" charset="0"/>
                                  <a:ea typeface="Calibri"/>
                                  <a:cs typeface="Times New Roman"/>
                                </a:rPr>
                                <a:t>х</a:t>
                              </a:r>
                              <a:r>
                                <a:rPr kumimoji="0" lang="uk-UA" sz="1800" b="1" i="0" u="none" strike="noStrike" kern="0" cap="none" spc="0" normalizeH="0" baseline="-25000" noProof="0" dirty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Bookman Old Style" panose="02050604050505020204" pitchFamily="18" charset="0"/>
                                  <a:ea typeface="Calibri"/>
                                  <a:cs typeface="Times New Roman"/>
                                </a:rPr>
                                <a:t> </a:t>
                              </a:r>
                              <a:endParaRPr kumimoji="0" lang="ru-RU" sz="1100" b="1" i="0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Bookman Old Style" panose="02050604050505020204" pitchFamily="18" charset="0"/>
                                <a:ea typeface="Calibri"/>
                                <a:cs typeface="Times New Roman"/>
                              </a:endParaRPr>
                            </a:p>
                          </p:txBody>
                        </p:sp>
                        <p:sp>
                          <p:nvSpPr>
                            <p:cNvPr id="31" name="Прямоугольник 30"/>
                            <p:cNvSpPr/>
                            <p:nvPr/>
                          </p:nvSpPr>
                          <p:spPr>
                            <a:xfrm>
                              <a:off x="0" y="172085"/>
                              <a:ext cx="463640" cy="342900"/>
                            </a:xfrm>
                            <a:prstGeom prst="rect">
                              <a:avLst/>
                            </a:prstGeom>
                            <a:noFill/>
                            <a:ln w="25400" cap="flat" cmpd="sng" algn="ctr">
                              <a:noFill/>
                              <a:prstDash val="solid"/>
                            </a:ln>
                            <a:effectLst/>
                          </p:spPr>
                          <p:txBody>
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pPr marL="0" marR="0" lvl="0" indent="0" defTabSz="914400" eaLnBrk="1" fontAlgn="auto" latinLnBrk="0" hangingPunct="1">
                                <a:lnSpc>
                                  <a:spcPct val="115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100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r>
                                <a:rPr kumimoji="0" lang="uk-UA" sz="1400" b="1" i="0" u="none" strike="noStrike" kern="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Bookman Old Style" panose="02050604050505020204" pitchFamily="18" charset="0"/>
                                  <a:ea typeface="Calibri"/>
                                  <a:cs typeface="Times New Roman"/>
                                </a:rPr>
                                <a:t>‒1   </a:t>
                              </a:r>
                              <a:endParaRPr kumimoji="0" lang="ru-RU" sz="1100" b="1" i="0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Bookman Old Style" panose="02050604050505020204" pitchFamily="18" charset="0"/>
                                <a:ea typeface="Calibri"/>
                                <a:cs typeface="Times New Roman"/>
                              </a:endParaRPr>
                            </a:p>
                          </p:txBody>
                        </p:sp>
                        <p:sp>
                          <p:nvSpPr>
                            <p:cNvPr id="32" name="Прямоугольник 31"/>
                            <p:cNvSpPr/>
                            <p:nvPr/>
                          </p:nvSpPr>
                          <p:spPr>
                            <a:xfrm>
                              <a:off x="1043189" y="180056"/>
                              <a:ext cx="463550" cy="342900"/>
                            </a:xfrm>
                            <a:prstGeom prst="rect">
                              <a:avLst/>
                            </a:prstGeom>
                            <a:noFill/>
                            <a:ln w="25400" cap="flat" cmpd="sng" algn="ctr">
                              <a:noFill/>
                              <a:prstDash val="solid"/>
                            </a:ln>
                            <a:effectLst/>
                          </p:spPr>
                          <p:txBody>
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pPr marL="0" marR="0" lvl="0" indent="0" algn="ctr" defTabSz="914400" eaLnBrk="1" fontAlgn="auto" latinLnBrk="0" hangingPunct="1">
                                <a:lnSpc>
                                  <a:spcPct val="115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100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r>
                                <a:rPr kumimoji="0" lang="uk-UA" sz="1400" b="1" i="0" u="none" strike="noStrike" kern="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Bookman Old Style" panose="02050604050505020204" pitchFamily="18" charset="0"/>
                                  <a:ea typeface="Calibri"/>
                                  <a:cs typeface="Times New Roman"/>
                                </a:rPr>
                                <a:t>0</a:t>
                              </a:r>
                              <a:endParaRPr kumimoji="0" lang="ru-RU" sz="1100" b="1" i="0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Bookman Old Style" panose="02050604050505020204" pitchFamily="18" charset="0"/>
                                <a:ea typeface="Calibri"/>
                                <a:cs typeface="Times New Roman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24" name="Группа 23"/>
                          <p:cNvGrpSpPr/>
                          <p:nvPr/>
                        </p:nvGrpSpPr>
                        <p:grpSpPr>
                          <a:xfrm>
                            <a:off x="169" y="-134896"/>
                            <a:ext cx="5116897" cy="650587"/>
                            <a:chOff x="169" y="-134896"/>
                            <a:chExt cx="5116897" cy="650587"/>
                          </a:xfrm>
                        </p:grpSpPr>
                        <p:cxnSp>
                          <p:nvCxnSpPr>
                            <p:cNvPr id="25" name="Прямая со стрелкой 24"/>
                            <p:cNvCxnSpPr/>
                            <p:nvPr/>
                          </p:nvCxnSpPr>
                          <p:spPr>
                            <a:xfrm flipV="1">
                              <a:off x="959476" y="206062"/>
                              <a:ext cx="3152775" cy="1"/>
                            </a:xfrm>
                            <a:prstGeom prst="straightConnector1">
                              <a:avLst/>
                            </a:prstGeom>
                            <a:ln>
                              <a:tailEnd type="arrow"/>
                            </a:ln>
                            <a:effectLst/>
                          </p:spPr>
                          <p:style>
                            <a:lnRef idx="2">
                              <a:schemeClr val="dk1"/>
                            </a:lnRef>
                            <a:fillRef idx="0">
                              <a:schemeClr val="dk1"/>
                            </a:fillRef>
                            <a:effectRef idx="1">
                              <a:schemeClr val="dk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sp>
                          <p:nvSpPr>
                            <p:cNvPr id="26" name="Дуга 25"/>
                            <p:cNvSpPr/>
                            <p:nvPr/>
                          </p:nvSpPr>
                          <p:spPr>
                            <a:xfrm>
                              <a:off x="169" y="-106917"/>
                              <a:ext cx="1873706" cy="551237"/>
                            </a:xfrm>
                            <a:prstGeom prst="arc">
                              <a:avLst/>
                            </a:prstGeom>
                            <a:ln/>
                          </p:spPr>
                          <p:style>
                            <a:lnRef idx="2">
                              <a:schemeClr val="dk1"/>
                            </a:lnRef>
                            <a:fillRef idx="0">
                              <a:schemeClr val="dk1"/>
                            </a:fillRef>
                            <a:effectRef idx="1">
                              <a:schemeClr val="dk1"/>
                            </a:effectRef>
                            <a:fontRef idx="minor">
                              <a:schemeClr val="tx1"/>
                            </a:fontRef>
                          </p:style>
                          <p:txBody>
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pPr marL="0" marR="0" lvl="0" indent="0" defTabSz="91440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ru-RU" sz="1800" b="0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</a:endParaRPr>
                            </a:p>
                          </p:txBody>
                        </p:sp>
                        <p:sp>
                          <p:nvSpPr>
                            <p:cNvPr id="27" name="Дуга 26"/>
                            <p:cNvSpPr/>
                            <p:nvPr/>
                          </p:nvSpPr>
                          <p:spPr>
                            <a:xfrm flipH="1">
                              <a:off x="2959480" y="-134896"/>
                              <a:ext cx="2157586" cy="650587"/>
                            </a:xfrm>
                            <a:prstGeom prst="arc">
                              <a:avLst/>
                            </a:prstGeom>
                            <a:ln/>
                          </p:spPr>
                          <p:style>
                            <a:lnRef idx="2">
                              <a:schemeClr val="dk1"/>
                            </a:lnRef>
                            <a:fillRef idx="0">
                              <a:schemeClr val="dk1"/>
                            </a:fillRef>
                            <a:effectRef idx="1">
                              <a:schemeClr val="dk1"/>
                            </a:effectRef>
                            <a:fontRef idx="minor">
                              <a:schemeClr val="tx1"/>
                            </a:fontRef>
                          </p:style>
                          <p:txBody>
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pPr marL="0" marR="0" lvl="0" indent="0" defTabSz="91440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ru-RU" sz="1800" b="0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</a:endParaRPr>
                            </a:p>
                          </p:txBody>
                        </p:sp>
                        <p:sp>
                          <p:nvSpPr>
                            <p:cNvPr id="28" name="Дуга 27"/>
                            <p:cNvSpPr/>
                            <p:nvPr/>
                          </p:nvSpPr>
                          <p:spPr>
                            <a:xfrm>
                              <a:off x="1791656" y="-67095"/>
                              <a:ext cx="1151890" cy="546314"/>
                            </a:xfrm>
                            <a:prstGeom prst="arc">
                              <a:avLst/>
                            </a:prstGeom>
                            <a:ln/>
                          </p:spPr>
                          <p:style>
                            <a:lnRef idx="2">
                              <a:schemeClr val="dk1"/>
                            </a:lnRef>
                            <a:fillRef idx="0">
                              <a:schemeClr val="dk1"/>
                            </a:fillRef>
                            <a:effectRef idx="1">
                              <a:schemeClr val="dk1"/>
                            </a:effectRef>
                            <a:fontRef idx="minor">
                              <a:schemeClr val="tx1"/>
                            </a:fontRef>
                          </p:style>
                          <p:txBody>
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pPr marL="0" marR="0" lvl="0" indent="0" defTabSz="91440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ru-RU" sz="1800" b="0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</a:endParaRPr>
                            </a:p>
                          </p:txBody>
                        </p:sp>
                        <p:sp>
                          <p:nvSpPr>
                            <p:cNvPr id="29" name="Дуга 28"/>
                            <p:cNvSpPr/>
                            <p:nvPr/>
                          </p:nvSpPr>
                          <p:spPr>
                            <a:xfrm flipH="1">
                              <a:off x="1873875" y="-67095"/>
                              <a:ext cx="1027778" cy="514985"/>
                            </a:xfrm>
                            <a:prstGeom prst="arc">
                              <a:avLst/>
                            </a:prstGeom>
                            <a:ln/>
                          </p:spPr>
                          <p:style>
                            <a:lnRef idx="2">
                              <a:schemeClr val="dk1"/>
                            </a:lnRef>
                            <a:fillRef idx="0">
                              <a:schemeClr val="dk1"/>
                            </a:fillRef>
                            <a:effectRef idx="1">
                              <a:schemeClr val="dk1"/>
                            </a:effectRef>
                            <a:fontRef idx="minor">
                              <a:schemeClr val="tx1"/>
                            </a:fontRef>
                          </p:style>
                          <p:txBody>
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pPr marL="0" marR="0" lvl="0" indent="0" defTabSz="91440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ru-RU" sz="1800" b="0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</a:endParaRPr>
                            </a:p>
                          </p:txBody>
                        </p:sp>
                      </p:grpSp>
                    </p:grpSp>
                    <p:grpSp>
                      <p:nvGrpSpPr>
                        <p:cNvPr id="19" name="Группа 18"/>
                        <p:cNvGrpSpPr/>
                        <p:nvPr/>
                      </p:nvGrpSpPr>
                      <p:grpSpPr>
                        <a:xfrm>
                          <a:off x="1139780" y="289774"/>
                          <a:ext cx="2594610" cy="256540"/>
                          <a:chOff x="0" y="0"/>
                          <a:chExt cx="2594914" cy="256987"/>
                        </a:xfrm>
                      </p:grpSpPr>
                      <p:cxnSp>
                        <p:nvCxnSpPr>
                          <p:cNvPr id="20" name="Прямая со стрелкой 19"/>
                          <p:cNvCxnSpPr/>
                          <p:nvPr/>
                        </p:nvCxnSpPr>
                        <p:spPr>
                          <a:xfrm flipV="1">
                            <a:off x="0" y="0"/>
                            <a:ext cx="470017" cy="224939"/>
                          </a:xfrm>
                          <a:prstGeom prst="straightConnector1">
                            <a:avLst/>
                          </a:prstGeom>
                          <a:ln>
                            <a:tailEnd type="arrow"/>
                          </a:ln>
                          <a:effectLst/>
                        </p:spPr>
                        <p:style>
                          <a:lnRef idx="2">
                            <a:schemeClr val="dk1"/>
                          </a:lnRef>
                          <a:fillRef idx="0">
                            <a:schemeClr val="dk1"/>
                          </a:fillRef>
                          <a:effectRef idx="1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21" name="Прямая со стрелкой 20"/>
                          <p:cNvCxnSpPr/>
                          <p:nvPr/>
                        </p:nvCxnSpPr>
                        <p:spPr>
                          <a:xfrm flipV="1">
                            <a:off x="2125014" y="32197"/>
                            <a:ext cx="469900" cy="224790"/>
                          </a:xfrm>
                          <a:prstGeom prst="straightConnector1">
                            <a:avLst/>
                          </a:prstGeom>
                          <a:ln>
                            <a:tailEnd type="arrow"/>
                          </a:ln>
                          <a:effectLst/>
                        </p:spPr>
                        <p:style>
                          <a:lnRef idx="2">
                            <a:schemeClr val="dk1"/>
                          </a:lnRef>
                          <a:fillRef idx="0">
                            <a:schemeClr val="dk1"/>
                          </a:fillRef>
                          <a:effectRef idx="1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22" name="Прямая со стрелкой 21"/>
                          <p:cNvCxnSpPr/>
                          <p:nvPr/>
                        </p:nvCxnSpPr>
                        <p:spPr>
                          <a:xfrm>
                            <a:off x="1107583" y="6439"/>
                            <a:ext cx="489217" cy="250548"/>
                          </a:xfrm>
                          <a:prstGeom prst="straightConnector1">
                            <a:avLst/>
                          </a:prstGeom>
                          <a:ln>
                            <a:tailEnd type="arrow"/>
                          </a:ln>
                          <a:effectLst/>
                        </p:spPr>
                        <p:style>
                          <a:lnRef idx="2">
                            <a:schemeClr val="dk1"/>
                          </a:lnRef>
                          <a:fillRef idx="0">
                            <a:schemeClr val="dk1"/>
                          </a:fillRef>
                          <a:effectRef idx="1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</p:grpSp>
                </p:grpSp>
              </p:grpSp>
            </p:grpSp>
          </p:grpSp>
          <p:sp>
            <p:nvSpPr>
              <p:cNvPr id="33" name="Овал 32"/>
              <p:cNvSpPr/>
              <p:nvPr/>
            </p:nvSpPr>
            <p:spPr>
              <a:xfrm>
                <a:off x="6001407" y="2871033"/>
                <a:ext cx="89066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Овал 33"/>
              <p:cNvSpPr/>
              <p:nvPr/>
            </p:nvSpPr>
            <p:spPr>
              <a:xfrm>
                <a:off x="7270737" y="2870209"/>
                <a:ext cx="89066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5300763" y="1563637"/>
                  <a:ext cx="2346155" cy="4070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/>
                          </a:rPr>
                          <m:t>𝒚</m:t>
                        </m:r>
                        <m:r>
                          <a:rPr lang="en-US" sz="2000" b="1" i="1" smtClean="0">
                            <a:latin typeface="Cambria Math"/>
                          </a:rPr>
                          <m:t>=</m:t>
                        </m:r>
                        <m:r>
                          <a:rPr lang="en-US" sz="2000" b="1" i="1" smtClean="0">
                            <a:latin typeface="Cambria Math"/>
                          </a:rPr>
                          <m:t>𝟒</m:t>
                        </m:r>
                        <m:sSup>
                          <m:sSup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 smtClean="0"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000" b="1" i="1" smtClean="0">
                                <a:latin typeface="Cambria Math"/>
                              </a:rPr>
                              <m:t>𝟑</m:t>
                            </m:r>
                          </m:sup>
                        </m:sSup>
                        <m:r>
                          <a:rPr lang="en-US" sz="2000" b="1" i="1" smtClean="0">
                            <a:latin typeface="Cambria Math"/>
                          </a:rPr>
                          <m:t>+</m:t>
                        </m:r>
                        <m:r>
                          <a:rPr lang="en-US" sz="2000" b="1" i="1" smtClean="0">
                            <a:latin typeface="Cambria Math"/>
                          </a:rPr>
                          <m:t>𝟔</m:t>
                        </m:r>
                        <m:sSup>
                          <m:sSup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 smtClean="0"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000" b="1" i="1" smtClean="0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2000" b="1" i="1" smtClean="0">
                            <a:latin typeface="Cambria Math"/>
                          </a:rPr>
                          <m:t>−</m:t>
                        </m:r>
                        <m:r>
                          <a:rPr lang="en-US" sz="2000" b="1" i="1" smtClean="0">
                            <a:latin typeface="Cambria Math"/>
                          </a:rPr>
                          <m:t>𝟖</m:t>
                        </m:r>
                      </m:oMath>
                    </m:oMathPara>
                  </a14:m>
                  <a:endParaRPr lang="ru-RU" sz="2000" b="1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00763" y="1563637"/>
                  <a:ext cx="2346155" cy="407099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b="-8955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Прямоугольник 42"/>
              <p:cNvSpPr/>
              <p:nvPr/>
            </p:nvSpPr>
            <p:spPr>
              <a:xfrm>
                <a:off x="4434208" y="3479458"/>
                <a:ext cx="4444528" cy="13665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uk-UA" b="1" dirty="0">
                    <a:latin typeface="Bookman Old Style" panose="02050604050505020204" pitchFamily="18" charset="0"/>
                    <a:ea typeface="Times New Roman"/>
                    <a:cs typeface="Times New Roman"/>
                  </a:rPr>
                  <a:t>Знайдемо значення функції в точках максимуму і мінімуму: </a:t>
                </a:r>
                <a:endParaRPr lang="ru-RU" sz="1400" b="1" dirty="0">
                  <a:latin typeface="Bookman Old Style" panose="02050604050505020204" pitchFamily="18" charset="0"/>
                  <a:ea typeface="Calibri"/>
                  <a:cs typeface="Times New Roman"/>
                </a:endParaRPr>
              </a:p>
              <a:p>
                <a:pPr indent="449580" algn="just">
                  <a:lnSpc>
                    <a:spcPct val="115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b="1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en-US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𝒚</m:t>
                        </m:r>
                      </m:e>
                      <m:sub>
                        <m:r>
                          <a:rPr lang="en-US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𝒎𝒂𝒙</m:t>
                        </m:r>
                      </m:sub>
                    </m:sSub>
                    <m:r>
                      <a:rPr lang="en-US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 </m:t>
                    </m:r>
                    <m:d>
                      <m:dPr>
                        <m:ctrlPr>
                          <a:rPr lang="ru-RU" b="1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ru-RU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−</m:t>
                        </m:r>
                        <m:r>
                          <a:rPr lang="ru-RU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𝟏</m:t>
                        </m:r>
                      </m:e>
                    </m:d>
                    <m:r>
                      <a:rPr lang="ru-RU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ru-RU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𝟒</m:t>
                    </m:r>
                    <m:r>
                      <a:rPr lang="ru-RU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∙</m:t>
                    </m:r>
                    <m:d>
                      <m:dPr>
                        <m:ctrlPr>
                          <a:rPr lang="ru-RU" b="1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ru-RU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−</m:t>
                        </m:r>
                        <m:r>
                          <a:rPr lang="ru-RU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𝟏</m:t>
                        </m:r>
                      </m:e>
                    </m:d>
                    <m:r>
                      <a:rPr lang="ru-RU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+</m:t>
                    </m:r>
                    <m:r>
                      <a:rPr lang="ru-RU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𝟔</m:t>
                    </m:r>
                    <m:r>
                      <a:rPr lang="ru-RU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−</m:t>
                    </m:r>
                    <m:r>
                      <a:rPr lang="ru-RU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𝟖</m:t>
                    </m:r>
                    <m:r>
                      <a:rPr lang="ru-RU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=−</m:t>
                    </m:r>
                    <m:r>
                      <a:rPr lang="ru-RU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𝟔</m:t>
                    </m:r>
                  </m:oMath>
                </a14:m>
                <a:r>
                  <a:rPr lang="ru-RU" b="1" dirty="0">
                    <a:effectLst/>
                    <a:latin typeface="Bookman Old Style" panose="02050604050505020204" pitchFamily="18" charset="0"/>
                    <a:ea typeface="Times New Roman"/>
                    <a:cs typeface="Times New Roman"/>
                  </a:rPr>
                  <a:t>;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b="1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en-US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𝒚</m:t>
                        </m:r>
                      </m:e>
                      <m:sub>
                        <m:r>
                          <a:rPr lang="en-US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𝒎𝒊𝒏</m:t>
                        </m:r>
                      </m:sub>
                    </m:sSub>
                    <m:r>
                      <a:rPr lang="en-US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 </m:t>
                    </m:r>
                    <m:d>
                      <m:dPr>
                        <m:ctrlPr>
                          <a:rPr lang="ru-RU" b="1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ru-RU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𝟎</m:t>
                        </m:r>
                      </m:e>
                    </m:d>
                    <m:r>
                      <a:rPr lang="ru-RU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ru-RU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𝟒</m:t>
                    </m:r>
                    <m:r>
                      <a:rPr lang="ru-RU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∙</m:t>
                    </m:r>
                    <m:r>
                      <a:rPr lang="ru-RU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𝟎</m:t>
                    </m:r>
                    <m:r>
                      <a:rPr lang="ru-RU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+</m:t>
                    </m:r>
                    <m:r>
                      <a:rPr lang="ru-RU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𝟔</m:t>
                    </m:r>
                    <m:r>
                      <a:rPr lang="ru-RU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∙</m:t>
                    </m:r>
                    <m:r>
                      <a:rPr lang="ru-RU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𝟎</m:t>
                    </m:r>
                    <m:r>
                      <a:rPr lang="ru-RU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−</m:t>
                    </m:r>
                    <m:r>
                      <a:rPr lang="ru-RU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𝟖</m:t>
                    </m:r>
                    <m:r>
                      <a:rPr lang="ru-RU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=−</m:t>
                    </m:r>
                    <m:r>
                      <a:rPr lang="ru-RU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𝟖</m:t>
                    </m:r>
                  </m:oMath>
                </a14:m>
                <a:endParaRPr lang="ru-RU" sz="1400" b="1" dirty="0">
                  <a:latin typeface="Bookman Old Style" panose="02050604050505020204" pitchFamily="18" charset="0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43" name="Прямоугольник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4208" y="3479458"/>
                <a:ext cx="4444528" cy="1366528"/>
              </a:xfrm>
              <a:prstGeom prst="rect">
                <a:avLst/>
              </a:prstGeom>
              <a:blipFill rotWithShape="1">
                <a:blip r:embed="rId3"/>
                <a:stretch>
                  <a:fillRect l="-1097" t="-893" r="-12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6037464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4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ookman Old Style" panose="02050604050505020204" pitchFamily="18" charset="0"/>
                <a:ea typeface="Times New Roman"/>
              </a:rPr>
              <a:t>Загальна схема </a:t>
            </a:r>
            <a:br>
              <a:rPr lang="uk-UA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ookman Old Style" panose="02050604050505020204" pitchFamily="18" charset="0"/>
                <a:ea typeface="Times New Roman"/>
              </a:rPr>
            </a:br>
            <a:r>
              <a:rPr lang="uk-UA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ookman Old Style" panose="02050604050505020204" pitchFamily="18" charset="0"/>
                <a:ea typeface="Times New Roman"/>
              </a:rPr>
              <a:t>дослідження </a:t>
            </a:r>
            <a:r>
              <a:rPr lang="uk-UA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ookman Old Style" panose="02050604050505020204" pitchFamily="18" charset="0"/>
                <a:ea typeface="Times New Roman"/>
              </a:rPr>
              <a:t>функції</a:t>
            </a:r>
            <a:endParaRPr lang="ru-RU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296084" y="1275606"/>
                <a:ext cx="8568952" cy="35712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lvl="0" indent="-342900" algn="just">
                  <a:lnSpc>
                    <a:spcPct val="115000"/>
                  </a:lnSpc>
                  <a:spcAft>
                    <a:spcPts val="0"/>
                  </a:spcAft>
                  <a:buFont typeface="+mj-lt"/>
                  <a:buAutoNum type="arabicPeriod"/>
                </a:pPr>
                <a:r>
                  <a:rPr lang="uk-UA" b="1" dirty="0">
                    <a:latin typeface="Bookman Old Style" panose="02050604050505020204" pitchFamily="18" charset="0"/>
                    <a:ea typeface="Times New Roman"/>
                    <a:cs typeface="Times New Roman"/>
                  </a:rPr>
                  <a:t>Знайти область визначення функції  </a:t>
                </a:r>
                <a14:m>
                  <m:oMath xmlns:m="http://schemas.openxmlformats.org/officeDocument/2006/math">
                    <m:r>
                      <a:rPr lang="en-US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𝒇</m:t>
                    </m:r>
                    <m:r>
                      <a:rPr lang="ru-RU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(</m:t>
                    </m:r>
                    <m:r>
                      <a:rPr lang="en-US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𝒙</m:t>
                    </m:r>
                    <m:r>
                      <a:rPr lang="ru-RU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)</m:t>
                    </m:r>
                  </m:oMath>
                </a14:m>
                <a:r>
                  <a:rPr lang="uk-UA" b="1" dirty="0">
                    <a:effectLst/>
                    <a:latin typeface="Bookman Old Style" panose="02050604050505020204" pitchFamily="18" charset="0"/>
                    <a:ea typeface="Times New Roman"/>
                    <a:cs typeface="Times New Roman"/>
                  </a:rPr>
                  <a:t>.</a:t>
                </a:r>
                <a:endParaRPr lang="ru-RU" sz="1400" b="1" dirty="0">
                  <a:latin typeface="Bookman Old Style" panose="02050604050505020204" pitchFamily="18" charset="0"/>
                  <a:ea typeface="Calibri"/>
                  <a:cs typeface="Times New Roman"/>
                </a:endParaRPr>
              </a:p>
              <a:p>
                <a:pPr marL="342900" lvl="0" indent="-342900" algn="just">
                  <a:lnSpc>
                    <a:spcPct val="115000"/>
                  </a:lnSpc>
                  <a:spcAft>
                    <a:spcPts val="0"/>
                  </a:spcAft>
                  <a:buFont typeface="+mj-lt"/>
                  <a:buAutoNum type="arabicPeriod"/>
                </a:pPr>
                <a:r>
                  <a:rPr lang="uk-UA" b="1" dirty="0">
                    <a:effectLst/>
                    <a:latin typeface="Bookman Old Style" panose="02050604050505020204" pitchFamily="18" charset="0"/>
                    <a:ea typeface="Times New Roman"/>
                    <a:cs typeface="Times New Roman"/>
                  </a:rPr>
                  <a:t>З’ясувати, чи є функція парною чи непарною (для тригонометричних функцій – періодичною)</a:t>
                </a:r>
                <a:endParaRPr lang="ru-RU" sz="1400" b="1" dirty="0">
                  <a:latin typeface="Bookman Old Style" panose="02050604050505020204" pitchFamily="18" charset="0"/>
                  <a:ea typeface="Calibri"/>
                  <a:cs typeface="Times New Roman"/>
                </a:endParaRPr>
              </a:p>
              <a:p>
                <a:pPr marL="342900" lvl="0" indent="-342900" algn="just">
                  <a:lnSpc>
                    <a:spcPct val="115000"/>
                  </a:lnSpc>
                  <a:spcAft>
                    <a:spcPts val="0"/>
                  </a:spcAft>
                  <a:buFont typeface="+mj-lt"/>
                  <a:buAutoNum type="arabicPeriod"/>
                </a:pPr>
                <a:r>
                  <a:rPr lang="uk-UA" b="1" dirty="0">
                    <a:effectLst/>
                    <a:latin typeface="Bookman Old Style" panose="02050604050505020204" pitchFamily="18" charset="0"/>
                    <a:ea typeface="Times New Roman"/>
                    <a:cs typeface="Times New Roman"/>
                  </a:rPr>
                  <a:t>Знайти точки перетину з осями координат (якщо їх можна знайти)</a:t>
                </a:r>
                <a:endParaRPr lang="ru-RU" sz="1400" b="1" dirty="0">
                  <a:latin typeface="Bookman Old Style" panose="02050604050505020204" pitchFamily="18" charset="0"/>
                  <a:ea typeface="Calibri"/>
                  <a:cs typeface="Times New Roman"/>
                </a:endParaRPr>
              </a:p>
              <a:p>
                <a:pPr marL="342900" lvl="0" indent="-342900" algn="just">
                  <a:lnSpc>
                    <a:spcPct val="115000"/>
                  </a:lnSpc>
                  <a:spcAft>
                    <a:spcPts val="0"/>
                  </a:spcAft>
                  <a:buFont typeface="+mj-lt"/>
                  <a:buAutoNum type="arabicPeriod"/>
                </a:pPr>
                <a:r>
                  <a:rPr lang="uk-UA" b="1" dirty="0">
                    <a:effectLst/>
                    <a:latin typeface="Bookman Old Style" panose="02050604050505020204" pitchFamily="18" charset="0"/>
                    <a:ea typeface="Times New Roman"/>
                    <a:cs typeface="Times New Roman"/>
                  </a:rPr>
                  <a:t>Знайти похідну цієї функції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b="1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en-US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𝒇</m:t>
                        </m:r>
                      </m:e>
                      <m:sup>
                        <m:r>
                          <a:rPr lang="uk-UA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′</m:t>
                        </m:r>
                      </m:sup>
                    </m:sSup>
                    <m:r>
                      <a:rPr lang="uk-UA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(</m:t>
                    </m:r>
                    <m:r>
                      <a:rPr lang="uk-UA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𝒙</m:t>
                    </m:r>
                    <m:r>
                      <a:rPr lang="uk-UA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)</m:t>
                    </m:r>
                  </m:oMath>
                </a14:m>
                <a:r>
                  <a:rPr lang="uk-UA" b="1" dirty="0">
                    <a:effectLst/>
                    <a:latin typeface="Bookman Old Style" panose="02050604050505020204" pitchFamily="18" charset="0"/>
                    <a:ea typeface="Times New Roman"/>
                    <a:cs typeface="Times New Roman"/>
                  </a:rPr>
                  <a:t> та її критичні точки (з’ясувати, в яких точках похідна дорівнює 0 або не існує)</a:t>
                </a:r>
                <a:endParaRPr lang="ru-RU" sz="1400" b="1" dirty="0">
                  <a:latin typeface="Bookman Old Style" panose="02050604050505020204" pitchFamily="18" charset="0"/>
                  <a:ea typeface="Calibri"/>
                  <a:cs typeface="Times New Roman"/>
                </a:endParaRPr>
              </a:p>
              <a:p>
                <a:pPr marL="342900" lvl="0" indent="-342900" algn="just">
                  <a:lnSpc>
                    <a:spcPct val="115000"/>
                  </a:lnSpc>
                  <a:spcAft>
                    <a:spcPts val="0"/>
                  </a:spcAft>
                  <a:buFont typeface="+mj-lt"/>
                  <a:buAutoNum type="arabicPeriod"/>
                </a:pPr>
                <a:r>
                  <a:rPr lang="uk-UA" b="1" dirty="0">
                    <a:effectLst/>
                    <a:latin typeface="Bookman Old Style" panose="02050604050505020204" pitchFamily="18" charset="0"/>
                    <a:ea typeface="Times New Roman"/>
                    <a:cs typeface="Times New Roman"/>
                  </a:rPr>
                  <a:t>Знайти проміжки знакосталості </a:t>
                </a:r>
                <a:r>
                  <a:rPr lang="uk-UA" b="1" dirty="0" smtClean="0">
                    <a:effectLst/>
                    <a:latin typeface="Bookman Old Style" panose="02050604050505020204" pitchFamily="18" charset="0"/>
                    <a:ea typeface="Times New Roman"/>
                    <a:cs typeface="Times New Roman"/>
                  </a:rPr>
                  <a:t>функці</a:t>
                </a:r>
                <a:r>
                  <a:rPr lang="uk-UA" b="1" dirty="0">
                    <a:latin typeface="Bookman Old Style" panose="02050604050505020204" pitchFamily="18" charset="0"/>
                    <a:ea typeface="Times New Roman"/>
                    <a:cs typeface="Times New Roman"/>
                  </a:rPr>
                  <a:t>ї</a:t>
                </a:r>
                <a:r>
                  <a:rPr lang="uk-UA" b="1" dirty="0" smtClean="0">
                    <a:effectLst/>
                    <a:latin typeface="Bookman Old Style" panose="02050604050505020204" pitchFamily="18" charset="0"/>
                    <a:ea typeface="Times New Roman"/>
                    <a:cs typeface="Times New Roman"/>
                  </a:rPr>
                  <a:t> </a:t>
                </a:r>
                <a:r>
                  <a:rPr lang="uk-UA" b="1" dirty="0">
                    <a:effectLst/>
                    <a:latin typeface="Bookman Old Style" panose="02050604050505020204" pitchFamily="18" charset="0"/>
                    <a:ea typeface="Times New Roman"/>
                    <a:cs typeface="Times New Roman"/>
                  </a:rPr>
                  <a:t>та її екстремуми</a:t>
                </a:r>
                <a:endParaRPr lang="ru-RU" sz="1400" b="1" dirty="0">
                  <a:latin typeface="Bookman Old Style" panose="02050604050505020204" pitchFamily="18" charset="0"/>
                  <a:ea typeface="Calibri"/>
                  <a:cs typeface="Times New Roman"/>
                </a:endParaRPr>
              </a:p>
              <a:p>
                <a:pPr marL="342900" lvl="0" indent="-342900" algn="just">
                  <a:lnSpc>
                    <a:spcPct val="115000"/>
                  </a:lnSpc>
                  <a:spcAft>
                    <a:spcPts val="0"/>
                  </a:spcAft>
                  <a:buFont typeface="+mj-lt"/>
                  <a:buAutoNum type="arabicPeriod"/>
                </a:pPr>
                <a:r>
                  <a:rPr lang="uk-UA" b="1" dirty="0">
                    <a:effectLst/>
                    <a:latin typeface="Bookman Old Style" panose="02050604050505020204" pitchFamily="18" charset="0"/>
                    <a:ea typeface="Times New Roman"/>
                    <a:cs typeface="Times New Roman"/>
                  </a:rPr>
                  <a:t>У разі необхідності, знайти координати додаткових точок, щоб уточнити поведінку графіка функції</a:t>
                </a:r>
                <a:endParaRPr lang="ru-RU" sz="1400" b="1" dirty="0">
                  <a:latin typeface="Bookman Old Style" panose="02050604050505020204" pitchFamily="18" charset="0"/>
                  <a:ea typeface="Calibri"/>
                  <a:cs typeface="Times New Roman"/>
                </a:endParaRPr>
              </a:p>
              <a:p>
                <a:pPr marL="342900" lvl="0" indent="-342900" algn="just">
                  <a:lnSpc>
                    <a:spcPct val="115000"/>
                  </a:lnSpc>
                  <a:spcAft>
                    <a:spcPts val="0"/>
                  </a:spcAft>
                  <a:buFont typeface="+mj-lt"/>
                  <a:buAutoNum type="arabicPeriod"/>
                </a:pPr>
                <a:r>
                  <a:rPr lang="uk-UA" b="1" dirty="0">
                    <a:effectLst/>
                    <a:latin typeface="Bookman Old Style" panose="02050604050505020204" pitchFamily="18" charset="0"/>
                    <a:ea typeface="Times New Roman"/>
                    <a:cs typeface="Times New Roman"/>
                  </a:rPr>
                  <a:t>Побудувати графік функції</a:t>
                </a:r>
                <a:endParaRPr lang="ru-RU" sz="1400" b="1" dirty="0">
                  <a:latin typeface="Bookman Old Style" panose="02050604050505020204" pitchFamily="18" charset="0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084" y="1275606"/>
                <a:ext cx="8568952" cy="3571299"/>
              </a:xfrm>
              <a:prstGeom prst="rect">
                <a:avLst/>
              </a:prstGeom>
              <a:blipFill rotWithShape="1">
                <a:blip r:embed="rId2"/>
                <a:stretch>
                  <a:fillRect l="-569" t="-341" r="-641" b="-17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1200731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395536" y="267494"/>
                <a:ext cx="8229600" cy="857250"/>
              </a:xfrm>
            </p:spPr>
            <p:txBody>
              <a:bodyPr>
                <a:noAutofit/>
              </a:bodyPr>
              <a:lstStyle/>
              <a:p>
                <a:r>
                  <a:rPr lang="uk-UA" sz="3400" b="1" dirty="0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Bookman Old Style" panose="02050604050505020204" pitchFamily="18" charset="0"/>
                    <a:ea typeface="Times New Roman"/>
                  </a:rPr>
                  <a:t>Дослідити </a:t>
                </a:r>
                <a:r>
                  <a:rPr lang="uk-UA" sz="3400" b="1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Bookman Old Style" panose="02050604050505020204" pitchFamily="18" charset="0"/>
                    <a:ea typeface="Times New Roman"/>
                  </a:rPr>
                  <a:t>функцію </a:t>
                </a:r>
                <a:r>
                  <a:rPr lang="uk-UA" sz="3400" b="1" i="1" dirty="0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Cambria Math"/>
                    <a:ea typeface="Times New Roman"/>
                    <a:cs typeface="Times New Roman"/>
                  </a:rPr>
                  <a:t/>
                </a:r>
                <a:br>
                  <a:rPr lang="uk-UA" sz="3400" b="1" i="1" dirty="0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Cambria Math"/>
                    <a:ea typeface="Times New Roman"/>
                    <a:cs typeface="Times New Roman"/>
                  </a:rPr>
                </a:br>
                <a14:m>
                  <m:oMath xmlns:m="http://schemas.openxmlformats.org/officeDocument/2006/math">
                    <m:r>
                      <a:rPr lang="uk-UA" sz="3400" b="1" i="1">
                        <a:ln w="22225">
                          <a:solidFill>
                            <a:schemeClr val="accent2"/>
                          </a:solidFill>
                          <a:prstDash val="solid"/>
                        </a:ln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Cambria Math"/>
                        <a:ea typeface="Times New Roman"/>
                        <a:cs typeface="Times New Roman"/>
                      </a:rPr>
                      <m:t>𝑦</m:t>
                    </m:r>
                    <m:r>
                      <a:rPr lang="uk-UA" sz="3400" b="1" i="1">
                        <a:ln w="22225">
                          <a:solidFill>
                            <a:schemeClr val="accent2"/>
                          </a:solidFill>
                          <a:prstDash val="solid"/>
                        </a:ln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Cambria Math"/>
                        <a:ea typeface="Times New Roman"/>
                        <a:cs typeface="Times New Roman"/>
                      </a:rPr>
                      <m:t>=3</m:t>
                    </m:r>
                    <m:r>
                      <a:rPr lang="ru-RU" sz="3400" b="1" i="1">
                        <a:ln w="22225">
                          <a:solidFill>
                            <a:schemeClr val="accent2"/>
                          </a:solidFill>
                          <a:prstDash val="solid"/>
                        </a:ln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Cambria Math"/>
                        <a:ea typeface="Times New Roman"/>
                        <a:cs typeface="Times New Roman"/>
                      </a:rPr>
                      <m:t>𝑥</m:t>
                    </m:r>
                    <m:r>
                      <a:rPr lang="ru-RU" sz="3400" b="1" i="1">
                        <a:ln w="22225">
                          <a:solidFill>
                            <a:schemeClr val="accent2"/>
                          </a:solidFill>
                          <a:prstDash val="solid"/>
                        </a:ln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Cambria Math"/>
                        <a:ea typeface="Times New Roman"/>
                        <a:cs typeface="Times New Roman"/>
                      </a:rPr>
                      <m:t>−</m:t>
                    </m:r>
                    <m:sSup>
                      <m:sSupPr>
                        <m:ctrlPr>
                          <a:rPr lang="ru-RU" sz="3400" b="1" i="1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ru-RU" sz="3400" b="1" i="1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𝑥</m:t>
                        </m:r>
                      </m:e>
                      <m:sup>
                        <m:r>
                          <a:rPr lang="ru-RU" sz="3400" b="1" i="1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3</m:t>
                        </m:r>
                      </m:sup>
                    </m:sSup>
                  </m:oMath>
                </a14:m>
                <a:r>
                  <a:rPr lang="ru-RU" sz="3400" b="1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Bookman Old Style" panose="02050604050505020204" pitchFamily="18" charset="0"/>
                    <a:ea typeface="Times New Roman"/>
                  </a:rPr>
                  <a:t> </a:t>
                </a:r>
                <a:r>
                  <a:rPr lang="uk-UA" sz="3400" b="1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Bookman Old Style" panose="02050604050505020204" pitchFamily="18" charset="0"/>
                    <a:ea typeface="Times New Roman"/>
                  </a:rPr>
                  <a:t>та </a:t>
                </a:r>
                <a:r>
                  <a:rPr lang="uk-UA" sz="3400" b="1" dirty="0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Bookman Old Style" panose="02050604050505020204" pitchFamily="18" charset="0"/>
                    <a:ea typeface="Times New Roman"/>
                  </a:rPr>
                  <a:t>побудувати </a:t>
                </a:r>
                <a:r>
                  <a:rPr lang="uk-UA" sz="3400" b="1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Bookman Old Style" panose="02050604050505020204" pitchFamily="18" charset="0"/>
                    <a:ea typeface="Times New Roman"/>
                  </a:rPr>
                  <a:t>її графік</a:t>
                </a:r>
                <a:endParaRPr lang="ru-RU" sz="3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Bookman Old Style" panose="02050604050505020204" pitchFamily="18" charset="0"/>
                </a:endParaRPr>
              </a:p>
            </p:txBody>
          </p:sp>
        </mc:Choice>
        <mc:Fallback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95536" y="267494"/>
                <a:ext cx="8229600" cy="857250"/>
              </a:xfrm>
              <a:blipFill rotWithShape="0">
                <a:blip r:embed="rId2"/>
                <a:stretch>
                  <a:fillRect b="-11348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Прямоугольник 4"/>
          <p:cNvSpPr/>
          <p:nvPr/>
        </p:nvSpPr>
        <p:spPr>
          <a:xfrm>
            <a:off x="275657" y="1491630"/>
            <a:ext cx="4180953" cy="38581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b="1" dirty="0">
                <a:latin typeface="Bookman Old Style" panose="02050604050505020204" pitchFamily="18" charset="0"/>
                <a:ea typeface="Times New Roman"/>
                <a:cs typeface="Times New Roman"/>
              </a:rPr>
              <a:t>Область визначення функції</a:t>
            </a:r>
            <a:endParaRPr lang="ru-RU" sz="1400" b="1" dirty="0">
              <a:latin typeface="Bookman Old Style" panose="02050604050505020204" pitchFamily="18" charset="0"/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24128" y="1508109"/>
            <a:ext cx="1189749" cy="36933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uk-UA" b="1" i="1" dirty="0">
                <a:latin typeface="Bookman Old Style" panose="02050604050505020204" pitchFamily="18" charset="0"/>
                <a:ea typeface="Calibri"/>
              </a:rPr>
              <a:t>D</a:t>
            </a:r>
            <a:r>
              <a:rPr lang="uk-UA" b="1" dirty="0">
                <a:latin typeface="Bookman Old Style" panose="02050604050505020204" pitchFamily="18" charset="0"/>
                <a:ea typeface="Calibri"/>
              </a:rPr>
              <a:t> (</a:t>
            </a:r>
            <a:r>
              <a:rPr lang="uk-UA" b="1" i="1" dirty="0">
                <a:latin typeface="Bookman Old Style" panose="02050604050505020204" pitchFamily="18" charset="0"/>
                <a:ea typeface="Calibri"/>
              </a:rPr>
              <a:t>у</a:t>
            </a:r>
            <a:r>
              <a:rPr lang="uk-UA" b="1" dirty="0">
                <a:latin typeface="Bookman Old Style" panose="02050604050505020204" pitchFamily="18" charset="0"/>
                <a:ea typeface="Calibri"/>
              </a:rPr>
              <a:t>) = </a:t>
            </a:r>
            <a:r>
              <a:rPr lang="uk-UA" b="1" i="1" dirty="0">
                <a:latin typeface="Bookman Old Style" panose="02050604050505020204" pitchFamily="18" charset="0"/>
                <a:ea typeface="Calibri"/>
              </a:rPr>
              <a:t>R</a:t>
            </a:r>
            <a:endParaRPr lang="ru-RU" b="1" dirty="0">
              <a:latin typeface="Bookman Old Style" panose="020506040505050202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5657" y="1980818"/>
            <a:ext cx="4180953" cy="72943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uk-UA" b="1" dirty="0" smtClean="0">
                <a:latin typeface="Bookman Old Style" panose="02050604050505020204" pitchFamily="18" charset="0"/>
                <a:ea typeface="Times New Roman"/>
                <a:cs typeface="Times New Roman"/>
              </a:rPr>
              <a:t>2. З’ясуємо</a:t>
            </a:r>
            <a:r>
              <a:rPr lang="uk-UA" b="1" dirty="0">
                <a:latin typeface="Bookman Old Style" panose="02050604050505020204" pitchFamily="18" charset="0"/>
                <a:ea typeface="Times New Roman"/>
                <a:cs typeface="Times New Roman"/>
              </a:rPr>
              <a:t>, чи є функція парною чи непарною.</a:t>
            </a:r>
            <a:endParaRPr lang="ru-RU" sz="1400" b="1" dirty="0">
              <a:latin typeface="Bookman Old Style" panose="02050604050505020204" pitchFamily="18" charset="0"/>
              <a:ea typeface="Calibri"/>
              <a:cs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4573800" y="1982132"/>
                <a:ext cx="4390688" cy="1096134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  <a:ea typeface="Times New Roman"/>
                        <a:cs typeface="Times New Roman"/>
                      </a:rPr>
                      <m:t>𝒚</m:t>
                    </m:r>
                    <m:d>
                      <m:dPr>
                        <m:ctrlPr>
                          <a:rPr lang="ru-RU" b="1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uk-UA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−</m:t>
                        </m:r>
                        <m:r>
                          <a:rPr lang="en-US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𝒙</m:t>
                        </m:r>
                      </m:e>
                    </m:d>
                    <m:r>
                      <a:rPr lang="uk-UA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uk-UA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𝟑</m:t>
                    </m:r>
                    <m:r>
                      <a:rPr lang="uk-UA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∙</m:t>
                    </m:r>
                    <m:d>
                      <m:dPr>
                        <m:ctrlPr>
                          <a:rPr lang="ru-RU" b="1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uk-UA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−</m:t>
                        </m:r>
                        <m:r>
                          <a:rPr lang="en-US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𝒙</m:t>
                        </m:r>
                      </m:e>
                    </m:d>
                    <m:r>
                      <a:rPr lang="uk-UA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−</m:t>
                    </m:r>
                    <m:sSup>
                      <m:sSupPr>
                        <m:ctrlPr>
                          <a:rPr lang="ru-RU" b="1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b="1" i="1">
                                <a:effectLst/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uk-UA" b="1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−</m:t>
                            </m:r>
                            <m:r>
                              <a:rPr lang="en-US" b="1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𝒙</m:t>
                            </m:r>
                          </m:e>
                        </m:d>
                      </m:e>
                      <m:sup>
                        <m:r>
                          <a:rPr lang="uk-UA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𝟑</m:t>
                        </m:r>
                      </m:sup>
                    </m:sSup>
                    <m:r>
                      <a:rPr lang="uk-UA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=−</m:t>
                    </m:r>
                    <m:r>
                      <a:rPr lang="uk-UA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𝟑</m:t>
                    </m:r>
                    <m:r>
                      <a:rPr lang="en-US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𝒙</m:t>
                    </m:r>
                    <m:r>
                      <a:rPr lang="uk-UA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+</m:t>
                    </m:r>
                    <m:sSup>
                      <m:sSupPr>
                        <m:ctrlPr>
                          <a:rPr lang="ru-RU" b="1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ru-RU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𝒙</m:t>
                        </m:r>
                      </m:e>
                      <m:sup>
                        <m:r>
                          <a:rPr lang="uk-UA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𝟑</m:t>
                        </m:r>
                      </m:sup>
                    </m:sSup>
                    <m:r>
                      <a:rPr lang="uk-UA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=−</m:t>
                    </m:r>
                    <m:d>
                      <m:dPr>
                        <m:ctrlPr>
                          <a:rPr lang="ru-RU" b="1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uk-UA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𝟑</m:t>
                        </m:r>
                        <m:r>
                          <a:rPr lang="ru-RU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𝒙</m:t>
                        </m:r>
                        <m:r>
                          <a:rPr lang="uk-UA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−</m:t>
                        </m:r>
                        <m:sSup>
                          <m:sSupPr>
                            <m:ctrlPr>
                              <a:rPr lang="ru-RU" b="1" i="1">
                                <a:effectLst/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ru-RU" b="1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𝒙</m:t>
                            </m:r>
                          </m:e>
                          <m:sup>
                            <m:r>
                              <a:rPr lang="uk-UA" b="1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𝟑</m:t>
                            </m:r>
                          </m:sup>
                        </m:sSup>
                      </m:e>
                    </m:d>
                    <m:r>
                      <a:rPr lang="uk-UA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=−</m:t>
                    </m:r>
                    <m:r>
                      <a:rPr lang="ru-RU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𝒚</m:t>
                    </m:r>
                    <m:r>
                      <a:rPr lang="uk-UA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(</m:t>
                    </m:r>
                    <m:r>
                      <a:rPr lang="ru-RU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𝒙</m:t>
                    </m:r>
                    <m:r>
                      <a:rPr lang="uk-UA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)</m:t>
                    </m:r>
                  </m:oMath>
                </a14:m>
                <a:r>
                  <a:rPr lang="uk-UA" b="1" i="1" dirty="0">
                    <a:effectLst/>
                    <a:latin typeface="Bookman Old Style" panose="02050604050505020204" pitchFamily="18" charset="0"/>
                    <a:ea typeface="Times New Roman"/>
                    <a:cs typeface="Times New Roman"/>
                  </a:rPr>
                  <a:t> – </a:t>
                </a:r>
                <a:endParaRPr lang="uk-UA" b="1" i="1" dirty="0" smtClean="0">
                  <a:effectLst/>
                  <a:latin typeface="Bookman Old Style" panose="02050604050505020204" pitchFamily="18" charset="0"/>
                  <a:ea typeface="Times New Roman"/>
                  <a:cs typeface="Times New Roman"/>
                </a:endParaRPr>
              </a:p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ru-RU" b="1" dirty="0" err="1" smtClean="0">
                    <a:effectLst/>
                    <a:latin typeface="Bookman Old Style" panose="02050604050505020204" pitchFamily="18" charset="0"/>
                    <a:ea typeface="Times New Roman"/>
                    <a:cs typeface="Times New Roman"/>
                  </a:rPr>
                  <a:t>непарна</a:t>
                </a:r>
                <a:r>
                  <a:rPr lang="ru-RU" b="1" dirty="0">
                    <a:effectLst/>
                    <a:latin typeface="Bookman Old Style" panose="02050604050505020204" pitchFamily="18" charset="0"/>
                    <a:ea typeface="Times New Roman"/>
                    <a:cs typeface="Times New Roman"/>
                  </a:rPr>
                  <a:t>, непер</a:t>
                </a:r>
                <a:r>
                  <a:rPr lang="uk-UA" b="1" dirty="0">
                    <a:effectLst/>
                    <a:latin typeface="Bookman Old Style" panose="02050604050505020204" pitchFamily="18" charset="0"/>
                    <a:ea typeface="Times New Roman"/>
                    <a:cs typeface="Times New Roman"/>
                  </a:rPr>
                  <a:t>і</a:t>
                </a:r>
                <a:r>
                  <a:rPr lang="ru-RU" b="1" dirty="0" err="1" smtClean="0">
                    <a:effectLst/>
                    <a:latin typeface="Bookman Old Style" panose="02050604050505020204" pitchFamily="18" charset="0"/>
                    <a:ea typeface="Times New Roman"/>
                    <a:cs typeface="Times New Roman"/>
                  </a:rPr>
                  <a:t>одична</a:t>
                </a:r>
                <a:endParaRPr lang="ru-RU" sz="1400" b="1" dirty="0">
                  <a:latin typeface="Bookman Old Style" panose="02050604050505020204" pitchFamily="18" charset="0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3800" y="1982132"/>
                <a:ext cx="4390688" cy="1096134"/>
              </a:xfrm>
              <a:prstGeom prst="rect">
                <a:avLst/>
              </a:prstGeom>
              <a:blipFill rotWithShape="1">
                <a:blip r:embed="rId3"/>
                <a:stretch>
                  <a:fillRect l="-968" b="-4945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Прямоугольник 8"/>
          <p:cNvSpPr/>
          <p:nvPr/>
        </p:nvSpPr>
        <p:spPr>
          <a:xfrm>
            <a:off x="275657" y="3144771"/>
            <a:ext cx="4180953" cy="70436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uk-UA" b="1" dirty="0" smtClean="0">
                <a:latin typeface="Bookman Old Style" panose="02050604050505020204" pitchFamily="18" charset="0"/>
                <a:ea typeface="Times New Roman"/>
                <a:cs typeface="Times New Roman"/>
              </a:rPr>
              <a:t>3. Точки </a:t>
            </a:r>
            <a:r>
              <a:rPr lang="uk-UA" b="1" dirty="0">
                <a:latin typeface="Bookman Old Style" panose="02050604050505020204" pitchFamily="18" charset="0"/>
                <a:ea typeface="Times New Roman"/>
                <a:cs typeface="Times New Roman"/>
              </a:rPr>
              <a:t>перетину з осями координат</a:t>
            </a:r>
            <a:endParaRPr lang="ru-RU" sz="1400" b="1" dirty="0">
              <a:latin typeface="Bookman Old Style" panose="02050604050505020204" pitchFamily="18" charset="0"/>
              <a:ea typeface="Calibri"/>
              <a:cs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4598344" y="3144771"/>
                <a:ext cx="4320480" cy="21402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uk-UA" b="1" dirty="0" smtClean="0">
                    <a:latin typeface="Bookman Old Style" panose="02050604050505020204" pitchFamily="18" charset="0"/>
                    <a:ea typeface="Times New Roman"/>
                    <a:cs typeface="Times New Roman"/>
                  </a:rPr>
                  <a:t>О</a:t>
                </a:r>
                <a:r>
                  <a:rPr lang="uk-UA" b="1" i="1" dirty="0">
                    <a:effectLst/>
                    <a:latin typeface="Bookman Old Style" panose="02050604050505020204" pitchFamily="18" charset="0"/>
                    <a:ea typeface="Times New Roman"/>
                    <a:cs typeface="Times New Roman"/>
                  </a:rPr>
                  <a:t>х</a:t>
                </a:r>
                <a:r>
                  <a:rPr lang="uk-UA" b="1" dirty="0">
                    <a:effectLst/>
                    <a:latin typeface="Bookman Old Style" panose="02050604050505020204" pitchFamily="18" charset="0"/>
                    <a:ea typeface="Times New Roman"/>
                    <a:cs typeface="Times New Roman"/>
                  </a:rPr>
                  <a:t>: </a:t>
                </a:r>
                <a:r>
                  <a:rPr lang="uk-UA" b="1" i="1" dirty="0">
                    <a:effectLst/>
                    <a:latin typeface="Bookman Old Style" panose="02050604050505020204" pitchFamily="18" charset="0"/>
                    <a:ea typeface="Times New Roman"/>
                    <a:cs typeface="Times New Roman"/>
                  </a:rPr>
                  <a:t>у</a:t>
                </a:r>
                <a:r>
                  <a:rPr lang="uk-UA" b="1" dirty="0">
                    <a:effectLst/>
                    <a:latin typeface="Bookman Old Style" panose="02050604050505020204" pitchFamily="18" charset="0"/>
                    <a:ea typeface="Times New Roman"/>
                    <a:cs typeface="Times New Roman"/>
                  </a:rPr>
                  <a:t> = 0	</a:t>
                </a:r>
                <a:endParaRPr lang="uk-UA" b="1" dirty="0" smtClean="0">
                  <a:effectLst/>
                  <a:latin typeface="Bookman Old Style" panose="02050604050505020204" pitchFamily="18" charset="0"/>
                  <a:ea typeface="Times New Roman"/>
                  <a:cs typeface="Times New Roman"/>
                </a:endParaRPr>
              </a:p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uk-UA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3</m:t>
                    </m:r>
                    <m:r>
                      <a:rPr lang="ru-RU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𝒙</m:t>
                    </m:r>
                    <m:r>
                      <a:rPr lang="ru-RU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−</m:t>
                    </m:r>
                    <m:sSup>
                      <m:sSupPr>
                        <m:ctrlPr>
                          <a:rPr lang="ru-RU" b="1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ru-RU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𝒙</m:t>
                        </m:r>
                      </m:e>
                      <m:sup>
                        <m:r>
                          <a:rPr lang="ru-RU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𝟑</m:t>
                        </m:r>
                      </m:sup>
                    </m:sSup>
                    <m:r>
                      <a:rPr lang="ru-RU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ru-RU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𝟎</m:t>
                    </m:r>
                  </m:oMath>
                </a14:m>
                <a:r>
                  <a:rPr lang="ru-RU" sz="1400" b="1" dirty="0" smtClean="0">
                    <a:ea typeface="Calibri"/>
                    <a:cs typeface="Times New Roman"/>
                  </a:rPr>
                  <a:t>,          </a:t>
                </a:r>
                <a:r>
                  <a:rPr lang="uk-UA" b="1" dirty="0">
                    <a:effectLst/>
                    <a:latin typeface="Times New Roman"/>
                    <a:ea typeface="Times New Roman"/>
                    <a:cs typeface="Times New Roman"/>
                  </a:rPr>
                  <a:t>	</a:t>
                </a:r>
                <a14:m>
                  <m:oMath xmlns:m="http://schemas.openxmlformats.org/officeDocument/2006/math">
                    <m:r>
                      <a:rPr lang="ru-RU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𝒙</m:t>
                    </m:r>
                    <m:d>
                      <m:dPr>
                        <m:ctrlPr>
                          <a:rPr lang="ru-RU" b="1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uk-UA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𝟑</m:t>
                        </m:r>
                        <m:r>
                          <a:rPr lang="ru-RU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−</m:t>
                        </m:r>
                        <m:sSup>
                          <m:sSupPr>
                            <m:ctrlPr>
                              <a:rPr lang="ru-RU" b="1" i="1">
                                <a:effectLst/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ru-RU" b="1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𝒙</m:t>
                            </m:r>
                          </m:e>
                          <m:sup>
                            <m:r>
                              <a:rPr lang="ru-RU" b="1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𝟐</m:t>
                            </m:r>
                          </m:sup>
                        </m:sSup>
                      </m:e>
                    </m:d>
                    <m:r>
                      <a:rPr lang="ru-RU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ru-RU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𝟎</m:t>
                    </m:r>
                  </m:oMath>
                </a14:m>
                <a:endParaRPr lang="ru-RU" sz="1400" b="1" dirty="0">
                  <a:ea typeface="Calibri"/>
                  <a:cs typeface="Times New Roman"/>
                </a:endParaRPr>
              </a:p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ru-RU" b="1" dirty="0" smtClean="0">
                    <a:solidFill>
                      <a:prstClr val="black"/>
                    </a:solidFill>
                    <a:ea typeface="Times New Roman"/>
                    <a:cs typeface="Times New Roman"/>
                  </a:rPr>
                  <a:t>		</a:t>
                </a:r>
                <a14:m>
                  <m:oMath xmlns:m="http://schemas.openxmlformats.org/officeDocument/2006/math">
                    <m:r>
                      <a:rPr lang="ru-RU" b="1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𝒙</m:t>
                    </m:r>
                    <m:r>
                      <a:rPr lang="ru-RU" b="1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ru-RU" b="1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𝟎</m:t>
                    </m:r>
                    <m:r>
                      <a:rPr lang="ru-RU" b="1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  або </m:t>
                    </m:r>
                  </m:oMath>
                </a14:m>
                <a:r>
                  <a:rPr lang="ru-RU" b="1" dirty="0" smtClean="0">
                    <a:solidFill>
                      <a:prstClr val="black"/>
                    </a:solidFill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uk-UA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𝟑</m:t>
                    </m:r>
                    <m:r>
                      <a:rPr lang="ru-RU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−</m:t>
                    </m:r>
                    <m:sSup>
                      <m:sSupPr>
                        <m:ctrlPr>
                          <a:rPr lang="ru-RU" b="1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ru-RU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𝒙</m:t>
                        </m:r>
                      </m:e>
                      <m:sup>
                        <m:r>
                          <a:rPr lang="ru-RU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𝟐</m:t>
                        </m:r>
                      </m:sup>
                    </m:sSup>
                    <m:r>
                      <a:rPr lang="ru-RU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ru-RU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𝟎</m:t>
                    </m:r>
                  </m:oMath>
                </a14:m>
                <a:r>
                  <a:rPr lang="uk-UA" b="1" dirty="0">
                    <a:effectLst/>
                    <a:latin typeface="Times New Roman"/>
                    <a:ea typeface="Times New Roman"/>
                    <a:cs typeface="Times New Roman"/>
                  </a:rPr>
                  <a:t>	</a:t>
                </a:r>
                <a:r>
                  <a:rPr lang="uk-UA" b="1" dirty="0" smtClean="0">
                    <a:effectLst/>
                    <a:latin typeface="Times New Roman"/>
                    <a:ea typeface="Times New Roman"/>
                    <a:cs typeface="Times New Roman"/>
                  </a:rPr>
                  <a:t>		      </a:t>
                </a:r>
                <a14:m>
                  <m:oMath xmlns:m="http://schemas.openxmlformats.org/officeDocument/2006/math">
                    <m:r>
                      <a:rPr lang="ru-RU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𝒙</m:t>
                    </m:r>
                    <m:r>
                      <a:rPr lang="ru-RU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=∓</m:t>
                    </m:r>
                    <m:rad>
                      <m:radPr>
                        <m:degHide m:val="on"/>
                        <m:ctrlPr>
                          <a:rPr lang="ru-RU" b="1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ru-RU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𝟑</m:t>
                        </m:r>
                      </m:e>
                    </m:rad>
                  </m:oMath>
                </a14:m>
                <a:r>
                  <a:rPr lang="uk-UA" sz="800" dirty="0">
                    <a:effectLst/>
                    <a:latin typeface="Times New Roman"/>
                    <a:ea typeface="Times New Roman"/>
                    <a:cs typeface="Times New Roman"/>
                  </a:rPr>
                  <a:t>	</a:t>
                </a:r>
                <a:endParaRPr lang="ru-RU" sz="800" dirty="0">
                  <a:ea typeface="Calibri"/>
                  <a:cs typeface="Times New Roman"/>
                </a:endParaRPr>
              </a:p>
              <a:p>
                <a:r>
                  <a:rPr lang="uk-UA" b="1" dirty="0" err="1">
                    <a:effectLst/>
                    <a:latin typeface="Bookman Old Style" panose="02050604050505020204" pitchFamily="18" charset="0"/>
                    <a:ea typeface="Times New Roman"/>
                  </a:rPr>
                  <a:t>О</a:t>
                </a:r>
                <a:r>
                  <a:rPr lang="uk-UA" b="1" i="1" dirty="0" err="1">
                    <a:effectLst/>
                    <a:latin typeface="Bookman Old Style" panose="02050604050505020204" pitchFamily="18" charset="0"/>
                    <a:ea typeface="Times New Roman"/>
                  </a:rPr>
                  <a:t>у</a:t>
                </a:r>
                <a:r>
                  <a:rPr lang="uk-UA" b="1" dirty="0">
                    <a:effectLst/>
                    <a:latin typeface="Bookman Old Style" panose="02050604050505020204" pitchFamily="18" charset="0"/>
                    <a:ea typeface="Times New Roman"/>
                  </a:rPr>
                  <a:t>: </a:t>
                </a:r>
                <a:r>
                  <a:rPr lang="uk-UA" b="1" i="1" dirty="0">
                    <a:effectLst/>
                    <a:latin typeface="Bookman Old Style" panose="02050604050505020204" pitchFamily="18" charset="0"/>
                    <a:ea typeface="Times New Roman"/>
                  </a:rPr>
                  <a:t>х</a:t>
                </a:r>
                <a:r>
                  <a:rPr lang="uk-UA" b="1" dirty="0">
                    <a:effectLst/>
                    <a:latin typeface="Bookman Old Style" panose="02050604050505020204" pitchFamily="18" charset="0"/>
                    <a:ea typeface="Times New Roman"/>
                  </a:rPr>
                  <a:t> = 0	</a:t>
                </a:r>
                <a14:m>
                  <m:oMath xmlns:m="http://schemas.openxmlformats.org/officeDocument/2006/math">
                    <m:r>
                      <a:rPr lang="uk-UA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𝒚</m:t>
                    </m:r>
                    <m:d>
                      <m:dPr>
                        <m:ctrlPr>
                          <a:rPr lang="ru-RU" b="1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uk-UA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𝟎</m:t>
                        </m:r>
                      </m:e>
                    </m:d>
                    <m:r>
                      <a:rPr lang="uk-UA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uk-UA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𝟑</m:t>
                    </m:r>
                    <m:r>
                      <a:rPr lang="uk-UA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∙</m:t>
                    </m:r>
                    <m:r>
                      <a:rPr lang="ru-RU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𝟎</m:t>
                    </m:r>
                    <m:r>
                      <a:rPr lang="ru-RU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−</m:t>
                    </m:r>
                    <m:r>
                      <a:rPr lang="ru-RU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𝟎</m:t>
                    </m:r>
                    <m:r>
                      <a:rPr lang="ru-RU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ru-RU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𝟎</m:t>
                    </m:r>
                  </m:oMath>
                </a14:m>
                <a:r>
                  <a:rPr lang="uk-UA" dirty="0">
                    <a:effectLst/>
                    <a:latin typeface="Times New Roman"/>
                    <a:ea typeface="Times New Roman"/>
                  </a:rPr>
                  <a:t>		</a:t>
                </a:r>
                <a:endParaRPr lang="ru-RU" dirty="0"/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344" y="3144771"/>
                <a:ext cx="4320480" cy="2140266"/>
              </a:xfrm>
              <a:prstGeom prst="rect">
                <a:avLst/>
              </a:prstGeom>
              <a:blipFill rotWithShape="1">
                <a:blip r:embed="rId4"/>
                <a:stretch>
                  <a:fillRect l="-1128" t="-5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827584" y="4136250"/>
                <a:ext cx="2576346" cy="6946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d>
                      <m:dPr>
                        <m:ctrlPr>
                          <a:rPr lang="ru-RU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ru-RU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radPr>
                          <m:deg/>
                          <m:e>
                            <m:r>
                              <a:rPr lang="ru-RU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𝟑</m:t>
                            </m:r>
                          </m:e>
                        </m:rad>
                        <m:r>
                          <a:rPr lang="ru-RU" b="1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;</m:t>
                        </m:r>
                        <m:r>
                          <a:rPr lang="ru-RU" b="1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𝟎</m:t>
                        </m:r>
                      </m:e>
                    </m:d>
                    <m:r>
                      <a:rPr lang="ru-RU" b="1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, (−</m:t>
                    </m:r>
                    <m:rad>
                      <m:radPr>
                        <m:degHide m:val="on"/>
                        <m:ctrlPr>
                          <a:rPr lang="ru-RU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ru-RU" b="1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𝟑</m:t>
                        </m:r>
                      </m:e>
                    </m:rad>
                    <m:r>
                      <a:rPr lang="ru-RU" b="1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;</m:t>
                    </m:r>
                    <m:r>
                      <a:rPr lang="ru-RU" b="1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𝟎</m:t>
                    </m:r>
                    <m:r>
                      <a:rPr lang="ru-RU" b="1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)</m:t>
                    </m:r>
                  </m:oMath>
                </a14:m>
                <a:r>
                  <a:rPr lang="ru-RU" b="1" dirty="0" smtClean="0"/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uk-UA" b="1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𝟎</m:t>
                        </m:r>
                        <m:r>
                          <a:rPr lang="ru-RU" b="1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;</m:t>
                        </m:r>
                        <m:r>
                          <a:rPr lang="ru-RU" b="1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𝟎</m:t>
                        </m:r>
                      </m:e>
                    </m:d>
                  </m:oMath>
                </a14:m>
                <a:endParaRPr lang="ru-RU" b="1" dirty="0">
                  <a:solidFill>
                    <a:prstClr val="black"/>
                  </a:solidFill>
                </a:endParaRPr>
              </a:p>
              <a:p>
                <a:endParaRPr lang="ru-RU" b="1" dirty="0"/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4136250"/>
                <a:ext cx="2576346" cy="69467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1520368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539552" y="267494"/>
                <a:ext cx="8229600" cy="857250"/>
              </a:xfrm>
            </p:spPr>
            <p:txBody>
              <a:bodyPr>
                <a:noAutofit/>
              </a:bodyPr>
              <a:lstStyle/>
              <a:p>
                <a:r>
                  <a:rPr lang="uk-UA" sz="3400" b="1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Bookman Old Style" panose="02050604050505020204" pitchFamily="18" charset="0"/>
                    <a:ea typeface="Times New Roman"/>
                  </a:rPr>
                  <a:t>Дослідити функцію </a:t>
                </a:r>
                <a:r>
                  <a:rPr lang="uk-UA" sz="3400" b="1" i="1" dirty="0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Cambria Math"/>
                    <a:ea typeface="Times New Roman"/>
                    <a:cs typeface="Times New Roman"/>
                  </a:rPr>
                  <a:t/>
                </a:r>
                <a:br>
                  <a:rPr lang="uk-UA" sz="3400" b="1" i="1" dirty="0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Cambria Math"/>
                    <a:ea typeface="Times New Roman"/>
                    <a:cs typeface="Times New Roman"/>
                  </a:rPr>
                </a:br>
                <a14:m>
                  <m:oMath xmlns:m="http://schemas.openxmlformats.org/officeDocument/2006/math">
                    <m:r>
                      <a:rPr lang="uk-UA" sz="3400" b="1" i="1">
                        <a:ln w="22225">
                          <a:solidFill>
                            <a:schemeClr val="accent2"/>
                          </a:solidFill>
                          <a:prstDash val="solid"/>
                        </a:ln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Cambria Math"/>
                        <a:ea typeface="Times New Roman"/>
                        <a:cs typeface="Times New Roman"/>
                      </a:rPr>
                      <m:t>𝑦</m:t>
                    </m:r>
                    <m:r>
                      <a:rPr lang="uk-UA" sz="3400" b="1" i="1">
                        <a:ln w="22225">
                          <a:solidFill>
                            <a:schemeClr val="accent2"/>
                          </a:solidFill>
                          <a:prstDash val="solid"/>
                        </a:ln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Cambria Math"/>
                        <a:ea typeface="Times New Roman"/>
                        <a:cs typeface="Times New Roman"/>
                      </a:rPr>
                      <m:t>=3</m:t>
                    </m:r>
                    <m:r>
                      <a:rPr lang="ru-RU" sz="3400" b="1" i="1">
                        <a:ln w="22225">
                          <a:solidFill>
                            <a:schemeClr val="accent2"/>
                          </a:solidFill>
                          <a:prstDash val="solid"/>
                        </a:ln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Cambria Math"/>
                        <a:ea typeface="Times New Roman"/>
                        <a:cs typeface="Times New Roman"/>
                      </a:rPr>
                      <m:t>𝑥</m:t>
                    </m:r>
                    <m:r>
                      <a:rPr lang="ru-RU" sz="3400" b="1" i="1">
                        <a:ln w="22225">
                          <a:solidFill>
                            <a:schemeClr val="accent2"/>
                          </a:solidFill>
                          <a:prstDash val="solid"/>
                        </a:ln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Cambria Math"/>
                        <a:ea typeface="Times New Roman"/>
                        <a:cs typeface="Times New Roman"/>
                      </a:rPr>
                      <m:t>−</m:t>
                    </m:r>
                    <m:sSup>
                      <m:sSupPr>
                        <m:ctrlPr>
                          <a:rPr lang="ru-RU" sz="3400" b="1" i="1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ru-RU" sz="3400" b="1" i="1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𝑥</m:t>
                        </m:r>
                      </m:e>
                      <m:sup>
                        <m:r>
                          <a:rPr lang="ru-RU" sz="3400" b="1" i="1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3</m:t>
                        </m:r>
                      </m:sup>
                    </m:sSup>
                  </m:oMath>
                </a14:m>
                <a:r>
                  <a:rPr lang="ru-RU" sz="3400" b="1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Bookman Old Style" panose="02050604050505020204" pitchFamily="18" charset="0"/>
                    <a:ea typeface="Times New Roman"/>
                  </a:rPr>
                  <a:t> </a:t>
                </a:r>
                <a:r>
                  <a:rPr lang="uk-UA" sz="3400" b="1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Bookman Old Style" panose="02050604050505020204" pitchFamily="18" charset="0"/>
                    <a:ea typeface="Times New Roman"/>
                  </a:rPr>
                  <a:t>та </a:t>
                </a:r>
                <a:r>
                  <a:rPr lang="uk-UA" sz="3400" b="1" dirty="0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Bookman Old Style" panose="02050604050505020204" pitchFamily="18" charset="0"/>
                    <a:ea typeface="Times New Roman"/>
                  </a:rPr>
                  <a:t>побудувати </a:t>
                </a:r>
                <a:r>
                  <a:rPr lang="uk-UA" sz="3400" b="1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Bookman Old Style" panose="02050604050505020204" pitchFamily="18" charset="0"/>
                    <a:ea typeface="Times New Roman"/>
                  </a:rPr>
                  <a:t>її графік</a:t>
                </a:r>
                <a:endParaRPr lang="ru-RU" sz="3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Bookman Old Style" panose="02050604050505020204" pitchFamily="18" charset="0"/>
                </a:endParaRPr>
              </a:p>
            </p:txBody>
          </p:sp>
        </mc:Choice>
        <mc:Fallback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39552" y="267494"/>
                <a:ext cx="8229600" cy="857250"/>
              </a:xfrm>
              <a:blipFill rotWithShape="0">
                <a:blip r:embed="rId2"/>
                <a:stretch>
                  <a:fillRect b="-11348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7544" y="1419622"/>
            <a:ext cx="4104456" cy="720080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1800" b="1" dirty="0" smtClean="0">
                <a:latin typeface="Bookman Old Style" panose="02050604050505020204" pitchFamily="18" charset="0"/>
                <a:ea typeface="Times New Roman"/>
              </a:rPr>
              <a:t>4. Знайдемо </a:t>
            </a:r>
            <a:r>
              <a:rPr lang="uk-UA" sz="1800" b="1" dirty="0">
                <a:latin typeface="Bookman Old Style" panose="02050604050505020204" pitchFamily="18" charset="0"/>
                <a:ea typeface="Times New Roman"/>
              </a:rPr>
              <a:t>похідну цієї функції  та її критичні точки</a:t>
            </a:r>
            <a:endParaRPr lang="ru-RU" sz="1800" b="1" dirty="0">
              <a:latin typeface="Bookman Old Style" panose="0205060405050502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716016" y="1419622"/>
                <a:ext cx="4038600" cy="2448272"/>
              </a:xfrm>
              <a:ln>
                <a:noFill/>
              </a:ln>
            </p:spPr>
            <p:txBody>
              <a:bodyPr>
                <a:normAutofit/>
              </a:bodyPr>
              <a:lstStyle/>
              <a:p>
                <a:pPr marL="899160" indent="0" algn="just">
                  <a:lnSpc>
                    <a:spcPct val="115000"/>
                  </a:lnSpc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en-US" b="1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𝒚</m:t>
                          </m:r>
                        </m:e>
                        <m:sup>
                          <m:r>
                            <a:rPr lang="uk-UA" b="1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′</m:t>
                          </m:r>
                        </m:sup>
                      </m:sSup>
                      <m:r>
                        <a:rPr lang="uk-UA" b="1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r>
                        <a:rPr lang="uk-UA" b="1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𝟑</m:t>
                      </m:r>
                      <m:r>
                        <a:rPr lang="uk-UA" b="1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−</m:t>
                      </m:r>
                      <m:r>
                        <a:rPr lang="uk-UA" b="1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𝟑</m:t>
                      </m:r>
                      <m:sSup>
                        <m:sSupPr>
                          <m:ctrlPr>
                            <a:rPr lang="ru-RU" b="1" i="1"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uk-UA" b="1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𝒙</m:t>
                          </m:r>
                        </m:e>
                        <m:sup>
                          <m:r>
                            <a:rPr lang="uk-UA" b="1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2000" b="1" dirty="0">
                  <a:ea typeface="Calibri"/>
                  <a:cs typeface="Times New Roman"/>
                </a:endParaRPr>
              </a:p>
              <a:p>
                <a:pPr marL="899160" indent="0" algn="just">
                  <a:lnSpc>
                    <a:spcPct val="115000"/>
                  </a:lnSpc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b="1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𝟑</m:t>
                      </m:r>
                      <m:r>
                        <a:rPr lang="uk-UA" b="1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−</m:t>
                      </m:r>
                      <m:r>
                        <a:rPr lang="uk-UA" b="1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𝟑</m:t>
                      </m:r>
                      <m:sSup>
                        <m:sSupPr>
                          <m:ctrlPr>
                            <a:rPr lang="ru-RU" b="1" i="1"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uk-UA" b="1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𝒙</m:t>
                          </m:r>
                        </m:e>
                        <m:sup>
                          <m:r>
                            <a:rPr lang="uk-UA" b="1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𝟐</m:t>
                          </m:r>
                        </m:sup>
                      </m:sSup>
                      <m:r>
                        <a:rPr lang="uk-UA" b="1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r>
                        <a:rPr lang="uk-UA" b="1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𝟎</m:t>
                      </m:r>
                    </m:oMath>
                  </m:oMathPara>
                </a14:m>
                <a:endParaRPr lang="ru-RU" sz="2000" b="1" dirty="0">
                  <a:ea typeface="Calibri"/>
                  <a:cs typeface="Times New Roman"/>
                </a:endParaRPr>
              </a:p>
              <a:p>
                <a:pPr marL="899160" indent="0" algn="just">
                  <a:lnSpc>
                    <a:spcPct val="115000"/>
                  </a:lnSpc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b="1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𝟑</m:t>
                      </m:r>
                      <m:d>
                        <m:dPr>
                          <m:ctrlPr>
                            <a:rPr lang="ru-RU" b="1" i="1"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uk-UA" b="1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𝟏</m:t>
                          </m:r>
                          <m:r>
                            <a:rPr lang="uk-UA" b="1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−</m:t>
                          </m:r>
                          <m:sSup>
                            <m:sSupPr>
                              <m:ctrlPr>
                                <a:rPr lang="ru-RU" b="1" i="1"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uk-UA" b="1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uk-UA" b="1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uk-UA" b="1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r>
                        <a:rPr lang="uk-UA" b="1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𝟎</m:t>
                      </m:r>
                    </m:oMath>
                  </m:oMathPara>
                </a14:m>
                <a:endParaRPr lang="ru-RU" sz="2000" b="1" dirty="0">
                  <a:ea typeface="Calibri"/>
                  <a:cs typeface="Times New Roman"/>
                </a:endParaRPr>
              </a:p>
              <a:p>
                <a:pPr marL="899160" indent="0" algn="just">
                  <a:lnSpc>
                    <a:spcPct val="115000"/>
                  </a:lnSpc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b="1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𝟏</m:t>
                      </m:r>
                      <m:r>
                        <a:rPr lang="uk-UA" b="1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−</m:t>
                      </m:r>
                      <m:sSup>
                        <m:sSupPr>
                          <m:ctrlPr>
                            <a:rPr lang="ru-RU" b="1" i="1"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uk-UA" b="1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𝒙</m:t>
                          </m:r>
                        </m:e>
                        <m:sup>
                          <m:r>
                            <a:rPr lang="uk-UA" b="1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𝟐</m:t>
                          </m:r>
                        </m:sup>
                      </m:sSup>
                      <m:r>
                        <a:rPr lang="uk-UA" b="1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r>
                        <a:rPr lang="uk-UA" b="1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𝟎</m:t>
                      </m:r>
                      <m:r>
                        <a:rPr lang="uk-UA" b="1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, </m:t>
                      </m:r>
                    </m:oMath>
                  </m:oMathPara>
                </a14:m>
                <a:endParaRPr lang="ru-RU" sz="2000" dirty="0" smtClean="0">
                  <a:ea typeface="Calibri"/>
                  <a:cs typeface="Times New Roman"/>
                </a:endParaRPr>
              </a:p>
              <a:p>
                <a:pPr marL="899160" indent="0" algn="just">
                  <a:lnSpc>
                    <a:spcPct val="115000"/>
                  </a:lnSpc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600" b="1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𝒙</m:t>
                      </m:r>
                      <m:r>
                        <a:rPr lang="ru-RU" sz="26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=∓1</m:t>
                      </m:r>
                    </m:oMath>
                  </m:oMathPara>
                </a14:m>
                <a:endParaRPr lang="ru-RU" sz="2000" dirty="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716016" y="1419622"/>
                <a:ext cx="4038600" cy="2448272"/>
              </a:xfr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Прямоугольник 4"/>
          <p:cNvSpPr/>
          <p:nvPr/>
        </p:nvSpPr>
        <p:spPr>
          <a:xfrm>
            <a:off x="395536" y="3939902"/>
            <a:ext cx="4176464" cy="104797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uk-UA" b="1" dirty="0" smtClean="0">
                <a:latin typeface="Bookman Old Style" panose="02050604050505020204" pitchFamily="18" charset="0"/>
                <a:ea typeface="Times New Roman"/>
                <a:cs typeface="Times New Roman"/>
              </a:rPr>
              <a:t>5. Знай</a:t>
            </a:r>
            <a:r>
              <a:rPr lang="ru-RU" b="1" dirty="0" err="1">
                <a:latin typeface="Bookman Old Style" panose="02050604050505020204" pitchFamily="18" charset="0"/>
                <a:ea typeface="Times New Roman"/>
                <a:cs typeface="Times New Roman"/>
              </a:rPr>
              <a:t>демо</a:t>
            </a:r>
            <a:r>
              <a:rPr lang="uk-UA" b="1" dirty="0">
                <a:latin typeface="Bookman Old Style" panose="02050604050505020204" pitchFamily="18" charset="0"/>
                <a:ea typeface="Times New Roman"/>
                <a:cs typeface="Times New Roman"/>
              </a:rPr>
              <a:t> проміжки знакосталості функцій та її екстремуми</a:t>
            </a:r>
            <a:endParaRPr lang="ru-RU" sz="1400" b="1" dirty="0">
              <a:latin typeface="Bookman Old Style" panose="02050604050505020204" pitchFamily="18" charset="0"/>
              <a:ea typeface="Calibri"/>
              <a:cs typeface="Times New Roman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5004048" y="4167346"/>
            <a:ext cx="3660463" cy="661881"/>
            <a:chOff x="1003008" y="52754"/>
            <a:chExt cx="3661022" cy="662940"/>
          </a:xfrm>
        </p:grpSpPr>
        <p:sp>
          <p:nvSpPr>
            <p:cNvPr id="7" name="Овал 6"/>
            <p:cNvSpPr/>
            <p:nvPr/>
          </p:nvSpPr>
          <p:spPr>
            <a:xfrm>
              <a:off x="1902532" y="372794"/>
              <a:ext cx="45719" cy="45719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" name="Овал 7"/>
            <p:cNvSpPr/>
            <p:nvPr/>
          </p:nvSpPr>
          <p:spPr>
            <a:xfrm>
              <a:off x="2938125" y="368522"/>
              <a:ext cx="45085" cy="45085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9" name="Группа 8"/>
            <p:cNvGrpSpPr/>
            <p:nvPr/>
          </p:nvGrpSpPr>
          <p:grpSpPr>
            <a:xfrm>
              <a:off x="1003008" y="52754"/>
              <a:ext cx="3661022" cy="662940"/>
              <a:chOff x="1003008" y="0"/>
              <a:chExt cx="3661022" cy="662940"/>
            </a:xfrm>
          </p:grpSpPr>
          <p:grpSp>
            <p:nvGrpSpPr>
              <p:cNvPr id="10" name="Группа 9"/>
              <p:cNvGrpSpPr/>
              <p:nvPr/>
            </p:nvGrpSpPr>
            <p:grpSpPr>
              <a:xfrm>
                <a:off x="1693572" y="0"/>
                <a:ext cx="2970458" cy="662940"/>
                <a:chOff x="0" y="0"/>
                <a:chExt cx="2970458" cy="662940"/>
              </a:xfrm>
            </p:grpSpPr>
            <p:sp>
              <p:nvSpPr>
                <p:cNvPr id="12" name="Прямоугольник 11"/>
                <p:cNvSpPr/>
                <p:nvPr/>
              </p:nvSpPr>
              <p:spPr>
                <a:xfrm>
                  <a:off x="2189408" y="0"/>
                  <a:ext cx="781050" cy="342900"/>
                </a:xfrm>
                <a:prstGeom prst="rect">
                  <a:avLst/>
                </a:prstGeom>
                <a:noFill/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uk-UA" sz="1800" b="1" i="1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х</a:t>
                  </a:r>
                  <a:r>
                    <a:rPr kumimoji="0" lang="uk-UA" sz="1800" b="0" i="0" u="none" strike="noStrike" kern="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 </a:t>
                  </a:r>
                  <a:endParaRPr kumimoji="0" lang="ru-RU" sz="11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13" name="Прямоугольник 12"/>
                <p:cNvSpPr/>
                <p:nvPr/>
              </p:nvSpPr>
              <p:spPr>
                <a:xfrm>
                  <a:off x="0" y="297020"/>
                  <a:ext cx="463640" cy="342900"/>
                </a:xfrm>
                <a:prstGeom prst="rect">
                  <a:avLst/>
                </a:prstGeom>
                <a:noFill/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uk-UA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‒1   </a:t>
                  </a:r>
                  <a:endParaRPr kumimoji="0" lang="ru-RU" sz="11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14" name="Прямоугольник 13"/>
                <p:cNvSpPr/>
                <p:nvPr/>
              </p:nvSpPr>
              <p:spPr>
                <a:xfrm>
                  <a:off x="1043189" y="320040"/>
                  <a:ext cx="463550" cy="342900"/>
                </a:xfrm>
                <a:prstGeom prst="rect">
                  <a:avLst/>
                </a:prstGeom>
                <a:noFill/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uk-UA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1</a:t>
                  </a:r>
                  <a:endParaRPr kumimoji="0" lang="ru-RU" sz="11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Calibri"/>
                    <a:cs typeface="Times New Roman"/>
                  </a:endParaRPr>
                </a:p>
              </p:txBody>
            </p:sp>
          </p:grpSp>
          <p:cxnSp>
            <p:nvCxnSpPr>
              <p:cNvPr id="11" name="Прямая со стрелкой 10"/>
              <p:cNvCxnSpPr/>
              <p:nvPr/>
            </p:nvCxnSpPr>
            <p:spPr>
              <a:xfrm flipV="1">
                <a:off x="1003008" y="342900"/>
                <a:ext cx="3152775" cy="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4860032" y="4140367"/>
                <a:ext cx="120795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uk-UA" b="1" dirty="0">
                    <a:solidFill>
                      <a:prstClr val="black"/>
                    </a:solidFill>
                    <a:latin typeface="Times New Roman"/>
                    <a:ea typeface="Times New Roman"/>
                    <a:cs typeface="Times New Roman"/>
                  </a:rPr>
                  <a:t>(</a:t>
                </a:r>
                <a14:m>
                  <m:oMath xmlns:m="http://schemas.openxmlformats.org/officeDocument/2006/math">
                    <m:r>
                      <a:rPr lang="uk-UA" b="1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−∞;−</m:t>
                    </m:r>
                    <m:r>
                      <a:rPr lang="uk-UA" b="1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𝟏</m:t>
                    </m:r>
                    <m:r>
                      <a:rPr lang="uk-UA" b="1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) </m:t>
                    </m:r>
                  </m:oMath>
                </a14:m>
                <a:endParaRPr lang="ru-RU" b="1" dirty="0"/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4140367"/>
                <a:ext cx="1207954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4040" t="-9836" b="-229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5949147" y="4542954"/>
                <a:ext cx="94140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b="1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(−</m:t>
                      </m:r>
                      <m:r>
                        <a:rPr lang="uk-UA" b="1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𝟏</m:t>
                      </m:r>
                      <m:r>
                        <a:rPr lang="uk-UA" b="1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;</m:t>
                      </m:r>
                      <m:r>
                        <a:rPr lang="uk-UA" b="1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𝟏</m:t>
                      </m:r>
                      <m:r>
                        <a:rPr lang="uk-UA" b="1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) 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9147" y="4542954"/>
                <a:ext cx="941401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1948" b="-114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6991610" y="4075993"/>
                <a:ext cx="1077539" cy="4108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15000"/>
                  </a:lnSpc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b="1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(</m:t>
                      </m:r>
                      <m:r>
                        <a:rPr lang="uk-UA" b="1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𝟏</m:t>
                      </m:r>
                      <m:r>
                        <a:rPr lang="uk-UA" b="1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; +∞)</m:t>
                      </m:r>
                    </m:oMath>
                  </m:oMathPara>
                </a14:m>
                <a:endParaRPr lang="ru-RU" b="1" dirty="0">
                  <a:solidFill>
                    <a:prstClr val="black"/>
                  </a:solidFill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1610" y="4075993"/>
                <a:ext cx="1077539" cy="410882"/>
              </a:xfrm>
              <a:prstGeom prst="rect">
                <a:avLst/>
              </a:prstGeom>
              <a:blipFill rotWithShape="1">
                <a:blip r:embed="rId6"/>
                <a:stretch>
                  <a:fillRect b="-74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7761151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/>
      <p:bldP spid="15" grpId="0"/>
      <p:bldP spid="16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Прямоугольник 35"/>
          <p:cNvSpPr/>
          <p:nvPr/>
        </p:nvSpPr>
        <p:spPr>
          <a:xfrm>
            <a:off x="3532455" y="2262315"/>
            <a:ext cx="720079" cy="36933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Bookman Old Style" panose="02050604050505020204" pitchFamily="18" charset="0"/>
                <a:ea typeface="Calibri"/>
                <a:cs typeface="Times New Roman"/>
              </a:rPr>
              <a:t>– 3</a:t>
            </a:r>
            <a:endParaRPr lang="ru-RU" b="1" dirty="0">
              <a:latin typeface="Bookman Old Style" panose="020506040505050202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300192" y="2291391"/>
            <a:ext cx="720079" cy="36933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Bookman Old Style" panose="02050604050505020204" pitchFamily="18" charset="0"/>
                <a:ea typeface="Calibri"/>
                <a:cs typeface="Times New Roman"/>
              </a:rPr>
              <a:t>2</a:t>
            </a:r>
            <a:endParaRPr lang="ru-RU" b="1" dirty="0">
              <a:latin typeface="Bookman Old Style" panose="020506040505050202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228184" y="2597200"/>
            <a:ext cx="720079" cy="36933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i="1" dirty="0" smtClean="0">
                <a:latin typeface="Bookman Old Style" panose="02050604050505020204" pitchFamily="18" charset="0"/>
                <a:ea typeface="Calibri"/>
                <a:cs typeface="Times New Roman"/>
              </a:rPr>
              <a:t>max</a:t>
            </a:r>
            <a:endParaRPr lang="ru-RU" b="1" dirty="0">
              <a:latin typeface="Bookman Old Style" panose="020506040505050202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491880" y="2597200"/>
            <a:ext cx="720079" cy="36933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i="1" dirty="0" smtClean="0">
                <a:latin typeface="Bookman Old Style" panose="02050604050505020204" pitchFamily="18" charset="0"/>
                <a:ea typeface="Calibri"/>
                <a:cs typeface="Times New Roman"/>
              </a:rPr>
              <a:t>min</a:t>
            </a:r>
            <a:endParaRPr lang="ru-RU" b="1" dirty="0">
              <a:latin typeface="Bookman Old Style" panose="020506040505050202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880028" y="1875229"/>
            <a:ext cx="300082" cy="36933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uk-UA" b="1" i="1" dirty="0" smtClean="0">
                <a:latin typeface="Times New Roman"/>
                <a:ea typeface="Calibri"/>
                <a:cs typeface="Times New Roman"/>
              </a:rPr>
              <a:t>‒</a:t>
            </a:r>
            <a:endParaRPr lang="ru-RU" b="1" dirty="0">
              <a:latin typeface="Bookman Old Style" panose="020506040505050202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068041" y="1882402"/>
            <a:ext cx="316112" cy="36933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uk-UA" b="1" i="1" dirty="0" smtClean="0">
                <a:latin typeface="Times New Roman"/>
                <a:ea typeface="Calibri"/>
                <a:cs typeface="Times New Roman"/>
              </a:rPr>
              <a:t>+</a:t>
            </a:r>
            <a:endParaRPr lang="ru-RU" b="1" dirty="0">
              <a:latin typeface="Bookman Old Style" panose="020506040505050202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267744" y="1874540"/>
            <a:ext cx="300082" cy="36933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uk-UA" b="1" i="1" dirty="0" smtClean="0">
                <a:latin typeface="Times New Roman"/>
                <a:ea typeface="Calibri"/>
                <a:cs typeface="Times New Roman"/>
              </a:rPr>
              <a:t>‒</a:t>
            </a:r>
            <a:endParaRPr lang="ru-RU" b="1" dirty="0">
              <a:latin typeface="Bookman Old Style" panose="0205060405050502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539552" y="267494"/>
                <a:ext cx="8229600" cy="857250"/>
              </a:xfrm>
            </p:spPr>
            <p:txBody>
              <a:bodyPr>
                <a:noAutofit/>
              </a:bodyPr>
              <a:lstStyle/>
              <a:p>
                <a:r>
                  <a:rPr lang="uk-UA" sz="3400" b="1" dirty="0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Bookman Old Style" panose="02050604050505020204" pitchFamily="18" charset="0"/>
                    <a:ea typeface="Times New Roman"/>
                  </a:rPr>
                  <a:t>Дослідить </a:t>
                </a:r>
                <a:r>
                  <a:rPr lang="uk-UA" sz="3400" b="1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Bookman Old Style" panose="02050604050505020204" pitchFamily="18" charset="0"/>
                    <a:ea typeface="Times New Roman"/>
                  </a:rPr>
                  <a:t>функцію </a:t>
                </a:r>
                <a:r>
                  <a:rPr lang="uk-UA" sz="3400" b="1" i="1" dirty="0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Cambria Math"/>
                    <a:ea typeface="Times New Roman"/>
                    <a:cs typeface="Times New Roman"/>
                  </a:rPr>
                  <a:t/>
                </a:r>
                <a:br>
                  <a:rPr lang="uk-UA" sz="3400" b="1" i="1" dirty="0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Cambria Math"/>
                    <a:ea typeface="Times New Roman"/>
                    <a:cs typeface="Times New Roman"/>
                  </a:rPr>
                </a:br>
                <a14:m>
                  <m:oMath xmlns:m="http://schemas.openxmlformats.org/officeDocument/2006/math">
                    <m:r>
                      <a:rPr lang="uk-UA" sz="3400" b="1" i="1">
                        <a:ln w="22225">
                          <a:solidFill>
                            <a:schemeClr val="accent2"/>
                          </a:solidFill>
                          <a:prstDash val="solid"/>
                        </a:ln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Cambria Math"/>
                        <a:ea typeface="Times New Roman"/>
                        <a:cs typeface="Times New Roman"/>
                      </a:rPr>
                      <m:t>𝑦</m:t>
                    </m:r>
                    <m:r>
                      <a:rPr lang="uk-UA" sz="3400" b="1" i="1">
                        <a:ln w="22225">
                          <a:solidFill>
                            <a:schemeClr val="accent2"/>
                          </a:solidFill>
                          <a:prstDash val="solid"/>
                        </a:ln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Cambria Math"/>
                        <a:ea typeface="Times New Roman"/>
                        <a:cs typeface="Times New Roman"/>
                      </a:rPr>
                      <m:t>=3</m:t>
                    </m:r>
                    <m:r>
                      <a:rPr lang="ru-RU" sz="3400" b="1" i="1">
                        <a:ln w="22225">
                          <a:solidFill>
                            <a:schemeClr val="accent2"/>
                          </a:solidFill>
                          <a:prstDash val="solid"/>
                        </a:ln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Cambria Math"/>
                        <a:ea typeface="Times New Roman"/>
                        <a:cs typeface="Times New Roman"/>
                      </a:rPr>
                      <m:t>𝑥</m:t>
                    </m:r>
                    <m:r>
                      <a:rPr lang="ru-RU" sz="3400" b="1" i="1">
                        <a:ln w="22225">
                          <a:solidFill>
                            <a:schemeClr val="accent2"/>
                          </a:solidFill>
                          <a:prstDash val="solid"/>
                        </a:ln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Cambria Math"/>
                        <a:ea typeface="Times New Roman"/>
                        <a:cs typeface="Times New Roman"/>
                      </a:rPr>
                      <m:t>−</m:t>
                    </m:r>
                    <m:sSup>
                      <m:sSupPr>
                        <m:ctrlPr>
                          <a:rPr lang="ru-RU" sz="3400" b="1" i="1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ru-RU" sz="3400" b="1" i="1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𝑥</m:t>
                        </m:r>
                      </m:e>
                      <m:sup>
                        <m:r>
                          <a:rPr lang="ru-RU" sz="3400" b="1" i="1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3</m:t>
                        </m:r>
                      </m:sup>
                    </m:sSup>
                  </m:oMath>
                </a14:m>
                <a:r>
                  <a:rPr lang="ru-RU" sz="3400" b="1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Bookman Old Style" panose="02050604050505020204" pitchFamily="18" charset="0"/>
                    <a:ea typeface="Times New Roman"/>
                  </a:rPr>
                  <a:t> </a:t>
                </a:r>
                <a:r>
                  <a:rPr lang="uk-UA" sz="3400" b="1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Bookman Old Style" panose="02050604050505020204" pitchFamily="18" charset="0"/>
                    <a:ea typeface="Times New Roman"/>
                  </a:rPr>
                  <a:t>та </a:t>
                </a:r>
                <a:r>
                  <a:rPr lang="uk-UA" sz="3400" b="1" dirty="0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Bookman Old Style" panose="02050604050505020204" pitchFamily="18" charset="0"/>
                    <a:ea typeface="Times New Roman"/>
                  </a:rPr>
                  <a:t>побудувати </a:t>
                </a:r>
                <a:r>
                  <a:rPr lang="uk-UA" sz="3400" b="1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Bookman Old Style" panose="02050604050505020204" pitchFamily="18" charset="0"/>
                    <a:ea typeface="Times New Roman"/>
                  </a:rPr>
                  <a:t>її графік</a:t>
                </a:r>
                <a:endParaRPr lang="ru-RU" sz="3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Bookman Old Style" panose="02050604050505020204" pitchFamily="18" charset="0"/>
                </a:endParaRPr>
              </a:p>
            </p:txBody>
          </p:sp>
        </mc:Choice>
        <mc:Fallback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39552" y="267494"/>
                <a:ext cx="8229600" cy="857250"/>
              </a:xfrm>
              <a:blipFill rotWithShape="0">
                <a:blip r:embed="rId2"/>
                <a:stretch>
                  <a:fillRect b="-11348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Объект 19"/>
              <p:cNvGraphicFramePr>
                <a:graphicFrameLocks noGrp="1"/>
              </p:cNvGraphicFramePr>
              <p:nvPr>
                <p:ph sz="half" idx="1"/>
                <p:extLst>
                  <p:ext uri="{D42A27DB-BD31-4B8C-83A1-F6EECF244321}">
                    <p14:modId xmlns:p14="http://schemas.microsoft.com/office/powerpoint/2010/main" val="3924838963"/>
                  </p:ext>
                </p:extLst>
              </p:nvPr>
            </p:nvGraphicFramePr>
            <p:xfrm>
              <a:off x="395536" y="1491630"/>
              <a:ext cx="8291514" cy="15087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381919"/>
                    <a:gridCol w="1381919"/>
                    <a:gridCol w="1381919"/>
                    <a:gridCol w="1381919"/>
                    <a:gridCol w="1381919"/>
                    <a:gridCol w="1381919"/>
                  </a:tblGrid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2000" b="1" i="1" dirty="0">
                              <a:effectLst/>
                              <a:latin typeface="Bookman Old Style" panose="02050604050505020204" pitchFamily="18" charset="0"/>
                            </a:rPr>
                            <a:t>х</a:t>
                          </a:r>
                          <a:endParaRPr lang="ru-RU" sz="2000" b="1" i="1" dirty="0">
                            <a:effectLst/>
                            <a:latin typeface="Bookman Old Style" panose="02050604050505020204" pitchFamily="18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2000" b="1" i="1" dirty="0">
                              <a:effectLst/>
                              <a:latin typeface="Bookman Old Style" panose="02050604050505020204" pitchFamily="18" charset="0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uk-UA" sz="2000" b="1" i="1">
                                  <a:effectLst/>
                                  <a:latin typeface="Cambria Math" panose="02040503050406030204" pitchFamily="18" charset="0"/>
                                </a:rPr>
                                <m:t>−∞;−</m:t>
                              </m:r>
                              <m:r>
                                <a:rPr lang="uk-UA" sz="2000" b="1" i="1">
                                  <a:effectLst/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uk-UA" sz="2000" b="1" i="1">
                                  <a:effectLst/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ru-RU" sz="2000" b="1" i="1" dirty="0">
                            <a:effectLst/>
                            <a:latin typeface="Bookman Old Style" panose="02050604050505020204" pitchFamily="18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uk-UA" sz="20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uk-UA" sz="20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ru-RU" sz="2000" b="1" i="1" dirty="0">
                            <a:effectLst/>
                            <a:latin typeface="Bookman Old Style" panose="02050604050505020204" pitchFamily="18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uk-UA" sz="20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(−</m:t>
                                </m:r>
                                <m:r>
                                  <a:rPr lang="uk-UA" sz="20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uk-UA" sz="20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  <m:r>
                                  <a:rPr lang="uk-UA" sz="20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uk-UA" sz="20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ru-RU" sz="2000" b="1" i="1" dirty="0">
                            <a:effectLst/>
                            <a:latin typeface="Bookman Old Style" panose="02050604050505020204" pitchFamily="18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2000" b="1" i="0" dirty="0">
                              <a:effectLst/>
                              <a:latin typeface="Bookman Old Style" panose="02050604050505020204" pitchFamily="18" charset="0"/>
                            </a:rPr>
                            <a:t>1</a:t>
                          </a:r>
                          <a:endParaRPr lang="ru-RU" sz="2000" b="1" i="0" dirty="0">
                            <a:effectLst/>
                            <a:latin typeface="Bookman Old Style" panose="02050604050505020204" pitchFamily="18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uk-UA" sz="20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uk-UA" sz="20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uk-UA" sz="20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; +∞)</m:t>
                                </m:r>
                              </m:oMath>
                            </m:oMathPara>
                          </a14:m>
                          <a:endParaRPr lang="ru-RU" sz="2000" b="1" i="1" dirty="0">
                            <a:effectLst/>
                            <a:latin typeface="Bookman Old Style" panose="02050604050505020204" pitchFamily="18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2000" b="1" i="1">
                                        <a:effectLst/>
                                        <a:latin typeface="Cambria Math" panose="02040503050406030204" pitchFamily="18" charset="0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1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𝒚</m:t>
                                    </m:r>
                                  </m:e>
                                  <m:sup>
                                    <m:r>
                                      <a:rPr lang="uk-UA" sz="2000" b="1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′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20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b="1" dirty="0" smtClean="0">
                              <a:latin typeface="Bookman Old Style" panose="02050604050505020204" pitchFamily="18" charset="0"/>
                            </a:rPr>
                            <a:t>0</a:t>
                          </a:r>
                          <a:endParaRPr lang="ru-RU" b="1" dirty="0">
                            <a:latin typeface="Bookman Old Style" panose="0205060405050502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2000" b="1" dirty="0" smtClean="0">
                              <a:latin typeface="Bookman Old Style" panose="02050604050505020204" pitchFamily="18" charset="0"/>
                            </a:rPr>
                            <a:t>0</a:t>
                          </a:r>
                          <a:endParaRPr lang="ru-RU" sz="2000" b="1" dirty="0">
                            <a:latin typeface="Bookman Old Style" panose="0205060405050502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𝒚</m:t>
                                </m:r>
                              </m:oMath>
                            </m:oMathPara>
                          </a14:m>
                          <a:endParaRPr lang="ru-RU" sz="20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ru-RU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0" name="Объект 19"/>
              <p:cNvGraphicFramePr>
                <a:graphicFrameLocks noGrp="1"/>
              </p:cNvGraphicFramePr>
              <p:nvPr>
                <p:ph sz="half" idx="1"/>
                <p:extLst>
                  <p:ext uri="{D42A27DB-BD31-4B8C-83A1-F6EECF244321}">
                    <p14:modId xmlns:p14="http://schemas.microsoft.com/office/powerpoint/2010/main" val="3924838963"/>
                  </p:ext>
                </p:extLst>
              </p:nvPr>
            </p:nvGraphicFramePr>
            <p:xfrm>
              <a:off x="395536" y="1491630"/>
              <a:ext cx="8291514" cy="15087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381919"/>
                    <a:gridCol w="1381919"/>
                    <a:gridCol w="1381919"/>
                    <a:gridCol w="1381919"/>
                    <a:gridCol w="1381919"/>
                    <a:gridCol w="1381919"/>
                  </a:tblGrid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2000" b="1" i="1" dirty="0">
                              <a:effectLst/>
                              <a:latin typeface="Bookman Old Style" panose="02050604050505020204" pitchFamily="18" charset="0"/>
                            </a:rPr>
                            <a:t>х</a:t>
                          </a:r>
                          <a:endParaRPr lang="ru-RU" sz="2000" b="1" i="1" dirty="0">
                            <a:effectLst/>
                            <a:latin typeface="Bookman Old Style" panose="02050604050505020204" pitchFamily="18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100885" t="-16393" r="-401770" b="-3065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200000" t="-16393" r="-300000" b="-3065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300000" t="-16393" r="-200000" b="-3065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2000" b="1" i="0" dirty="0">
                              <a:effectLst/>
                              <a:latin typeface="Bookman Old Style" panose="02050604050505020204" pitchFamily="18" charset="0"/>
                            </a:rPr>
                            <a:t>1</a:t>
                          </a:r>
                          <a:endParaRPr lang="ru-RU" sz="2000" b="1" i="0" dirty="0">
                            <a:effectLst/>
                            <a:latin typeface="Bookman Old Style" panose="02050604050505020204" pitchFamily="18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499559" t="-16393" r="-441" b="-306557"/>
                          </a:stretch>
                        </a:blipFill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441" t="-109231" r="-499559" b="-18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b="1" dirty="0" smtClean="0">
                              <a:latin typeface="Bookman Old Style" panose="02050604050505020204" pitchFamily="18" charset="0"/>
                            </a:rPr>
                            <a:t>0</a:t>
                          </a:r>
                          <a:endParaRPr lang="ru-RU" b="1" dirty="0">
                            <a:latin typeface="Bookman Old Style" panose="0205060405050502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2000" b="1" dirty="0" smtClean="0">
                              <a:latin typeface="Bookman Old Style" panose="02050604050505020204" pitchFamily="18" charset="0"/>
                            </a:rPr>
                            <a:t>0</a:t>
                          </a:r>
                          <a:endParaRPr lang="ru-RU" sz="2000" b="1" dirty="0">
                            <a:latin typeface="Bookman Old Style" panose="0205060405050502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441" t="-226667" r="-499559" b="-1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ru-RU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cxnSp>
        <p:nvCxnSpPr>
          <p:cNvPr id="24" name="Прямая со стрелкой 23"/>
          <p:cNvCxnSpPr/>
          <p:nvPr/>
        </p:nvCxnSpPr>
        <p:spPr>
          <a:xfrm>
            <a:off x="2246833" y="2355726"/>
            <a:ext cx="641985" cy="1440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7709076" y="2366414"/>
            <a:ext cx="641985" cy="1440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4885882" y="2355726"/>
            <a:ext cx="694230" cy="1547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Прямоугольник 32"/>
              <p:cNvSpPr/>
              <p:nvPr/>
            </p:nvSpPr>
            <p:spPr>
              <a:xfrm>
                <a:off x="368019" y="3678985"/>
                <a:ext cx="8550695" cy="10623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uk-UA" b="1" dirty="0">
                    <a:latin typeface="Bookman Old Style" panose="02050604050505020204" pitchFamily="18" charset="0"/>
                    <a:ea typeface="Times New Roman"/>
                    <a:cs typeface="Times New Roman"/>
                  </a:rPr>
                  <a:t>Знайдемо значення функції в точках </a:t>
                </a:r>
                <a:r>
                  <a:rPr lang="uk-UA" b="1" dirty="0" smtClean="0">
                    <a:latin typeface="Bookman Old Style" panose="02050604050505020204" pitchFamily="18" charset="0"/>
                    <a:ea typeface="Times New Roman"/>
                    <a:cs typeface="Times New Roman"/>
                  </a:rPr>
                  <a:t> максимуму </a:t>
                </a:r>
                <a:r>
                  <a:rPr lang="uk-UA" b="1" dirty="0">
                    <a:latin typeface="Bookman Old Style" panose="02050604050505020204" pitchFamily="18" charset="0"/>
                    <a:ea typeface="Times New Roman"/>
                    <a:cs typeface="Times New Roman"/>
                  </a:rPr>
                  <a:t>та мінімуму</a:t>
                </a:r>
                <a:endParaRPr lang="ru-RU" sz="1400" b="1" dirty="0">
                  <a:latin typeface="Bookman Old Style" panose="02050604050505020204" pitchFamily="18" charset="0"/>
                  <a:ea typeface="Calibri"/>
                  <a:cs typeface="Times New Roman"/>
                </a:endParaRPr>
              </a:p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uk-UA" b="1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𝒚</m:t>
                          </m:r>
                        </m:e>
                        <m:sub>
                          <m:r>
                            <a:rPr lang="uk-UA" b="1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𝒎𝒊𝒏</m:t>
                          </m:r>
                        </m:sub>
                      </m:sSub>
                      <m:r>
                        <a:rPr lang="uk-UA" b="1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r>
                        <a:rPr lang="uk-UA" b="1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𝒚</m:t>
                      </m:r>
                      <m:d>
                        <m:dPr>
                          <m:ctrlPr>
                            <a:rPr lang="ru-RU" b="1" i="1"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uk-UA" b="1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−</m:t>
                          </m:r>
                          <m:r>
                            <a:rPr lang="uk-UA" b="1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𝟏</m:t>
                          </m:r>
                        </m:e>
                      </m:d>
                      <m:r>
                        <a:rPr lang="uk-UA" b="1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r>
                        <a:rPr lang="uk-UA" b="1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𝟑</m:t>
                      </m:r>
                      <m:r>
                        <a:rPr lang="uk-UA" b="1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∙</m:t>
                      </m:r>
                      <m:d>
                        <m:dPr>
                          <m:ctrlPr>
                            <a:rPr lang="ru-RU" b="1" i="1"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uk-UA" b="1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−</m:t>
                          </m:r>
                          <m:r>
                            <a:rPr lang="uk-UA" b="1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𝟏</m:t>
                          </m:r>
                        </m:e>
                      </m:d>
                      <m:r>
                        <a:rPr lang="uk-UA" b="1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−</m:t>
                      </m:r>
                      <m:sSup>
                        <m:sSupPr>
                          <m:ctrlPr>
                            <a:rPr lang="ru-RU" b="1" i="1"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b="1" i="1"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dPr>
                            <m:e>
                              <m:r>
                                <a:rPr lang="uk-UA" b="1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−</m:t>
                              </m:r>
                              <m:r>
                                <a:rPr lang="uk-UA" b="1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uk-UA" b="1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𝟑</m:t>
                          </m:r>
                        </m:sup>
                      </m:sSup>
                      <m:r>
                        <a:rPr lang="uk-UA" b="1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=−</m:t>
                      </m:r>
                      <m:r>
                        <a:rPr lang="uk-UA" b="1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𝟑</m:t>
                      </m:r>
                      <m:r>
                        <a:rPr lang="uk-UA" b="1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+</m:t>
                      </m:r>
                      <m:r>
                        <a:rPr lang="uk-UA" b="1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𝟏</m:t>
                      </m:r>
                      <m:r>
                        <a:rPr lang="uk-UA" b="1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=−</m:t>
                      </m:r>
                      <m:r>
                        <a:rPr lang="uk-UA" b="1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𝟐</m:t>
                      </m:r>
                    </m:oMath>
                  </m:oMathPara>
                </a14:m>
                <a:endParaRPr lang="ru-RU" sz="1400" b="1" dirty="0">
                  <a:latin typeface="Bookman Old Style" panose="02050604050505020204" pitchFamily="18" charset="0"/>
                  <a:ea typeface="Calibri"/>
                  <a:cs typeface="Times New Roman"/>
                </a:endParaRPr>
              </a:p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uk-UA" b="1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𝒚</m:t>
                          </m:r>
                        </m:e>
                        <m:sub>
                          <m:r>
                            <a:rPr lang="uk-UA" b="1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𝒎𝒂𝒙</m:t>
                          </m:r>
                        </m:sub>
                      </m:sSub>
                      <m:r>
                        <a:rPr lang="uk-UA" b="1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r>
                        <a:rPr lang="uk-UA" b="1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𝒚</m:t>
                      </m:r>
                      <m:d>
                        <m:dPr>
                          <m:ctrlPr>
                            <a:rPr lang="ru-RU" b="1" i="1"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uk-UA" b="1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𝟏</m:t>
                          </m:r>
                        </m:e>
                      </m:d>
                      <m:r>
                        <a:rPr lang="uk-UA" b="1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r>
                        <a:rPr lang="uk-UA" b="1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𝟑</m:t>
                      </m:r>
                      <m:r>
                        <a:rPr lang="uk-UA" b="1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∙</m:t>
                      </m:r>
                      <m:r>
                        <a:rPr lang="uk-UA" b="1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𝟏</m:t>
                      </m:r>
                      <m:r>
                        <a:rPr lang="uk-UA" b="1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−</m:t>
                      </m:r>
                      <m:sSup>
                        <m:sSupPr>
                          <m:ctrlPr>
                            <a:rPr lang="ru-RU" b="1" i="1"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b="1" i="1"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dPr>
                            <m:e>
                              <m:r>
                                <a:rPr lang="uk-UA" b="1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−</m:t>
                              </m:r>
                              <m:r>
                                <a:rPr lang="uk-UA" b="1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uk-UA" b="1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𝟑</m:t>
                          </m:r>
                        </m:sup>
                      </m:sSup>
                      <m:r>
                        <a:rPr lang="uk-UA" b="1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r>
                        <a:rPr lang="uk-UA" b="1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𝟑</m:t>
                      </m:r>
                      <m:r>
                        <a:rPr lang="uk-UA" b="1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−</m:t>
                      </m:r>
                      <m:r>
                        <a:rPr lang="uk-UA" b="1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𝟏</m:t>
                      </m:r>
                      <m:r>
                        <a:rPr lang="uk-UA" b="1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r>
                        <a:rPr lang="uk-UA" b="1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𝟐</m:t>
                      </m:r>
                    </m:oMath>
                  </m:oMathPara>
                </a14:m>
                <a:endParaRPr lang="ru-RU" sz="1400" b="1" dirty="0">
                  <a:latin typeface="Bookman Old Style" panose="02050604050505020204" pitchFamily="18" charset="0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33" name="Прямоугольник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019" y="3678985"/>
                <a:ext cx="8550695" cy="1062342"/>
              </a:xfrm>
              <a:prstGeom prst="rect">
                <a:avLst/>
              </a:prstGeom>
              <a:blipFill rotWithShape="1">
                <a:blip r:embed="rId4"/>
                <a:stretch>
                  <a:fillRect l="-570" t="-11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5901831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5" grpId="0" animBg="1"/>
      <p:bldP spid="34" grpId="0" animBg="1"/>
      <p:bldP spid="22" grpId="0" animBg="1"/>
      <p:bldP spid="23" grpId="0" animBg="1"/>
      <p:bldP spid="21" grpId="0" animBg="1"/>
      <p:bldP spid="3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303" t="16521" r="33371" b="38047"/>
          <a:stretch/>
        </p:blipFill>
        <p:spPr bwMode="auto">
          <a:xfrm>
            <a:off x="1691680" y="196885"/>
            <a:ext cx="5544616" cy="47525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Прямоугольник 7"/>
              <p:cNvSpPr/>
              <p:nvPr/>
            </p:nvSpPr>
            <p:spPr>
              <a:xfrm>
                <a:off x="5882680" y="555526"/>
                <a:ext cx="2566792" cy="6155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3400" b="1" i="1">
                          <a:ln w="22225">
                            <a:solidFill>
                              <a:schemeClr val="accent2"/>
                            </a:solidFill>
                            <a:prstDash val="solid"/>
                          </a:ln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𝑦</m:t>
                      </m:r>
                      <m:r>
                        <a:rPr lang="uk-UA" sz="3400" b="1" i="1">
                          <a:ln w="22225">
                            <a:solidFill>
                              <a:schemeClr val="accent2"/>
                            </a:solidFill>
                            <a:prstDash val="solid"/>
                          </a:ln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=3</m:t>
                      </m:r>
                      <m:r>
                        <a:rPr lang="ru-RU" sz="3400" b="1" i="1">
                          <a:ln w="22225">
                            <a:solidFill>
                              <a:schemeClr val="accent2"/>
                            </a:solidFill>
                            <a:prstDash val="solid"/>
                          </a:ln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𝑥</m:t>
                      </m:r>
                      <m:r>
                        <a:rPr lang="ru-RU" sz="3400" b="1" i="1">
                          <a:ln w="22225">
                            <a:solidFill>
                              <a:schemeClr val="accent2"/>
                            </a:solidFill>
                            <a:prstDash val="solid"/>
                          </a:ln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−</m:t>
                      </m:r>
                      <m:sSup>
                        <m:sSupPr>
                          <m:ctrlPr>
                            <a:rPr lang="ru-RU" sz="3400" b="1" i="1">
                              <a:ln w="22225">
                                <a:solidFill>
                                  <a:schemeClr val="accent2"/>
                                </a:solidFill>
                                <a:prstDash val="solid"/>
                              </a:ln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ru-RU" sz="3400" b="1" i="1">
                              <a:ln w="22225">
                                <a:solidFill>
                                  <a:schemeClr val="accent2"/>
                                </a:solidFill>
                                <a:prstDash val="solid"/>
                              </a:ln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𝑥</m:t>
                          </m:r>
                        </m:e>
                        <m:sup>
                          <m:r>
                            <a:rPr lang="ru-RU" sz="3400" b="1" i="1">
                              <a:ln w="22225">
                                <a:solidFill>
                                  <a:schemeClr val="accent2"/>
                                </a:solidFill>
                                <a:prstDash val="solid"/>
                              </a:ln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2680" y="555526"/>
                <a:ext cx="2566792" cy="61555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6932496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ookman Old Style" panose="02050604050505020204" pitchFamily="18" charset="0"/>
              </a:rPr>
              <a:t>Пригадаємо</a:t>
            </a:r>
            <a:r>
              <a:rPr lang="ru-RU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ookman Old Style" panose="02050604050505020204" pitchFamily="18" charset="0"/>
              </a:rPr>
              <a:t>основні</a:t>
            </a:r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ookman Old Style" panose="02050604050505020204" pitchFamily="18" charset="0"/>
              </a:rPr>
              <a:t>властивості</a:t>
            </a:r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ookman Old Style" panose="02050604050505020204" pitchFamily="18" charset="0"/>
              </a:rPr>
              <a:t>функції</a:t>
            </a:r>
            <a:endParaRPr lang="ru-RU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1371599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uk-UA" sz="1800" b="1" dirty="0" smtClean="0">
                <a:solidFill>
                  <a:srgbClr val="C00000"/>
                </a:solidFill>
                <a:effectLst/>
                <a:latin typeface="Bookman Old Style" panose="02050604050505020204" pitchFamily="18" charset="0"/>
                <a:ea typeface="Calibri"/>
                <a:cs typeface="Times New Roman"/>
              </a:rPr>
              <a:t>ФУНКЦІЯ </a:t>
            </a:r>
            <a:r>
              <a:rPr lang="uk-UA" sz="1800" b="1" dirty="0" smtClean="0">
                <a:effectLst/>
                <a:latin typeface="Bookman Old Style" panose="02050604050505020204" pitchFamily="18" charset="0"/>
                <a:ea typeface="Calibri"/>
                <a:cs typeface="Times New Roman"/>
              </a:rPr>
              <a:t>– це </a:t>
            </a:r>
            <a:r>
              <a:rPr lang="uk-UA" sz="1800" b="1" u="sng" dirty="0" smtClean="0">
                <a:effectLst/>
                <a:latin typeface="Bookman Old Style" panose="02050604050505020204" pitchFamily="18" charset="0"/>
                <a:ea typeface="Calibri"/>
                <a:cs typeface="Times New Roman"/>
              </a:rPr>
              <a:t>залежність</a:t>
            </a:r>
            <a:r>
              <a:rPr lang="uk-UA" sz="1800" b="1" dirty="0" smtClean="0">
                <a:effectLst/>
                <a:latin typeface="Bookman Old Style" panose="02050604050505020204" pitchFamily="18" charset="0"/>
                <a:ea typeface="Calibri"/>
                <a:cs typeface="Times New Roman"/>
              </a:rPr>
              <a:t>, при якій кожному елементу множини Х ставиться в відповідність єдиний елемент множини Y, тобто встановлена взаємно однозначна відповідність між елементами цих двох множин.</a:t>
            </a:r>
            <a:endParaRPr lang="uk-UA" sz="1800" b="1" dirty="0" smtClean="0">
              <a:latin typeface="Bookman Old Style" panose="02050604050505020204" pitchFamily="18" charset="0"/>
              <a:ea typeface="Calibri"/>
              <a:cs typeface="Times New Roman"/>
            </a:endParaRPr>
          </a:p>
          <a:p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2"/>
              <p:cNvSpPr txBox="1">
                <a:spLocks/>
              </p:cNvSpPr>
              <p:nvPr/>
            </p:nvSpPr>
            <p:spPr>
              <a:xfrm>
                <a:off x="607822" y="2859782"/>
                <a:ext cx="8229600" cy="194421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spcBef>
                    <a:spcPts val="0"/>
                  </a:spcBef>
                  <a:buNone/>
                </a:pPr>
                <a:r>
                  <a:rPr lang="uk-UA" sz="1800" b="1" dirty="0" smtClean="0">
                    <a:effectLst/>
                    <a:latin typeface="Bookman Old Style" panose="02050604050505020204" pitchFamily="18" charset="0"/>
                    <a:ea typeface="Calibri"/>
                  </a:rPr>
                  <a:t>Позначають функцію </a:t>
                </a:r>
                <a14:m>
                  <m:oMath xmlns:m="http://schemas.openxmlformats.org/officeDocument/2006/math">
                    <m:r>
                      <a:rPr lang="uk-UA" sz="28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 </m:t>
                    </m:r>
                    <m:r>
                      <a:rPr lang="en-US" sz="28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𝒚</m:t>
                    </m:r>
                    <m:r>
                      <a:rPr lang="ru-RU" sz="28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28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𝒇</m:t>
                    </m:r>
                    <m:r>
                      <a:rPr lang="ru-RU" sz="28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(</m:t>
                    </m:r>
                    <m:r>
                      <a:rPr lang="en-US" sz="28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𝒙</m:t>
                    </m:r>
                    <m:r>
                      <a:rPr lang="ru-RU" sz="28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)</m:t>
                    </m:r>
                  </m:oMath>
                </a14:m>
                <a:r>
                  <a:rPr lang="uk-UA" sz="1800" b="1" dirty="0">
                    <a:effectLst/>
                    <a:latin typeface="Bookman Old Style" panose="02050604050505020204" pitchFamily="18" charset="0"/>
                    <a:ea typeface="Times New Roman"/>
                  </a:rPr>
                  <a:t>, </a:t>
                </a:r>
                <a:endParaRPr lang="uk-UA" sz="1800" b="1" dirty="0" smtClean="0">
                  <a:effectLst/>
                  <a:latin typeface="Bookman Old Style" panose="02050604050505020204" pitchFamily="18" charset="0"/>
                  <a:ea typeface="Times New Roman"/>
                </a:endParaRPr>
              </a:p>
              <a:p>
                <a:pPr marL="0" indent="0" algn="ctr">
                  <a:spcBef>
                    <a:spcPts val="0"/>
                  </a:spcBef>
                  <a:buNone/>
                </a:pPr>
                <a:r>
                  <a:rPr lang="uk-UA" sz="1800" b="1" dirty="0" smtClean="0">
                    <a:effectLst/>
                    <a:latin typeface="Bookman Old Style" panose="02050604050505020204" pitchFamily="18" charset="0"/>
                    <a:ea typeface="Times New Roman"/>
                  </a:rPr>
                  <a:t>де </a:t>
                </a:r>
                <a:r>
                  <a:rPr lang="uk-UA" sz="2400" b="1" i="1" dirty="0">
                    <a:effectLst/>
                    <a:latin typeface="Bookman Old Style" panose="02050604050505020204" pitchFamily="18" charset="0"/>
                    <a:ea typeface="Times New Roman"/>
                  </a:rPr>
                  <a:t>х</a:t>
                </a:r>
                <a:r>
                  <a:rPr lang="uk-UA" sz="1800" b="1" dirty="0">
                    <a:effectLst/>
                    <a:latin typeface="Bookman Old Style" panose="02050604050505020204" pitchFamily="18" charset="0"/>
                    <a:ea typeface="Times New Roman"/>
                  </a:rPr>
                  <a:t> – незалежна змінна (аргумент), </a:t>
                </a:r>
                <a:endParaRPr lang="uk-UA" sz="1800" b="1" dirty="0" smtClean="0">
                  <a:effectLst/>
                  <a:latin typeface="Bookman Old Style" panose="02050604050505020204" pitchFamily="18" charset="0"/>
                  <a:ea typeface="Times New Roman"/>
                </a:endParaRPr>
              </a:p>
              <a:p>
                <a:pPr marL="0" indent="0" algn="ctr">
                  <a:spcBef>
                    <a:spcPts val="0"/>
                  </a:spcBef>
                  <a:buNone/>
                </a:pPr>
                <a:r>
                  <a:rPr lang="uk-UA" sz="2400" b="1" i="1" dirty="0" smtClean="0">
                    <a:effectLst/>
                    <a:latin typeface="Bookman Old Style" panose="02050604050505020204" pitchFamily="18" charset="0"/>
                    <a:ea typeface="Times New Roman"/>
                  </a:rPr>
                  <a:t>у</a:t>
                </a:r>
                <a:r>
                  <a:rPr lang="uk-UA" sz="1800" b="1" dirty="0" smtClean="0">
                    <a:effectLst/>
                    <a:latin typeface="Bookman Old Style" panose="02050604050505020204" pitchFamily="18" charset="0"/>
                    <a:ea typeface="Times New Roman"/>
                  </a:rPr>
                  <a:t> </a:t>
                </a:r>
                <a:r>
                  <a:rPr lang="uk-UA" sz="1800" b="1" dirty="0">
                    <a:effectLst/>
                    <a:latin typeface="Bookman Old Style" panose="02050604050505020204" pitchFamily="18" charset="0"/>
                    <a:ea typeface="Times New Roman"/>
                  </a:rPr>
                  <a:t>– залежна змінна (функція) </a:t>
                </a:r>
                <a:endParaRPr lang="uk-UA" sz="1800" b="1" dirty="0" smtClean="0">
                  <a:effectLst/>
                  <a:latin typeface="Bookman Old Style" panose="02050604050505020204" pitchFamily="18" charset="0"/>
                  <a:ea typeface="Times New Roman"/>
                </a:endParaRPr>
              </a:p>
              <a:p>
                <a:pPr marL="0" indent="0" algn="ctr">
                  <a:spcBef>
                    <a:spcPts val="0"/>
                  </a:spcBef>
                  <a:buNone/>
                </a:pPr>
                <a:r>
                  <a:rPr lang="uk-UA" sz="1800" b="1" dirty="0" smtClean="0">
                    <a:effectLst/>
                    <a:latin typeface="Bookman Old Style" panose="02050604050505020204" pitchFamily="18" charset="0"/>
                    <a:ea typeface="Times New Roman"/>
                  </a:rPr>
                  <a:t>та </a:t>
                </a:r>
                <a:r>
                  <a:rPr lang="uk-UA" sz="1800" b="1" dirty="0">
                    <a:effectLst/>
                    <a:latin typeface="Bookman Old Style" panose="02050604050505020204" pitchFamily="18" charset="0"/>
                    <a:ea typeface="Times New Roman"/>
                  </a:rPr>
                  <a:t>кажуть, що </a:t>
                </a:r>
                <a:r>
                  <a:rPr lang="uk-UA" sz="1800" b="1" u="sng" dirty="0">
                    <a:solidFill>
                      <a:srgbClr val="C00000"/>
                    </a:solidFill>
                    <a:effectLst/>
                    <a:latin typeface="Bookman Old Style" panose="02050604050505020204" pitchFamily="18" charset="0"/>
                    <a:ea typeface="Times New Roman"/>
                  </a:rPr>
                  <a:t>змінна </a:t>
                </a:r>
                <a:r>
                  <a:rPr lang="uk-UA" sz="1800" b="1" i="1" u="sng" dirty="0">
                    <a:solidFill>
                      <a:srgbClr val="C00000"/>
                    </a:solidFill>
                    <a:effectLst/>
                    <a:latin typeface="Bookman Old Style" panose="02050604050505020204" pitchFamily="18" charset="0"/>
                    <a:ea typeface="Times New Roman"/>
                  </a:rPr>
                  <a:t>у</a:t>
                </a:r>
                <a:r>
                  <a:rPr lang="uk-UA" sz="1800" b="1" u="sng" dirty="0">
                    <a:solidFill>
                      <a:srgbClr val="C00000"/>
                    </a:solidFill>
                    <a:effectLst/>
                    <a:latin typeface="Bookman Old Style" panose="02050604050505020204" pitchFamily="18" charset="0"/>
                    <a:ea typeface="Times New Roman"/>
                  </a:rPr>
                  <a:t> функціонально залежить від змінної </a:t>
                </a:r>
                <a:r>
                  <a:rPr lang="uk-UA" sz="1800" b="1" i="1" u="sng" dirty="0">
                    <a:solidFill>
                      <a:srgbClr val="C00000"/>
                    </a:solidFill>
                    <a:effectLst/>
                    <a:latin typeface="Bookman Old Style" panose="02050604050505020204" pitchFamily="18" charset="0"/>
                    <a:ea typeface="Times New Roman"/>
                  </a:rPr>
                  <a:t>х</a:t>
                </a:r>
                <a:endParaRPr lang="ru-RU" b="1" u="sng" dirty="0">
                  <a:solidFill>
                    <a:srgbClr val="C00000"/>
                  </a:solidFill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4" name="Объек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822" y="2859782"/>
                <a:ext cx="8229600" cy="194421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884911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411510"/>
            <a:ext cx="878497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latin typeface="TimesNewRomanPSMT"/>
              </a:rPr>
              <a:t>Встановити</a:t>
            </a:r>
            <a:r>
              <a:rPr lang="ru-RU" sz="2400" dirty="0">
                <a:latin typeface="TimesNewRomanPSMT"/>
              </a:rPr>
              <a:t> </a:t>
            </a:r>
            <a:r>
              <a:rPr lang="ru-RU" sz="2400" dirty="0" err="1">
                <a:latin typeface="TimesNewRomanPSMT"/>
              </a:rPr>
              <a:t>відповідність</a:t>
            </a:r>
            <a:r>
              <a:rPr lang="ru-RU" sz="2400" dirty="0">
                <a:latin typeface="TimesNewRomanPSMT"/>
              </a:rPr>
              <a:t> </a:t>
            </a:r>
            <a:r>
              <a:rPr lang="ru-RU" sz="2400" dirty="0" err="1">
                <a:latin typeface="TimesNewRomanPSMT"/>
              </a:rPr>
              <a:t>між</a:t>
            </a:r>
            <a:r>
              <a:rPr lang="ru-RU" sz="2400" dirty="0">
                <a:latin typeface="TimesNewRomanPSMT"/>
              </a:rPr>
              <a:t> </a:t>
            </a:r>
            <a:r>
              <a:rPr lang="ru-RU" sz="2400" dirty="0" err="1">
                <a:latin typeface="TimesNewRomanPSMT"/>
              </a:rPr>
              <a:t>похідними</a:t>
            </a:r>
            <a:r>
              <a:rPr lang="ru-RU" sz="2400" dirty="0">
                <a:latin typeface="TimesNewRomanPSMT"/>
              </a:rPr>
              <a:t> f '(х) </a:t>
            </a:r>
            <a:r>
              <a:rPr lang="ru-RU" sz="2400" dirty="0" err="1">
                <a:latin typeface="TimesNewRomanPSMT"/>
              </a:rPr>
              <a:t>функцій</a:t>
            </a:r>
            <a:r>
              <a:rPr lang="ru-RU" sz="2400" dirty="0">
                <a:latin typeface="TimesNewRomanPSMT"/>
              </a:rPr>
              <a:t> та </a:t>
            </a:r>
            <a:r>
              <a:rPr lang="ru-RU" sz="2400" dirty="0" err="1" smtClean="0">
                <a:latin typeface="TimesNewRomanPSMT"/>
              </a:rPr>
              <a:t>проміжками</a:t>
            </a:r>
            <a:r>
              <a:rPr lang="ru-RU" sz="2400" dirty="0" smtClean="0">
                <a:latin typeface="TimesNewRomanPSMT"/>
              </a:rPr>
              <a:t>  </a:t>
            </a:r>
            <a:r>
              <a:rPr lang="ru-RU" sz="2400" dirty="0" err="1" smtClean="0">
                <a:latin typeface="TimesNewRomanPSMT"/>
              </a:rPr>
              <a:t>зростання</a:t>
            </a:r>
            <a:r>
              <a:rPr lang="ru-RU" sz="2400" dirty="0" smtClean="0">
                <a:latin typeface="TimesNewRomanPSMT"/>
              </a:rPr>
              <a:t> </a:t>
            </a:r>
            <a:r>
              <a:rPr lang="ru-RU" sz="2400" dirty="0" err="1">
                <a:latin typeface="TimesNewRomanPSMT"/>
              </a:rPr>
              <a:t>відповідних</a:t>
            </a:r>
            <a:r>
              <a:rPr lang="ru-RU" sz="2400" dirty="0">
                <a:latin typeface="TimesNewRomanPSMT"/>
              </a:rPr>
              <a:t> </a:t>
            </a:r>
            <a:r>
              <a:rPr lang="ru-RU" sz="2400" dirty="0" err="1">
                <a:latin typeface="TimesNewRomanPSMT"/>
              </a:rPr>
              <a:t>їм</a:t>
            </a:r>
            <a:r>
              <a:rPr lang="ru-RU" sz="2400" dirty="0">
                <a:latin typeface="TimesNewRomanPSMT"/>
              </a:rPr>
              <a:t> </a:t>
            </a:r>
            <a:r>
              <a:rPr lang="ru-RU" sz="2400" dirty="0" err="1">
                <a:latin typeface="TimesNewRomanPSMT"/>
              </a:rPr>
              <a:t>функцій</a:t>
            </a:r>
            <a:r>
              <a:rPr lang="ru-RU" sz="2400" dirty="0">
                <a:latin typeface="TimesNewRomanPSMT"/>
              </a:rPr>
              <a:t> f (х</a:t>
            </a:r>
            <a:r>
              <a:rPr lang="ru-RU" sz="2400" dirty="0" smtClean="0">
                <a:latin typeface="TimesNewRomanPSMT"/>
              </a:rPr>
              <a:t>)</a:t>
            </a:r>
            <a:r>
              <a:rPr lang="ru-RU" sz="2400" dirty="0" smtClean="0">
                <a:latin typeface="Times New Roman" panose="02020603050405020304" pitchFamily="18" charset="0"/>
              </a:rPr>
              <a:t>:</a:t>
            </a:r>
          </a:p>
          <a:p>
            <a:endParaRPr lang="ru-RU" sz="2400" dirty="0">
              <a:latin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</a:rPr>
              <a:t>1. </a:t>
            </a:r>
            <a:r>
              <a:rPr lang="ru-RU" sz="2400" dirty="0">
                <a:latin typeface="TimesNewRomanPSMT"/>
              </a:rPr>
              <a:t>f '(х) = (х </a:t>
            </a:r>
            <a:r>
              <a:rPr lang="ru-RU" sz="2400" dirty="0">
                <a:latin typeface="Times New Roman" panose="02020603050405020304" pitchFamily="18" charset="0"/>
              </a:rPr>
              <a:t>-</a:t>
            </a:r>
            <a:r>
              <a:rPr lang="ru-RU" sz="2400" dirty="0" smtClean="0">
                <a:latin typeface="Times New Roman" panose="02020603050405020304" pitchFamily="18" charset="0"/>
              </a:rPr>
              <a:t>4)²</a:t>
            </a:r>
            <a:r>
              <a:rPr lang="ru-RU" sz="2400" dirty="0" smtClean="0">
                <a:latin typeface="TimesNewRomanPSMT"/>
              </a:rPr>
              <a:t>(х+2</a:t>
            </a:r>
            <a:r>
              <a:rPr lang="ru-RU" sz="2400" dirty="0">
                <a:latin typeface="TimesNewRomanPSMT"/>
              </a:rPr>
              <a:t>)  </a:t>
            </a:r>
            <a:r>
              <a:rPr lang="ru-RU" sz="2400" dirty="0" smtClean="0">
                <a:latin typeface="TimesNewRomanPSMT"/>
              </a:rPr>
              <a:t>                             А </a:t>
            </a:r>
            <a:r>
              <a:rPr lang="ru-RU" sz="2400" dirty="0">
                <a:latin typeface="TimesNewRomanPSMT"/>
              </a:rPr>
              <a:t>[</a:t>
            </a:r>
            <a:r>
              <a:rPr lang="ru-RU" sz="2400" dirty="0">
                <a:latin typeface="Times New Roman" panose="02020603050405020304" pitchFamily="18" charset="0"/>
              </a:rPr>
              <a:t>- 4; 2]</a:t>
            </a:r>
          </a:p>
          <a:p>
            <a:r>
              <a:rPr lang="ru-RU" sz="2400" dirty="0">
                <a:latin typeface="Times New Roman" panose="02020603050405020304" pitchFamily="18" charset="0"/>
              </a:rPr>
              <a:t>2. </a:t>
            </a:r>
            <a:r>
              <a:rPr lang="ru-RU" sz="2400" dirty="0">
                <a:latin typeface="TimesNewRomanPSMT"/>
              </a:rPr>
              <a:t>f '(х) = (2</a:t>
            </a:r>
            <a:r>
              <a:rPr lang="ru-RU" sz="2400" dirty="0">
                <a:latin typeface="Times New Roman" panose="02020603050405020304" pitchFamily="18" charset="0"/>
              </a:rPr>
              <a:t>-</a:t>
            </a:r>
            <a:r>
              <a:rPr lang="ru-RU" sz="2400" dirty="0">
                <a:latin typeface="TimesNewRomanPSMT"/>
              </a:rPr>
              <a:t>х)(х+4) </a:t>
            </a:r>
            <a:r>
              <a:rPr lang="ru-RU" sz="2400" dirty="0" smtClean="0">
                <a:latin typeface="TimesNewRomanPSMT"/>
              </a:rPr>
              <a:t>                                Б </a:t>
            </a:r>
            <a:r>
              <a:rPr lang="ru-RU" sz="2400" dirty="0">
                <a:latin typeface="TimesNewRomanPSMT"/>
              </a:rPr>
              <a:t>[ </a:t>
            </a:r>
            <a:r>
              <a:rPr lang="ru-RU" sz="2400" dirty="0">
                <a:latin typeface="Times New Roman" panose="02020603050405020304" pitchFamily="18" charset="0"/>
              </a:rPr>
              <a:t>-</a:t>
            </a:r>
            <a:r>
              <a:rPr lang="ru-RU" sz="2400" dirty="0">
                <a:latin typeface="TimesNewRomanPSMT"/>
              </a:rPr>
              <a:t>2; ∞)</a:t>
            </a:r>
          </a:p>
          <a:p>
            <a:r>
              <a:rPr lang="ru-RU" sz="2400" dirty="0">
                <a:latin typeface="Times New Roman" panose="02020603050405020304" pitchFamily="18" charset="0"/>
              </a:rPr>
              <a:t>3. </a:t>
            </a:r>
            <a:r>
              <a:rPr lang="ru-RU" sz="2400" dirty="0">
                <a:latin typeface="TimesNewRomanPSMT"/>
              </a:rPr>
              <a:t>f '(х) = (х </a:t>
            </a:r>
            <a:r>
              <a:rPr lang="ru-RU" sz="2400" dirty="0">
                <a:latin typeface="Times New Roman" panose="02020603050405020304" pitchFamily="18" charset="0"/>
              </a:rPr>
              <a:t>-</a:t>
            </a:r>
            <a:r>
              <a:rPr lang="ru-RU" sz="2400" dirty="0">
                <a:latin typeface="TimesNewRomanPSMT"/>
              </a:rPr>
              <a:t>4)(</a:t>
            </a:r>
            <a:r>
              <a:rPr lang="ru-RU" sz="2400" dirty="0" smtClean="0">
                <a:latin typeface="TimesNewRomanPSMT"/>
              </a:rPr>
              <a:t>х</a:t>
            </a:r>
            <a:r>
              <a:rPr lang="ru-RU" sz="2400" dirty="0" smtClean="0">
                <a:latin typeface="Times New Roman" panose="02020603050405020304" pitchFamily="18" charset="0"/>
              </a:rPr>
              <a:t>-2)</a:t>
            </a:r>
            <a:r>
              <a:rPr lang="ru-RU" sz="2800" dirty="0" smtClean="0">
                <a:latin typeface="Times New Roman" panose="02020603050405020304" pitchFamily="18" charset="0"/>
              </a:rPr>
              <a:t>²</a:t>
            </a:r>
            <a:r>
              <a:rPr lang="ru-RU" sz="3600" dirty="0" smtClean="0">
                <a:latin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</a:rPr>
              <a:t>                                  </a:t>
            </a:r>
            <a:r>
              <a:rPr lang="ru-RU" sz="2400" dirty="0" smtClean="0">
                <a:latin typeface="TimesNewRomanPSMT"/>
              </a:rPr>
              <a:t>В </a:t>
            </a:r>
            <a:r>
              <a:rPr lang="ru-RU" sz="2400" dirty="0">
                <a:latin typeface="TimesNewRomanPSMT"/>
              </a:rPr>
              <a:t>( </a:t>
            </a:r>
            <a:r>
              <a:rPr lang="ru-RU" sz="2400" dirty="0">
                <a:latin typeface="Times New Roman" panose="02020603050405020304" pitchFamily="18" charset="0"/>
              </a:rPr>
              <a:t>- </a:t>
            </a:r>
            <a:r>
              <a:rPr lang="ru-RU" sz="2400" dirty="0">
                <a:latin typeface="TimesNewRomanPSMT"/>
              </a:rPr>
              <a:t>∞; </a:t>
            </a:r>
            <a:r>
              <a:rPr lang="ru-RU" sz="2400" dirty="0">
                <a:latin typeface="Times New Roman" panose="02020603050405020304" pitchFamily="18" charset="0"/>
              </a:rPr>
              <a:t>-4]U[ -</a:t>
            </a:r>
            <a:r>
              <a:rPr lang="ru-RU" sz="2400" dirty="0">
                <a:latin typeface="TimesNewRomanPSMT"/>
              </a:rPr>
              <a:t>2; ∞)</a:t>
            </a:r>
          </a:p>
          <a:p>
            <a:r>
              <a:rPr lang="ru-RU" sz="2400" dirty="0">
                <a:latin typeface="Times New Roman" panose="02020603050405020304" pitchFamily="18" charset="0"/>
              </a:rPr>
              <a:t>4. </a:t>
            </a:r>
            <a:r>
              <a:rPr lang="ru-RU" sz="2400" dirty="0">
                <a:latin typeface="TimesNewRomanPSMT"/>
              </a:rPr>
              <a:t>f '(х) = (х +4)(х+2) </a:t>
            </a:r>
            <a:r>
              <a:rPr lang="ru-RU" sz="2400" dirty="0" smtClean="0">
                <a:latin typeface="TimesNewRomanPSMT"/>
              </a:rPr>
              <a:t>                               Г </a:t>
            </a:r>
            <a:r>
              <a:rPr lang="ru-RU" sz="2400" dirty="0">
                <a:latin typeface="TimesNewRomanPSMT"/>
              </a:rPr>
              <a:t>[ 4; ∞)</a:t>
            </a:r>
          </a:p>
          <a:p>
            <a:r>
              <a:rPr lang="uk-UA" sz="2400" dirty="0" smtClean="0">
                <a:latin typeface="TimesNewRomanPSMT"/>
              </a:rPr>
              <a:t>                                                                Д </a:t>
            </a:r>
            <a:r>
              <a:rPr lang="uk-UA" sz="2400" dirty="0">
                <a:latin typeface="TimesNewRomanPSMT"/>
              </a:rPr>
              <a:t>( </a:t>
            </a:r>
            <a:r>
              <a:rPr lang="uk-UA" sz="2400" dirty="0">
                <a:latin typeface="Times New Roman" panose="02020603050405020304" pitchFamily="18" charset="0"/>
              </a:rPr>
              <a:t>- </a:t>
            </a:r>
            <a:r>
              <a:rPr lang="uk-UA" sz="2400" dirty="0">
                <a:latin typeface="TimesNewRomanPSMT"/>
              </a:rPr>
              <a:t>∞; 2]</a:t>
            </a:r>
            <a:r>
              <a:rPr lang="en-GB" sz="2400" dirty="0">
                <a:latin typeface="TimesNewRomanPSMT"/>
              </a:rPr>
              <a:t>U[ 4; ∞)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3471962053"/>
      </p:ext>
    </p:extLst>
  </p:cSld>
  <p:clrMapOvr>
    <a:masterClrMapping/>
  </p:clrMapOvr>
  <p:transition>
    <p:strips dir="r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07504" y="339502"/>
            <a:ext cx="8229600" cy="3394472"/>
          </a:xfrm>
        </p:spPr>
        <p:txBody>
          <a:bodyPr/>
          <a:lstStyle/>
          <a:p>
            <a:pPr marL="0" indent="0">
              <a:buNone/>
            </a:pPr>
            <a:r>
              <a:rPr lang="ru-RU" dirty="0" err="1"/>
              <a:t>Встановити</a:t>
            </a:r>
            <a:r>
              <a:rPr lang="ru-RU" dirty="0"/>
              <a:t> </a:t>
            </a:r>
            <a:r>
              <a:rPr lang="ru-RU" dirty="0" err="1"/>
              <a:t>відповідність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похідними</a:t>
            </a:r>
            <a:r>
              <a:rPr lang="ru-RU" dirty="0"/>
              <a:t> f '(х) </a:t>
            </a:r>
            <a:r>
              <a:rPr lang="ru-RU" dirty="0" err="1"/>
              <a:t>функцій</a:t>
            </a:r>
            <a:r>
              <a:rPr lang="ru-RU" dirty="0"/>
              <a:t> та </a:t>
            </a:r>
            <a:r>
              <a:rPr lang="ru-RU" dirty="0" err="1" smtClean="0"/>
              <a:t>проміжками</a:t>
            </a:r>
            <a:r>
              <a:rPr lang="ru-RU" dirty="0" smtClean="0"/>
              <a:t> </a:t>
            </a:r>
            <a:r>
              <a:rPr lang="ru-RU" dirty="0" err="1" smtClean="0"/>
              <a:t>спадання</a:t>
            </a:r>
            <a:r>
              <a:rPr lang="ru-RU" dirty="0" smtClean="0"/>
              <a:t> </a:t>
            </a:r>
            <a:r>
              <a:rPr lang="ru-RU" dirty="0" err="1"/>
              <a:t>відповідних</a:t>
            </a:r>
            <a:r>
              <a:rPr lang="ru-RU" dirty="0"/>
              <a:t> </a:t>
            </a:r>
            <a:r>
              <a:rPr lang="ru-RU" dirty="0" err="1"/>
              <a:t>їм</a:t>
            </a:r>
            <a:r>
              <a:rPr lang="ru-RU" dirty="0"/>
              <a:t> </a:t>
            </a:r>
            <a:r>
              <a:rPr lang="ru-RU" dirty="0" err="1"/>
              <a:t>функцій</a:t>
            </a:r>
            <a:r>
              <a:rPr lang="ru-RU" dirty="0"/>
              <a:t> f (х):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1</a:t>
            </a:r>
            <a:r>
              <a:rPr lang="ru-RU" dirty="0"/>
              <a:t>. f '(х) = (х +3)(х-1) </a:t>
            </a:r>
            <a:r>
              <a:rPr lang="ru-RU" dirty="0" smtClean="0"/>
              <a:t>                             А </a:t>
            </a:r>
            <a:r>
              <a:rPr lang="ru-RU" dirty="0"/>
              <a:t>[1; ∞)</a:t>
            </a:r>
          </a:p>
          <a:p>
            <a:pPr marL="0" indent="0">
              <a:buNone/>
            </a:pPr>
            <a:r>
              <a:rPr lang="ru-RU" dirty="0"/>
              <a:t>2. f '(х) = (1-х)(3 - </a:t>
            </a:r>
            <a:r>
              <a:rPr lang="ru-RU" dirty="0" smtClean="0"/>
              <a:t>х)²                             Б </a:t>
            </a:r>
            <a:r>
              <a:rPr lang="ru-RU" dirty="0"/>
              <a:t>[ -1; 3]</a:t>
            </a:r>
          </a:p>
          <a:p>
            <a:pPr marL="0" indent="0">
              <a:buNone/>
            </a:pPr>
            <a:r>
              <a:rPr lang="ru-RU" dirty="0"/>
              <a:t>3. f '(х) = (х + 1)(х-3) </a:t>
            </a:r>
            <a:r>
              <a:rPr lang="ru-RU" dirty="0" smtClean="0"/>
              <a:t>                             В </a:t>
            </a:r>
            <a:r>
              <a:rPr lang="ru-RU" dirty="0"/>
              <a:t>( - ∞; 1]</a:t>
            </a:r>
          </a:p>
          <a:p>
            <a:pPr marL="0" indent="0">
              <a:buNone/>
            </a:pPr>
            <a:r>
              <a:rPr lang="ru-RU" dirty="0"/>
              <a:t>4. f '(х) = (х +</a:t>
            </a:r>
            <a:r>
              <a:rPr lang="ru-RU" dirty="0" smtClean="0"/>
              <a:t>3)²(х-1</a:t>
            </a:r>
            <a:r>
              <a:rPr lang="ru-RU" dirty="0"/>
              <a:t>) </a:t>
            </a:r>
            <a:r>
              <a:rPr lang="ru-RU" dirty="0" smtClean="0"/>
              <a:t>                             Г </a:t>
            </a:r>
            <a:r>
              <a:rPr lang="ru-RU" dirty="0"/>
              <a:t>( - ∞; -1]</a:t>
            </a:r>
          </a:p>
          <a:p>
            <a:pPr marL="0" indent="0">
              <a:buNone/>
            </a:pPr>
            <a:r>
              <a:rPr lang="uk-UA" dirty="0" smtClean="0"/>
              <a:t>                                                               Д </a:t>
            </a:r>
            <a:r>
              <a:rPr lang="uk-UA" dirty="0"/>
              <a:t>[ - 3; 1]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68394556"/>
      </p:ext>
    </p:extLst>
  </p:cSld>
  <p:clrMapOvr>
    <a:masterClrMapping/>
  </p:clrMapOvr>
  <p:transition>
    <p:strips dir="r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95486"/>
            <a:ext cx="8640960" cy="3394472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err="1"/>
              <a:t>Встановити</a:t>
            </a:r>
            <a:r>
              <a:rPr lang="ru-RU" sz="2800" dirty="0"/>
              <a:t> </a:t>
            </a:r>
            <a:r>
              <a:rPr lang="ru-RU" sz="2800" dirty="0" err="1"/>
              <a:t>відповідність</a:t>
            </a:r>
            <a:r>
              <a:rPr lang="ru-RU" sz="2800" dirty="0"/>
              <a:t> </a:t>
            </a:r>
            <a:r>
              <a:rPr lang="ru-RU" sz="2800" dirty="0" err="1"/>
              <a:t>між</a:t>
            </a:r>
            <a:r>
              <a:rPr lang="ru-RU" sz="2800" dirty="0"/>
              <a:t> </a:t>
            </a:r>
            <a:r>
              <a:rPr lang="ru-RU" sz="2800" dirty="0" err="1"/>
              <a:t>функціями</a:t>
            </a:r>
            <a:r>
              <a:rPr lang="ru-RU" sz="2800" dirty="0"/>
              <a:t> та </a:t>
            </a:r>
            <a:r>
              <a:rPr lang="ru-RU" sz="2800" dirty="0" err="1"/>
              <a:t>їх</a:t>
            </a:r>
            <a:r>
              <a:rPr lang="ru-RU" sz="2800" dirty="0"/>
              <a:t> </a:t>
            </a:r>
            <a:r>
              <a:rPr lang="ru-RU" sz="2800" dirty="0" err="1"/>
              <a:t>критичними</a:t>
            </a:r>
            <a:r>
              <a:rPr lang="ru-RU" sz="2800" dirty="0"/>
              <a:t> точками</a:t>
            </a:r>
            <a:r>
              <a:rPr lang="ru-RU" sz="2800" dirty="0" smtClean="0"/>
              <a:t>:</a:t>
            </a:r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r>
              <a:rPr lang="ru-RU" sz="2800" dirty="0" smtClean="0"/>
              <a:t>1</a:t>
            </a:r>
            <a:r>
              <a:rPr lang="ru-RU" sz="2800" dirty="0"/>
              <a:t>. у = 8х + </a:t>
            </a:r>
            <a:r>
              <a:rPr lang="ru-RU" sz="2800" dirty="0" smtClean="0"/>
              <a:t>х²                                              А </a:t>
            </a:r>
            <a:r>
              <a:rPr lang="ru-RU" sz="2800" dirty="0"/>
              <a:t>1; -1; 0</a:t>
            </a:r>
          </a:p>
          <a:p>
            <a:pPr marL="0" indent="0">
              <a:buNone/>
            </a:pPr>
            <a:r>
              <a:rPr lang="ru-RU" sz="2800" dirty="0"/>
              <a:t>2. у = </a:t>
            </a:r>
            <a:r>
              <a:rPr lang="ru-RU" sz="2800" dirty="0" smtClean="0"/>
              <a:t>х² </a:t>
            </a:r>
            <a:r>
              <a:rPr lang="ru-RU" sz="2800" dirty="0"/>
              <a:t>- 4 </a:t>
            </a:r>
            <a:r>
              <a:rPr lang="ru-RU" sz="2800" dirty="0" smtClean="0"/>
              <a:t>                                                Б </a:t>
            </a:r>
            <a:r>
              <a:rPr lang="ru-RU" sz="2800" dirty="0"/>
              <a:t>2</a:t>
            </a:r>
          </a:p>
          <a:p>
            <a:pPr marL="0" indent="0">
              <a:buNone/>
            </a:pPr>
            <a:r>
              <a:rPr lang="ru-RU" sz="2800" dirty="0"/>
              <a:t>3. у = </a:t>
            </a:r>
            <a:r>
              <a:rPr lang="ru-RU" sz="2800" dirty="0" smtClean="0"/>
              <a:t>х² </a:t>
            </a:r>
            <a:r>
              <a:rPr lang="ru-RU" sz="2800" dirty="0"/>
              <a:t>- 6х </a:t>
            </a:r>
            <a:r>
              <a:rPr lang="ru-RU" sz="2800" dirty="0" smtClean="0"/>
              <a:t>                                              В </a:t>
            </a:r>
            <a:r>
              <a:rPr lang="ru-RU" sz="2800" dirty="0"/>
              <a:t>0; - 1;</a:t>
            </a:r>
          </a:p>
          <a:p>
            <a:pPr marL="0" indent="0">
              <a:buNone/>
            </a:pPr>
            <a:r>
              <a:rPr lang="ru-RU" sz="2800" dirty="0"/>
              <a:t>4. у = </a:t>
            </a:r>
            <a:r>
              <a:rPr lang="ru-RU" sz="2800" dirty="0" smtClean="0"/>
              <a:t>9(х²)² </a:t>
            </a:r>
            <a:r>
              <a:rPr lang="ru-RU" sz="2800" dirty="0"/>
              <a:t>- </a:t>
            </a:r>
            <a:r>
              <a:rPr lang="ru-RU" sz="2800" dirty="0" smtClean="0"/>
              <a:t>2х²                                        Г </a:t>
            </a:r>
            <a:r>
              <a:rPr lang="ru-RU" sz="2800" dirty="0"/>
              <a:t>3</a:t>
            </a:r>
          </a:p>
          <a:p>
            <a:pPr marL="0" indent="0">
              <a:buNone/>
            </a:pPr>
            <a:r>
              <a:rPr lang="uk-UA" sz="2800" dirty="0" smtClean="0"/>
              <a:t>                                                                   Д </a:t>
            </a:r>
            <a:r>
              <a:rPr lang="uk-UA" sz="2800" dirty="0"/>
              <a:t>– </a:t>
            </a:r>
            <a:r>
              <a:rPr lang="uk-UA" sz="2800" dirty="0" smtClean="0"/>
              <a:t>4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2895438622"/>
      </p:ext>
    </p:extLst>
  </p:cSld>
  <p:clrMapOvr>
    <a:masterClrMapping/>
  </p:clrMapOvr>
  <p:transition>
    <p:strips dir="r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9551237"/>
      </p:ext>
    </p:extLst>
  </p:cSld>
  <p:clrMapOvr>
    <a:masterClrMapping/>
  </p:clrMapOvr>
  <p:transition>
    <p:strips dir="r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88236407"/>
      </p:ext>
    </p:extLst>
  </p:cSld>
  <p:clrMapOvr>
    <a:masterClrMapping/>
  </p:clrMapOvr>
  <p:transition>
    <p:strips dir="r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ookman Old Style" panose="02050604050505020204" pitchFamily="18" charset="0"/>
              </a:rPr>
              <a:t>Пригадаємо…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1155575"/>
          </a:xfrm>
        </p:spPr>
        <p:txBody>
          <a:bodyPr/>
          <a:lstStyle/>
          <a:p>
            <a:pPr marL="0" lvl="0" indent="0" algn="just">
              <a:lnSpc>
                <a:spcPct val="115000"/>
              </a:lnSpc>
              <a:buNone/>
            </a:pPr>
            <a:r>
              <a:rPr lang="uk-UA" sz="2000" b="1" dirty="0">
                <a:solidFill>
                  <a:prstClr val="black"/>
                </a:solidFill>
                <a:latin typeface="Bookman Old Style" panose="02050604050505020204" pitchFamily="18" charset="0"/>
                <a:ea typeface="Calibri"/>
                <a:cs typeface="Times New Roman"/>
              </a:rPr>
              <a:t>1. </a:t>
            </a:r>
            <a:r>
              <a:rPr lang="uk-UA" sz="2000" b="1" u="sng" dirty="0">
                <a:solidFill>
                  <a:srgbClr val="C00000"/>
                </a:solidFill>
                <a:latin typeface="Bookman Old Style" panose="02050604050505020204" pitchFamily="18" charset="0"/>
                <a:ea typeface="Calibri"/>
                <a:cs typeface="Times New Roman"/>
              </a:rPr>
              <a:t>Область визначення функції</a:t>
            </a:r>
            <a:r>
              <a:rPr lang="uk-UA" sz="2000" b="1" dirty="0">
                <a:solidFill>
                  <a:srgbClr val="C00000"/>
                </a:solidFill>
                <a:latin typeface="Bookman Old Style" panose="02050604050505020204" pitchFamily="18" charset="0"/>
                <a:ea typeface="Calibri"/>
                <a:cs typeface="Times New Roman"/>
              </a:rPr>
              <a:t> </a:t>
            </a:r>
            <a:r>
              <a:rPr lang="uk-UA" sz="2000" b="1" dirty="0">
                <a:solidFill>
                  <a:prstClr val="black"/>
                </a:solidFill>
                <a:latin typeface="Bookman Old Style" panose="02050604050505020204" pitchFamily="18" charset="0"/>
                <a:ea typeface="Calibri"/>
                <a:cs typeface="Times New Roman"/>
              </a:rPr>
              <a:t>– множина всіх значень, яких набуває аргумент (тобто множина Х) і позначають </a:t>
            </a:r>
            <a:r>
              <a:rPr lang="uk-UA" sz="2000" b="1" i="1" dirty="0">
                <a:solidFill>
                  <a:prstClr val="black"/>
                </a:solidFill>
                <a:latin typeface="Bookman Old Style" panose="02050604050505020204" pitchFamily="18" charset="0"/>
                <a:ea typeface="Calibri"/>
                <a:cs typeface="Times New Roman"/>
              </a:rPr>
              <a:t>D</a:t>
            </a:r>
            <a:r>
              <a:rPr lang="uk-UA" sz="2000" b="1" dirty="0">
                <a:solidFill>
                  <a:prstClr val="black"/>
                </a:solidFill>
                <a:latin typeface="Bookman Old Style" panose="02050604050505020204" pitchFamily="18" charset="0"/>
                <a:ea typeface="Calibri"/>
                <a:cs typeface="Times New Roman"/>
              </a:rPr>
              <a:t> (</a:t>
            </a:r>
            <a:r>
              <a:rPr lang="uk-UA" sz="2000" b="1" i="1" dirty="0">
                <a:solidFill>
                  <a:prstClr val="black"/>
                </a:solidFill>
                <a:latin typeface="Bookman Old Style" panose="02050604050505020204" pitchFamily="18" charset="0"/>
                <a:ea typeface="Calibri"/>
                <a:cs typeface="Times New Roman"/>
              </a:rPr>
              <a:t>f</a:t>
            </a:r>
            <a:r>
              <a:rPr lang="uk-UA" sz="2000" b="1" dirty="0">
                <a:solidFill>
                  <a:prstClr val="black"/>
                </a:solidFill>
                <a:latin typeface="Bookman Old Style" panose="02050604050505020204" pitchFamily="18" charset="0"/>
                <a:ea typeface="Calibri"/>
                <a:cs typeface="Times New Roman"/>
              </a:rPr>
              <a:t>) або </a:t>
            </a:r>
            <a:r>
              <a:rPr lang="uk-UA" sz="2000" b="1" i="1" dirty="0">
                <a:solidFill>
                  <a:prstClr val="black"/>
                </a:solidFill>
                <a:latin typeface="Bookman Old Style" panose="02050604050505020204" pitchFamily="18" charset="0"/>
                <a:ea typeface="Calibri"/>
                <a:cs typeface="Times New Roman"/>
              </a:rPr>
              <a:t>D</a:t>
            </a:r>
            <a:r>
              <a:rPr lang="uk-UA" sz="2000" b="1" dirty="0">
                <a:solidFill>
                  <a:prstClr val="black"/>
                </a:solidFill>
                <a:latin typeface="Bookman Old Style" panose="02050604050505020204" pitchFamily="18" charset="0"/>
                <a:ea typeface="Calibri"/>
                <a:cs typeface="Times New Roman"/>
              </a:rPr>
              <a:t> (</a:t>
            </a:r>
            <a:r>
              <a:rPr lang="uk-UA" sz="2000" b="1" i="1" dirty="0">
                <a:solidFill>
                  <a:prstClr val="black"/>
                </a:solidFill>
                <a:latin typeface="Bookman Old Style" panose="02050604050505020204" pitchFamily="18" charset="0"/>
                <a:ea typeface="Calibri"/>
                <a:cs typeface="Times New Roman"/>
              </a:rPr>
              <a:t>у</a:t>
            </a:r>
            <a:r>
              <a:rPr lang="uk-UA" sz="2000" b="1" dirty="0">
                <a:solidFill>
                  <a:prstClr val="black"/>
                </a:solidFill>
                <a:latin typeface="Bookman Old Style" panose="02050604050505020204" pitchFamily="18" charset="0"/>
                <a:ea typeface="Calibri"/>
                <a:cs typeface="Times New Roman"/>
              </a:rPr>
              <a:t>). </a:t>
            </a:r>
            <a:endParaRPr lang="ru-RU" sz="2000" b="1" dirty="0">
              <a:solidFill>
                <a:prstClr val="black"/>
              </a:solidFill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2355726"/>
            <a:ext cx="8208912" cy="115416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uk-UA" sz="2000" b="1" dirty="0" smtClean="0">
                <a:effectLst/>
                <a:latin typeface="Bookman Old Style" panose="02050604050505020204" pitchFamily="18" charset="0"/>
                <a:ea typeface="Calibri"/>
                <a:cs typeface="Times New Roman"/>
              </a:rPr>
              <a:t>2. </a:t>
            </a:r>
            <a:r>
              <a:rPr lang="uk-UA" sz="2000" b="1" u="sng" dirty="0" smtClean="0">
                <a:solidFill>
                  <a:srgbClr val="C00000"/>
                </a:solidFill>
                <a:effectLst/>
                <a:latin typeface="Bookman Old Style" panose="02050604050505020204" pitchFamily="18" charset="0"/>
                <a:ea typeface="Calibri"/>
                <a:cs typeface="Times New Roman"/>
              </a:rPr>
              <a:t>Область значень функції</a:t>
            </a:r>
            <a:r>
              <a:rPr lang="uk-UA" sz="2000" b="1" dirty="0" smtClean="0">
                <a:solidFill>
                  <a:srgbClr val="C00000"/>
                </a:solidFill>
                <a:effectLst/>
                <a:latin typeface="Bookman Old Style" panose="02050604050505020204" pitchFamily="18" charset="0"/>
                <a:ea typeface="Calibri"/>
                <a:cs typeface="Times New Roman"/>
              </a:rPr>
              <a:t> </a:t>
            </a:r>
            <a:r>
              <a:rPr lang="uk-UA" sz="2000" b="1" dirty="0" smtClean="0">
                <a:effectLst/>
                <a:latin typeface="Bookman Old Style" panose="02050604050505020204" pitchFamily="18" charset="0"/>
                <a:ea typeface="Calibri"/>
                <a:cs typeface="Times New Roman"/>
              </a:rPr>
              <a:t>– множина всіх значень, яких набуває залежна змінна </a:t>
            </a:r>
            <a:r>
              <a:rPr lang="en-US" sz="2000" b="1" dirty="0" smtClean="0">
                <a:effectLst/>
                <a:latin typeface="Bookman Old Style" panose="02050604050505020204" pitchFamily="18" charset="0"/>
                <a:ea typeface="Calibri"/>
                <a:cs typeface="Times New Roman"/>
              </a:rPr>
              <a:t>(</a:t>
            </a:r>
            <a:r>
              <a:rPr lang="uk-UA" sz="2000" b="1" dirty="0" smtClean="0">
                <a:effectLst/>
                <a:latin typeface="Bookman Old Style" panose="02050604050505020204" pitchFamily="18" charset="0"/>
                <a:ea typeface="Calibri"/>
                <a:cs typeface="Times New Roman"/>
              </a:rPr>
              <a:t>тобто множина </a:t>
            </a:r>
            <a:r>
              <a:rPr lang="en-US" sz="2000" b="1" dirty="0" smtClean="0">
                <a:effectLst/>
                <a:latin typeface="Bookman Old Style" panose="02050604050505020204" pitchFamily="18" charset="0"/>
                <a:ea typeface="Calibri"/>
                <a:cs typeface="Times New Roman"/>
              </a:rPr>
              <a:t>Y)</a:t>
            </a:r>
            <a:r>
              <a:rPr lang="uk-UA" sz="2000" b="1" dirty="0" smtClean="0">
                <a:effectLst/>
                <a:latin typeface="Bookman Old Style" panose="02050604050505020204" pitchFamily="18" charset="0"/>
                <a:ea typeface="Calibri"/>
                <a:cs typeface="Times New Roman"/>
              </a:rPr>
              <a:t> і позначають </a:t>
            </a:r>
            <a:r>
              <a:rPr lang="uk-UA" sz="2000" b="1" i="1" dirty="0" smtClean="0">
                <a:effectLst/>
                <a:latin typeface="Bookman Old Style" panose="02050604050505020204" pitchFamily="18" charset="0"/>
                <a:ea typeface="Calibri"/>
                <a:cs typeface="Times New Roman"/>
              </a:rPr>
              <a:t>Е</a:t>
            </a:r>
            <a:r>
              <a:rPr lang="uk-UA" sz="2000" b="1" dirty="0" smtClean="0">
                <a:effectLst/>
                <a:latin typeface="Bookman Old Style" panose="02050604050505020204" pitchFamily="18" charset="0"/>
                <a:ea typeface="Calibri"/>
                <a:cs typeface="Times New Roman"/>
              </a:rPr>
              <a:t> (</a:t>
            </a:r>
            <a:r>
              <a:rPr lang="uk-UA" sz="2000" b="1" i="1" dirty="0" smtClean="0">
                <a:effectLst/>
                <a:latin typeface="Bookman Old Style" panose="02050604050505020204" pitchFamily="18" charset="0"/>
                <a:ea typeface="Calibri"/>
                <a:cs typeface="Times New Roman"/>
              </a:rPr>
              <a:t>f</a:t>
            </a:r>
            <a:r>
              <a:rPr lang="uk-UA" sz="2000" b="1" dirty="0" smtClean="0">
                <a:effectLst/>
                <a:latin typeface="Bookman Old Style" panose="02050604050505020204" pitchFamily="18" charset="0"/>
                <a:ea typeface="Calibri"/>
                <a:cs typeface="Times New Roman"/>
              </a:rPr>
              <a:t>) або </a:t>
            </a:r>
            <a:r>
              <a:rPr lang="uk-UA" sz="2000" b="1" i="1" dirty="0" smtClean="0">
                <a:effectLst/>
                <a:latin typeface="Bookman Old Style" panose="02050604050505020204" pitchFamily="18" charset="0"/>
                <a:ea typeface="Calibri"/>
                <a:cs typeface="Times New Roman"/>
              </a:rPr>
              <a:t>Е</a:t>
            </a:r>
            <a:r>
              <a:rPr lang="uk-UA" sz="2000" b="1" dirty="0" smtClean="0">
                <a:effectLst/>
                <a:latin typeface="Bookman Old Style" panose="02050604050505020204" pitchFamily="18" charset="0"/>
                <a:ea typeface="Calibri"/>
                <a:cs typeface="Times New Roman"/>
              </a:rPr>
              <a:t> (</a:t>
            </a:r>
            <a:r>
              <a:rPr lang="uk-UA" sz="2000" b="1" i="1" dirty="0" smtClean="0">
                <a:effectLst/>
                <a:latin typeface="Bookman Old Style" panose="02050604050505020204" pitchFamily="18" charset="0"/>
                <a:ea typeface="Calibri"/>
                <a:cs typeface="Times New Roman"/>
              </a:rPr>
              <a:t>у</a:t>
            </a:r>
            <a:r>
              <a:rPr lang="uk-UA" sz="2000" b="1" dirty="0" smtClean="0">
                <a:effectLst/>
                <a:latin typeface="Bookman Old Style" panose="02050604050505020204" pitchFamily="18" charset="0"/>
                <a:ea typeface="Calibri"/>
                <a:cs typeface="Times New Roman"/>
              </a:rPr>
              <a:t>).</a:t>
            </a:r>
            <a:endParaRPr lang="ru-RU" sz="2000" b="1" dirty="0">
              <a:latin typeface="Bookman Old Style" panose="02050604050505020204" pitchFamily="18" charset="0"/>
              <a:ea typeface="Calibri"/>
              <a:cs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467544" y="3579862"/>
                <a:ext cx="8208912" cy="14019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5000"/>
                  </a:lnSpc>
                </a:pPr>
                <a:r>
                  <a:rPr lang="uk-UA" sz="2000" b="1" dirty="0" smtClean="0">
                    <a:latin typeface="Bookman Old Style" panose="02050604050505020204" pitchFamily="18" charset="0"/>
                  </a:rPr>
                  <a:t>Область визначення і область значень записуються в вигляді проміжків:</a:t>
                </a:r>
              </a:p>
              <a:p>
                <a:pPr algn="ctr">
                  <a:lnSpc>
                    <a:spcPct val="115000"/>
                  </a:lnSpc>
                </a:pPr>
                <a:r>
                  <a:rPr lang="uk-UA" sz="2000" b="1" dirty="0" smtClean="0">
                    <a:latin typeface="Bookman Old Style" panose="02050604050505020204" pitchFamily="18" charset="0"/>
                  </a:rPr>
                  <a:t> </a:t>
                </a:r>
                <a:r>
                  <a:rPr lang="uk-UA" sz="2000" b="1" i="1" dirty="0">
                    <a:solidFill>
                      <a:prstClr val="black"/>
                    </a:solidFill>
                    <a:latin typeface="Bookman Old Style" panose="02050604050505020204" pitchFamily="18" charset="0"/>
                    <a:ea typeface="Calibri"/>
                    <a:cs typeface="Times New Roman"/>
                  </a:rPr>
                  <a:t>D</a:t>
                </a:r>
                <a:r>
                  <a:rPr lang="uk-UA" sz="2000" b="1" dirty="0">
                    <a:solidFill>
                      <a:prstClr val="black"/>
                    </a:solidFill>
                    <a:latin typeface="Bookman Old Style" panose="02050604050505020204" pitchFamily="18" charset="0"/>
                    <a:ea typeface="Calibri"/>
                    <a:cs typeface="Times New Roman"/>
                  </a:rPr>
                  <a:t> (</a:t>
                </a:r>
                <a:r>
                  <a:rPr lang="uk-UA" sz="2000" b="1" i="1" dirty="0">
                    <a:solidFill>
                      <a:prstClr val="black"/>
                    </a:solidFill>
                    <a:latin typeface="Bookman Old Style" panose="02050604050505020204" pitchFamily="18" charset="0"/>
                    <a:ea typeface="Calibri"/>
                    <a:cs typeface="Times New Roman"/>
                  </a:rPr>
                  <a:t>у</a:t>
                </a:r>
                <a:r>
                  <a:rPr lang="uk-UA" sz="2000" b="1" dirty="0">
                    <a:solidFill>
                      <a:prstClr val="black"/>
                    </a:solidFill>
                    <a:latin typeface="Bookman Old Style" panose="02050604050505020204" pitchFamily="18" charset="0"/>
                    <a:ea typeface="Calibri"/>
                    <a:cs typeface="Times New Roman"/>
                  </a:rPr>
                  <a:t>)</a:t>
                </a:r>
                <a14:m>
                  <m:oMath xmlns:m="http://schemas.openxmlformats.org/officeDocument/2006/math">
                    <m:r>
                      <a:rPr lang="uk-UA" sz="2000" b="1" i="0" smtClean="0">
                        <a:latin typeface="Cambria Math"/>
                      </a:rPr>
                      <m:t> =</m:t>
                    </m:r>
                    <m:r>
                      <a:rPr lang="uk-UA" sz="2000" b="1" i="1">
                        <a:latin typeface="Cambria Math"/>
                      </a:rPr>
                      <m:t>𝒙</m:t>
                    </m:r>
                    <m:r>
                      <a:rPr lang="uk-UA" sz="2000" b="1" i="1">
                        <a:latin typeface="Cambria Math"/>
                      </a:rPr>
                      <m:t> ∈(…)</m:t>
                    </m:r>
                  </m:oMath>
                </a14:m>
                <a:r>
                  <a:rPr lang="ru-RU" sz="2000" b="1" dirty="0" smtClean="0">
                    <a:latin typeface="Bookman Old Style" panose="02050604050505020204" pitchFamily="18" charset="0"/>
                  </a:rPr>
                  <a:t> 			</a:t>
                </a:r>
                <a:r>
                  <a:rPr lang="uk-UA" sz="2000" b="1" i="1" dirty="0">
                    <a:solidFill>
                      <a:prstClr val="black"/>
                    </a:solidFill>
                    <a:latin typeface="Bookman Old Style" panose="02050604050505020204" pitchFamily="18" charset="0"/>
                    <a:ea typeface="Calibri"/>
                    <a:cs typeface="Times New Roman"/>
                  </a:rPr>
                  <a:t>Е</a:t>
                </a:r>
                <a:r>
                  <a:rPr lang="uk-UA" sz="2000" b="1" dirty="0">
                    <a:solidFill>
                      <a:prstClr val="black"/>
                    </a:solidFill>
                    <a:latin typeface="Bookman Old Style" panose="02050604050505020204" pitchFamily="18" charset="0"/>
                    <a:ea typeface="Calibri"/>
                    <a:cs typeface="Times New Roman"/>
                  </a:rPr>
                  <a:t> (</a:t>
                </a:r>
                <a:r>
                  <a:rPr lang="uk-UA" sz="2000" b="1" i="1" dirty="0">
                    <a:solidFill>
                      <a:prstClr val="black"/>
                    </a:solidFill>
                    <a:latin typeface="Bookman Old Style" panose="02050604050505020204" pitchFamily="18" charset="0"/>
                    <a:ea typeface="Calibri"/>
                    <a:cs typeface="Times New Roman"/>
                  </a:rPr>
                  <a:t>у</a:t>
                </a:r>
                <a:r>
                  <a:rPr lang="uk-UA" sz="2000" b="1" dirty="0">
                    <a:solidFill>
                      <a:prstClr val="black"/>
                    </a:solidFill>
                    <a:latin typeface="Bookman Old Style" panose="02050604050505020204" pitchFamily="18" charset="0"/>
                    <a:ea typeface="Calibri"/>
                    <a:cs typeface="Times New Roman"/>
                  </a:rPr>
                  <a:t>)</a:t>
                </a:r>
                <a:r>
                  <a:rPr lang="uk-UA" sz="2000" b="1" dirty="0">
                    <a:solidFill>
                      <a:prstClr val="black"/>
                    </a:solidFill>
                    <a:latin typeface="Bookman Old Style" panose="0205060405050502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k-UA" sz="2000" b="1" i="0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2000" b="1" i="1" smtClean="0">
                        <a:solidFill>
                          <a:prstClr val="black"/>
                        </a:solidFill>
                        <a:latin typeface="Cambria Math"/>
                      </a:rPr>
                      <m:t>𝒚</m:t>
                    </m:r>
                    <m:r>
                      <a:rPr lang="uk-UA" sz="2000" b="1" i="1">
                        <a:solidFill>
                          <a:prstClr val="black"/>
                        </a:solidFill>
                        <a:latin typeface="Cambria Math"/>
                      </a:rPr>
                      <m:t> ∈(…)</m:t>
                    </m:r>
                  </m:oMath>
                </a14:m>
                <a:endParaRPr lang="ru-RU" sz="2000" b="1" dirty="0">
                  <a:latin typeface="Bookman Old Style" panose="02050604050505020204" pitchFamily="18" charset="0"/>
                </a:endParaRPr>
              </a:p>
              <a:p>
                <a:pPr lvl="0" algn="just">
                  <a:lnSpc>
                    <a:spcPct val="115000"/>
                  </a:lnSpc>
                  <a:spcAft>
                    <a:spcPts val="0"/>
                  </a:spcAft>
                </a:pPr>
                <a:endParaRPr lang="ru-RU" sz="1400" dirty="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579862"/>
                <a:ext cx="8208912" cy="1401922"/>
              </a:xfrm>
              <a:prstGeom prst="rect">
                <a:avLst/>
              </a:prstGeom>
              <a:blipFill rotWithShape="1">
                <a:blip r:embed="rId2"/>
                <a:stretch>
                  <a:fillRect t="-8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8205199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05979"/>
            <a:ext cx="8568952" cy="857250"/>
          </a:xfrm>
        </p:spPr>
        <p:txBody>
          <a:bodyPr>
            <a:normAutofit fontScale="90000"/>
          </a:bodyPr>
          <a:lstStyle/>
          <a:p>
            <a:r>
              <a:rPr lang="uk-UA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ookman Old Style" panose="02050604050505020204" pitchFamily="18" charset="0"/>
                <a:ea typeface="Calibri"/>
              </a:rPr>
              <a:t>Парність-непарність функції</a:t>
            </a:r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ookman Old Style" panose="02050604050505020204" pitchFamily="18" charset="0"/>
                <a:ea typeface="Calibri"/>
              </a:rPr>
              <a:t/>
            </a:r>
            <a:b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ookman Old Style" panose="02050604050505020204" pitchFamily="18" charset="0"/>
                <a:ea typeface="Calibri"/>
              </a:rPr>
            </a:br>
            <a:r>
              <a:rPr lang="uk-UA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ookman Old Style" panose="02050604050505020204" pitchFamily="18" charset="0"/>
                <a:ea typeface="Calibri"/>
              </a:rPr>
              <a:t>(симетричність функції)</a:t>
            </a:r>
            <a:endParaRPr lang="uk-UA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07654"/>
            <a:ext cx="8229600" cy="2664296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uk-UA" sz="2200" b="1" dirty="0" smtClean="0">
                <a:effectLst/>
                <a:latin typeface="Bookman Old Style" panose="02050604050505020204" pitchFamily="18" charset="0"/>
                <a:ea typeface="Calibri"/>
                <a:cs typeface="Times New Roman"/>
              </a:rPr>
              <a:t>Щоб дослідити функцію на парність чи непарність необхідно:</a:t>
            </a:r>
            <a:endParaRPr lang="ru-RU" sz="2200" b="1" dirty="0">
              <a:latin typeface="Bookman Old Style" panose="02050604050505020204" pitchFamily="18" charset="0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uk-UA" sz="2200" b="1" dirty="0" smtClean="0">
                <a:effectLst/>
                <a:latin typeface="Bookman Old Style" panose="02050604050505020204" pitchFamily="18" charset="0"/>
                <a:ea typeface="Calibri"/>
                <a:cs typeface="Times New Roman"/>
              </a:rPr>
              <a:t>а) знайти </a:t>
            </a:r>
            <a:r>
              <a:rPr lang="uk-UA" sz="2200" b="1" u="sng" dirty="0" smtClean="0">
                <a:effectLst/>
                <a:latin typeface="Bookman Old Style" panose="02050604050505020204" pitchFamily="18" charset="0"/>
                <a:ea typeface="Calibri"/>
                <a:cs typeface="Times New Roman"/>
              </a:rPr>
              <a:t>область визначення</a:t>
            </a:r>
            <a:r>
              <a:rPr lang="uk-UA" sz="2200" b="1" dirty="0" smtClean="0">
                <a:effectLst/>
                <a:latin typeface="Bookman Old Style" panose="02050604050505020204" pitchFamily="18" charset="0"/>
                <a:ea typeface="Calibri"/>
                <a:cs typeface="Times New Roman"/>
              </a:rPr>
              <a:t> даної функції та встановити</a:t>
            </a:r>
            <a:r>
              <a:rPr lang="ru-RU" sz="2200" b="1" dirty="0" smtClean="0">
                <a:effectLst/>
                <a:latin typeface="Bookman Old Style" panose="02050604050505020204" pitchFamily="18" charset="0"/>
                <a:ea typeface="Calibri"/>
                <a:cs typeface="Times New Roman"/>
              </a:rPr>
              <a:t>,</a:t>
            </a:r>
            <a:r>
              <a:rPr lang="uk-UA" sz="2200" b="1" dirty="0" smtClean="0">
                <a:effectLst/>
                <a:latin typeface="Bookman Old Style" panose="02050604050505020204" pitchFamily="18" charset="0"/>
                <a:ea typeface="Calibri"/>
                <a:cs typeface="Times New Roman"/>
              </a:rPr>
              <a:t> </a:t>
            </a:r>
            <a:r>
              <a:rPr lang="uk-UA" sz="2200" b="1" u="sng" dirty="0" smtClean="0">
                <a:effectLst/>
                <a:latin typeface="Bookman Old Style" panose="02050604050505020204" pitchFamily="18" charset="0"/>
                <a:ea typeface="Calibri"/>
                <a:cs typeface="Times New Roman"/>
              </a:rPr>
              <a:t>чи симетрична вона відносно початку координат</a:t>
            </a:r>
            <a:r>
              <a:rPr lang="uk-UA" sz="2200" b="1" dirty="0" smtClean="0">
                <a:effectLst/>
                <a:latin typeface="Bookman Old Style" panose="02050604050505020204" pitchFamily="18" charset="0"/>
                <a:ea typeface="Calibri"/>
                <a:cs typeface="Times New Roman"/>
              </a:rPr>
              <a:t>, тобто чи містить область визначення значення </a:t>
            </a:r>
            <a:r>
              <a:rPr lang="uk-UA" sz="2400" b="1" i="1" dirty="0" smtClean="0">
                <a:effectLst/>
                <a:latin typeface="Bookman Old Style" panose="02050604050505020204" pitchFamily="18" charset="0"/>
                <a:ea typeface="Calibri"/>
                <a:cs typeface="Times New Roman"/>
              </a:rPr>
              <a:t>х</a:t>
            </a:r>
            <a:r>
              <a:rPr lang="uk-UA" sz="2200" b="1" dirty="0" smtClean="0">
                <a:effectLst/>
                <a:latin typeface="Bookman Old Style" panose="02050604050505020204" pitchFamily="18" charset="0"/>
                <a:ea typeface="Calibri"/>
                <a:cs typeface="Times New Roman"/>
              </a:rPr>
              <a:t> разом зі значенням  – </a:t>
            </a:r>
            <a:r>
              <a:rPr lang="uk-UA" sz="2400" b="1" i="1" dirty="0" smtClean="0">
                <a:effectLst/>
                <a:latin typeface="Bookman Old Style" panose="02050604050505020204" pitchFamily="18" charset="0"/>
                <a:ea typeface="Calibri"/>
                <a:cs typeface="Times New Roman"/>
              </a:rPr>
              <a:t>х</a:t>
            </a:r>
            <a:endParaRPr lang="ru-RU" sz="2400" b="1" dirty="0">
              <a:latin typeface="Bookman Old Style" panose="02050604050505020204" pitchFamily="18" charset="0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4163326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ookman Old Style" panose="02050604050505020204" pitchFamily="18" charset="0"/>
                <a:ea typeface="Calibri"/>
              </a:rPr>
              <a:t>Парність-непарність функції</a:t>
            </a:r>
            <a:endParaRPr lang="ru-RU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1059582"/>
            <a:ext cx="8219256" cy="571575"/>
          </a:xfrm>
        </p:spPr>
        <p:txBody>
          <a:bodyPr>
            <a:normAutofit fontScale="25000" lnSpcReduction="20000"/>
          </a:bodyPr>
          <a:lstStyle/>
          <a:p>
            <a:endParaRPr lang="uk-UA" dirty="0" smtClean="0">
              <a:latin typeface="Bookman Old Style" panose="02050604050505020204" pitchFamily="18" charset="0"/>
              <a:ea typeface="Calibri"/>
            </a:endParaRPr>
          </a:p>
          <a:p>
            <a:endParaRPr lang="uk-UA" dirty="0">
              <a:latin typeface="Bookman Old Style" panose="02050604050505020204" pitchFamily="18" charset="0"/>
              <a:ea typeface="Calibri"/>
            </a:endParaRPr>
          </a:p>
          <a:p>
            <a:pPr algn="ctr"/>
            <a:r>
              <a:rPr lang="uk-UA" sz="8000" dirty="0" smtClean="0">
                <a:latin typeface="Bookman Old Style" panose="02050604050505020204" pitchFamily="18" charset="0"/>
                <a:ea typeface="Calibri"/>
              </a:rPr>
              <a:t>Якщо </a:t>
            </a:r>
            <a:r>
              <a:rPr lang="uk-UA" sz="8000" dirty="0">
                <a:latin typeface="Bookman Old Style" panose="02050604050505020204" pitchFamily="18" charset="0"/>
                <a:ea typeface="Calibri"/>
              </a:rPr>
              <a:t>область визначення </a:t>
            </a:r>
            <a:r>
              <a:rPr lang="uk-UA" sz="8000" u="sng" dirty="0">
                <a:latin typeface="Bookman Old Style" panose="02050604050505020204" pitchFamily="18" charset="0"/>
                <a:ea typeface="Calibri"/>
              </a:rPr>
              <a:t>симетрична</a:t>
            </a:r>
            <a:endParaRPr lang="ru-RU" sz="8000" u="sng" dirty="0">
              <a:latin typeface="Bookman Old Style" panose="02050604050505020204" pitchFamily="18" charset="0"/>
            </a:endParaRPr>
          </a:p>
          <a:p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67544" y="1779662"/>
                <a:ext cx="4040188" cy="2963466"/>
              </a:xfrm>
            </p:spPr>
            <p:txBody>
              <a:bodyPr>
                <a:normAutofit lnSpcReduction="10000"/>
              </a:bodyPr>
              <a:lstStyle/>
              <a:p>
                <a:pPr marL="0" indent="0" algn="ctr">
                  <a:buNone/>
                </a:pPr>
                <a:r>
                  <a:rPr lang="uk-UA" sz="2000" b="1" dirty="0" smtClean="0">
                    <a:effectLst/>
                    <a:latin typeface="Bookman Old Style" panose="02050604050505020204" pitchFamily="18" charset="0"/>
                    <a:ea typeface="Calibri"/>
                  </a:rPr>
                  <a:t>Шукаємо значення</a:t>
                </a:r>
                <a:r>
                  <a:rPr lang="uk-UA" sz="2000" b="1" i="1" dirty="0">
                    <a:effectLst/>
                    <a:latin typeface="Bookman Old Style" panose="02050604050505020204" pitchFamily="18" charset="0"/>
                    <a:ea typeface="Calibri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𝒇</m:t>
                    </m:r>
                    <m:d>
                      <m:dPr>
                        <m:ctrlPr>
                          <a:rPr lang="ru-RU" sz="2000" b="1" i="1">
                            <a:effectLst/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r>
                          <a:rPr lang="uk-UA" sz="20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−</m:t>
                        </m:r>
                        <m:r>
                          <a:rPr lang="en-US" sz="20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𝒙</m:t>
                        </m:r>
                      </m:e>
                    </m:d>
                  </m:oMath>
                </a14:m>
                <a:r>
                  <a:rPr lang="ru-RU" sz="2000" b="1" i="1" dirty="0" smtClean="0">
                    <a:effectLst/>
                    <a:latin typeface="Bookman Old Style" panose="02050604050505020204" pitchFamily="18" charset="0"/>
                    <a:ea typeface="Times New Roman"/>
                  </a:rPr>
                  <a:t>: </a:t>
                </a:r>
              </a:p>
              <a:p>
                <a:pPr marL="0" indent="0" algn="ctr">
                  <a:buNone/>
                </a:pPr>
                <a:r>
                  <a:rPr lang="uk-UA" sz="2000" b="1" dirty="0" smtClean="0">
                    <a:effectLst/>
                    <a:latin typeface="Bookman Old Style" panose="02050604050505020204" pitchFamily="18" charset="0"/>
                    <a:ea typeface="Times New Roman"/>
                  </a:rPr>
                  <a:t>для цього у </a:t>
                </a:r>
                <a:r>
                  <a:rPr lang="uk-UA" sz="2000" b="1" dirty="0">
                    <a:effectLst/>
                    <a:latin typeface="Bookman Old Style" panose="02050604050505020204" pitchFamily="18" charset="0"/>
                    <a:ea typeface="Times New Roman"/>
                  </a:rPr>
                  <a:t>рівняння функції замість </a:t>
                </a:r>
                <a14:m>
                  <m:oMath xmlns:m="http://schemas.openxmlformats.org/officeDocument/2006/math">
                    <m:r>
                      <a:rPr lang="en-US" sz="20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𝒙</m:t>
                    </m:r>
                  </m:oMath>
                </a14:m>
                <a:r>
                  <a:rPr lang="uk-UA" sz="2000" b="1" dirty="0">
                    <a:effectLst/>
                    <a:latin typeface="Bookman Old Style" panose="02050604050505020204" pitchFamily="18" charset="0"/>
                    <a:ea typeface="Times New Roman"/>
                  </a:rPr>
                  <a:t> підставимо</a:t>
                </a:r>
                <a:r>
                  <a:rPr lang="uk-UA" sz="2000" b="1" i="1" dirty="0">
                    <a:effectLst/>
                    <a:latin typeface="Bookman Old Style" panose="02050604050505020204" pitchFamily="18" charset="0"/>
                    <a:ea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uk-UA" sz="20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r>
                      <a:rPr lang="en-US" sz="20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𝒙</m:t>
                    </m:r>
                  </m:oMath>
                </a14:m>
                <a:r>
                  <a:rPr lang="ru-RU" sz="2000" b="1" dirty="0" smtClean="0">
                    <a:latin typeface="Bookman Old Style" panose="02050604050505020204" pitchFamily="18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ru-RU" sz="2000" b="1" dirty="0" smtClean="0">
                  <a:latin typeface="Bookman Old Style" panose="02050604050505020204" pitchFamily="18" charset="0"/>
                </a:endParaRPr>
              </a:p>
              <a:p>
                <a:pPr marL="0" indent="0" algn="ctr">
                  <a:buNone/>
                </a:pPr>
                <a:r>
                  <a:rPr lang="uk-UA" sz="2000" b="1" dirty="0" smtClean="0">
                    <a:effectLst/>
                    <a:latin typeface="Bookman Old Style" panose="02050604050505020204" pitchFamily="18" charset="0"/>
                    <a:ea typeface="Calibri"/>
                  </a:rPr>
                  <a:t>- якщо </a:t>
                </a:r>
                <a14:m>
                  <m:oMath xmlns:m="http://schemas.openxmlformats.org/officeDocument/2006/math">
                    <m:r>
                      <a:rPr lang="en-US" sz="20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𝒇</m:t>
                    </m:r>
                    <m:d>
                      <m:dPr>
                        <m:ctrlPr>
                          <a:rPr lang="ru-RU" sz="2000" b="1" i="1">
                            <a:effectLst/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r>
                          <a:rPr lang="uk-UA" sz="20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−</m:t>
                        </m:r>
                        <m:r>
                          <a:rPr lang="en-US" sz="20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𝒙</m:t>
                        </m:r>
                      </m:e>
                    </m:d>
                    <m:r>
                      <a:rPr lang="uk-UA" sz="2000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en-US" sz="20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𝒇</m:t>
                    </m:r>
                    <m:r>
                      <a:rPr lang="uk-UA" sz="20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(</m:t>
                    </m:r>
                    <m:r>
                      <a:rPr lang="en-US" sz="20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𝒙</m:t>
                    </m:r>
                    <m:r>
                      <a:rPr lang="uk-UA" sz="20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)</m:t>
                    </m:r>
                  </m:oMath>
                </a14:m>
                <a:r>
                  <a:rPr lang="uk-UA" sz="2000" b="1" dirty="0">
                    <a:effectLst/>
                    <a:latin typeface="Bookman Old Style" panose="02050604050505020204" pitchFamily="18" charset="0"/>
                    <a:ea typeface="Times New Roman"/>
                  </a:rPr>
                  <a:t>, то функція – </a:t>
                </a:r>
                <a:r>
                  <a:rPr lang="uk-UA" sz="2000" b="1" u="sng" dirty="0">
                    <a:effectLst/>
                    <a:latin typeface="Bookman Old Style" panose="02050604050505020204" pitchFamily="18" charset="0"/>
                    <a:ea typeface="Times New Roman"/>
                  </a:rPr>
                  <a:t>парна</a:t>
                </a:r>
                <a:r>
                  <a:rPr lang="uk-UA" sz="2000" b="1" dirty="0">
                    <a:effectLst/>
                    <a:latin typeface="Bookman Old Style" panose="02050604050505020204" pitchFamily="18" charset="0"/>
                    <a:ea typeface="Times New Roman"/>
                  </a:rPr>
                  <a:t> і її </a:t>
                </a:r>
                <a:r>
                  <a:rPr lang="uk-UA" sz="2000" b="1" u="sng" dirty="0">
                    <a:effectLst/>
                    <a:latin typeface="Bookman Old Style" panose="02050604050505020204" pitchFamily="18" charset="0"/>
                    <a:ea typeface="Times New Roman"/>
                  </a:rPr>
                  <a:t>графік симетричний відносно осі ординат</a:t>
                </a:r>
                <a:endParaRPr lang="ru-RU" sz="2000" b="1" u="sng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7544" y="1779662"/>
                <a:ext cx="4040188" cy="2963466"/>
              </a:xfrm>
              <a:blipFill rotWithShape="1">
                <a:blip r:embed="rId2"/>
                <a:stretch>
                  <a:fillRect l="-151" t="-2058" r="-21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645822" y="1848698"/>
            <a:ext cx="4040180" cy="2527191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467544" y="3075806"/>
                <a:ext cx="4032448" cy="1800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spcBef>
                    <a:spcPct val="20000"/>
                  </a:spcBef>
                </a:pPr>
                <a:r>
                  <a:rPr lang="uk-UA" sz="2000" b="1" dirty="0">
                    <a:solidFill>
                      <a:prstClr val="black"/>
                    </a:solidFill>
                    <a:latin typeface="Bookman Old Style" panose="02050604050505020204" pitchFamily="18" charset="0"/>
                    <a:ea typeface="Calibri"/>
                  </a:rPr>
                  <a:t>- якщо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𝒇</m:t>
                    </m:r>
                    <m:d>
                      <m:dPr>
                        <m:ctrlPr>
                          <a:rPr lang="ru-RU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r>
                          <a:rPr lang="uk-UA" sz="2000" b="1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−</m:t>
                        </m:r>
                        <m:r>
                          <a:rPr lang="en-US" sz="2000" b="1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𝒙</m:t>
                        </m:r>
                      </m:e>
                    </m:d>
                    <m:r>
                      <a:rPr lang="uk-UA" sz="2000" b="1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=−</m:t>
                    </m:r>
                    <m:r>
                      <a:rPr lang="en-US" sz="20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𝒇</m:t>
                    </m:r>
                    <m:r>
                      <a:rPr lang="uk-UA" sz="20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(</m:t>
                    </m:r>
                    <m:r>
                      <a:rPr lang="en-US" sz="20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𝒙</m:t>
                    </m:r>
                    <m:r>
                      <a:rPr lang="uk-UA" sz="20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)</m:t>
                    </m:r>
                  </m:oMath>
                </a14:m>
                <a:r>
                  <a:rPr lang="uk-UA" sz="2000" b="1" dirty="0">
                    <a:solidFill>
                      <a:prstClr val="black"/>
                    </a:solidFill>
                    <a:latin typeface="Bookman Old Style" panose="02050604050505020204" pitchFamily="18" charset="0"/>
                    <a:ea typeface="Times New Roman"/>
                  </a:rPr>
                  <a:t>, то функція – </a:t>
                </a:r>
                <a:r>
                  <a:rPr lang="uk-UA" sz="2000" b="1" u="sng" dirty="0">
                    <a:solidFill>
                      <a:prstClr val="black"/>
                    </a:solidFill>
                    <a:latin typeface="Bookman Old Style" panose="02050604050505020204" pitchFamily="18" charset="0"/>
                    <a:ea typeface="Times New Roman"/>
                  </a:rPr>
                  <a:t>непарна</a:t>
                </a:r>
                <a:r>
                  <a:rPr lang="uk-UA" sz="2000" b="1" dirty="0">
                    <a:solidFill>
                      <a:prstClr val="black"/>
                    </a:solidFill>
                    <a:latin typeface="Bookman Old Style" panose="02050604050505020204" pitchFamily="18" charset="0"/>
                    <a:ea typeface="Times New Roman"/>
                  </a:rPr>
                  <a:t> і її </a:t>
                </a:r>
                <a:r>
                  <a:rPr lang="uk-UA" sz="2000" b="1" u="sng" dirty="0">
                    <a:solidFill>
                      <a:prstClr val="black"/>
                    </a:solidFill>
                    <a:latin typeface="Bookman Old Style" panose="02050604050505020204" pitchFamily="18" charset="0"/>
                    <a:ea typeface="Times New Roman"/>
                  </a:rPr>
                  <a:t>графік симетричний відносно початку координат</a:t>
                </a:r>
                <a:endParaRPr lang="ru-RU" sz="2000" b="1" u="sng" dirty="0">
                  <a:solidFill>
                    <a:prstClr val="black"/>
                  </a:solidFill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075806"/>
                <a:ext cx="4032448" cy="1800200"/>
              </a:xfrm>
              <a:prstGeom prst="rect">
                <a:avLst/>
              </a:prstGeom>
              <a:blipFill rotWithShape="1">
                <a:blip r:embed="rId4"/>
                <a:stretch>
                  <a:fillRect b="-334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Объект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37" t="15281" r="38926" b="44441"/>
          <a:stretch/>
        </p:blipFill>
        <p:spPr>
          <a:xfrm>
            <a:off x="5220073" y="1561585"/>
            <a:ext cx="3349762" cy="3426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714682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3" grpId="0" uiExpand="1" build="p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Прямая соединительная линия 14"/>
          <p:cNvCxnSpPr/>
          <p:nvPr/>
        </p:nvCxnSpPr>
        <p:spPr>
          <a:xfrm>
            <a:off x="2353394" y="1635646"/>
            <a:ext cx="460851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ookman Old Style" panose="02050604050505020204" pitchFamily="18" charset="0"/>
                <a:ea typeface="Calibri"/>
              </a:rPr>
              <a:t>Парність-непарність функції</a:t>
            </a:r>
            <a:endParaRPr lang="ru-RU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9" name="Текст 4"/>
          <p:cNvSpPr>
            <a:spLocks noGrp="1"/>
          </p:cNvSpPr>
          <p:nvPr>
            <p:ph type="body" idx="1"/>
          </p:nvPr>
        </p:nvSpPr>
        <p:spPr>
          <a:xfrm>
            <a:off x="2965462" y="1419622"/>
            <a:ext cx="3384376" cy="384108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endParaRPr lang="uk-UA" dirty="0" smtClean="0">
              <a:latin typeface="Bookman Old Style" panose="02050604050505020204" pitchFamily="18" charset="0"/>
              <a:ea typeface="Calibri"/>
            </a:endParaRPr>
          </a:p>
          <a:p>
            <a:endParaRPr lang="uk-UA" dirty="0">
              <a:latin typeface="Bookman Old Style" panose="02050604050505020204" pitchFamily="18" charset="0"/>
              <a:ea typeface="Calibri"/>
            </a:endParaRPr>
          </a:p>
          <a:p>
            <a:pPr algn="ctr"/>
            <a:r>
              <a:rPr lang="uk-UA" sz="8000" dirty="0">
                <a:latin typeface="Bookman Old Style" panose="02050604050505020204" pitchFamily="18" charset="0"/>
              </a:rPr>
              <a:t>о</a:t>
            </a:r>
            <a:r>
              <a:rPr lang="uk-UA" sz="8000" dirty="0" smtClean="0">
                <a:latin typeface="Bookman Old Style" panose="02050604050505020204" pitchFamily="18" charset="0"/>
              </a:rPr>
              <a:t>бласть визначення</a:t>
            </a:r>
            <a:endParaRPr lang="ru-RU" sz="8000" dirty="0">
              <a:latin typeface="Bookman Old Style" panose="02050604050505020204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539552" y="2153935"/>
            <a:ext cx="4040188" cy="828285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uk-UA" sz="1800" b="1" dirty="0" smtClean="0">
                <a:latin typeface="Bookman Old Style" panose="02050604050505020204" pitchFamily="18" charset="0"/>
              </a:rPr>
              <a:t> симетрична,</a:t>
            </a:r>
            <a:endParaRPr lang="en-US" sz="1800" b="1" dirty="0" smtClean="0"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r>
              <a:rPr lang="ru-RU" sz="1800" b="1" i="1" dirty="0" smtClean="0">
                <a:latin typeface="Bookman Old Style" panose="02050604050505020204" pitchFamily="18" charset="0"/>
                <a:ea typeface="Calibri"/>
              </a:rPr>
              <a:t>але </a:t>
            </a:r>
            <a:r>
              <a:rPr lang="uk-UA" sz="1800" b="1" i="1" u="sng" dirty="0" smtClean="0">
                <a:latin typeface="Bookman Old Style" panose="02050604050505020204" pitchFamily="18" charset="0"/>
                <a:ea typeface="Calibri"/>
              </a:rPr>
              <a:t>не </a:t>
            </a:r>
            <a:r>
              <a:rPr lang="uk-UA" sz="1800" b="1" i="1" u="sng" dirty="0">
                <a:latin typeface="Bookman Old Style" panose="02050604050505020204" pitchFamily="18" charset="0"/>
                <a:ea typeface="Calibri"/>
              </a:rPr>
              <a:t>виконується </a:t>
            </a:r>
            <a:r>
              <a:rPr lang="uk-UA" sz="1800" b="1" i="1" dirty="0">
                <a:latin typeface="Bookman Old Style" panose="02050604050505020204" pitchFamily="18" charset="0"/>
                <a:ea typeface="Calibri"/>
              </a:rPr>
              <a:t>жодна з наведених </a:t>
            </a:r>
            <a:r>
              <a:rPr lang="uk-UA" sz="1800" b="1" i="1" dirty="0" err="1">
                <a:latin typeface="Bookman Old Style" panose="02050604050505020204" pitchFamily="18" charset="0"/>
                <a:ea typeface="Calibri"/>
              </a:rPr>
              <a:t>рівностей</a:t>
            </a:r>
            <a:endParaRPr lang="ru-RU" sz="1800" b="1" i="1" dirty="0">
              <a:latin typeface="Bookman Old Style" panose="020506040505050202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4"/>
          </p:nvPr>
        </p:nvSpPr>
        <p:spPr>
          <a:xfrm>
            <a:off x="4790160" y="2200558"/>
            <a:ext cx="4041775" cy="828285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uk-UA" sz="2000" b="1" dirty="0" smtClean="0">
                <a:latin typeface="Bookman Old Style" panose="02050604050505020204" pitchFamily="18" charset="0"/>
              </a:rPr>
              <a:t>несиметрична</a:t>
            </a:r>
          </a:p>
          <a:p>
            <a:pPr marL="0" indent="0" algn="ctr">
              <a:buNone/>
            </a:pPr>
            <a:r>
              <a:rPr lang="uk-UA" sz="2000" b="1" i="1" u="sng" dirty="0" smtClean="0">
                <a:latin typeface="Bookman Old Style" panose="02050604050505020204" pitchFamily="18" charset="0"/>
              </a:rPr>
              <a:t>нічого шукати не потрібно</a:t>
            </a:r>
            <a:endParaRPr lang="ru-RU" sz="2000" b="1" dirty="0">
              <a:latin typeface="Bookman Old Style" panose="020506040505050202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42646" y="3599428"/>
            <a:ext cx="6120680" cy="36933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chemeClr val="tx1"/>
                </a:solidFill>
                <a:effectLst/>
                <a:latin typeface="Bookman Old Style" panose="02050604050505020204" pitchFamily="18" charset="0"/>
                <a:ea typeface="Calibri"/>
              </a:rPr>
              <a:t>ФУНКЦІЯ Є НІ ПАРНОЮ, НІ НЕПАРНОЮ</a:t>
            </a:r>
            <a:endParaRPr lang="ru-RU" b="1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2377963" y="1635646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6934430" y="1671383"/>
            <a:ext cx="13642" cy="5040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2353394" y="3286013"/>
            <a:ext cx="460851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2353394" y="3003798"/>
            <a:ext cx="0" cy="28221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6934430" y="3061432"/>
            <a:ext cx="0" cy="22199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4657650" y="3286013"/>
            <a:ext cx="0" cy="3134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5703779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ookman Old Style" panose="02050604050505020204" pitchFamily="18" charset="0"/>
                <a:ea typeface="Calibri"/>
              </a:rPr>
              <a:t>Нулі функції -</a:t>
            </a:r>
            <a:endParaRPr lang="ru-RU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7018" y="1514549"/>
            <a:ext cx="4536504" cy="792088"/>
          </a:xfrm>
        </p:spPr>
        <p:txBody>
          <a:bodyPr>
            <a:normAutofit fontScale="25000" lnSpcReduction="20000"/>
          </a:bodyPr>
          <a:lstStyle/>
          <a:p>
            <a:endParaRPr lang="uk-UA" dirty="0" smtClean="0">
              <a:latin typeface="Bookman Old Style" panose="02050604050505020204" pitchFamily="18" charset="0"/>
              <a:ea typeface="Calibri"/>
            </a:endParaRPr>
          </a:p>
          <a:p>
            <a:endParaRPr lang="uk-UA" dirty="0">
              <a:latin typeface="Bookman Old Style" panose="02050604050505020204" pitchFamily="18" charset="0"/>
              <a:ea typeface="Calibri"/>
            </a:endParaRPr>
          </a:p>
          <a:p>
            <a:pPr algn="ctr">
              <a:lnSpc>
                <a:spcPct val="134000"/>
              </a:lnSpc>
              <a:spcBef>
                <a:spcPts val="0"/>
              </a:spcBef>
            </a:pPr>
            <a:r>
              <a:rPr lang="uk-UA" sz="8000" dirty="0" smtClean="0">
                <a:effectLst/>
                <a:latin typeface="Bookman Old Style" panose="02050604050505020204" pitchFamily="18" charset="0"/>
                <a:ea typeface="Calibri"/>
              </a:rPr>
              <a:t>це значення аргументу, при якому значення функції дорівнює нулю. </a:t>
            </a:r>
            <a:endParaRPr lang="ru-RU" dirty="0">
              <a:latin typeface="Bookman Old Style" panose="0205060405050502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Прямоугольник 28"/>
              <p:cNvSpPr/>
              <p:nvPr/>
            </p:nvSpPr>
            <p:spPr>
              <a:xfrm>
                <a:off x="4582907" y="2427734"/>
                <a:ext cx="4211960" cy="24776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uk-UA" sz="2000" b="1" dirty="0" smtClean="0">
                    <a:effectLst/>
                    <a:latin typeface="Bookman Old Style" panose="02050604050505020204" pitchFamily="18" charset="0"/>
                    <a:ea typeface="Calibri"/>
                    <a:cs typeface="Times New Roman"/>
                  </a:rPr>
                  <a:t>Щоб знайти нулі функції, потрібно розв’язати рівняння </a:t>
                </a:r>
                <a14:m>
                  <m:oMath xmlns:m="http://schemas.openxmlformats.org/officeDocument/2006/math">
                    <m:r>
                      <a:rPr lang="en-US" sz="20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𝒇</m:t>
                    </m:r>
                    <m:d>
                      <m:dPr>
                        <m:ctrlPr>
                          <a:rPr lang="ru-RU" sz="2000" b="1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sz="20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𝒙</m:t>
                        </m:r>
                      </m:e>
                    </m:d>
                    <m:r>
                      <a:rPr lang="uk-UA" sz="20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uk-UA" sz="20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𝟎</m:t>
                    </m:r>
                  </m:oMath>
                </a14:m>
                <a:r>
                  <a:rPr lang="uk-UA" sz="2000" b="1" dirty="0">
                    <a:effectLst/>
                    <a:latin typeface="Bookman Old Style" panose="02050604050505020204" pitchFamily="18" charset="0"/>
                    <a:ea typeface="Times New Roman"/>
                    <a:cs typeface="Times New Roman"/>
                  </a:rPr>
                  <a:t>. </a:t>
                </a:r>
                <a:endParaRPr lang="uk-UA" sz="2000" b="1" dirty="0" smtClean="0">
                  <a:effectLst/>
                  <a:latin typeface="Bookman Old Style" panose="02050604050505020204" pitchFamily="18" charset="0"/>
                  <a:ea typeface="Times New Roman"/>
                  <a:cs typeface="Times New Roman"/>
                </a:endParaRPr>
              </a:p>
              <a:p>
                <a:pPr lvl="0" algn="ctr"/>
                <a:r>
                  <a:rPr lang="uk-UA" sz="2000" b="1" dirty="0" smtClean="0">
                    <a:effectLst/>
                    <a:latin typeface="Bookman Old Style" panose="02050604050505020204" pitchFamily="18" charset="0"/>
                    <a:ea typeface="Times New Roman"/>
                    <a:cs typeface="Times New Roman"/>
                  </a:rPr>
                  <a:t>Отримані </a:t>
                </a:r>
                <a:r>
                  <a:rPr lang="uk-UA" sz="2000" b="1" dirty="0">
                    <a:effectLst/>
                    <a:latin typeface="Bookman Old Style" panose="02050604050505020204" pitchFamily="18" charset="0"/>
                    <a:ea typeface="Times New Roman"/>
                    <a:cs typeface="Times New Roman"/>
                  </a:rPr>
                  <a:t>точки </a:t>
                </a:r>
                <a:r>
                  <a:rPr lang="uk-UA" sz="2000" b="1" dirty="0" smtClean="0">
                    <a:effectLst/>
                    <a:latin typeface="Bookman Old Style" panose="02050604050505020204" pitchFamily="18" charset="0"/>
                    <a:ea typeface="Times New Roman"/>
                    <a:cs typeface="Times New Roman"/>
                  </a:rPr>
                  <a:t>з координатами </a:t>
                </a:r>
                <a:r>
                  <a:rPr lang="uk-UA" b="1" dirty="0" smtClean="0">
                    <a:solidFill>
                      <a:prstClr val="black"/>
                    </a:solidFill>
                    <a:latin typeface="Bookman Old Style" panose="02050604050505020204" pitchFamily="18" charset="0"/>
                    <a:ea typeface="Times New Roman"/>
                    <a:cs typeface="Times New Roman"/>
                  </a:rPr>
                  <a:t>(</a:t>
                </a:r>
                <a:r>
                  <a:rPr lang="uk-UA" b="1" i="1" dirty="0" smtClean="0">
                    <a:solidFill>
                      <a:prstClr val="black"/>
                    </a:solidFill>
                    <a:latin typeface="Bookman Old Style" panose="02050604050505020204" pitchFamily="18" charset="0"/>
                    <a:ea typeface="Times New Roman"/>
                    <a:cs typeface="Times New Roman"/>
                  </a:rPr>
                  <a:t>х</a:t>
                </a:r>
                <a:r>
                  <a:rPr lang="uk-UA" b="1" dirty="0">
                    <a:solidFill>
                      <a:prstClr val="black"/>
                    </a:solidFill>
                    <a:latin typeface="Bookman Old Style" panose="02050604050505020204" pitchFamily="18" charset="0"/>
                    <a:ea typeface="Times New Roman"/>
                    <a:cs typeface="Times New Roman"/>
                  </a:rPr>
                  <a:t>; 0) </a:t>
                </a:r>
                <a:r>
                  <a:rPr lang="uk-UA" sz="2000" b="1" dirty="0" smtClean="0">
                    <a:effectLst/>
                    <a:latin typeface="Bookman Old Style" panose="02050604050505020204" pitchFamily="18" charset="0"/>
                    <a:ea typeface="Times New Roman"/>
                    <a:cs typeface="Times New Roman"/>
                  </a:rPr>
                  <a:t>є </a:t>
                </a:r>
                <a:r>
                  <a:rPr lang="uk-UA" sz="2000" b="1" dirty="0">
                    <a:effectLst/>
                    <a:latin typeface="Bookman Old Style" panose="02050604050505020204" pitchFamily="18" charset="0"/>
                    <a:ea typeface="Times New Roman"/>
                    <a:cs typeface="Times New Roman"/>
                  </a:rPr>
                  <a:t>точками перетину </a:t>
                </a:r>
                <a:r>
                  <a:rPr lang="uk-UA" sz="2000" b="1" dirty="0">
                    <a:effectLst/>
                    <a:latin typeface="Bookman Old Style" panose="02050604050505020204" pitchFamily="18" charset="0"/>
                    <a:ea typeface="Calibri"/>
                    <a:cs typeface="Times New Roman"/>
                  </a:rPr>
                  <a:t>графіка функції з віссю абсцис.</a:t>
                </a:r>
                <a:endParaRPr lang="ru-RU" sz="2000" b="1" dirty="0">
                  <a:latin typeface="Bookman Old Style" panose="02050604050505020204" pitchFamily="18" charset="0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29" name="Прямоугольник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2907" y="2427734"/>
                <a:ext cx="4211960" cy="2477601"/>
              </a:xfrm>
              <a:prstGeom prst="rect">
                <a:avLst/>
              </a:prstGeom>
              <a:blipFill rotWithShape="1">
                <a:blip r:embed="rId2"/>
                <a:stretch>
                  <a:fillRect t="-491" r="-14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Группа 30"/>
          <p:cNvGrpSpPr/>
          <p:nvPr/>
        </p:nvGrpSpPr>
        <p:grpSpPr>
          <a:xfrm>
            <a:off x="268239" y="1083941"/>
            <a:ext cx="4026954" cy="3744416"/>
            <a:chOff x="251030" y="1053974"/>
            <a:chExt cx="4026954" cy="3744416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626" t="24051" r="34000" b="33726"/>
            <a:stretch/>
          </p:blipFill>
          <p:spPr>
            <a:xfrm>
              <a:off x="539552" y="1053974"/>
              <a:ext cx="3738432" cy="3744416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pic>
        <p:cxnSp>
          <p:nvCxnSpPr>
            <p:cNvPr id="16" name="Прямая со стрелкой 15"/>
            <p:cNvCxnSpPr/>
            <p:nvPr/>
          </p:nvCxnSpPr>
          <p:spPr>
            <a:xfrm>
              <a:off x="1475656" y="1419622"/>
              <a:ext cx="1080120" cy="86409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cxnSp>
        <p:sp>
          <p:nvSpPr>
            <p:cNvPr id="19" name="Прямоугольник 18"/>
            <p:cNvSpPr/>
            <p:nvPr/>
          </p:nvSpPr>
          <p:spPr>
            <a:xfrm>
              <a:off x="251030" y="1053974"/>
              <a:ext cx="2016224" cy="432048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b="1" dirty="0" smtClean="0">
                  <a:solidFill>
                    <a:schemeClr val="tx1"/>
                  </a:solidFill>
                  <a:latin typeface="Bookman Old Style" panose="02050604050505020204" pitchFamily="18" charset="0"/>
                </a:rPr>
                <a:t>Нуль функції</a:t>
              </a:r>
              <a:endParaRPr lang="ru-RU" b="1" dirty="0">
                <a:solidFill>
                  <a:schemeClr val="tx1"/>
                </a:solidFill>
                <a:latin typeface="Bookman Old Style" panose="02050604050505020204" pitchFamily="18" charset="0"/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2670893" y="1910593"/>
              <a:ext cx="862737" cy="369332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uk-UA" b="1" dirty="0">
                  <a:solidFill>
                    <a:prstClr val="black"/>
                  </a:solidFill>
                  <a:latin typeface="Bookman Old Style" panose="02050604050505020204" pitchFamily="18" charset="0"/>
                  <a:ea typeface="Times New Roman"/>
                  <a:cs typeface="Times New Roman"/>
                </a:rPr>
                <a:t>(</a:t>
              </a:r>
              <a:r>
                <a:rPr lang="uk-UA" b="1" i="1" dirty="0">
                  <a:solidFill>
                    <a:prstClr val="black"/>
                  </a:solidFill>
                  <a:latin typeface="Bookman Old Style" panose="02050604050505020204" pitchFamily="18" charset="0"/>
                  <a:ea typeface="Times New Roman"/>
                  <a:cs typeface="Times New Roman"/>
                </a:rPr>
                <a:t>х</a:t>
              </a:r>
              <a:r>
                <a:rPr lang="uk-UA" b="1" dirty="0">
                  <a:solidFill>
                    <a:prstClr val="black"/>
                  </a:solidFill>
                  <a:latin typeface="Bookman Old Style" panose="02050604050505020204" pitchFamily="18" charset="0"/>
                  <a:ea typeface="Times New Roman"/>
                  <a:cs typeface="Times New Roman"/>
                </a:rPr>
                <a:t>; 0) </a:t>
              </a: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2467804893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074" name="Picture 2" descr="https://subject.com.ua/textbook/mathematics/10klas_2/10klas_2.files/image1317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1470"/>
            <a:ext cx="8856984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7104972"/>
      </p:ext>
    </p:extLst>
  </p:cSld>
  <p:clrMapOvr>
    <a:masterClrMapping/>
  </p:clrMapOvr>
  <p:transition>
    <p:strips dir="r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ookman Old Style" panose="02050604050505020204" pitchFamily="18" charset="0"/>
                <a:ea typeface="Calibri"/>
              </a:rPr>
              <a:t>Проміжки знакосталості </a:t>
            </a:r>
            <a:r>
              <a:rPr lang="uk-U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anose="02050604050505020204" pitchFamily="18" charset="0"/>
                <a:ea typeface="Calibri"/>
              </a:rPr>
              <a:t>-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Bookman Old Style" panose="020506040505050202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95536" y="1059582"/>
            <a:ext cx="8424936" cy="792088"/>
          </a:xfrm>
        </p:spPr>
        <p:txBody>
          <a:bodyPr>
            <a:normAutofit fontScale="25000" lnSpcReduction="20000"/>
          </a:bodyPr>
          <a:lstStyle/>
          <a:p>
            <a:endParaRPr lang="uk-UA" dirty="0" smtClean="0">
              <a:latin typeface="Bookman Old Style" panose="02050604050505020204" pitchFamily="18" charset="0"/>
              <a:ea typeface="Calibri"/>
            </a:endParaRPr>
          </a:p>
          <a:p>
            <a:endParaRPr lang="uk-UA" dirty="0">
              <a:latin typeface="Bookman Old Style" panose="02050604050505020204" pitchFamily="18" charset="0"/>
              <a:ea typeface="Calibri"/>
            </a:endParaRPr>
          </a:p>
          <a:p>
            <a:pPr algn="ctr">
              <a:lnSpc>
                <a:spcPct val="134000"/>
              </a:lnSpc>
              <a:spcBef>
                <a:spcPts val="0"/>
              </a:spcBef>
            </a:pPr>
            <a:r>
              <a:rPr lang="uk-UA" sz="8000" dirty="0" smtClean="0">
                <a:effectLst/>
                <a:latin typeface="Bookman Old Style" panose="02050604050505020204" pitchFamily="18" charset="0"/>
                <a:ea typeface="Calibri"/>
              </a:rPr>
              <a:t>це проміжки, на яких функція набуває значень однакового знаку. </a:t>
            </a:r>
            <a:endParaRPr lang="ru-RU" dirty="0">
              <a:latin typeface="Bookman Old Style" panose="02050604050505020204" pitchFamily="18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571021" y="1881155"/>
            <a:ext cx="5400600" cy="2952328"/>
            <a:chOff x="0" y="0"/>
            <a:chExt cx="6400800" cy="3629025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0" y="0"/>
              <a:ext cx="6400800" cy="3629025"/>
              <a:chOff x="0" y="0"/>
              <a:chExt cx="4476750" cy="3267075"/>
            </a:xfrm>
          </p:grpSpPr>
          <p:pic>
            <p:nvPicPr>
              <p:cNvPr id="20" name="Рисунок 19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colorTemperature colorTemp="47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563" t="23885" r="43220" b="21019"/>
              <a:stretch/>
            </p:blipFill>
            <p:spPr bwMode="auto">
              <a:xfrm>
                <a:off x="0" y="0"/>
                <a:ext cx="4476750" cy="3267075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cxnSp>
            <p:nvCxnSpPr>
              <p:cNvPr id="21" name="Прямая соединительная линия 20"/>
              <p:cNvCxnSpPr/>
              <p:nvPr/>
            </p:nvCxnSpPr>
            <p:spPr>
              <a:xfrm>
                <a:off x="1352550" y="1914525"/>
                <a:ext cx="1038225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cxnSp>
            <p:nvCxnSpPr>
              <p:cNvPr id="22" name="Прямая соединительная линия 21"/>
              <p:cNvCxnSpPr/>
              <p:nvPr/>
            </p:nvCxnSpPr>
            <p:spPr>
              <a:xfrm>
                <a:off x="1079217" y="1912225"/>
                <a:ext cx="273334" cy="2300"/>
              </a:xfrm>
              <a:prstGeom prst="line">
                <a:avLst/>
              </a:prstGeom>
              <a:noFill/>
              <a:ln w="381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cxnSp>
            <p:nvCxnSpPr>
              <p:cNvPr id="23" name="Прямая соединительная линия 22"/>
              <p:cNvCxnSpPr/>
              <p:nvPr/>
            </p:nvCxnSpPr>
            <p:spPr>
              <a:xfrm flipV="1">
                <a:off x="3371850" y="1912224"/>
                <a:ext cx="332128" cy="2301"/>
              </a:xfrm>
              <a:prstGeom prst="line">
                <a:avLst/>
              </a:prstGeom>
              <a:noFill/>
              <a:ln w="381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cxnSp>
            <p:nvCxnSpPr>
              <p:cNvPr id="24" name="Прямая соединительная линия 23"/>
              <p:cNvCxnSpPr/>
              <p:nvPr/>
            </p:nvCxnSpPr>
            <p:spPr>
              <a:xfrm>
                <a:off x="2390775" y="1914525"/>
                <a:ext cx="981075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</p:grpSp>
        <p:sp>
          <p:nvSpPr>
            <p:cNvPr id="12" name="Плюс 11"/>
            <p:cNvSpPr/>
            <p:nvPr/>
          </p:nvSpPr>
          <p:spPr>
            <a:xfrm>
              <a:off x="2368323" y="1628774"/>
              <a:ext cx="381000" cy="371475"/>
            </a:xfrm>
            <a:prstGeom prst="mathPlus">
              <a:avLst/>
            </a:prstGeom>
            <a:solidFill>
              <a:srgbClr val="C0504D"/>
            </a:solidFill>
            <a:ln w="25400" cap="flat" cmpd="sng" algn="ctr">
              <a:solidFill>
                <a:srgbClr val="C0504D">
                  <a:shade val="50000"/>
                </a:srgb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Плюс 12"/>
            <p:cNvSpPr/>
            <p:nvPr/>
          </p:nvSpPr>
          <p:spPr>
            <a:xfrm>
              <a:off x="4914900" y="1658509"/>
              <a:ext cx="381000" cy="371475"/>
            </a:xfrm>
            <a:prstGeom prst="mathPlus">
              <a:avLst/>
            </a:prstGeom>
            <a:solidFill>
              <a:srgbClr val="C0504D"/>
            </a:solidFill>
            <a:ln w="25400" cap="flat" cmpd="sng" algn="ctr">
              <a:solidFill>
                <a:srgbClr val="C0504D">
                  <a:shade val="50000"/>
                </a:srgb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Минус 13"/>
            <p:cNvSpPr/>
            <p:nvPr/>
          </p:nvSpPr>
          <p:spPr>
            <a:xfrm>
              <a:off x="1543050" y="2124075"/>
              <a:ext cx="285750" cy="371475"/>
            </a:xfrm>
            <a:prstGeom prst="mathMinus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Минус 14"/>
            <p:cNvSpPr/>
            <p:nvPr/>
          </p:nvSpPr>
          <p:spPr>
            <a:xfrm>
              <a:off x="4029075" y="2126629"/>
              <a:ext cx="333375" cy="371475"/>
            </a:xfrm>
            <a:prstGeom prst="mathMinus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17" name="Прямая соединительная линия 16"/>
            <p:cNvCxnSpPr/>
            <p:nvPr/>
          </p:nvCxnSpPr>
          <p:spPr>
            <a:xfrm flipV="1">
              <a:off x="1543050" y="2124075"/>
              <a:ext cx="0" cy="1502395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dash"/>
            </a:ln>
            <a:effectLst/>
          </p:spPr>
        </p:cxnSp>
        <p:cxnSp>
          <p:nvCxnSpPr>
            <p:cNvPr id="18" name="Прямая соединительная линия 17"/>
            <p:cNvCxnSpPr/>
            <p:nvPr/>
          </p:nvCxnSpPr>
          <p:spPr>
            <a:xfrm flipV="1">
              <a:off x="5295900" y="0"/>
              <a:ext cx="0" cy="2126629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dash"/>
            </a:ln>
            <a:effectLst/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6234563" y="2193269"/>
                <a:ext cx="2682144" cy="22971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uk-UA" b="1" dirty="0" smtClean="0">
                    <a:effectLst/>
                    <a:latin typeface="Bookman Old Style" panose="02050604050505020204" pitchFamily="18" charset="0"/>
                    <a:ea typeface="Calibri"/>
                    <a:cs typeface="Times New Roman"/>
                  </a:rPr>
                  <a:t>Щоб знайти проміжки знакосталості достатньо розв’язати нерівності </a:t>
                </a:r>
              </a:p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𝒇</m:t>
                    </m:r>
                    <m:r>
                      <a:rPr lang="ru-RU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(</m:t>
                    </m:r>
                    <m:r>
                      <a:rPr lang="en-US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𝒙</m:t>
                    </m:r>
                    <m:r>
                      <a:rPr lang="ru-RU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)&gt;</m:t>
                    </m:r>
                    <m:r>
                      <a:rPr lang="ru-RU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𝟎</m:t>
                    </m:r>
                  </m:oMath>
                </a14:m>
                <a:r>
                  <a:rPr lang="uk-UA" b="1" dirty="0">
                    <a:effectLst/>
                    <a:latin typeface="Bookman Old Style" panose="02050604050505020204" pitchFamily="18" charset="0"/>
                    <a:ea typeface="Times New Roman"/>
                    <a:cs typeface="Times New Roman"/>
                  </a:rPr>
                  <a:t> та </a:t>
                </a:r>
                <a14:m>
                  <m:oMath xmlns:m="http://schemas.openxmlformats.org/officeDocument/2006/math">
                    <m:r>
                      <a:rPr lang="en-US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𝒇</m:t>
                    </m:r>
                    <m:r>
                      <a:rPr lang="ru-RU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(</m:t>
                    </m:r>
                    <m:r>
                      <a:rPr lang="en-US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𝒙</m:t>
                    </m:r>
                    <m:r>
                      <a:rPr lang="ru-RU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)&lt;</m:t>
                    </m:r>
                    <m:r>
                      <a:rPr lang="ru-RU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𝟎</m:t>
                    </m:r>
                  </m:oMath>
                </a14:m>
                <a:r>
                  <a:rPr lang="uk-UA" b="1" dirty="0">
                    <a:effectLst/>
                    <a:latin typeface="Bookman Old Style" panose="02050604050505020204" pitchFamily="18" charset="0"/>
                    <a:ea typeface="Times New Roman"/>
                    <a:cs typeface="Times New Roman"/>
                  </a:rPr>
                  <a:t>.</a:t>
                </a:r>
                <a:endParaRPr lang="ru-RU" sz="1400" b="1" dirty="0">
                  <a:latin typeface="Bookman Old Style" panose="02050604050505020204" pitchFamily="18" charset="0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4563" y="2193269"/>
                <a:ext cx="2682144" cy="2297104"/>
              </a:xfrm>
              <a:prstGeom prst="rect">
                <a:avLst/>
              </a:prstGeom>
              <a:blipFill rotWithShape="1">
                <a:blip r:embed="rId4"/>
                <a:stretch>
                  <a:fillRect t="-531" b="-31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Группа 7"/>
          <p:cNvGrpSpPr/>
          <p:nvPr/>
        </p:nvGrpSpPr>
        <p:grpSpPr>
          <a:xfrm>
            <a:off x="2379257" y="2356925"/>
            <a:ext cx="3309721" cy="493679"/>
            <a:chOff x="2379257" y="2356925"/>
            <a:chExt cx="3309721" cy="49367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Прямоугольник 6"/>
                <p:cNvSpPr/>
                <p:nvPr/>
              </p:nvSpPr>
              <p:spPr>
                <a:xfrm>
                  <a:off x="2379257" y="2388939"/>
                  <a:ext cx="756938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/>
                  <a14:m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𝒚</m:t>
                      </m:r>
                    </m:oMath>
                  </a14:m>
                  <a:r>
                    <a:rPr lang="ru-RU" sz="2400" b="1" dirty="0" smtClean="0">
                      <a:solidFill>
                        <a:srgbClr val="C00000"/>
                      </a:solidFill>
                      <a:latin typeface="Bookman Old Style" panose="02050604050505020204" pitchFamily="18" charset="0"/>
                    </a:rPr>
                    <a:t>&gt;0</a:t>
                  </a:r>
                  <a:endParaRPr lang="ru-RU" sz="2400" b="1" dirty="0">
                    <a:solidFill>
                      <a:srgbClr val="C00000"/>
                    </a:solidFill>
                    <a:latin typeface="Bookman Old Style" panose="02050604050505020204" pitchFamily="18" charset="0"/>
                  </a:endParaRPr>
                </a:p>
              </p:txBody>
            </p:sp>
          </mc:Choice>
          <mc:Fallback xmlns="">
            <p:sp>
              <p:nvSpPr>
                <p:cNvPr id="7" name="Прямоугольник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79257" y="2388939"/>
                  <a:ext cx="756938" cy="46166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2419" t="-10526" r="-12097" b="-2894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Прямоугольник 24"/>
                <p:cNvSpPr/>
                <p:nvPr/>
              </p:nvSpPr>
              <p:spPr>
                <a:xfrm>
                  <a:off x="4932040" y="2356925"/>
                  <a:ext cx="756938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/>
                  <a14:m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𝒚</m:t>
                      </m:r>
                    </m:oMath>
                  </a14:m>
                  <a:r>
                    <a:rPr lang="ru-RU" sz="2400" b="1" dirty="0" smtClean="0">
                      <a:solidFill>
                        <a:srgbClr val="C00000"/>
                      </a:solidFill>
                      <a:latin typeface="Bookman Old Style" panose="02050604050505020204" pitchFamily="18" charset="0"/>
                    </a:rPr>
                    <a:t>&gt;0</a:t>
                  </a:r>
                  <a:endParaRPr lang="ru-RU" sz="2400" b="1" dirty="0">
                    <a:solidFill>
                      <a:srgbClr val="C00000"/>
                    </a:solidFill>
                    <a:latin typeface="Bookman Old Style" panose="02050604050505020204" pitchFamily="18" charset="0"/>
                  </a:endParaRPr>
                </a:p>
              </p:txBody>
            </p:sp>
          </mc:Choice>
          <mc:Fallback xmlns="">
            <p:sp>
              <p:nvSpPr>
                <p:cNvPr id="25" name="Прямоугольник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32040" y="2356925"/>
                  <a:ext cx="756938" cy="46166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2419" t="-10667" r="-12097" b="-3066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Группа 10"/>
          <p:cNvGrpSpPr/>
          <p:nvPr/>
        </p:nvGrpSpPr>
        <p:grpSpPr>
          <a:xfrm>
            <a:off x="1401989" y="3779420"/>
            <a:ext cx="3048352" cy="593197"/>
            <a:chOff x="1401989" y="3779420"/>
            <a:chExt cx="3048352" cy="59319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Прямоугольник 25"/>
                <p:cNvSpPr/>
                <p:nvPr/>
              </p:nvSpPr>
              <p:spPr>
                <a:xfrm>
                  <a:off x="1401989" y="3910952"/>
                  <a:ext cx="678391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/>
                  <a14:m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𝒚</m:t>
                      </m:r>
                    </m:oMath>
                  </a14:m>
                  <a:r>
                    <a:rPr lang="ru-RU" sz="2400" b="1" dirty="0" smtClean="0">
                      <a:solidFill>
                        <a:srgbClr val="0070C0"/>
                      </a:solidFill>
                    </a:rPr>
                    <a:t>&lt;0</a:t>
                  </a:r>
                  <a:endParaRPr lang="ru-RU" sz="2400" b="1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Прямоугольник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1989" y="3910952"/>
                  <a:ext cx="678391" cy="461665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3604" t="-10667" r="-12613" b="-3066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Прямоугольник 26"/>
                <p:cNvSpPr/>
                <p:nvPr/>
              </p:nvSpPr>
              <p:spPr>
                <a:xfrm>
                  <a:off x="3771950" y="3779420"/>
                  <a:ext cx="678391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/>
                  <a14:m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𝒚</m:t>
                      </m:r>
                    </m:oMath>
                  </a14:m>
                  <a:r>
                    <a:rPr lang="ru-RU" sz="2400" b="1" dirty="0" smtClean="0">
                      <a:solidFill>
                        <a:srgbClr val="0070C0"/>
                      </a:solidFill>
                    </a:rPr>
                    <a:t>&lt;0</a:t>
                  </a:r>
                  <a:endParaRPr lang="ru-RU" sz="2400" b="1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Прямоугольник 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71950" y="3779420"/>
                  <a:ext cx="678391" cy="461665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l="-3604" t="-10526" r="-12613" b="-2894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432240258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3" grpId="0"/>
    </p:bldLst>
  </p:timing>
</p:sld>
</file>

<file path=ppt/theme/theme1.xml><?xml version="1.0" encoding="utf-8"?>
<a:theme xmlns:a="http://schemas.openxmlformats.org/drawingml/2006/main" name="Тема12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Тема12" id="{7D9FE765-2A13-43BE-95DF-4670EE69328C}" vid="{FCF90DE8-FF58-4CCD-9E2A-3852FA0D424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Тема12</Template>
  <TotalTime>686</TotalTime>
  <Words>931</Words>
  <Application>Microsoft Office PowerPoint</Application>
  <PresentationFormat>Экран (16:9)</PresentationFormat>
  <Paragraphs>165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1" baseType="lpstr">
      <vt:lpstr>Arial</vt:lpstr>
      <vt:lpstr>Bookman Old Style</vt:lpstr>
      <vt:lpstr>Calibri</vt:lpstr>
      <vt:lpstr>Cambria Math</vt:lpstr>
      <vt:lpstr>Times New Roman</vt:lpstr>
      <vt:lpstr>TimesNewRomanPSMT</vt:lpstr>
      <vt:lpstr>Тема12</vt:lpstr>
      <vt:lpstr>Дослідження функції  та побудови її графіка.</vt:lpstr>
      <vt:lpstr>Пригадаємо основні властивості функції</vt:lpstr>
      <vt:lpstr>Пригадаємо…</vt:lpstr>
      <vt:lpstr>Парність-непарність функції (симетричність функції)</vt:lpstr>
      <vt:lpstr>Парність-непарність функції</vt:lpstr>
      <vt:lpstr>Парність-непарність функції</vt:lpstr>
      <vt:lpstr>Нулі функції -</vt:lpstr>
      <vt:lpstr>Презентация PowerPoint</vt:lpstr>
      <vt:lpstr>Проміжки знакосталості -</vt:lpstr>
      <vt:lpstr>Схема дослідження функції   на монотонність</vt:lpstr>
      <vt:lpstr>Презентация PowerPoint</vt:lpstr>
      <vt:lpstr>Дослідження функції</vt:lpstr>
      <vt:lpstr>Дослідити функцію y=4x^3+6x^2-8 на монотонність</vt:lpstr>
      <vt:lpstr>Достатні умови екстремуму</vt:lpstr>
      <vt:lpstr>Загальна схема  дослідження функції</vt:lpstr>
      <vt:lpstr>Дослідити функцію  y=3x-x^3 та побудувати її графік</vt:lpstr>
      <vt:lpstr>Дослідити функцію  y=3x-x^3 та побудувати її графік</vt:lpstr>
      <vt:lpstr>Дослідить функцію  y=3x-x^3 та побудувати її графік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Застосування похідної  для дослідження функції  та побудови її графіка</dc:title>
  <dc:creator>МАРИНА</dc:creator>
  <cp:lastModifiedBy>Учетная запись Майкрософт</cp:lastModifiedBy>
  <cp:revision>52</cp:revision>
  <dcterms:created xsi:type="dcterms:W3CDTF">2020-03-25T18:28:28Z</dcterms:created>
  <dcterms:modified xsi:type="dcterms:W3CDTF">2023-10-01T08:23:37Z</dcterms:modified>
</cp:coreProperties>
</file>