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39"/>
  </p:notesMasterIdLst>
  <p:sldIdLst>
    <p:sldId id="306" r:id="rId2"/>
    <p:sldId id="258" r:id="rId3"/>
    <p:sldId id="341" r:id="rId4"/>
    <p:sldId id="309" r:id="rId5"/>
    <p:sldId id="434" r:id="rId6"/>
    <p:sldId id="435" r:id="rId7"/>
    <p:sldId id="437" r:id="rId8"/>
    <p:sldId id="439" r:id="rId9"/>
    <p:sldId id="440" r:id="rId10"/>
    <p:sldId id="344" r:id="rId11"/>
    <p:sldId id="453" r:id="rId12"/>
    <p:sldId id="436" r:id="rId13"/>
    <p:sldId id="454" r:id="rId14"/>
    <p:sldId id="442" r:id="rId15"/>
    <p:sldId id="445" r:id="rId16"/>
    <p:sldId id="455" r:id="rId17"/>
    <p:sldId id="431" r:id="rId18"/>
    <p:sldId id="466" r:id="rId19"/>
    <p:sldId id="457" r:id="rId20"/>
    <p:sldId id="458" r:id="rId21"/>
    <p:sldId id="459" r:id="rId22"/>
    <p:sldId id="462" r:id="rId23"/>
    <p:sldId id="404" r:id="rId24"/>
    <p:sldId id="359" r:id="rId25"/>
    <p:sldId id="464" r:id="rId26"/>
    <p:sldId id="392" r:id="rId27"/>
    <p:sldId id="428" r:id="rId28"/>
    <p:sldId id="429" r:id="rId29"/>
    <p:sldId id="465" r:id="rId30"/>
    <p:sldId id="446" r:id="rId31"/>
    <p:sldId id="448" r:id="rId32"/>
    <p:sldId id="460" r:id="rId33"/>
    <p:sldId id="444" r:id="rId34"/>
    <p:sldId id="450" r:id="rId35"/>
    <p:sldId id="452" r:id="rId36"/>
    <p:sldId id="371" r:id="rId37"/>
    <p:sldId id="380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800000"/>
    <a:srgbClr val="660033"/>
    <a:srgbClr val="990000"/>
    <a:srgbClr val="D60093"/>
    <a:srgbClr val="800080"/>
    <a:srgbClr val="660066"/>
    <a:srgbClr val="000099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49BC36-8531-4ED7-9C99-229FEB5F55BC}" type="doc">
      <dgm:prSet loTypeId="urn:microsoft.com/office/officeart/2005/8/layout/vList3" loCatId="list" qsTypeId="urn:microsoft.com/office/officeart/2005/8/quickstyle/simple5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8CD382DB-0F61-4DEE-8ED6-A0CD68482F89}">
      <dgm:prSet custT="1"/>
      <dgm:spPr/>
      <dgm:t>
        <a:bodyPr/>
        <a:lstStyle/>
        <a:p>
          <a:pPr marL="898525" indent="0" rtl="0"/>
          <a:r>
            <a:rPr lang="uk-UA" sz="3200" b="1" i="1" dirty="0" smtClean="0"/>
            <a:t>Три способи вирішення основних питань економіки</a:t>
          </a:r>
          <a:endParaRPr lang="ru-RU" sz="3200" b="1" i="1" dirty="0"/>
        </a:p>
      </dgm:t>
    </dgm:pt>
    <dgm:pt modelId="{30037F03-E1EC-4D58-AB1A-9FDA7868A53B}" type="parTrans" cxnId="{13BAE75E-01F8-430D-BAE0-E5CB4928D0BE}">
      <dgm:prSet/>
      <dgm:spPr/>
      <dgm:t>
        <a:bodyPr/>
        <a:lstStyle/>
        <a:p>
          <a:endParaRPr lang="ru-RU"/>
        </a:p>
      </dgm:t>
    </dgm:pt>
    <dgm:pt modelId="{3EE92939-63D2-415B-88A0-3D4652614FA9}" type="sibTrans" cxnId="{13BAE75E-01F8-430D-BAE0-E5CB4928D0BE}">
      <dgm:prSet/>
      <dgm:spPr/>
      <dgm:t>
        <a:bodyPr/>
        <a:lstStyle/>
        <a:p>
          <a:endParaRPr lang="ru-RU"/>
        </a:p>
      </dgm:t>
    </dgm:pt>
    <dgm:pt modelId="{C93C2912-BADA-4C06-888D-D0242A159B75}" type="pres">
      <dgm:prSet presAssocID="{6949BC36-8531-4ED7-9C99-229FEB5F55B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DC3BE6-EFD7-41EC-9DAB-6AF3637DA4B2}" type="pres">
      <dgm:prSet presAssocID="{8CD382DB-0F61-4DEE-8ED6-A0CD68482F89}" presName="composite" presStyleCnt="0"/>
      <dgm:spPr/>
    </dgm:pt>
    <dgm:pt modelId="{22F902F6-10D1-4D54-87C5-86F3BE20ADDA}" type="pres">
      <dgm:prSet presAssocID="{8CD382DB-0F61-4DEE-8ED6-A0CD68482F89}" presName="imgShp" presStyleLbl="fgImgPlace1" presStyleIdx="0" presStyleCnt="1" custScaleX="94090" custLinFactNeighborX="-2390" custLinFactNeighborY="-9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3E98A1E-DCBC-44E8-94F5-0C7C165D0BCE}" type="pres">
      <dgm:prSet presAssocID="{8CD382DB-0F61-4DEE-8ED6-A0CD68482F89}" presName="txShp" presStyleLbl="node1" presStyleIdx="0" presStyleCnt="1" custScaleX="150376" custScaleY="100098" custLinFactNeighborX="1136" custLinFactNeighborY="-36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17C1F6-5E2E-4C49-A5DB-0D76E2512EDF}" type="presOf" srcId="{8CD382DB-0F61-4DEE-8ED6-A0CD68482F89}" destId="{B3E98A1E-DCBC-44E8-94F5-0C7C165D0BCE}" srcOrd="0" destOrd="0" presId="urn:microsoft.com/office/officeart/2005/8/layout/vList3"/>
    <dgm:cxn modelId="{13BAE75E-01F8-430D-BAE0-E5CB4928D0BE}" srcId="{6949BC36-8531-4ED7-9C99-229FEB5F55BC}" destId="{8CD382DB-0F61-4DEE-8ED6-A0CD68482F89}" srcOrd="0" destOrd="0" parTransId="{30037F03-E1EC-4D58-AB1A-9FDA7868A53B}" sibTransId="{3EE92939-63D2-415B-88A0-3D4652614FA9}"/>
    <dgm:cxn modelId="{DFD1B942-2028-4C50-836B-0EBA6BADD025}" type="presOf" srcId="{6949BC36-8531-4ED7-9C99-229FEB5F55BC}" destId="{C93C2912-BADA-4C06-888D-D0242A159B75}" srcOrd="0" destOrd="0" presId="urn:microsoft.com/office/officeart/2005/8/layout/vList3"/>
    <dgm:cxn modelId="{3BA819BA-1077-4594-B1ED-8D1EC915DBFA}" type="presParOf" srcId="{C93C2912-BADA-4C06-888D-D0242A159B75}" destId="{9CDC3BE6-EFD7-41EC-9DAB-6AF3637DA4B2}" srcOrd="0" destOrd="0" presId="urn:microsoft.com/office/officeart/2005/8/layout/vList3"/>
    <dgm:cxn modelId="{75CD7B64-A0A8-47C1-86D9-B9AD954489BC}" type="presParOf" srcId="{9CDC3BE6-EFD7-41EC-9DAB-6AF3637DA4B2}" destId="{22F902F6-10D1-4D54-87C5-86F3BE20ADDA}" srcOrd="0" destOrd="0" presId="urn:microsoft.com/office/officeart/2005/8/layout/vList3"/>
    <dgm:cxn modelId="{35A655C8-855E-4240-8264-7E12B1E8F180}" type="presParOf" srcId="{9CDC3BE6-EFD7-41EC-9DAB-6AF3637DA4B2}" destId="{B3E98A1E-DCBC-44E8-94F5-0C7C165D0B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43FE9B-68C4-49E0-ACE2-795C58DE44B4}" type="doc">
      <dgm:prSet loTypeId="urn:microsoft.com/office/officeart/2005/8/layout/hierarchy1" loCatId="hierarchy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91647463-4A97-42FE-B2FF-CE521779DA4F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rgbClr val="8D0909"/>
              </a:solidFill>
            </a:rPr>
            <a:t>Змішана економічна система </a:t>
          </a:r>
          <a:r>
            <a:rPr lang="uk-UA" sz="2400" b="1" i="1" dirty="0" smtClean="0"/>
            <a:t>– </a:t>
          </a:r>
        </a:p>
        <a:p>
          <a:r>
            <a:rPr lang="uk-UA" sz="2400" b="1" i="1" dirty="0" smtClean="0">
              <a:solidFill>
                <a:schemeClr val="accent1">
                  <a:lumMod val="75000"/>
                </a:schemeClr>
              </a:solidFill>
            </a:rPr>
            <a:t>це такий спосіб організації </a:t>
          </a:r>
          <a:r>
            <a:rPr lang="uk-UA" sz="2400" b="0" i="1" dirty="0" smtClean="0">
              <a:solidFill>
                <a:schemeClr val="accent1">
                  <a:lumMod val="75000"/>
                </a:schemeClr>
              </a:solidFill>
            </a:rPr>
            <a:t>господарського життя</a:t>
          </a:r>
          <a:r>
            <a:rPr lang="uk-UA" sz="2400" b="1" i="1" dirty="0" smtClean="0">
              <a:solidFill>
                <a:schemeClr val="accent1">
                  <a:lumMod val="75000"/>
                </a:schemeClr>
              </a:solidFill>
            </a:rPr>
            <a:t>, при якому </a:t>
          </a:r>
          <a:r>
            <a:rPr lang="uk-UA" sz="2400" b="1" i="1" u="sng" dirty="0" smtClean="0">
              <a:solidFill>
                <a:schemeClr val="accent1">
                  <a:lumMod val="75000"/>
                </a:schemeClr>
              </a:solidFill>
            </a:rPr>
            <a:t>економічні ресурси </a:t>
          </a:r>
          <a:r>
            <a:rPr lang="uk-UA" sz="2400" b="1" i="1" u="none" dirty="0" smtClean="0">
              <a:solidFill>
                <a:schemeClr val="accent1">
                  <a:lumMod val="75000"/>
                </a:schemeClr>
              </a:solidFill>
            </a:rPr>
            <a:t>знаходяться </a:t>
          </a:r>
          <a:r>
            <a:rPr lang="uk-UA" sz="2400" b="1" i="1" u="sng" dirty="0" smtClean="0">
              <a:solidFill>
                <a:schemeClr val="accent1">
                  <a:lumMod val="75000"/>
                </a:schemeClr>
              </a:solidFill>
            </a:rPr>
            <a:t>у приватній власності</a:t>
          </a:r>
          <a:r>
            <a:rPr lang="uk-UA" sz="2400" b="1" i="1" dirty="0" smtClean="0">
              <a:solidFill>
                <a:schemeClr val="accent1">
                  <a:lumMod val="75000"/>
                </a:schemeClr>
              </a:solidFill>
            </a:rPr>
            <a:t>, а розподіл обмежених ресурсів здійснюється як </a:t>
          </a:r>
          <a:r>
            <a:rPr lang="uk-UA" sz="2400" b="1" i="1" u="sng" dirty="0" smtClean="0">
              <a:solidFill>
                <a:schemeClr val="accent1">
                  <a:lumMod val="75000"/>
                </a:schemeClr>
              </a:solidFill>
            </a:rPr>
            <a:t>ринком</a:t>
          </a:r>
          <a:r>
            <a:rPr lang="uk-UA" sz="2400" b="1" i="1" dirty="0" smtClean="0">
              <a:solidFill>
                <a:schemeClr val="accent1">
                  <a:lumMod val="75000"/>
                </a:schemeClr>
              </a:solidFill>
            </a:rPr>
            <a:t>, так і при значній </a:t>
          </a:r>
          <a:r>
            <a:rPr lang="uk-UA" sz="2400" b="1" i="1" u="sng" dirty="0" smtClean="0">
              <a:solidFill>
                <a:schemeClr val="accent1">
                  <a:lumMod val="75000"/>
                </a:schemeClr>
              </a:solidFill>
            </a:rPr>
            <a:t>участі держави </a:t>
          </a:r>
          <a:endParaRPr lang="ru-RU" sz="2400" b="1" i="1" u="sng" dirty="0">
            <a:solidFill>
              <a:schemeClr val="accent1">
                <a:lumMod val="75000"/>
              </a:schemeClr>
            </a:solidFill>
          </a:endParaRPr>
        </a:p>
      </dgm:t>
    </dgm:pt>
    <dgm:pt modelId="{BF2CCDAF-985B-4804-98D3-DE086AD4A27F}" type="parTrans" cxnId="{143A544B-41AE-4AD4-980D-D14A9EC6A234}">
      <dgm:prSet/>
      <dgm:spPr/>
      <dgm:t>
        <a:bodyPr/>
        <a:lstStyle/>
        <a:p>
          <a:endParaRPr lang="ru-RU"/>
        </a:p>
      </dgm:t>
    </dgm:pt>
    <dgm:pt modelId="{FD0E7CB8-B135-4E55-BADE-0C2AA39D06A8}" type="sibTrans" cxnId="{143A544B-41AE-4AD4-980D-D14A9EC6A234}">
      <dgm:prSet/>
      <dgm:spPr/>
      <dgm:t>
        <a:bodyPr/>
        <a:lstStyle/>
        <a:p>
          <a:endParaRPr lang="ru-RU"/>
        </a:p>
      </dgm:t>
    </dgm:pt>
    <dgm:pt modelId="{59632A4E-E190-444E-BF86-745607C6F524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rgbClr val="8D0909"/>
              </a:solidFill>
            </a:rPr>
            <a:t>Ринкова сфера</a:t>
          </a:r>
          <a:endParaRPr lang="ru-RU" sz="2400" b="1" i="1" dirty="0">
            <a:solidFill>
              <a:srgbClr val="8D0909"/>
            </a:solidFill>
          </a:endParaRPr>
        </a:p>
      </dgm:t>
    </dgm:pt>
    <dgm:pt modelId="{A600E922-DBAA-40AC-90E8-43B742DE7421}" type="parTrans" cxnId="{11F9D3E0-4BB8-4170-80C2-BE18ABA64000}">
      <dgm:prSet/>
      <dgm:spPr/>
      <dgm:t>
        <a:bodyPr/>
        <a:lstStyle/>
        <a:p>
          <a:endParaRPr lang="ru-RU"/>
        </a:p>
      </dgm:t>
    </dgm:pt>
    <dgm:pt modelId="{00470A40-3FE9-4534-BD64-2E4BDCF836DB}" type="sibTrans" cxnId="{11F9D3E0-4BB8-4170-80C2-BE18ABA64000}">
      <dgm:prSet/>
      <dgm:spPr/>
      <dgm:t>
        <a:bodyPr/>
        <a:lstStyle/>
        <a:p>
          <a:endParaRPr lang="ru-RU"/>
        </a:p>
      </dgm:t>
    </dgm:pt>
    <dgm:pt modelId="{D7362876-9EDD-406F-BD30-BE9F644FAC92}">
      <dgm:prSet phldrT="[Текст]" custT="1"/>
      <dgm:spPr/>
      <dgm:t>
        <a:bodyPr/>
        <a:lstStyle/>
        <a:p>
          <a:endParaRPr lang="uk-UA" sz="2400" b="1" i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Споживачі</a:t>
          </a:r>
        </a:p>
        <a:p>
          <a:endParaRPr lang="uk-UA" sz="2400" b="1" i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Вільний обмін</a:t>
          </a:r>
        </a:p>
        <a:p>
          <a:endParaRPr lang="uk-UA" sz="2400" b="1" i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Виробники</a:t>
          </a:r>
          <a:endParaRPr lang="uk-UA" sz="1300" b="1" i="1" dirty="0" smtClean="0">
            <a:solidFill>
              <a:schemeClr val="accent1">
                <a:lumMod val="50000"/>
              </a:schemeClr>
            </a:solidFill>
          </a:endParaRPr>
        </a:p>
        <a:p>
          <a:endParaRPr lang="uk-UA" sz="1300" dirty="0" smtClean="0"/>
        </a:p>
        <a:p>
          <a:endParaRPr lang="ru-RU" sz="1300" dirty="0"/>
        </a:p>
      </dgm:t>
    </dgm:pt>
    <dgm:pt modelId="{15473285-1E32-4192-ABD1-8F7A47D690E5}" type="parTrans" cxnId="{66697769-CF6C-4F29-865A-28E5317B2334}">
      <dgm:prSet/>
      <dgm:spPr/>
      <dgm:t>
        <a:bodyPr/>
        <a:lstStyle/>
        <a:p>
          <a:endParaRPr lang="ru-RU"/>
        </a:p>
      </dgm:t>
    </dgm:pt>
    <dgm:pt modelId="{5D655BF9-FA8A-40D1-BB0E-CD38524ED526}" type="sibTrans" cxnId="{66697769-CF6C-4F29-865A-28E5317B2334}">
      <dgm:prSet/>
      <dgm:spPr/>
      <dgm:t>
        <a:bodyPr/>
        <a:lstStyle/>
        <a:p>
          <a:endParaRPr lang="ru-RU"/>
        </a:p>
      </dgm:t>
    </dgm:pt>
    <dgm:pt modelId="{EFE75F36-9479-4C66-ABD3-926FA0A9EDBE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rgbClr val="8D0909"/>
              </a:solidFill>
            </a:rPr>
            <a:t>Державна сфера</a:t>
          </a:r>
          <a:endParaRPr lang="ru-RU" sz="2400" b="1" i="1" dirty="0">
            <a:solidFill>
              <a:srgbClr val="8D0909"/>
            </a:solidFill>
          </a:endParaRPr>
        </a:p>
      </dgm:t>
    </dgm:pt>
    <dgm:pt modelId="{C454E3AA-6C63-4862-9A32-B82191AC6D20}" type="parTrans" cxnId="{F0D57D29-8A68-48F7-B586-5E703697D87C}">
      <dgm:prSet/>
      <dgm:spPr/>
      <dgm:t>
        <a:bodyPr/>
        <a:lstStyle/>
        <a:p>
          <a:endParaRPr lang="ru-RU"/>
        </a:p>
      </dgm:t>
    </dgm:pt>
    <dgm:pt modelId="{FA3D9872-326F-4CAA-9D79-CF7D2A35BFB0}" type="sibTrans" cxnId="{F0D57D29-8A68-48F7-B586-5E703697D87C}">
      <dgm:prSet/>
      <dgm:spPr/>
      <dgm:t>
        <a:bodyPr/>
        <a:lstStyle/>
        <a:p>
          <a:endParaRPr lang="ru-RU"/>
        </a:p>
      </dgm:t>
    </dgm:pt>
    <dgm:pt modelId="{B3C8D8E6-FEBD-4B2A-93FF-7C202CD8C4A9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Виробники</a:t>
          </a:r>
        </a:p>
        <a:p>
          <a:endParaRPr lang="uk-UA" sz="2400" b="1" i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Державний план, розподіл</a:t>
          </a:r>
        </a:p>
        <a:p>
          <a:endParaRPr lang="uk-UA" sz="2400" b="1" i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 smtClean="0">
              <a:solidFill>
                <a:schemeClr val="accent1">
                  <a:lumMod val="50000"/>
                </a:schemeClr>
              </a:solidFill>
            </a:rPr>
            <a:t>Споживачі</a:t>
          </a:r>
          <a:endParaRPr lang="ru-RU" sz="24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D2B41EE7-62C1-4738-9B99-B205CD63F33C}" type="parTrans" cxnId="{5055591E-EC41-4874-92A7-9EF15908A57B}">
      <dgm:prSet/>
      <dgm:spPr/>
      <dgm:t>
        <a:bodyPr/>
        <a:lstStyle/>
        <a:p>
          <a:endParaRPr lang="ru-RU"/>
        </a:p>
      </dgm:t>
    </dgm:pt>
    <dgm:pt modelId="{3582DC77-FEA9-44E7-8BC9-895A56C4434E}" type="sibTrans" cxnId="{5055591E-EC41-4874-92A7-9EF15908A57B}">
      <dgm:prSet/>
      <dgm:spPr/>
      <dgm:t>
        <a:bodyPr/>
        <a:lstStyle/>
        <a:p>
          <a:endParaRPr lang="ru-RU"/>
        </a:p>
      </dgm:t>
    </dgm:pt>
    <dgm:pt modelId="{20037047-B8EF-4CD7-A013-108C5E7792B0}" type="pres">
      <dgm:prSet presAssocID="{2A43FE9B-68C4-49E0-ACE2-795C58DE44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23738C-51A8-4432-9622-BB673997A738}" type="pres">
      <dgm:prSet presAssocID="{91647463-4A97-42FE-B2FF-CE521779DA4F}" presName="hierRoot1" presStyleCnt="0"/>
      <dgm:spPr/>
    </dgm:pt>
    <dgm:pt modelId="{1A92046E-7C7C-463A-ACCE-D807EED12207}" type="pres">
      <dgm:prSet presAssocID="{91647463-4A97-42FE-B2FF-CE521779DA4F}" presName="composite" presStyleCnt="0"/>
      <dgm:spPr/>
    </dgm:pt>
    <dgm:pt modelId="{CFC96E84-6212-4507-A4C2-B1807882C8E0}" type="pres">
      <dgm:prSet presAssocID="{91647463-4A97-42FE-B2FF-CE521779DA4F}" presName="background" presStyleLbl="node0" presStyleIdx="0" presStyleCnt="1"/>
      <dgm:spPr/>
    </dgm:pt>
    <dgm:pt modelId="{6AA2B153-D913-48FB-BF39-81C71E2350EF}" type="pres">
      <dgm:prSet presAssocID="{91647463-4A97-42FE-B2FF-CE521779DA4F}" presName="text" presStyleLbl="fgAcc0" presStyleIdx="0" presStyleCnt="1" custScaleX="1055942" custScaleY="587344" custLinFactNeighborX="-8763" custLinFactNeighborY="-91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F7AEF3-B5E4-483E-9468-B3C0923643FC}" type="pres">
      <dgm:prSet presAssocID="{91647463-4A97-42FE-B2FF-CE521779DA4F}" presName="hierChild2" presStyleCnt="0"/>
      <dgm:spPr/>
    </dgm:pt>
    <dgm:pt modelId="{173754AD-B136-41F8-9E0D-BE4E739DBDBD}" type="pres">
      <dgm:prSet presAssocID="{A600E922-DBAA-40AC-90E8-43B742DE742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1BDF49F-5D4B-4FED-80E4-438E6005E171}" type="pres">
      <dgm:prSet presAssocID="{59632A4E-E190-444E-BF86-745607C6F524}" presName="hierRoot2" presStyleCnt="0"/>
      <dgm:spPr/>
    </dgm:pt>
    <dgm:pt modelId="{2B548E82-E250-498D-A685-0FFAAE39E78E}" type="pres">
      <dgm:prSet presAssocID="{59632A4E-E190-444E-BF86-745607C6F524}" presName="composite2" presStyleCnt="0"/>
      <dgm:spPr/>
    </dgm:pt>
    <dgm:pt modelId="{E6CC2EC0-54DD-4852-86D9-CE1C41230A74}" type="pres">
      <dgm:prSet presAssocID="{59632A4E-E190-444E-BF86-745607C6F524}" presName="background2" presStyleLbl="node2" presStyleIdx="0" presStyleCnt="2"/>
      <dgm:spPr/>
    </dgm:pt>
    <dgm:pt modelId="{1965797C-17FB-4AD9-9F16-A8D4B5AB8781}" type="pres">
      <dgm:prSet presAssocID="{59632A4E-E190-444E-BF86-745607C6F524}" presName="text2" presStyleLbl="fgAcc2" presStyleIdx="0" presStyleCnt="2" custScaleX="435048" custScaleY="93691" custLinFactX="-65" custLinFactNeighborX="-100000" custLinFactNeighborY="58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B796C7-ACA4-44DA-A50C-3486DD534997}" type="pres">
      <dgm:prSet presAssocID="{59632A4E-E190-444E-BF86-745607C6F524}" presName="hierChild3" presStyleCnt="0"/>
      <dgm:spPr/>
    </dgm:pt>
    <dgm:pt modelId="{8623F63F-7AD3-4FE6-8E1B-52B5DA55F56E}" type="pres">
      <dgm:prSet presAssocID="{15473285-1E32-4192-ABD1-8F7A47D690E5}" presName="Name17" presStyleLbl="parChTrans1D3" presStyleIdx="0" presStyleCnt="2"/>
      <dgm:spPr/>
      <dgm:t>
        <a:bodyPr/>
        <a:lstStyle/>
        <a:p>
          <a:endParaRPr lang="ru-RU"/>
        </a:p>
      </dgm:t>
    </dgm:pt>
    <dgm:pt modelId="{1E0F822E-177B-4092-8CF0-6312C17F3690}" type="pres">
      <dgm:prSet presAssocID="{D7362876-9EDD-406F-BD30-BE9F644FAC92}" presName="hierRoot3" presStyleCnt="0"/>
      <dgm:spPr/>
    </dgm:pt>
    <dgm:pt modelId="{671C8CDC-0287-43B8-9271-BCFBF4F22340}" type="pres">
      <dgm:prSet presAssocID="{D7362876-9EDD-406F-BD30-BE9F644FAC92}" presName="composite3" presStyleCnt="0"/>
      <dgm:spPr/>
    </dgm:pt>
    <dgm:pt modelId="{965EC088-E081-4B1B-B832-8510130DD248}" type="pres">
      <dgm:prSet presAssocID="{D7362876-9EDD-406F-BD30-BE9F644FAC92}" presName="background3" presStyleLbl="node3" presStyleIdx="0" presStyleCnt="2"/>
      <dgm:spPr/>
    </dgm:pt>
    <dgm:pt modelId="{8EE518BE-0434-44CC-A802-A9648AB6D8EB}" type="pres">
      <dgm:prSet presAssocID="{D7362876-9EDD-406F-BD30-BE9F644FAC92}" presName="text3" presStyleLbl="fgAcc3" presStyleIdx="0" presStyleCnt="2" custScaleX="435150" custScaleY="561758" custLinFactNeighborX="-95276" custLinFactNeighborY="173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9477EC-A54C-4CF5-B7CD-B35B7B13BEAB}" type="pres">
      <dgm:prSet presAssocID="{D7362876-9EDD-406F-BD30-BE9F644FAC92}" presName="hierChild4" presStyleCnt="0"/>
      <dgm:spPr/>
    </dgm:pt>
    <dgm:pt modelId="{FE07EEE5-1342-47C3-8D8F-6600EA1E2D31}" type="pres">
      <dgm:prSet presAssocID="{C454E3AA-6C63-4862-9A32-B82191AC6D2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6557885-3049-477C-992C-12E3925A2406}" type="pres">
      <dgm:prSet presAssocID="{EFE75F36-9479-4C66-ABD3-926FA0A9EDBE}" presName="hierRoot2" presStyleCnt="0"/>
      <dgm:spPr/>
    </dgm:pt>
    <dgm:pt modelId="{6E793C0D-A445-4238-9D5A-69C8E1CB673B}" type="pres">
      <dgm:prSet presAssocID="{EFE75F36-9479-4C66-ABD3-926FA0A9EDBE}" presName="composite2" presStyleCnt="0"/>
      <dgm:spPr/>
    </dgm:pt>
    <dgm:pt modelId="{59914B3D-0F80-4776-A400-172E5711442D}" type="pres">
      <dgm:prSet presAssocID="{EFE75F36-9479-4C66-ABD3-926FA0A9EDBE}" presName="background2" presStyleLbl="node2" presStyleIdx="1" presStyleCnt="2"/>
      <dgm:spPr/>
    </dgm:pt>
    <dgm:pt modelId="{6D4DD754-C7C5-427C-A243-000834ADB8C2}" type="pres">
      <dgm:prSet presAssocID="{EFE75F36-9479-4C66-ABD3-926FA0A9EDBE}" presName="text2" presStyleLbl="fgAcc2" presStyleIdx="1" presStyleCnt="2" custScaleX="430271" custLinFactNeighborX="61903" custLinFactNeighborY="68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86F739-D052-4569-8CA6-040BFCAADEE2}" type="pres">
      <dgm:prSet presAssocID="{EFE75F36-9479-4C66-ABD3-926FA0A9EDBE}" presName="hierChild3" presStyleCnt="0"/>
      <dgm:spPr/>
    </dgm:pt>
    <dgm:pt modelId="{F1F0BB68-27D7-40C2-A259-0EA6D8CB8150}" type="pres">
      <dgm:prSet presAssocID="{D2B41EE7-62C1-4738-9B99-B205CD63F33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CA05EAD3-DC60-41B4-8877-704B11793E0F}" type="pres">
      <dgm:prSet presAssocID="{B3C8D8E6-FEBD-4B2A-93FF-7C202CD8C4A9}" presName="hierRoot3" presStyleCnt="0"/>
      <dgm:spPr/>
    </dgm:pt>
    <dgm:pt modelId="{3874DF50-F5E2-44DA-86D2-2F585487F377}" type="pres">
      <dgm:prSet presAssocID="{B3C8D8E6-FEBD-4B2A-93FF-7C202CD8C4A9}" presName="composite3" presStyleCnt="0"/>
      <dgm:spPr/>
    </dgm:pt>
    <dgm:pt modelId="{2DBC8CEE-6FD8-42AC-B540-B6014BA5933D}" type="pres">
      <dgm:prSet presAssocID="{B3C8D8E6-FEBD-4B2A-93FF-7C202CD8C4A9}" presName="background3" presStyleLbl="node3" presStyleIdx="1" presStyleCnt="2"/>
      <dgm:spPr/>
    </dgm:pt>
    <dgm:pt modelId="{1ACEB200-5EF0-4480-AD63-46DE69CF0311}" type="pres">
      <dgm:prSet presAssocID="{B3C8D8E6-FEBD-4B2A-93FF-7C202CD8C4A9}" presName="text3" presStyleLbl="fgAcc3" presStyleIdx="1" presStyleCnt="2" custScaleX="449326" custScaleY="552527" custLinFactNeighborX="52533" custLinFactNeighborY="-4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05AD8E-CD22-4DF5-90AA-A1E066476802}" type="pres">
      <dgm:prSet presAssocID="{B3C8D8E6-FEBD-4B2A-93FF-7C202CD8C4A9}" presName="hierChild4" presStyleCnt="0"/>
      <dgm:spPr/>
    </dgm:pt>
  </dgm:ptLst>
  <dgm:cxnLst>
    <dgm:cxn modelId="{153E6EE7-5FD6-4013-9EB6-F97041DA8620}" type="presOf" srcId="{A600E922-DBAA-40AC-90E8-43B742DE7421}" destId="{173754AD-B136-41F8-9E0D-BE4E739DBDBD}" srcOrd="0" destOrd="0" presId="urn:microsoft.com/office/officeart/2005/8/layout/hierarchy1"/>
    <dgm:cxn modelId="{D80A5EFB-0FF7-4F3B-A35A-0BC92BEB4DF5}" type="presOf" srcId="{15473285-1E32-4192-ABD1-8F7A47D690E5}" destId="{8623F63F-7AD3-4FE6-8E1B-52B5DA55F56E}" srcOrd="0" destOrd="0" presId="urn:microsoft.com/office/officeart/2005/8/layout/hierarchy1"/>
    <dgm:cxn modelId="{04023A23-FA53-4C76-B357-0A15485CEB4D}" type="presOf" srcId="{59632A4E-E190-444E-BF86-745607C6F524}" destId="{1965797C-17FB-4AD9-9F16-A8D4B5AB8781}" srcOrd="0" destOrd="0" presId="urn:microsoft.com/office/officeart/2005/8/layout/hierarchy1"/>
    <dgm:cxn modelId="{D8D683E3-6BF2-49D6-A44C-CFDB22341938}" type="presOf" srcId="{C454E3AA-6C63-4862-9A32-B82191AC6D20}" destId="{FE07EEE5-1342-47C3-8D8F-6600EA1E2D31}" srcOrd="0" destOrd="0" presId="urn:microsoft.com/office/officeart/2005/8/layout/hierarchy1"/>
    <dgm:cxn modelId="{D1DE5217-22D1-4250-8DE2-F5138FF846A6}" type="presOf" srcId="{2A43FE9B-68C4-49E0-ACE2-795C58DE44B4}" destId="{20037047-B8EF-4CD7-A013-108C5E7792B0}" srcOrd="0" destOrd="0" presId="urn:microsoft.com/office/officeart/2005/8/layout/hierarchy1"/>
    <dgm:cxn modelId="{C06359B6-A952-4498-9F85-94686E66B194}" type="presOf" srcId="{B3C8D8E6-FEBD-4B2A-93FF-7C202CD8C4A9}" destId="{1ACEB200-5EF0-4480-AD63-46DE69CF0311}" srcOrd="0" destOrd="0" presId="urn:microsoft.com/office/officeart/2005/8/layout/hierarchy1"/>
    <dgm:cxn modelId="{AB06B0D5-5142-4CA2-8A95-87467588AEA9}" type="presOf" srcId="{91647463-4A97-42FE-B2FF-CE521779DA4F}" destId="{6AA2B153-D913-48FB-BF39-81C71E2350EF}" srcOrd="0" destOrd="0" presId="urn:microsoft.com/office/officeart/2005/8/layout/hierarchy1"/>
    <dgm:cxn modelId="{5055591E-EC41-4874-92A7-9EF15908A57B}" srcId="{EFE75F36-9479-4C66-ABD3-926FA0A9EDBE}" destId="{B3C8D8E6-FEBD-4B2A-93FF-7C202CD8C4A9}" srcOrd="0" destOrd="0" parTransId="{D2B41EE7-62C1-4738-9B99-B205CD63F33C}" sibTransId="{3582DC77-FEA9-44E7-8BC9-895A56C4434E}"/>
    <dgm:cxn modelId="{7063903B-5B2A-4A9E-92FE-E9AC398546FE}" type="presOf" srcId="{D7362876-9EDD-406F-BD30-BE9F644FAC92}" destId="{8EE518BE-0434-44CC-A802-A9648AB6D8EB}" srcOrd="0" destOrd="0" presId="urn:microsoft.com/office/officeart/2005/8/layout/hierarchy1"/>
    <dgm:cxn modelId="{66697769-CF6C-4F29-865A-28E5317B2334}" srcId="{59632A4E-E190-444E-BF86-745607C6F524}" destId="{D7362876-9EDD-406F-BD30-BE9F644FAC92}" srcOrd="0" destOrd="0" parTransId="{15473285-1E32-4192-ABD1-8F7A47D690E5}" sibTransId="{5D655BF9-FA8A-40D1-BB0E-CD38524ED526}"/>
    <dgm:cxn modelId="{F0D57D29-8A68-48F7-B586-5E703697D87C}" srcId="{91647463-4A97-42FE-B2FF-CE521779DA4F}" destId="{EFE75F36-9479-4C66-ABD3-926FA0A9EDBE}" srcOrd="1" destOrd="0" parTransId="{C454E3AA-6C63-4862-9A32-B82191AC6D20}" sibTransId="{FA3D9872-326F-4CAA-9D79-CF7D2A35BFB0}"/>
    <dgm:cxn modelId="{11F9D3E0-4BB8-4170-80C2-BE18ABA64000}" srcId="{91647463-4A97-42FE-B2FF-CE521779DA4F}" destId="{59632A4E-E190-444E-BF86-745607C6F524}" srcOrd="0" destOrd="0" parTransId="{A600E922-DBAA-40AC-90E8-43B742DE7421}" sibTransId="{00470A40-3FE9-4534-BD64-2E4BDCF836DB}"/>
    <dgm:cxn modelId="{143A544B-41AE-4AD4-980D-D14A9EC6A234}" srcId="{2A43FE9B-68C4-49E0-ACE2-795C58DE44B4}" destId="{91647463-4A97-42FE-B2FF-CE521779DA4F}" srcOrd="0" destOrd="0" parTransId="{BF2CCDAF-985B-4804-98D3-DE086AD4A27F}" sibTransId="{FD0E7CB8-B135-4E55-BADE-0C2AA39D06A8}"/>
    <dgm:cxn modelId="{FC75E7A7-0CF6-4F69-A87B-102515507383}" type="presOf" srcId="{EFE75F36-9479-4C66-ABD3-926FA0A9EDBE}" destId="{6D4DD754-C7C5-427C-A243-000834ADB8C2}" srcOrd="0" destOrd="0" presId="urn:microsoft.com/office/officeart/2005/8/layout/hierarchy1"/>
    <dgm:cxn modelId="{263CC2A5-48E1-48E6-8FAC-6F58DD5AE49E}" type="presOf" srcId="{D2B41EE7-62C1-4738-9B99-B205CD63F33C}" destId="{F1F0BB68-27D7-40C2-A259-0EA6D8CB8150}" srcOrd="0" destOrd="0" presId="urn:microsoft.com/office/officeart/2005/8/layout/hierarchy1"/>
    <dgm:cxn modelId="{B11541A6-5208-4BF3-BBBF-20C5F1F8AD0F}" type="presParOf" srcId="{20037047-B8EF-4CD7-A013-108C5E7792B0}" destId="{8923738C-51A8-4432-9622-BB673997A738}" srcOrd="0" destOrd="0" presId="urn:microsoft.com/office/officeart/2005/8/layout/hierarchy1"/>
    <dgm:cxn modelId="{61499E6A-1FDA-4E52-82DA-463DCD2EC998}" type="presParOf" srcId="{8923738C-51A8-4432-9622-BB673997A738}" destId="{1A92046E-7C7C-463A-ACCE-D807EED12207}" srcOrd="0" destOrd="0" presId="urn:microsoft.com/office/officeart/2005/8/layout/hierarchy1"/>
    <dgm:cxn modelId="{7E2AD0FD-1CB9-489C-A97B-FD27EF3924A0}" type="presParOf" srcId="{1A92046E-7C7C-463A-ACCE-D807EED12207}" destId="{CFC96E84-6212-4507-A4C2-B1807882C8E0}" srcOrd="0" destOrd="0" presId="urn:microsoft.com/office/officeart/2005/8/layout/hierarchy1"/>
    <dgm:cxn modelId="{536C76D4-9E7E-4CDA-BB2D-4AF4893C1EEC}" type="presParOf" srcId="{1A92046E-7C7C-463A-ACCE-D807EED12207}" destId="{6AA2B153-D913-48FB-BF39-81C71E2350EF}" srcOrd="1" destOrd="0" presId="urn:microsoft.com/office/officeart/2005/8/layout/hierarchy1"/>
    <dgm:cxn modelId="{B504FF12-5A8A-4AFE-9D78-24AEDCDC7832}" type="presParOf" srcId="{8923738C-51A8-4432-9622-BB673997A738}" destId="{28F7AEF3-B5E4-483E-9468-B3C0923643FC}" srcOrd="1" destOrd="0" presId="urn:microsoft.com/office/officeart/2005/8/layout/hierarchy1"/>
    <dgm:cxn modelId="{288BB683-24C5-4A45-80A4-DB722AE4BA8A}" type="presParOf" srcId="{28F7AEF3-B5E4-483E-9468-B3C0923643FC}" destId="{173754AD-B136-41F8-9E0D-BE4E739DBDBD}" srcOrd="0" destOrd="0" presId="urn:microsoft.com/office/officeart/2005/8/layout/hierarchy1"/>
    <dgm:cxn modelId="{A97B6468-CDBB-40FB-ADCC-2944FE334011}" type="presParOf" srcId="{28F7AEF3-B5E4-483E-9468-B3C0923643FC}" destId="{81BDF49F-5D4B-4FED-80E4-438E6005E171}" srcOrd="1" destOrd="0" presId="urn:microsoft.com/office/officeart/2005/8/layout/hierarchy1"/>
    <dgm:cxn modelId="{24AA08CF-E1A6-44A0-93C1-957ADA3A5170}" type="presParOf" srcId="{81BDF49F-5D4B-4FED-80E4-438E6005E171}" destId="{2B548E82-E250-498D-A685-0FFAAE39E78E}" srcOrd="0" destOrd="0" presId="urn:microsoft.com/office/officeart/2005/8/layout/hierarchy1"/>
    <dgm:cxn modelId="{0731E998-E7B1-47F7-AAF0-369E775022D5}" type="presParOf" srcId="{2B548E82-E250-498D-A685-0FFAAE39E78E}" destId="{E6CC2EC0-54DD-4852-86D9-CE1C41230A74}" srcOrd="0" destOrd="0" presId="urn:microsoft.com/office/officeart/2005/8/layout/hierarchy1"/>
    <dgm:cxn modelId="{4FE00D56-2486-4917-AAB9-11AB6F56142D}" type="presParOf" srcId="{2B548E82-E250-498D-A685-0FFAAE39E78E}" destId="{1965797C-17FB-4AD9-9F16-A8D4B5AB8781}" srcOrd="1" destOrd="0" presId="urn:microsoft.com/office/officeart/2005/8/layout/hierarchy1"/>
    <dgm:cxn modelId="{DC1C9E6E-5EB3-487B-BEBF-FFBF1ED5D001}" type="presParOf" srcId="{81BDF49F-5D4B-4FED-80E4-438E6005E171}" destId="{76B796C7-ACA4-44DA-A50C-3486DD534997}" srcOrd="1" destOrd="0" presId="urn:microsoft.com/office/officeart/2005/8/layout/hierarchy1"/>
    <dgm:cxn modelId="{F57B84DB-A77E-4816-9950-33C65611089C}" type="presParOf" srcId="{76B796C7-ACA4-44DA-A50C-3486DD534997}" destId="{8623F63F-7AD3-4FE6-8E1B-52B5DA55F56E}" srcOrd="0" destOrd="0" presId="urn:microsoft.com/office/officeart/2005/8/layout/hierarchy1"/>
    <dgm:cxn modelId="{7EAFF4A9-3F37-4658-8055-2AEAA1375B96}" type="presParOf" srcId="{76B796C7-ACA4-44DA-A50C-3486DD534997}" destId="{1E0F822E-177B-4092-8CF0-6312C17F3690}" srcOrd="1" destOrd="0" presId="urn:microsoft.com/office/officeart/2005/8/layout/hierarchy1"/>
    <dgm:cxn modelId="{B32A1C96-7827-4D82-ACF2-AB42BD5F4A3B}" type="presParOf" srcId="{1E0F822E-177B-4092-8CF0-6312C17F3690}" destId="{671C8CDC-0287-43B8-9271-BCFBF4F22340}" srcOrd="0" destOrd="0" presId="urn:microsoft.com/office/officeart/2005/8/layout/hierarchy1"/>
    <dgm:cxn modelId="{DBA28368-6BBB-46F0-8E31-33EF4F1BA7E7}" type="presParOf" srcId="{671C8CDC-0287-43B8-9271-BCFBF4F22340}" destId="{965EC088-E081-4B1B-B832-8510130DD248}" srcOrd="0" destOrd="0" presId="urn:microsoft.com/office/officeart/2005/8/layout/hierarchy1"/>
    <dgm:cxn modelId="{90072AD9-63AA-4BF1-A6B0-B8063D9574B2}" type="presParOf" srcId="{671C8CDC-0287-43B8-9271-BCFBF4F22340}" destId="{8EE518BE-0434-44CC-A802-A9648AB6D8EB}" srcOrd="1" destOrd="0" presId="urn:microsoft.com/office/officeart/2005/8/layout/hierarchy1"/>
    <dgm:cxn modelId="{AE88813C-B60F-48BC-8E09-A8EAB2620617}" type="presParOf" srcId="{1E0F822E-177B-4092-8CF0-6312C17F3690}" destId="{389477EC-A54C-4CF5-B7CD-B35B7B13BEAB}" srcOrd="1" destOrd="0" presId="urn:microsoft.com/office/officeart/2005/8/layout/hierarchy1"/>
    <dgm:cxn modelId="{DBE13B15-C651-4E9C-ACBA-A8959B1F68FB}" type="presParOf" srcId="{28F7AEF3-B5E4-483E-9468-B3C0923643FC}" destId="{FE07EEE5-1342-47C3-8D8F-6600EA1E2D31}" srcOrd="2" destOrd="0" presId="urn:microsoft.com/office/officeart/2005/8/layout/hierarchy1"/>
    <dgm:cxn modelId="{6DF440EB-5628-44A7-89A8-31FF96729D17}" type="presParOf" srcId="{28F7AEF3-B5E4-483E-9468-B3C0923643FC}" destId="{86557885-3049-477C-992C-12E3925A2406}" srcOrd="3" destOrd="0" presId="urn:microsoft.com/office/officeart/2005/8/layout/hierarchy1"/>
    <dgm:cxn modelId="{1CB2A34A-F237-4743-8BE5-BABD17BB3AB5}" type="presParOf" srcId="{86557885-3049-477C-992C-12E3925A2406}" destId="{6E793C0D-A445-4238-9D5A-69C8E1CB673B}" srcOrd="0" destOrd="0" presId="urn:microsoft.com/office/officeart/2005/8/layout/hierarchy1"/>
    <dgm:cxn modelId="{AA9EEA7C-C927-464C-B68F-5019FB5766B2}" type="presParOf" srcId="{6E793C0D-A445-4238-9D5A-69C8E1CB673B}" destId="{59914B3D-0F80-4776-A400-172E5711442D}" srcOrd="0" destOrd="0" presId="urn:microsoft.com/office/officeart/2005/8/layout/hierarchy1"/>
    <dgm:cxn modelId="{F1D368E8-E676-4259-8657-4C1E5841D7A9}" type="presParOf" srcId="{6E793C0D-A445-4238-9D5A-69C8E1CB673B}" destId="{6D4DD754-C7C5-427C-A243-000834ADB8C2}" srcOrd="1" destOrd="0" presId="urn:microsoft.com/office/officeart/2005/8/layout/hierarchy1"/>
    <dgm:cxn modelId="{32B5FEDB-0A74-4496-9CE4-B3743E541722}" type="presParOf" srcId="{86557885-3049-477C-992C-12E3925A2406}" destId="{F486F739-D052-4569-8CA6-040BFCAADEE2}" srcOrd="1" destOrd="0" presId="urn:microsoft.com/office/officeart/2005/8/layout/hierarchy1"/>
    <dgm:cxn modelId="{C7AB9260-54BF-42E6-BFCC-8B5CFD08674E}" type="presParOf" srcId="{F486F739-D052-4569-8CA6-040BFCAADEE2}" destId="{F1F0BB68-27D7-40C2-A259-0EA6D8CB8150}" srcOrd="0" destOrd="0" presId="urn:microsoft.com/office/officeart/2005/8/layout/hierarchy1"/>
    <dgm:cxn modelId="{D59A8789-9AC7-4643-8E1F-85A40169AC43}" type="presParOf" srcId="{F486F739-D052-4569-8CA6-040BFCAADEE2}" destId="{CA05EAD3-DC60-41B4-8877-704B11793E0F}" srcOrd="1" destOrd="0" presId="urn:microsoft.com/office/officeart/2005/8/layout/hierarchy1"/>
    <dgm:cxn modelId="{8D2796C1-24F6-4979-84E9-FE379D830EB8}" type="presParOf" srcId="{CA05EAD3-DC60-41B4-8877-704B11793E0F}" destId="{3874DF50-F5E2-44DA-86D2-2F585487F377}" srcOrd="0" destOrd="0" presId="urn:microsoft.com/office/officeart/2005/8/layout/hierarchy1"/>
    <dgm:cxn modelId="{40447AF6-8F7D-490F-8E05-23704EAC58CE}" type="presParOf" srcId="{3874DF50-F5E2-44DA-86D2-2F585487F377}" destId="{2DBC8CEE-6FD8-42AC-B540-B6014BA5933D}" srcOrd="0" destOrd="0" presId="urn:microsoft.com/office/officeart/2005/8/layout/hierarchy1"/>
    <dgm:cxn modelId="{01A51C80-BF02-4903-8AE9-FDAA16E38AFD}" type="presParOf" srcId="{3874DF50-F5E2-44DA-86D2-2F585487F377}" destId="{1ACEB200-5EF0-4480-AD63-46DE69CF0311}" srcOrd="1" destOrd="0" presId="urn:microsoft.com/office/officeart/2005/8/layout/hierarchy1"/>
    <dgm:cxn modelId="{6E508BAB-7EF1-4FCD-807B-8AE198F452A1}" type="presParOf" srcId="{CA05EAD3-DC60-41B4-8877-704B11793E0F}" destId="{8E05AD8E-CD22-4DF5-90AA-A1E0664768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892616-7284-45A6-A3B5-41EC2A00441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8EEEEC0-B65D-4211-9EBC-42491E87E634}">
      <dgm:prSet phldrT="[Текст]" custT="1"/>
      <dgm:spPr/>
      <dgm:t>
        <a:bodyPr/>
        <a:lstStyle/>
        <a:p>
          <a:r>
            <a:rPr lang="uk-UA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Цільова</a:t>
          </a:r>
          <a:endParaRPr lang="uk-UA" sz="2000" b="1" i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C85750-713F-47BA-8B55-51AB20A179FC}" type="parTrans" cxnId="{5A23F5FF-B07E-43AB-ACE0-58BBDF4EEA6A}">
      <dgm:prSet/>
      <dgm:spPr/>
      <dgm:t>
        <a:bodyPr/>
        <a:lstStyle/>
        <a:p>
          <a:endParaRPr lang="uk-UA"/>
        </a:p>
      </dgm:t>
    </dgm:pt>
    <dgm:pt modelId="{63126816-FB17-4AF2-80D3-5F2C368490F5}" type="sibTrans" cxnId="{5A23F5FF-B07E-43AB-ACE0-58BBDF4EEA6A}">
      <dgm:prSet/>
      <dgm:spPr/>
      <dgm:t>
        <a:bodyPr/>
        <a:lstStyle/>
        <a:p>
          <a:endParaRPr lang="uk-UA"/>
        </a:p>
      </dgm:t>
    </dgm:pt>
    <dgm:pt modelId="{E8F3EF72-41FA-47C6-A31B-8B507C99BE4A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C00000"/>
              </a:solidFill>
            </a:rPr>
            <a:t>полягає у визначенні цілей, пріоритетів та основних напрямів розвитку економіки</a:t>
          </a:r>
          <a:endParaRPr lang="uk-UA" sz="1600" dirty="0">
            <a:solidFill>
              <a:srgbClr val="C00000"/>
            </a:solidFill>
          </a:endParaRPr>
        </a:p>
      </dgm:t>
    </dgm:pt>
    <dgm:pt modelId="{0A2ED5AF-F3E0-458A-9B10-5F60FF4F71D8}" type="parTrans" cxnId="{022222DF-3684-4517-9243-FB0762C587F5}">
      <dgm:prSet/>
      <dgm:spPr/>
      <dgm:t>
        <a:bodyPr/>
        <a:lstStyle/>
        <a:p>
          <a:endParaRPr lang="uk-UA"/>
        </a:p>
      </dgm:t>
    </dgm:pt>
    <dgm:pt modelId="{38CF23C4-B420-4F5C-9304-607F9DE663EE}" type="sibTrans" cxnId="{022222DF-3684-4517-9243-FB0762C587F5}">
      <dgm:prSet/>
      <dgm:spPr/>
      <dgm:t>
        <a:bodyPr/>
        <a:lstStyle/>
        <a:p>
          <a:endParaRPr lang="uk-UA"/>
        </a:p>
      </dgm:t>
    </dgm:pt>
    <dgm:pt modelId="{4D69D934-A93F-4466-8636-D3B932484A3A}">
      <dgm:prSet phldrT="[Текст]"/>
      <dgm:spPr/>
      <dgm:t>
        <a:bodyPr/>
        <a:lstStyle/>
        <a:p>
          <a:r>
            <a:rPr lang="uk-UA" b="1" i="1" u="none" dirty="0" smtClean="0">
              <a:solidFill>
                <a:schemeClr val="folHlink"/>
              </a:solidFill>
            </a:rPr>
            <a:t>Стимулююча</a:t>
          </a:r>
          <a:endParaRPr lang="uk-UA" u="none" dirty="0"/>
        </a:p>
      </dgm:t>
    </dgm:pt>
    <dgm:pt modelId="{2FC0895F-6120-42E1-A9D7-E18872684964}" type="parTrans" cxnId="{52F83045-0821-4D0D-B6B1-7068C824982E}">
      <dgm:prSet/>
      <dgm:spPr/>
      <dgm:t>
        <a:bodyPr/>
        <a:lstStyle/>
        <a:p>
          <a:endParaRPr lang="uk-UA"/>
        </a:p>
      </dgm:t>
    </dgm:pt>
    <dgm:pt modelId="{62B529BA-D05E-49EF-80CE-B699B815D294}" type="sibTrans" cxnId="{52F83045-0821-4D0D-B6B1-7068C824982E}">
      <dgm:prSet/>
      <dgm:spPr/>
      <dgm:t>
        <a:bodyPr/>
        <a:lstStyle/>
        <a:p>
          <a:endParaRPr lang="uk-UA"/>
        </a:p>
      </dgm:t>
    </dgm:pt>
    <dgm:pt modelId="{A3B086CF-9E59-4535-BFAE-DB5AF23BC641}">
      <dgm:prSet phldrT="[Текст]" custT="1"/>
      <dgm:spPr/>
      <dgm:t>
        <a:bodyPr/>
        <a:lstStyle/>
        <a:p>
          <a:r>
            <a:rPr lang="uk-UA" sz="1400" b="1" dirty="0" smtClean="0">
              <a:solidFill>
                <a:srgbClr val="C00000"/>
              </a:solidFill>
            </a:rPr>
            <a:t>передбачає формування таких важелів і регуляторів, які здатні ефективно впливати на діяльність </a:t>
          </a:r>
          <a:r>
            <a:rPr lang="uk-UA" sz="1400" b="1" dirty="0" err="1" smtClean="0">
              <a:solidFill>
                <a:srgbClr val="C00000"/>
              </a:solidFill>
            </a:rPr>
            <a:t>суб</a:t>
          </a:r>
          <a:r>
            <a:rPr lang="ru-RU" sz="1400" b="1" dirty="0" smtClean="0">
              <a:solidFill>
                <a:srgbClr val="C00000"/>
              </a:solidFill>
            </a:rPr>
            <a:t>’</a:t>
          </a:r>
          <a:r>
            <a:rPr lang="uk-UA" sz="1400" b="1" dirty="0" err="1" smtClean="0">
              <a:solidFill>
                <a:srgbClr val="C00000"/>
              </a:solidFill>
            </a:rPr>
            <a:t>єктів</a:t>
          </a:r>
          <a:r>
            <a:rPr lang="uk-UA" sz="1400" b="1" dirty="0" smtClean="0">
              <a:solidFill>
                <a:srgbClr val="C00000"/>
              </a:solidFill>
            </a:rPr>
            <a:t> господарювання</a:t>
          </a:r>
          <a:endParaRPr lang="uk-UA" sz="1400" dirty="0">
            <a:solidFill>
              <a:srgbClr val="C00000"/>
            </a:solidFill>
          </a:endParaRPr>
        </a:p>
      </dgm:t>
    </dgm:pt>
    <dgm:pt modelId="{08C8F23C-096F-4C99-AC39-B001E88D7F41}" type="parTrans" cxnId="{40DA7231-AB8A-44A1-AA95-DE3C9242D1CF}">
      <dgm:prSet/>
      <dgm:spPr/>
      <dgm:t>
        <a:bodyPr/>
        <a:lstStyle/>
        <a:p>
          <a:endParaRPr lang="uk-UA"/>
        </a:p>
      </dgm:t>
    </dgm:pt>
    <dgm:pt modelId="{04D89662-2097-4437-9E0B-2463D5CCB2D6}" type="sibTrans" cxnId="{40DA7231-AB8A-44A1-AA95-DE3C9242D1CF}">
      <dgm:prSet/>
      <dgm:spPr/>
      <dgm:t>
        <a:bodyPr/>
        <a:lstStyle/>
        <a:p>
          <a:endParaRPr lang="uk-UA"/>
        </a:p>
      </dgm:t>
    </dgm:pt>
    <dgm:pt modelId="{36F32A4C-1E5F-4224-866A-F78FCBBA8694}">
      <dgm:prSet phldrT="[Текст]"/>
      <dgm:spPr/>
      <dgm:t>
        <a:bodyPr/>
        <a:lstStyle/>
        <a:p>
          <a:r>
            <a:rPr lang="uk-UA" b="1" i="1" u="none" dirty="0" smtClean="0">
              <a:solidFill>
                <a:schemeClr val="tx2"/>
              </a:solidFill>
            </a:rPr>
            <a:t>Нормативна (регламентуюча)</a:t>
          </a:r>
          <a:endParaRPr lang="uk-UA" u="none" dirty="0"/>
        </a:p>
      </dgm:t>
    </dgm:pt>
    <dgm:pt modelId="{8674D4D8-996D-4F79-A1C8-8724FEFE93CA}" type="parTrans" cxnId="{EAA8564A-6B42-4237-90F3-06AEB0E3B280}">
      <dgm:prSet/>
      <dgm:spPr/>
      <dgm:t>
        <a:bodyPr/>
        <a:lstStyle/>
        <a:p>
          <a:endParaRPr lang="uk-UA"/>
        </a:p>
      </dgm:t>
    </dgm:pt>
    <dgm:pt modelId="{807CFA0D-8620-407F-8794-A4260BFBA054}" type="sibTrans" cxnId="{EAA8564A-6B42-4237-90F3-06AEB0E3B280}">
      <dgm:prSet/>
      <dgm:spPr/>
      <dgm:t>
        <a:bodyPr/>
        <a:lstStyle/>
        <a:p>
          <a:endParaRPr lang="uk-UA"/>
        </a:p>
      </dgm:t>
    </dgm:pt>
    <dgm:pt modelId="{52B6D649-367D-4932-B2BA-F1CA41991D98}">
      <dgm:prSet phldrT="[Текст]" custT="1"/>
      <dgm:spPr/>
      <dgm:t>
        <a:bodyPr/>
        <a:lstStyle/>
        <a:p>
          <a:r>
            <a:rPr lang="uk-UA" sz="1400" b="1" dirty="0" smtClean="0">
              <a:solidFill>
                <a:srgbClr val="C00000"/>
              </a:solidFill>
            </a:rPr>
            <a:t>держава за допомогою законів, законодавчих актів і нормативів встановлює певні правила діяльності для </a:t>
          </a:r>
          <a:r>
            <a:rPr lang="uk-UA" sz="1400" b="1" dirty="0" err="1" smtClean="0">
              <a:solidFill>
                <a:srgbClr val="C00000"/>
              </a:solidFill>
            </a:rPr>
            <a:t>суб</a:t>
          </a:r>
          <a:r>
            <a:rPr lang="ru-RU" sz="1400" b="1" dirty="0" smtClean="0">
              <a:solidFill>
                <a:srgbClr val="C00000"/>
              </a:solidFill>
            </a:rPr>
            <a:t>’</a:t>
          </a:r>
          <a:r>
            <a:rPr lang="uk-UA" sz="1400" b="1" dirty="0" err="1" smtClean="0">
              <a:solidFill>
                <a:srgbClr val="C00000"/>
              </a:solidFill>
            </a:rPr>
            <a:t>єктів</a:t>
          </a:r>
          <a:r>
            <a:rPr lang="uk-UA" sz="1400" b="1" dirty="0" smtClean="0">
              <a:solidFill>
                <a:srgbClr val="C00000"/>
              </a:solidFill>
            </a:rPr>
            <a:t> економіки, визначає правовий  простір</a:t>
          </a:r>
          <a:endParaRPr lang="uk-UA" sz="1400" dirty="0">
            <a:solidFill>
              <a:srgbClr val="C00000"/>
            </a:solidFill>
          </a:endParaRPr>
        </a:p>
      </dgm:t>
    </dgm:pt>
    <dgm:pt modelId="{C37320E8-E682-4C7C-83C0-DDF9DE75E0A7}" type="parTrans" cxnId="{B7E62B3C-3A53-4A85-A76E-A95540F5F47C}">
      <dgm:prSet/>
      <dgm:spPr/>
      <dgm:t>
        <a:bodyPr/>
        <a:lstStyle/>
        <a:p>
          <a:endParaRPr lang="uk-UA"/>
        </a:p>
      </dgm:t>
    </dgm:pt>
    <dgm:pt modelId="{A0A3E4F0-DB25-4CFD-ABF9-7D9623EB0924}" type="sibTrans" cxnId="{B7E62B3C-3A53-4A85-A76E-A95540F5F47C}">
      <dgm:prSet/>
      <dgm:spPr/>
      <dgm:t>
        <a:bodyPr/>
        <a:lstStyle/>
        <a:p>
          <a:endParaRPr lang="uk-UA"/>
        </a:p>
      </dgm:t>
    </dgm:pt>
    <dgm:pt modelId="{6EE9925C-3BA0-4598-A7AF-4468A7196BF0}">
      <dgm:prSet/>
      <dgm:spPr/>
      <dgm:t>
        <a:bodyPr/>
        <a:lstStyle/>
        <a:p>
          <a:r>
            <a:rPr lang="uk-UA" b="1" i="1" u="none" dirty="0" err="1" smtClean="0">
              <a:solidFill>
                <a:schemeClr val="tx2"/>
              </a:solidFill>
            </a:rPr>
            <a:t>Корегуюча</a:t>
          </a:r>
          <a:endParaRPr lang="uk-UA" u="none" dirty="0"/>
        </a:p>
      </dgm:t>
    </dgm:pt>
    <dgm:pt modelId="{AC2DA8C4-4931-4377-9604-720066D86547}" type="parTrans" cxnId="{70550E7A-C780-4E8E-AF69-D76A22D32CA5}">
      <dgm:prSet/>
      <dgm:spPr/>
      <dgm:t>
        <a:bodyPr/>
        <a:lstStyle/>
        <a:p>
          <a:endParaRPr lang="uk-UA"/>
        </a:p>
      </dgm:t>
    </dgm:pt>
    <dgm:pt modelId="{333CFC9C-5806-4945-8B2B-E1BDA28C7FEE}" type="sibTrans" cxnId="{70550E7A-C780-4E8E-AF69-D76A22D32CA5}">
      <dgm:prSet/>
      <dgm:spPr/>
      <dgm:t>
        <a:bodyPr/>
        <a:lstStyle/>
        <a:p>
          <a:endParaRPr lang="uk-UA"/>
        </a:p>
      </dgm:t>
    </dgm:pt>
    <dgm:pt modelId="{ACB794DF-D033-4006-97E9-4442A68E683F}">
      <dgm:prSet custT="1"/>
      <dgm:spPr/>
      <dgm:t>
        <a:bodyPr/>
        <a:lstStyle/>
        <a:p>
          <a:r>
            <a:rPr lang="uk-UA" sz="1400" b="1" dirty="0" smtClean="0">
              <a:solidFill>
                <a:srgbClr val="C00000"/>
              </a:solidFill>
            </a:rPr>
            <a:t> зводиться до внесення певних змін у хід реалізації економічної політики з метою усунення негативних екстремалей</a:t>
          </a:r>
          <a:endParaRPr lang="uk-UA" sz="1400" b="1" dirty="0">
            <a:solidFill>
              <a:srgbClr val="C00000"/>
            </a:solidFill>
          </a:endParaRPr>
        </a:p>
      </dgm:t>
    </dgm:pt>
    <dgm:pt modelId="{7A2633C9-DFC0-4A43-A832-8B5350F59396}" type="parTrans" cxnId="{F2A2D903-2247-4B65-9A92-BF1EFD26CDAE}">
      <dgm:prSet/>
      <dgm:spPr/>
      <dgm:t>
        <a:bodyPr/>
        <a:lstStyle/>
        <a:p>
          <a:endParaRPr lang="uk-UA"/>
        </a:p>
      </dgm:t>
    </dgm:pt>
    <dgm:pt modelId="{B652247B-D2FA-4538-A42E-A4E026D4E837}" type="sibTrans" cxnId="{F2A2D903-2247-4B65-9A92-BF1EFD26CDAE}">
      <dgm:prSet/>
      <dgm:spPr/>
      <dgm:t>
        <a:bodyPr/>
        <a:lstStyle/>
        <a:p>
          <a:endParaRPr lang="uk-UA"/>
        </a:p>
      </dgm:t>
    </dgm:pt>
    <dgm:pt modelId="{A2DC971B-826C-48A7-8D07-8ED3F96CD263}">
      <dgm:prSet/>
      <dgm:spPr/>
      <dgm:t>
        <a:bodyPr/>
        <a:lstStyle/>
        <a:p>
          <a:r>
            <a:rPr lang="uk-UA" b="1" i="1" u="none" dirty="0" smtClean="0">
              <a:solidFill>
                <a:schemeClr val="folHlink"/>
              </a:solidFill>
            </a:rPr>
            <a:t>Соціальна</a:t>
          </a:r>
          <a:endParaRPr lang="uk-UA" u="none" dirty="0"/>
        </a:p>
      </dgm:t>
    </dgm:pt>
    <dgm:pt modelId="{13CB366E-37C8-46CB-BD3E-5CF1DDCA8D78}" type="parTrans" cxnId="{E827786B-9923-42C0-8294-0CDB7BE0B3C0}">
      <dgm:prSet/>
      <dgm:spPr/>
      <dgm:t>
        <a:bodyPr/>
        <a:lstStyle/>
        <a:p>
          <a:endParaRPr lang="uk-UA"/>
        </a:p>
      </dgm:t>
    </dgm:pt>
    <dgm:pt modelId="{1C67B991-0DE6-42EE-974C-29AD8930F402}" type="sibTrans" cxnId="{E827786B-9923-42C0-8294-0CDB7BE0B3C0}">
      <dgm:prSet/>
      <dgm:spPr/>
      <dgm:t>
        <a:bodyPr/>
        <a:lstStyle/>
        <a:p>
          <a:endParaRPr lang="uk-UA"/>
        </a:p>
      </dgm:t>
    </dgm:pt>
    <dgm:pt modelId="{5ED844CC-834E-4663-9CE4-CA8F34123549}">
      <dgm:prSet custT="1"/>
      <dgm:spPr/>
      <dgm:t>
        <a:bodyPr/>
        <a:lstStyle/>
        <a:p>
          <a:r>
            <a:rPr lang="uk-UA" sz="1400" b="1" dirty="0" smtClean="0">
              <a:solidFill>
                <a:srgbClr val="C00000"/>
              </a:solidFill>
            </a:rPr>
            <a:t>передбачає регулювання державою соціальних відносин, перерозподіл доходів, соціальний захист і соціальні гарантії</a:t>
          </a:r>
          <a:endParaRPr lang="uk-UA" sz="1400" dirty="0">
            <a:solidFill>
              <a:srgbClr val="C00000"/>
            </a:solidFill>
          </a:endParaRPr>
        </a:p>
      </dgm:t>
    </dgm:pt>
    <dgm:pt modelId="{5C2E2471-2D7B-421D-BE49-A9A02A76678B}" type="parTrans" cxnId="{DCC9BAD1-8894-457A-9722-EF2A06D75A2B}">
      <dgm:prSet/>
      <dgm:spPr/>
      <dgm:t>
        <a:bodyPr/>
        <a:lstStyle/>
        <a:p>
          <a:endParaRPr lang="uk-UA"/>
        </a:p>
      </dgm:t>
    </dgm:pt>
    <dgm:pt modelId="{220C401E-9509-4567-B2AE-AA7780C35ADD}" type="sibTrans" cxnId="{DCC9BAD1-8894-457A-9722-EF2A06D75A2B}">
      <dgm:prSet/>
      <dgm:spPr/>
      <dgm:t>
        <a:bodyPr/>
        <a:lstStyle/>
        <a:p>
          <a:endParaRPr lang="uk-UA"/>
        </a:p>
      </dgm:t>
    </dgm:pt>
    <dgm:pt modelId="{0626D55E-336F-4FDE-951E-99AF83A80247}">
      <dgm:prSet/>
      <dgm:spPr/>
      <dgm:t>
        <a:bodyPr/>
        <a:lstStyle/>
        <a:p>
          <a:r>
            <a:rPr lang="uk-UA" b="1" i="1" u="none" dirty="0" smtClean="0">
              <a:solidFill>
                <a:schemeClr val="tx2"/>
              </a:solidFill>
            </a:rPr>
            <a:t>Контролююча</a:t>
          </a:r>
          <a:endParaRPr lang="uk-UA" u="none" dirty="0"/>
        </a:p>
      </dgm:t>
    </dgm:pt>
    <dgm:pt modelId="{29D1324B-74CE-4E33-BB58-6EC31E92802D}" type="parTrans" cxnId="{B1468424-DCFF-4991-A5C8-C41C5149A5F2}">
      <dgm:prSet/>
      <dgm:spPr/>
      <dgm:t>
        <a:bodyPr/>
        <a:lstStyle/>
        <a:p>
          <a:endParaRPr lang="uk-UA"/>
        </a:p>
      </dgm:t>
    </dgm:pt>
    <dgm:pt modelId="{1CF66F6D-81CF-4ED3-8374-44673E476308}" type="sibTrans" cxnId="{B1468424-DCFF-4991-A5C8-C41C5149A5F2}">
      <dgm:prSet/>
      <dgm:spPr/>
      <dgm:t>
        <a:bodyPr/>
        <a:lstStyle/>
        <a:p>
          <a:endParaRPr lang="uk-UA"/>
        </a:p>
      </dgm:t>
    </dgm:pt>
    <dgm:pt modelId="{56408F49-B94D-47A2-8DCE-E83B1CDBAF56}">
      <dgm:prSet custT="1"/>
      <dgm:spPr/>
      <dgm:t>
        <a:bodyPr/>
        <a:lstStyle/>
        <a:p>
          <a:r>
            <a:rPr lang="uk-UA" sz="1400" b="1" dirty="0" smtClean="0">
              <a:solidFill>
                <a:srgbClr val="C00000"/>
              </a:solidFill>
            </a:rPr>
            <a:t>означає державний нагляд і контроль за виконанням і дотриманням нормативно-правових актів, норм і стандартів</a:t>
          </a:r>
          <a:endParaRPr lang="uk-UA" sz="1400" dirty="0">
            <a:solidFill>
              <a:srgbClr val="C00000"/>
            </a:solidFill>
          </a:endParaRPr>
        </a:p>
      </dgm:t>
    </dgm:pt>
    <dgm:pt modelId="{9F1518D8-2940-4887-9D17-D03505B5134D}" type="parTrans" cxnId="{BEBC3ACB-36E0-4D33-935D-8042EF5B6C1D}">
      <dgm:prSet/>
      <dgm:spPr/>
      <dgm:t>
        <a:bodyPr/>
        <a:lstStyle/>
        <a:p>
          <a:endParaRPr lang="uk-UA"/>
        </a:p>
      </dgm:t>
    </dgm:pt>
    <dgm:pt modelId="{5B82616B-E2B2-4BEB-8B08-17327859CB94}" type="sibTrans" cxnId="{BEBC3ACB-36E0-4D33-935D-8042EF5B6C1D}">
      <dgm:prSet/>
      <dgm:spPr/>
      <dgm:t>
        <a:bodyPr/>
        <a:lstStyle/>
        <a:p>
          <a:endParaRPr lang="uk-UA"/>
        </a:p>
      </dgm:t>
    </dgm:pt>
    <dgm:pt modelId="{F260A619-2B05-496F-B497-270212F741AC}">
      <dgm:prSet/>
      <dgm:spPr/>
      <dgm:t>
        <a:bodyPr/>
        <a:lstStyle/>
        <a:p>
          <a:r>
            <a:rPr lang="uk-UA" b="1" i="1" u="none" dirty="0" smtClean="0">
              <a:solidFill>
                <a:schemeClr val="folHlink"/>
              </a:solidFill>
            </a:rPr>
            <a:t>Безпосереднє управління неринковим сектором економіки</a:t>
          </a:r>
          <a:endParaRPr lang="uk-UA" u="none" dirty="0"/>
        </a:p>
      </dgm:t>
    </dgm:pt>
    <dgm:pt modelId="{005ADA09-5D31-42DA-BDDA-2C06ADB0E7AB}" type="parTrans" cxnId="{8A5B6C98-1E3D-4A29-8B73-1CB20D3EB200}">
      <dgm:prSet/>
      <dgm:spPr/>
      <dgm:t>
        <a:bodyPr/>
        <a:lstStyle/>
        <a:p>
          <a:endParaRPr lang="uk-UA"/>
        </a:p>
      </dgm:t>
    </dgm:pt>
    <dgm:pt modelId="{23D61644-5B2B-43CE-93B1-624ECF915CC9}" type="sibTrans" cxnId="{8A5B6C98-1E3D-4A29-8B73-1CB20D3EB200}">
      <dgm:prSet/>
      <dgm:spPr/>
      <dgm:t>
        <a:bodyPr/>
        <a:lstStyle/>
        <a:p>
          <a:endParaRPr lang="uk-UA"/>
        </a:p>
      </dgm:t>
    </dgm:pt>
    <dgm:pt modelId="{3E656F78-7A62-4422-AF09-404EF0F473F5}" type="pres">
      <dgm:prSet presAssocID="{43892616-7284-45A6-A3B5-41EC2A0044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6F4C9CF-D3C1-452A-A283-757B88972A54}" type="pres">
      <dgm:prSet presAssocID="{98EEEEC0-B65D-4211-9EBC-42491E87E634}" presName="linNode" presStyleCnt="0"/>
      <dgm:spPr/>
    </dgm:pt>
    <dgm:pt modelId="{9C79730B-7992-498E-B6C5-30D44997FD11}" type="pres">
      <dgm:prSet presAssocID="{98EEEEC0-B65D-4211-9EBC-42491E87E634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CC3525-4C94-4DF7-B5E8-0A397CD7E183}" type="pres">
      <dgm:prSet presAssocID="{98EEEEC0-B65D-4211-9EBC-42491E87E634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5FBFCF-E26E-44FA-B53E-F3575B690219}" type="pres">
      <dgm:prSet presAssocID="{63126816-FB17-4AF2-80D3-5F2C368490F5}" presName="sp" presStyleCnt="0"/>
      <dgm:spPr/>
    </dgm:pt>
    <dgm:pt modelId="{12DFD901-FA81-49F6-BB0F-1046B1714E24}" type="pres">
      <dgm:prSet presAssocID="{4D69D934-A93F-4466-8636-D3B932484A3A}" presName="linNode" presStyleCnt="0"/>
      <dgm:spPr/>
    </dgm:pt>
    <dgm:pt modelId="{8E5AD6D1-6053-44CF-B2AE-0433B6F07568}" type="pres">
      <dgm:prSet presAssocID="{4D69D934-A93F-4466-8636-D3B932484A3A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5EC5EA-F6E5-40F8-A9E0-8380BF692E3B}" type="pres">
      <dgm:prSet presAssocID="{4D69D934-A93F-4466-8636-D3B932484A3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92BCF0-1EAF-485F-861E-E38B9A9C0A9A}" type="pres">
      <dgm:prSet presAssocID="{62B529BA-D05E-49EF-80CE-B699B815D294}" presName="sp" presStyleCnt="0"/>
      <dgm:spPr/>
    </dgm:pt>
    <dgm:pt modelId="{C4D09ABB-E16E-4CAA-A955-A565AE1A6E2B}" type="pres">
      <dgm:prSet presAssocID="{36F32A4C-1E5F-4224-866A-F78FCBBA8694}" presName="linNode" presStyleCnt="0"/>
      <dgm:spPr/>
    </dgm:pt>
    <dgm:pt modelId="{CFDADC7B-B32D-42CF-B980-58736E648C42}" type="pres">
      <dgm:prSet presAssocID="{36F32A4C-1E5F-4224-866A-F78FCBBA8694}" presName="parentText" presStyleLbl="node1" presStyleIdx="2" presStyleCnt="7" custLinFactNeighborX="216" custLinFactNeighborY="256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919F22-AECD-430C-8D29-966118490009}" type="pres">
      <dgm:prSet presAssocID="{36F32A4C-1E5F-4224-866A-F78FCBBA8694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9887B8-2CFF-42C6-AF4A-6CA960B2818A}" type="pres">
      <dgm:prSet presAssocID="{807CFA0D-8620-407F-8794-A4260BFBA054}" presName="sp" presStyleCnt="0"/>
      <dgm:spPr/>
    </dgm:pt>
    <dgm:pt modelId="{5DAC4993-0262-477B-8D1C-6737C3ACA537}" type="pres">
      <dgm:prSet presAssocID="{6EE9925C-3BA0-4598-A7AF-4468A7196BF0}" presName="linNode" presStyleCnt="0"/>
      <dgm:spPr/>
    </dgm:pt>
    <dgm:pt modelId="{3CF5709D-1EA0-4BE9-A8AE-1B03BD88870E}" type="pres">
      <dgm:prSet presAssocID="{6EE9925C-3BA0-4598-A7AF-4468A7196BF0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133650-C0DA-4CA4-B602-57F7D0E1C00D}" type="pres">
      <dgm:prSet presAssocID="{6EE9925C-3BA0-4598-A7AF-4468A7196BF0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9E077C-FA00-4B13-B036-27E80842D55A}" type="pres">
      <dgm:prSet presAssocID="{333CFC9C-5806-4945-8B2B-E1BDA28C7FEE}" presName="sp" presStyleCnt="0"/>
      <dgm:spPr/>
    </dgm:pt>
    <dgm:pt modelId="{2C221EB4-238E-47AF-A4FC-3F8E5F0B4471}" type="pres">
      <dgm:prSet presAssocID="{A2DC971B-826C-48A7-8D07-8ED3F96CD263}" presName="linNode" presStyleCnt="0"/>
      <dgm:spPr/>
    </dgm:pt>
    <dgm:pt modelId="{1B1515BA-96A0-42A2-829D-834C96F72E30}" type="pres">
      <dgm:prSet presAssocID="{A2DC971B-826C-48A7-8D07-8ED3F96CD263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4C409F-7ADB-4D1E-B243-C1DB6CCF0061}" type="pres">
      <dgm:prSet presAssocID="{A2DC971B-826C-48A7-8D07-8ED3F96CD263}" presName="descendantText" presStyleLbl="alignAccFollowNode1" presStyleIdx="4" presStyleCnt="6" custLinFactNeighborX="-509" custLinFactNeighborY="43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1A8058-ECD6-4BCB-B582-CF72B807BEC5}" type="pres">
      <dgm:prSet presAssocID="{1C67B991-0DE6-42EE-974C-29AD8930F402}" presName="sp" presStyleCnt="0"/>
      <dgm:spPr/>
    </dgm:pt>
    <dgm:pt modelId="{47C9BEC8-6A88-4777-88B3-DEF0A17E98A9}" type="pres">
      <dgm:prSet presAssocID="{0626D55E-336F-4FDE-951E-99AF83A80247}" presName="linNode" presStyleCnt="0"/>
      <dgm:spPr/>
    </dgm:pt>
    <dgm:pt modelId="{3221BE1E-A065-4A1A-B31E-2B953A9D268B}" type="pres">
      <dgm:prSet presAssocID="{0626D55E-336F-4FDE-951E-99AF83A80247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4528FA-D3EA-42A6-B0C6-F5AF612B9A2B}" type="pres">
      <dgm:prSet presAssocID="{0626D55E-336F-4FDE-951E-99AF83A80247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6E2F60-164E-406A-8DB9-0886A6F1F1DF}" type="pres">
      <dgm:prSet presAssocID="{1CF66F6D-81CF-4ED3-8374-44673E476308}" presName="sp" presStyleCnt="0"/>
      <dgm:spPr/>
    </dgm:pt>
    <dgm:pt modelId="{7C93FA53-59FD-43C1-8292-FF7C66C3E6DF}" type="pres">
      <dgm:prSet presAssocID="{F260A619-2B05-496F-B497-270212F741AC}" presName="linNode" presStyleCnt="0"/>
      <dgm:spPr/>
    </dgm:pt>
    <dgm:pt modelId="{3FAEB298-B85B-4C1E-8258-D9347B06D3AE}" type="pres">
      <dgm:prSet presAssocID="{F260A619-2B05-496F-B497-270212F741AC}" presName="parentText" presStyleLbl="node1" presStyleIdx="6" presStyleCnt="7" custScaleX="17933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22222DF-3684-4517-9243-FB0762C587F5}" srcId="{98EEEEC0-B65D-4211-9EBC-42491E87E634}" destId="{E8F3EF72-41FA-47C6-A31B-8B507C99BE4A}" srcOrd="0" destOrd="0" parTransId="{0A2ED5AF-F3E0-458A-9B10-5F60FF4F71D8}" sibTransId="{38CF23C4-B420-4F5C-9304-607F9DE663EE}"/>
    <dgm:cxn modelId="{8A5B6C98-1E3D-4A29-8B73-1CB20D3EB200}" srcId="{43892616-7284-45A6-A3B5-41EC2A00441E}" destId="{F260A619-2B05-496F-B497-270212F741AC}" srcOrd="6" destOrd="0" parTransId="{005ADA09-5D31-42DA-BDDA-2C06ADB0E7AB}" sibTransId="{23D61644-5B2B-43CE-93B1-624ECF915CC9}"/>
    <dgm:cxn modelId="{0C9FC2F6-8F13-4D53-9637-0FCEA87B64C2}" type="presOf" srcId="{56408F49-B94D-47A2-8DCE-E83B1CDBAF56}" destId="{364528FA-D3EA-42A6-B0C6-F5AF612B9A2B}" srcOrd="0" destOrd="0" presId="urn:microsoft.com/office/officeart/2005/8/layout/vList5"/>
    <dgm:cxn modelId="{6FC43467-543D-41BB-A610-B51DD38D8162}" type="presOf" srcId="{ACB794DF-D033-4006-97E9-4442A68E683F}" destId="{DC133650-C0DA-4CA4-B602-57F7D0E1C00D}" srcOrd="0" destOrd="0" presId="urn:microsoft.com/office/officeart/2005/8/layout/vList5"/>
    <dgm:cxn modelId="{48A240C4-E6FA-4CD0-9F3F-92E000063ACB}" type="presOf" srcId="{6EE9925C-3BA0-4598-A7AF-4468A7196BF0}" destId="{3CF5709D-1EA0-4BE9-A8AE-1B03BD88870E}" srcOrd="0" destOrd="0" presId="urn:microsoft.com/office/officeart/2005/8/layout/vList5"/>
    <dgm:cxn modelId="{5A23F5FF-B07E-43AB-ACE0-58BBDF4EEA6A}" srcId="{43892616-7284-45A6-A3B5-41EC2A00441E}" destId="{98EEEEC0-B65D-4211-9EBC-42491E87E634}" srcOrd="0" destOrd="0" parTransId="{B7C85750-713F-47BA-8B55-51AB20A179FC}" sibTransId="{63126816-FB17-4AF2-80D3-5F2C368490F5}"/>
    <dgm:cxn modelId="{AFDFDBC2-E573-4504-93F2-8E9A74430119}" type="presOf" srcId="{A2DC971B-826C-48A7-8D07-8ED3F96CD263}" destId="{1B1515BA-96A0-42A2-829D-834C96F72E30}" srcOrd="0" destOrd="0" presId="urn:microsoft.com/office/officeart/2005/8/layout/vList5"/>
    <dgm:cxn modelId="{EAA8564A-6B42-4237-90F3-06AEB0E3B280}" srcId="{43892616-7284-45A6-A3B5-41EC2A00441E}" destId="{36F32A4C-1E5F-4224-866A-F78FCBBA8694}" srcOrd="2" destOrd="0" parTransId="{8674D4D8-996D-4F79-A1C8-8724FEFE93CA}" sibTransId="{807CFA0D-8620-407F-8794-A4260BFBA054}"/>
    <dgm:cxn modelId="{BE34F09A-26AC-4A68-9ECD-7DB9D4AA0234}" type="presOf" srcId="{43892616-7284-45A6-A3B5-41EC2A00441E}" destId="{3E656F78-7A62-4422-AF09-404EF0F473F5}" srcOrd="0" destOrd="0" presId="urn:microsoft.com/office/officeart/2005/8/layout/vList5"/>
    <dgm:cxn modelId="{338725BC-F6B7-4A31-B9A2-42CF83796CDB}" type="presOf" srcId="{52B6D649-367D-4932-B2BA-F1CA41991D98}" destId="{EE919F22-AECD-430C-8D29-966118490009}" srcOrd="0" destOrd="0" presId="urn:microsoft.com/office/officeart/2005/8/layout/vList5"/>
    <dgm:cxn modelId="{1D95C369-0F46-40DA-929A-676925862279}" type="presOf" srcId="{4D69D934-A93F-4466-8636-D3B932484A3A}" destId="{8E5AD6D1-6053-44CF-B2AE-0433B6F07568}" srcOrd="0" destOrd="0" presId="urn:microsoft.com/office/officeart/2005/8/layout/vList5"/>
    <dgm:cxn modelId="{22EFC578-E4AA-4B46-8A39-B55657AEF7BE}" type="presOf" srcId="{36F32A4C-1E5F-4224-866A-F78FCBBA8694}" destId="{CFDADC7B-B32D-42CF-B980-58736E648C42}" srcOrd="0" destOrd="0" presId="urn:microsoft.com/office/officeart/2005/8/layout/vList5"/>
    <dgm:cxn modelId="{BEBC3ACB-36E0-4D33-935D-8042EF5B6C1D}" srcId="{0626D55E-336F-4FDE-951E-99AF83A80247}" destId="{56408F49-B94D-47A2-8DCE-E83B1CDBAF56}" srcOrd="0" destOrd="0" parTransId="{9F1518D8-2940-4887-9D17-D03505B5134D}" sibTransId="{5B82616B-E2B2-4BEB-8B08-17327859CB94}"/>
    <dgm:cxn modelId="{40DA7231-AB8A-44A1-AA95-DE3C9242D1CF}" srcId="{4D69D934-A93F-4466-8636-D3B932484A3A}" destId="{A3B086CF-9E59-4535-BFAE-DB5AF23BC641}" srcOrd="0" destOrd="0" parTransId="{08C8F23C-096F-4C99-AC39-B001E88D7F41}" sibTransId="{04D89662-2097-4437-9E0B-2463D5CCB2D6}"/>
    <dgm:cxn modelId="{52F83045-0821-4D0D-B6B1-7068C824982E}" srcId="{43892616-7284-45A6-A3B5-41EC2A00441E}" destId="{4D69D934-A93F-4466-8636-D3B932484A3A}" srcOrd="1" destOrd="0" parTransId="{2FC0895F-6120-42E1-A9D7-E18872684964}" sibTransId="{62B529BA-D05E-49EF-80CE-B699B815D294}"/>
    <dgm:cxn modelId="{C1DE7CA9-34C8-4E12-B91D-CBE39CABF958}" type="presOf" srcId="{5ED844CC-834E-4663-9CE4-CA8F34123549}" destId="{504C409F-7ADB-4D1E-B243-C1DB6CCF0061}" srcOrd="0" destOrd="0" presId="urn:microsoft.com/office/officeart/2005/8/layout/vList5"/>
    <dgm:cxn modelId="{F2A2D903-2247-4B65-9A92-BF1EFD26CDAE}" srcId="{6EE9925C-3BA0-4598-A7AF-4468A7196BF0}" destId="{ACB794DF-D033-4006-97E9-4442A68E683F}" srcOrd="0" destOrd="0" parTransId="{7A2633C9-DFC0-4A43-A832-8B5350F59396}" sibTransId="{B652247B-D2FA-4538-A42E-A4E026D4E837}"/>
    <dgm:cxn modelId="{B7E62B3C-3A53-4A85-A76E-A95540F5F47C}" srcId="{36F32A4C-1E5F-4224-866A-F78FCBBA8694}" destId="{52B6D649-367D-4932-B2BA-F1CA41991D98}" srcOrd="0" destOrd="0" parTransId="{C37320E8-E682-4C7C-83C0-DDF9DE75E0A7}" sibTransId="{A0A3E4F0-DB25-4CFD-ABF9-7D9623EB0924}"/>
    <dgm:cxn modelId="{70550E7A-C780-4E8E-AF69-D76A22D32CA5}" srcId="{43892616-7284-45A6-A3B5-41EC2A00441E}" destId="{6EE9925C-3BA0-4598-A7AF-4468A7196BF0}" srcOrd="3" destOrd="0" parTransId="{AC2DA8C4-4931-4377-9604-720066D86547}" sibTransId="{333CFC9C-5806-4945-8B2B-E1BDA28C7FEE}"/>
    <dgm:cxn modelId="{E827786B-9923-42C0-8294-0CDB7BE0B3C0}" srcId="{43892616-7284-45A6-A3B5-41EC2A00441E}" destId="{A2DC971B-826C-48A7-8D07-8ED3F96CD263}" srcOrd="4" destOrd="0" parTransId="{13CB366E-37C8-46CB-BD3E-5CF1DDCA8D78}" sibTransId="{1C67B991-0DE6-42EE-974C-29AD8930F402}"/>
    <dgm:cxn modelId="{8BFD7582-D53B-499E-847B-63AA4164D24B}" type="presOf" srcId="{0626D55E-336F-4FDE-951E-99AF83A80247}" destId="{3221BE1E-A065-4A1A-B31E-2B953A9D268B}" srcOrd="0" destOrd="0" presId="urn:microsoft.com/office/officeart/2005/8/layout/vList5"/>
    <dgm:cxn modelId="{9D4F9431-5020-4488-9E3F-14ABB78638DF}" type="presOf" srcId="{98EEEEC0-B65D-4211-9EBC-42491E87E634}" destId="{9C79730B-7992-498E-B6C5-30D44997FD11}" srcOrd="0" destOrd="0" presId="urn:microsoft.com/office/officeart/2005/8/layout/vList5"/>
    <dgm:cxn modelId="{E1031C1D-A7F2-495F-9E04-FD39391613CA}" type="presOf" srcId="{F260A619-2B05-496F-B497-270212F741AC}" destId="{3FAEB298-B85B-4C1E-8258-D9347B06D3AE}" srcOrd="0" destOrd="0" presId="urn:microsoft.com/office/officeart/2005/8/layout/vList5"/>
    <dgm:cxn modelId="{DCC9BAD1-8894-457A-9722-EF2A06D75A2B}" srcId="{A2DC971B-826C-48A7-8D07-8ED3F96CD263}" destId="{5ED844CC-834E-4663-9CE4-CA8F34123549}" srcOrd="0" destOrd="0" parTransId="{5C2E2471-2D7B-421D-BE49-A9A02A76678B}" sibTransId="{220C401E-9509-4567-B2AE-AA7780C35ADD}"/>
    <dgm:cxn modelId="{A59E33D0-8250-43D7-B658-073C0E812B86}" type="presOf" srcId="{A3B086CF-9E59-4535-BFAE-DB5AF23BC641}" destId="{455EC5EA-F6E5-40F8-A9E0-8380BF692E3B}" srcOrd="0" destOrd="0" presId="urn:microsoft.com/office/officeart/2005/8/layout/vList5"/>
    <dgm:cxn modelId="{8943C3FE-0B51-4925-AF59-63032D7878D5}" type="presOf" srcId="{E8F3EF72-41FA-47C6-A31B-8B507C99BE4A}" destId="{6ACC3525-4C94-4DF7-B5E8-0A397CD7E183}" srcOrd="0" destOrd="0" presId="urn:microsoft.com/office/officeart/2005/8/layout/vList5"/>
    <dgm:cxn modelId="{B1468424-DCFF-4991-A5C8-C41C5149A5F2}" srcId="{43892616-7284-45A6-A3B5-41EC2A00441E}" destId="{0626D55E-336F-4FDE-951E-99AF83A80247}" srcOrd="5" destOrd="0" parTransId="{29D1324B-74CE-4E33-BB58-6EC31E92802D}" sibTransId="{1CF66F6D-81CF-4ED3-8374-44673E476308}"/>
    <dgm:cxn modelId="{60FF2CAD-A120-411F-9035-B687248056BC}" type="presParOf" srcId="{3E656F78-7A62-4422-AF09-404EF0F473F5}" destId="{F6F4C9CF-D3C1-452A-A283-757B88972A54}" srcOrd="0" destOrd="0" presId="urn:microsoft.com/office/officeart/2005/8/layout/vList5"/>
    <dgm:cxn modelId="{5316B3EB-C84B-460B-A9B8-7480BCAE2FA5}" type="presParOf" srcId="{F6F4C9CF-D3C1-452A-A283-757B88972A54}" destId="{9C79730B-7992-498E-B6C5-30D44997FD11}" srcOrd="0" destOrd="0" presId="urn:microsoft.com/office/officeart/2005/8/layout/vList5"/>
    <dgm:cxn modelId="{CC0B605D-8EF7-4218-B6A6-EEFA7B2D548F}" type="presParOf" srcId="{F6F4C9CF-D3C1-452A-A283-757B88972A54}" destId="{6ACC3525-4C94-4DF7-B5E8-0A397CD7E183}" srcOrd="1" destOrd="0" presId="urn:microsoft.com/office/officeart/2005/8/layout/vList5"/>
    <dgm:cxn modelId="{39192467-CDAE-435B-96EA-9A2E3E368AF9}" type="presParOf" srcId="{3E656F78-7A62-4422-AF09-404EF0F473F5}" destId="{765FBFCF-E26E-44FA-B53E-F3575B690219}" srcOrd="1" destOrd="0" presId="urn:microsoft.com/office/officeart/2005/8/layout/vList5"/>
    <dgm:cxn modelId="{41782D49-83F2-4826-AAC0-510D71ED0B1D}" type="presParOf" srcId="{3E656F78-7A62-4422-AF09-404EF0F473F5}" destId="{12DFD901-FA81-49F6-BB0F-1046B1714E24}" srcOrd="2" destOrd="0" presId="urn:microsoft.com/office/officeart/2005/8/layout/vList5"/>
    <dgm:cxn modelId="{2C90569D-CA25-4F53-BFCC-9C3052F3A870}" type="presParOf" srcId="{12DFD901-FA81-49F6-BB0F-1046B1714E24}" destId="{8E5AD6D1-6053-44CF-B2AE-0433B6F07568}" srcOrd="0" destOrd="0" presId="urn:microsoft.com/office/officeart/2005/8/layout/vList5"/>
    <dgm:cxn modelId="{218D9439-A768-470C-A454-7C46C9D3030A}" type="presParOf" srcId="{12DFD901-FA81-49F6-BB0F-1046B1714E24}" destId="{455EC5EA-F6E5-40F8-A9E0-8380BF692E3B}" srcOrd="1" destOrd="0" presId="urn:microsoft.com/office/officeart/2005/8/layout/vList5"/>
    <dgm:cxn modelId="{99160818-96FE-4C36-ADB3-EF8DC1860F71}" type="presParOf" srcId="{3E656F78-7A62-4422-AF09-404EF0F473F5}" destId="{0892BCF0-1EAF-485F-861E-E38B9A9C0A9A}" srcOrd="3" destOrd="0" presId="urn:microsoft.com/office/officeart/2005/8/layout/vList5"/>
    <dgm:cxn modelId="{490B04F8-FD10-4815-9B1F-54B6D30021C6}" type="presParOf" srcId="{3E656F78-7A62-4422-AF09-404EF0F473F5}" destId="{C4D09ABB-E16E-4CAA-A955-A565AE1A6E2B}" srcOrd="4" destOrd="0" presId="urn:microsoft.com/office/officeart/2005/8/layout/vList5"/>
    <dgm:cxn modelId="{C9F3DA10-FEC8-4BCC-8E7E-D21BFB83AFEC}" type="presParOf" srcId="{C4D09ABB-E16E-4CAA-A955-A565AE1A6E2B}" destId="{CFDADC7B-B32D-42CF-B980-58736E648C42}" srcOrd="0" destOrd="0" presId="urn:microsoft.com/office/officeart/2005/8/layout/vList5"/>
    <dgm:cxn modelId="{286B5ACC-1F47-46DA-A0A8-38126611A482}" type="presParOf" srcId="{C4D09ABB-E16E-4CAA-A955-A565AE1A6E2B}" destId="{EE919F22-AECD-430C-8D29-966118490009}" srcOrd="1" destOrd="0" presId="urn:microsoft.com/office/officeart/2005/8/layout/vList5"/>
    <dgm:cxn modelId="{44B1608E-F830-431B-919F-12563F2F268C}" type="presParOf" srcId="{3E656F78-7A62-4422-AF09-404EF0F473F5}" destId="{219887B8-2CFF-42C6-AF4A-6CA960B2818A}" srcOrd="5" destOrd="0" presId="urn:microsoft.com/office/officeart/2005/8/layout/vList5"/>
    <dgm:cxn modelId="{89797964-91D5-417A-8912-4E8E0E265727}" type="presParOf" srcId="{3E656F78-7A62-4422-AF09-404EF0F473F5}" destId="{5DAC4993-0262-477B-8D1C-6737C3ACA537}" srcOrd="6" destOrd="0" presId="urn:microsoft.com/office/officeart/2005/8/layout/vList5"/>
    <dgm:cxn modelId="{7DCC9BF3-0B57-4F2D-A816-15227064C241}" type="presParOf" srcId="{5DAC4993-0262-477B-8D1C-6737C3ACA537}" destId="{3CF5709D-1EA0-4BE9-A8AE-1B03BD88870E}" srcOrd="0" destOrd="0" presId="urn:microsoft.com/office/officeart/2005/8/layout/vList5"/>
    <dgm:cxn modelId="{ECF7ED20-0936-4A9C-BA62-2C9A4329C470}" type="presParOf" srcId="{5DAC4993-0262-477B-8D1C-6737C3ACA537}" destId="{DC133650-C0DA-4CA4-B602-57F7D0E1C00D}" srcOrd="1" destOrd="0" presId="urn:microsoft.com/office/officeart/2005/8/layout/vList5"/>
    <dgm:cxn modelId="{2FC9594C-6F2A-4C75-82FC-684E30D742FE}" type="presParOf" srcId="{3E656F78-7A62-4422-AF09-404EF0F473F5}" destId="{8B9E077C-FA00-4B13-B036-27E80842D55A}" srcOrd="7" destOrd="0" presId="urn:microsoft.com/office/officeart/2005/8/layout/vList5"/>
    <dgm:cxn modelId="{80240E6D-F914-4D19-B532-559353CFD9E8}" type="presParOf" srcId="{3E656F78-7A62-4422-AF09-404EF0F473F5}" destId="{2C221EB4-238E-47AF-A4FC-3F8E5F0B4471}" srcOrd="8" destOrd="0" presId="urn:microsoft.com/office/officeart/2005/8/layout/vList5"/>
    <dgm:cxn modelId="{09D6E5F7-4292-4CCE-A434-CE59032CD50B}" type="presParOf" srcId="{2C221EB4-238E-47AF-A4FC-3F8E5F0B4471}" destId="{1B1515BA-96A0-42A2-829D-834C96F72E30}" srcOrd="0" destOrd="0" presId="urn:microsoft.com/office/officeart/2005/8/layout/vList5"/>
    <dgm:cxn modelId="{C07F3629-3211-4368-8DD1-ED5F7A4439E2}" type="presParOf" srcId="{2C221EB4-238E-47AF-A4FC-3F8E5F0B4471}" destId="{504C409F-7ADB-4D1E-B243-C1DB6CCF0061}" srcOrd="1" destOrd="0" presId="urn:microsoft.com/office/officeart/2005/8/layout/vList5"/>
    <dgm:cxn modelId="{CA4C7714-26BD-4678-8985-BDEA08DDB58B}" type="presParOf" srcId="{3E656F78-7A62-4422-AF09-404EF0F473F5}" destId="{541A8058-ECD6-4BCB-B582-CF72B807BEC5}" srcOrd="9" destOrd="0" presId="urn:microsoft.com/office/officeart/2005/8/layout/vList5"/>
    <dgm:cxn modelId="{006EF7EF-1A35-4DBC-99EF-0F825C8EF9AC}" type="presParOf" srcId="{3E656F78-7A62-4422-AF09-404EF0F473F5}" destId="{47C9BEC8-6A88-4777-88B3-DEF0A17E98A9}" srcOrd="10" destOrd="0" presId="urn:microsoft.com/office/officeart/2005/8/layout/vList5"/>
    <dgm:cxn modelId="{A0B4D80E-A0CA-4B64-9A60-150BEF1A1ED3}" type="presParOf" srcId="{47C9BEC8-6A88-4777-88B3-DEF0A17E98A9}" destId="{3221BE1E-A065-4A1A-B31E-2B953A9D268B}" srcOrd="0" destOrd="0" presId="urn:microsoft.com/office/officeart/2005/8/layout/vList5"/>
    <dgm:cxn modelId="{D0D57D67-7A36-47D7-AEB4-7B72816409AF}" type="presParOf" srcId="{47C9BEC8-6A88-4777-88B3-DEF0A17E98A9}" destId="{364528FA-D3EA-42A6-B0C6-F5AF612B9A2B}" srcOrd="1" destOrd="0" presId="urn:microsoft.com/office/officeart/2005/8/layout/vList5"/>
    <dgm:cxn modelId="{51ACEE20-D41D-4FDE-B875-417F5AF34232}" type="presParOf" srcId="{3E656F78-7A62-4422-AF09-404EF0F473F5}" destId="{E46E2F60-164E-406A-8DB9-0886A6F1F1DF}" srcOrd="11" destOrd="0" presId="urn:microsoft.com/office/officeart/2005/8/layout/vList5"/>
    <dgm:cxn modelId="{DFA3FB27-1E65-4698-92C2-F12316B326B0}" type="presParOf" srcId="{3E656F78-7A62-4422-AF09-404EF0F473F5}" destId="{7C93FA53-59FD-43C1-8292-FF7C66C3E6DF}" srcOrd="12" destOrd="0" presId="urn:microsoft.com/office/officeart/2005/8/layout/vList5"/>
    <dgm:cxn modelId="{78140E71-F91E-431E-B064-E2448C571C94}" type="presParOf" srcId="{7C93FA53-59FD-43C1-8292-FF7C66C3E6DF}" destId="{3FAEB298-B85B-4C1E-8258-D9347B06D3A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98A1E-DCBC-44E8-94F5-0C7C165D0BCE}">
      <dsp:nvSpPr>
        <dsp:cNvPr id="0" name=""/>
        <dsp:cNvSpPr/>
      </dsp:nvSpPr>
      <dsp:spPr>
        <a:xfrm rot="10800000">
          <a:off x="-1" y="0"/>
          <a:ext cx="7632851" cy="156812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0825" tIns="121920" rIns="227584" bIns="121920" numCol="1" spcCol="1270" anchor="ctr" anchorCtr="0">
          <a:noAutofit/>
        </a:bodyPr>
        <a:lstStyle/>
        <a:p>
          <a:pPr marL="898525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Три способи вирішення основних питань економіки</a:t>
          </a:r>
          <a:endParaRPr lang="ru-RU" sz="3200" b="1" i="1" kern="1200" dirty="0"/>
        </a:p>
      </dsp:txBody>
      <dsp:txXfrm rot="10800000">
        <a:off x="-1" y="0"/>
        <a:ext cx="7632851" cy="1568129"/>
      </dsp:txXfrm>
    </dsp:sp>
    <dsp:sp modelId="{22F902F6-10D1-4D54-87C5-86F3BE20ADDA}">
      <dsp:nvSpPr>
        <dsp:cNvPr id="0" name=""/>
        <dsp:cNvSpPr/>
      </dsp:nvSpPr>
      <dsp:spPr>
        <a:xfrm>
          <a:off x="504056" y="0"/>
          <a:ext cx="1474008" cy="156659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F0BB68-27D7-40C2-A259-0EA6D8CB8150}">
      <dsp:nvSpPr>
        <dsp:cNvPr id="0" name=""/>
        <dsp:cNvSpPr/>
      </dsp:nvSpPr>
      <dsp:spPr>
        <a:xfrm>
          <a:off x="5946967" y="3288159"/>
          <a:ext cx="91440" cy="151608"/>
        </a:xfrm>
        <a:custGeom>
          <a:avLst/>
          <a:gdLst/>
          <a:ahLst/>
          <a:cxnLst/>
          <a:rect l="0" t="0" r="0" b="0"/>
          <a:pathLst>
            <a:path>
              <a:moveTo>
                <a:pt x="111224" y="0"/>
              </a:moveTo>
              <a:lnTo>
                <a:pt x="111224" y="86846"/>
              </a:lnTo>
              <a:lnTo>
                <a:pt x="45720" y="86846"/>
              </a:lnTo>
              <a:lnTo>
                <a:pt x="45720" y="1516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7EEE5-1342-47C3-8D8F-6600EA1E2D31}">
      <dsp:nvSpPr>
        <dsp:cNvPr id="0" name=""/>
        <dsp:cNvSpPr/>
      </dsp:nvSpPr>
      <dsp:spPr>
        <a:xfrm>
          <a:off x="3932349" y="2533529"/>
          <a:ext cx="2125842" cy="31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950"/>
              </a:lnTo>
              <a:lnTo>
                <a:pt x="2125842" y="245950"/>
              </a:lnTo>
              <a:lnTo>
                <a:pt x="2125842" y="3107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3F63F-7AD3-4FE6-8E1B-52B5DA55F56E}">
      <dsp:nvSpPr>
        <dsp:cNvPr id="0" name=""/>
        <dsp:cNvSpPr/>
      </dsp:nvSpPr>
      <dsp:spPr>
        <a:xfrm>
          <a:off x="1633222" y="3255904"/>
          <a:ext cx="91440" cy="180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47"/>
              </a:lnTo>
              <a:lnTo>
                <a:pt x="79199" y="115847"/>
              </a:lnTo>
              <a:lnTo>
                <a:pt x="79199" y="1806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754AD-B136-41F8-9E0D-BE4E739DBDBD}">
      <dsp:nvSpPr>
        <dsp:cNvPr id="0" name=""/>
        <dsp:cNvSpPr/>
      </dsp:nvSpPr>
      <dsp:spPr>
        <a:xfrm>
          <a:off x="1678942" y="2533529"/>
          <a:ext cx="2253407" cy="306464"/>
        </a:xfrm>
        <a:custGeom>
          <a:avLst/>
          <a:gdLst/>
          <a:ahLst/>
          <a:cxnLst/>
          <a:rect l="0" t="0" r="0" b="0"/>
          <a:pathLst>
            <a:path>
              <a:moveTo>
                <a:pt x="2253407" y="0"/>
              </a:moveTo>
              <a:lnTo>
                <a:pt x="2253407" y="241702"/>
              </a:lnTo>
              <a:lnTo>
                <a:pt x="0" y="241702"/>
              </a:lnTo>
              <a:lnTo>
                <a:pt x="0" y="306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96E84-6212-4507-A4C2-B1807882C8E0}">
      <dsp:nvSpPr>
        <dsp:cNvPr id="0" name=""/>
        <dsp:cNvSpPr/>
      </dsp:nvSpPr>
      <dsp:spPr>
        <a:xfrm>
          <a:off x="241397" y="-73792"/>
          <a:ext cx="7381904" cy="2607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2B153-D913-48FB-BF39-81C71E2350EF}">
      <dsp:nvSpPr>
        <dsp:cNvPr id="0" name=""/>
        <dsp:cNvSpPr/>
      </dsp:nvSpPr>
      <dsp:spPr>
        <a:xfrm>
          <a:off x="319073" y="0"/>
          <a:ext cx="7381904" cy="26073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rgbClr val="8D0909"/>
              </a:solidFill>
            </a:rPr>
            <a:t>Змішана економічна система </a:t>
          </a:r>
          <a:r>
            <a:rPr lang="uk-UA" sz="2400" b="1" i="1" kern="1200" dirty="0" smtClean="0"/>
            <a:t>–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75000"/>
                </a:schemeClr>
              </a:solidFill>
            </a:rPr>
            <a:t>це такий спосіб організації </a:t>
          </a:r>
          <a:r>
            <a:rPr lang="uk-UA" sz="2400" b="0" i="1" kern="1200" dirty="0" smtClean="0">
              <a:solidFill>
                <a:schemeClr val="accent1">
                  <a:lumMod val="75000"/>
                </a:schemeClr>
              </a:solidFill>
            </a:rPr>
            <a:t>господарського життя</a:t>
          </a:r>
          <a:r>
            <a:rPr lang="uk-UA" sz="2400" b="1" i="1" kern="1200" dirty="0" smtClean="0">
              <a:solidFill>
                <a:schemeClr val="accent1">
                  <a:lumMod val="75000"/>
                </a:schemeClr>
              </a:solidFill>
            </a:rPr>
            <a:t>, при якому </a:t>
          </a:r>
          <a:r>
            <a:rPr lang="uk-UA" sz="2400" b="1" i="1" u="sng" kern="1200" dirty="0" smtClean="0">
              <a:solidFill>
                <a:schemeClr val="accent1">
                  <a:lumMod val="75000"/>
                </a:schemeClr>
              </a:solidFill>
            </a:rPr>
            <a:t>економічні ресурси </a:t>
          </a:r>
          <a:r>
            <a:rPr lang="uk-UA" sz="2400" b="1" i="1" u="none" kern="1200" dirty="0" smtClean="0">
              <a:solidFill>
                <a:schemeClr val="accent1">
                  <a:lumMod val="75000"/>
                </a:schemeClr>
              </a:solidFill>
            </a:rPr>
            <a:t>знаходяться </a:t>
          </a:r>
          <a:r>
            <a:rPr lang="uk-UA" sz="2400" b="1" i="1" u="sng" kern="1200" dirty="0" smtClean="0">
              <a:solidFill>
                <a:schemeClr val="accent1">
                  <a:lumMod val="75000"/>
                </a:schemeClr>
              </a:solidFill>
            </a:rPr>
            <a:t>у приватній власності</a:t>
          </a:r>
          <a:r>
            <a:rPr lang="uk-UA" sz="2400" b="1" i="1" kern="1200" dirty="0" smtClean="0">
              <a:solidFill>
                <a:schemeClr val="accent1">
                  <a:lumMod val="75000"/>
                </a:schemeClr>
              </a:solidFill>
            </a:rPr>
            <a:t>, а розподіл обмежених ресурсів здійснюється як </a:t>
          </a:r>
          <a:r>
            <a:rPr lang="uk-UA" sz="2400" b="1" i="1" u="sng" kern="1200" dirty="0" smtClean="0">
              <a:solidFill>
                <a:schemeClr val="accent1">
                  <a:lumMod val="75000"/>
                </a:schemeClr>
              </a:solidFill>
            </a:rPr>
            <a:t>ринком</a:t>
          </a:r>
          <a:r>
            <a:rPr lang="uk-UA" sz="2400" b="1" i="1" kern="1200" dirty="0" smtClean="0">
              <a:solidFill>
                <a:schemeClr val="accent1">
                  <a:lumMod val="75000"/>
                </a:schemeClr>
              </a:solidFill>
            </a:rPr>
            <a:t>, так і при значній </a:t>
          </a:r>
          <a:r>
            <a:rPr lang="uk-UA" sz="2400" b="1" i="1" u="sng" kern="1200" dirty="0" smtClean="0">
              <a:solidFill>
                <a:schemeClr val="accent1">
                  <a:lumMod val="75000"/>
                </a:schemeClr>
              </a:solidFill>
            </a:rPr>
            <a:t>участі держави </a:t>
          </a:r>
          <a:endParaRPr lang="ru-RU" sz="2400" b="1" i="1" u="sng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19073" y="0"/>
        <a:ext cx="7381904" cy="2607321"/>
      </dsp:txXfrm>
    </dsp:sp>
    <dsp:sp modelId="{E6CC2EC0-54DD-4852-86D9-CE1C41230A74}">
      <dsp:nvSpPr>
        <dsp:cNvPr id="0" name=""/>
        <dsp:cNvSpPr/>
      </dsp:nvSpPr>
      <dsp:spPr>
        <a:xfrm>
          <a:off x="158270" y="2839994"/>
          <a:ext cx="3041343" cy="415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5797C-17FB-4AD9-9F16-A8D4B5AB8781}">
      <dsp:nvSpPr>
        <dsp:cNvPr id="0" name=""/>
        <dsp:cNvSpPr/>
      </dsp:nvSpPr>
      <dsp:spPr>
        <a:xfrm>
          <a:off x="235946" y="2913786"/>
          <a:ext cx="3041343" cy="415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8D0909"/>
              </a:solidFill>
            </a:rPr>
            <a:t>Ринкова сфера</a:t>
          </a:r>
          <a:endParaRPr lang="ru-RU" sz="2400" b="1" i="1" kern="1200" dirty="0">
            <a:solidFill>
              <a:srgbClr val="8D0909"/>
            </a:solidFill>
          </a:endParaRPr>
        </a:p>
      </dsp:txBody>
      <dsp:txXfrm>
        <a:off x="235946" y="2913786"/>
        <a:ext cx="3041343" cy="415910"/>
      </dsp:txXfrm>
    </dsp:sp>
    <dsp:sp modelId="{965EC088-E081-4B1B-B832-8510130DD248}">
      <dsp:nvSpPr>
        <dsp:cNvPr id="0" name=""/>
        <dsp:cNvSpPr/>
      </dsp:nvSpPr>
      <dsp:spPr>
        <a:xfrm>
          <a:off x="191393" y="3436515"/>
          <a:ext cx="3042056" cy="2493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518BE-0434-44CC-A802-A9648AB6D8EB}">
      <dsp:nvSpPr>
        <dsp:cNvPr id="0" name=""/>
        <dsp:cNvSpPr/>
      </dsp:nvSpPr>
      <dsp:spPr>
        <a:xfrm>
          <a:off x="269068" y="3510307"/>
          <a:ext cx="3042056" cy="2493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Споживачі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Вільний обмін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Виробники</a:t>
          </a:r>
          <a:endParaRPr lang="uk-UA" sz="13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3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69068" y="3510307"/>
        <a:ext cx="3042056" cy="2493740"/>
      </dsp:txXfrm>
    </dsp:sp>
    <dsp:sp modelId="{59914B3D-0F80-4776-A400-172E5711442D}">
      <dsp:nvSpPr>
        <dsp:cNvPr id="0" name=""/>
        <dsp:cNvSpPr/>
      </dsp:nvSpPr>
      <dsp:spPr>
        <a:xfrm>
          <a:off x="4554217" y="2844242"/>
          <a:ext cx="3007948" cy="443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DD754-C7C5-427C-A243-000834ADB8C2}">
      <dsp:nvSpPr>
        <dsp:cNvPr id="0" name=""/>
        <dsp:cNvSpPr/>
      </dsp:nvSpPr>
      <dsp:spPr>
        <a:xfrm>
          <a:off x="4631893" y="2918034"/>
          <a:ext cx="3007948" cy="443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8D0909"/>
              </a:solidFill>
            </a:rPr>
            <a:t>Державна сфера</a:t>
          </a:r>
          <a:endParaRPr lang="ru-RU" sz="2400" b="1" i="1" kern="1200" dirty="0">
            <a:solidFill>
              <a:srgbClr val="8D0909"/>
            </a:solidFill>
          </a:endParaRPr>
        </a:p>
      </dsp:txBody>
      <dsp:txXfrm>
        <a:off x="4631893" y="2918034"/>
        <a:ext cx="3007948" cy="443917"/>
      </dsp:txXfrm>
    </dsp:sp>
    <dsp:sp modelId="{2DBC8CEE-6FD8-42AC-B540-B6014BA5933D}">
      <dsp:nvSpPr>
        <dsp:cNvPr id="0" name=""/>
        <dsp:cNvSpPr/>
      </dsp:nvSpPr>
      <dsp:spPr>
        <a:xfrm>
          <a:off x="4422108" y="3439768"/>
          <a:ext cx="3141158" cy="245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EB200-5EF0-4480-AD63-46DE69CF0311}">
      <dsp:nvSpPr>
        <dsp:cNvPr id="0" name=""/>
        <dsp:cNvSpPr/>
      </dsp:nvSpPr>
      <dsp:spPr>
        <a:xfrm>
          <a:off x="4499783" y="3513560"/>
          <a:ext cx="3141158" cy="24527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Виробники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Державний план, розподіл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i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accent1">
                  <a:lumMod val="50000"/>
                </a:schemeClr>
              </a:solidFill>
            </a:rPr>
            <a:t>Споживачі</a:t>
          </a:r>
          <a:endParaRPr lang="ru-RU" sz="24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499783" y="3513560"/>
        <a:ext cx="3141158" cy="24527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CC3525-4C94-4DF7-B5E8-0A397CD7E183}">
      <dsp:nvSpPr>
        <dsp:cNvPr id="0" name=""/>
        <dsp:cNvSpPr/>
      </dsp:nvSpPr>
      <dsp:spPr>
        <a:xfrm rot="5400000">
          <a:off x="5243133" y="-2235412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solidFill>
                <a:srgbClr val="C00000"/>
              </a:solidFill>
            </a:rPr>
            <a:t>полягає у визначенні цілей, пріоритетів та основних напрямів розвитку економіки</a:t>
          </a:r>
          <a:endParaRPr lang="uk-UA" sz="1600" kern="1200" dirty="0">
            <a:solidFill>
              <a:srgbClr val="C00000"/>
            </a:solidFill>
          </a:endParaRPr>
        </a:p>
      </dsp:txBody>
      <dsp:txXfrm rot="5400000">
        <a:off x="5243133" y="-2235412"/>
        <a:ext cx="593990" cy="5214238"/>
      </dsp:txXfrm>
    </dsp:sp>
    <dsp:sp modelId="{9C79730B-7992-498E-B6C5-30D44997FD11}">
      <dsp:nvSpPr>
        <dsp:cNvPr id="0" name=""/>
        <dsp:cNvSpPr/>
      </dsp:nvSpPr>
      <dsp:spPr>
        <a:xfrm>
          <a:off x="0" y="463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Цільова</a:t>
          </a:r>
          <a:endParaRPr lang="uk-UA" sz="2000" b="1" i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63"/>
        <a:ext cx="2933009" cy="742488"/>
      </dsp:txXfrm>
    </dsp:sp>
    <dsp:sp modelId="{455EC5EA-F6E5-40F8-A9E0-8380BF692E3B}">
      <dsp:nvSpPr>
        <dsp:cNvPr id="0" name=""/>
        <dsp:cNvSpPr/>
      </dsp:nvSpPr>
      <dsp:spPr>
        <a:xfrm rot="5400000">
          <a:off x="5243133" y="-1455799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C00000"/>
              </a:solidFill>
            </a:rPr>
            <a:t>передбачає формування таких важелів і регуляторів, які здатні ефективно впливати на діяльність </a:t>
          </a:r>
          <a:r>
            <a:rPr lang="uk-UA" sz="1400" b="1" kern="1200" dirty="0" err="1" smtClean="0">
              <a:solidFill>
                <a:srgbClr val="C00000"/>
              </a:solidFill>
            </a:rPr>
            <a:t>суб</a:t>
          </a:r>
          <a:r>
            <a:rPr lang="ru-RU" sz="1400" b="1" kern="1200" dirty="0" smtClean="0">
              <a:solidFill>
                <a:srgbClr val="C00000"/>
              </a:solidFill>
            </a:rPr>
            <a:t>’</a:t>
          </a:r>
          <a:r>
            <a:rPr lang="uk-UA" sz="1400" b="1" kern="1200" dirty="0" err="1" smtClean="0">
              <a:solidFill>
                <a:srgbClr val="C00000"/>
              </a:solidFill>
            </a:rPr>
            <a:t>єктів</a:t>
          </a:r>
          <a:r>
            <a:rPr lang="uk-UA" sz="1400" b="1" kern="1200" dirty="0" smtClean="0">
              <a:solidFill>
                <a:srgbClr val="C00000"/>
              </a:solidFill>
            </a:rPr>
            <a:t> господарювання</a:t>
          </a:r>
          <a:endParaRPr lang="uk-UA" sz="1400" kern="1200" dirty="0">
            <a:solidFill>
              <a:srgbClr val="C00000"/>
            </a:solidFill>
          </a:endParaRPr>
        </a:p>
      </dsp:txBody>
      <dsp:txXfrm rot="5400000">
        <a:off x="5243133" y="-1455799"/>
        <a:ext cx="593990" cy="5214238"/>
      </dsp:txXfrm>
    </dsp:sp>
    <dsp:sp modelId="{8E5AD6D1-6053-44CF-B2AE-0433B6F07568}">
      <dsp:nvSpPr>
        <dsp:cNvPr id="0" name=""/>
        <dsp:cNvSpPr/>
      </dsp:nvSpPr>
      <dsp:spPr>
        <a:xfrm>
          <a:off x="0" y="780075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smtClean="0">
              <a:solidFill>
                <a:schemeClr val="folHlink"/>
              </a:solidFill>
            </a:rPr>
            <a:t>Стимулююча</a:t>
          </a:r>
          <a:endParaRPr lang="uk-UA" sz="1900" u="none" kern="1200" dirty="0"/>
        </a:p>
      </dsp:txBody>
      <dsp:txXfrm>
        <a:off x="0" y="780075"/>
        <a:ext cx="2933009" cy="742488"/>
      </dsp:txXfrm>
    </dsp:sp>
    <dsp:sp modelId="{EE919F22-AECD-430C-8D29-966118490009}">
      <dsp:nvSpPr>
        <dsp:cNvPr id="0" name=""/>
        <dsp:cNvSpPr/>
      </dsp:nvSpPr>
      <dsp:spPr>
        <a:xfrm rot="5400000">
          <a:off x="5243133" y="-676187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C00000"/>
              </a:solidFill>
            </a:rPr>
            <a:t>держава за допомогою законів, законодавчих актів і нормативів встановлює певні правила діяльності для </a:t>
          </a:r>
          <a:r>
            <a:rPr lang="uk-UA" sz="1400" b="1" kern="1200" dirty="0" err="1" smtClean="0">
              <a:solidFill>
                <a:srgbClr val="C00000"/>
              </a:solidFill>
            </a:rPr>
            <a:t>суб</a:t>
          </a:r>
          <a:r>
            <a:rPr lang="ru-RU" sz="1400" b="1" kern="1200" dirty="0" smtClean="0">
              <a:solidFill>
                <a:srgbClr val="C00000"/>
              </a:solidFill>
            </a:rPr>
            <a:t>’</a:t>
          </a:r>
          <a:r>
            <a:rPr lang="uk-UA" sz="1400" b="1" kern="1200" dirty="0" err="1" smtClean="0">
              <a:solidFill>
                <a:srgbClr val="C00000"/>
              </a:solidFill>
            </a:rPr>
            <a:t>єктів</a:t>
          </a:r>
          <a:r>
            <a:rPr lang="uk-UA" sz="1400" b="1" kern="1200" dirty="0" smtClean="0">
              <a:solidFill>
                <a:srgbClr val="C00000"/>
              </a:solidFill>
            </a:rPr>
            <a:t> економіки, визначає правовий  простір</a:t>
          </a:r>
          <a:endParaRPr lang="uk-UA" sz="1400" kern="1200" dirty="0">
            <a:solidFill>
              <a:srgbClr val="C00000"/>
            </a:solidFill>
          </a:endParaRPr>
        </a:p>
      </dsp:txBody>
      <dsp:txXfrm rot="5400000">
        <a:off x="5243133" y="-676187"/>
        <a:ext cx="593990" cy="5214238"/>
      </dsp:txXfrm>
    </dsp:sp>
    <dsp:sp modelId="{CFDADC7B-B32D-42CF-B980-58736E648C42}">
      <dsp:nvSpPr>
        <dsp:cNvPr id="0" name=""/>
        <dsp:cNvSpPr/>
      </dsp:nvSpPr>
      <dsp:spPr>
        <a:xfrm>
          <a:off x="11262" y="1578747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smtClean="0">
              <a:solidFill>
                <a:schemeClr val="tx2"/>
              </a:solidFill>
            </a:rPr>
            <a:t>Нормативна (регламентуюча)</a:t>
          </a:r>
          <a:endParaRPr lang="uk-UA" sz="1900" u="none" kern="1200" dirty="0"/>
        </a:p>
      </dsp:txBody>
      <dsp:txXfrm>
        <a:off x="11262" y="1578747"/>
        <a:ext cx="2933009" cy="742488"/>
      </dsp:txXfrm>
    </dsp:sp>
    <dsp:sp modelId="{DC133650-C0DA-4CA4-B602-57F7D0E1C00D}">
      <dsp:nvSpPr>
        <dsp:cNvPr id="0" name=""/>
        <dsp:cNvSpPr/>
      </dsp:nvSpPr>
      <dsp:spPr>
        <a:xfrm rot="5400000">
          <a:off x="5243133" y="103425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C00000"/>
              </a:solidFill>
            </a:rPr>
            <a:t> зводиться до внесення певних змін у хід реалізації економічної політики з метою усунення негативних екстремалей</a:t>
          </a:r>
          <a:endParaRPr lang="uk-UA" sz="1400" b="1" kern="1200" dirty="0">
            <a:solidFill>
              <a:srgbClr val="C00000"/>
            </a:solidFill>
          </a:endParaRPr>
        </a:p>
      </dsp:txBody>
      <dsp:txXfrm rot="5400000">
        <a:off x="5243133" y="103425"/>
        <a:ext cx="593990" cy="5214238"/>
      </dsp:txXfrm>
    </dsp:sp>
    <dsp:sp modelId="{3CF5709D-1EA0-4BE9-A8AE-1B03BD88870E}">
      <dsp:nvSpPr>
        <dsp:cNvPr id="0" name=""/>
        <dsp:cNvSpPr/>
      </dsp:nvSpPr>
      <dsp:spPr>
        <a:xfrm>
          <a:off x="0" y="2339300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err="1" smtClean="0">
              <a:solidFill>
                <a:schemeClr val="tx2"/>
              </a:solidFill>
            </a:rPr>
            <a:t>Корегуюча</a:t>
          </a:r>
          <a:endParaRPr lang="uk-UA" sz="1900" u="none" kern="1200" dirty="0"/>
        </a:p>
      </dsp:txBody>
      <dsp:txXfrm>
        <a:off x="0" y="2339300"/>
        <a:ext cx="2933009" cy="742488"/>
      </dsp:txXfrm>
    </dsp:sp>
    <dsp:sp modelId="{504C409F-7ADB-4D1E-B243-C1DB6CCF0061}">
      <dsp:nvSpPr>
        <dsp:cNvPr id="0" name=""/>
        <dsp:cNvSpPr/>
      </dsp:nvSpPr>
      <dsp:spPr>
        <a:xfrm rot="5400000">
          <a:off x="5228204" y="908674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C00000"/>
              </a:solidFill>
            </a:rPr>
            <a:t>передбачає регулювання державою соціальних відносин, перерозподіл доходів, соціальний захист і соціальні гарантії</a:t>
          </a:r>
          <a:endParaRPr lang="uk-UA" sz="1400" kern="1200" dirty="0">
            <a:solidFill>
              <a:srgbClr val="C00000"/>
            </a:solidFill>
          </a:endParaRPr>
        </a:p>
      </dsp:txBody>
      <dsp:txXfrm rot="5400000">
        <a:off x="5228204" y="908674"/>
        <a:ext cx="593990" cy="5214238"/>
      </dsp:txXfrm>
    </dsp:sp>
    <dsp:sp modelId="{1B1515BA-96A0-42A2-829D-834C96F72E30}">
      <dsp:nvSpPr>
        <dsp:cNvPr id="0" name=""/>
        <dsp:cNvSpPr/>
      </dsp:nvSpPr>
      <dsp:spPr>
        <a:xfrm>
          <a:off x="0" y="3118912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smtClean="0">
              <a:solidFill>
                <a:schemeClr val="folHlink"/>
              </a:solidFill>
            </a:rPr>
            <a:t>Соціальна</a:t>
          </a:r>
          <a:endParaRPr lang="uk-UA" sz="1900" u="none" kern="1200" dirty="0"/>
        </a:p>
      </dsp:txBody>
      <dsp:txXfrm>
        <a:off x="0" y="3118912"/>
        <a:ext cx="2933009" cy="742488"/>
      </dsp:txXfrm>
    </dsp:sp>
    <dsp:sp modelId="{364528FA-D3EA-42A6-B0C6-F5AF612B9A2B}">
      <dsp:nvSpPr>
        <dsp:cNvPr id="0" name=""/>
        <dsp:cNvSpPr/>
      </dsp:nvSpPr>
      <dsp:spPr>
        <a:xfrm rot="5400000">
          <a:off x="5243133" y="1662649"/>
          <a:ext cx="593990" cy="52142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C00000"/>
              </a:solidFill>
            </a:rPr>
            <a:t>означає державний нагляд і контроль за виконанням і дотриманням нормативно-правових актів, норм і стандартів</a:t>
          </a:r>
          <a:endParaRPr lang="uk-UA" sz="1400" kern="1200" dirty="0">
            <a:solidFill>
              <a:srgbClr val="C00000"/>
            </a:solidFill>
          </a:endParaRPr>
        </a:p>
      </dsp:txBody>
      <dsp:txXfrm rot="5400000">
        <a:off x="5243133" y="1662649"/>
        <a:ext cx="593990" cy="5214238"/>
      </dsp:txXfrm>
    </dsp:sp>
    <dsp:sp modelId="{3221BE1E-A065-4A1A-B31E-2B953A9D268B}">
      <dsp:nvSpPr>
        <dsp:cNvPr id="0" name=""/>
        <dsp:cNvSpPr/>
      </dsp:nvSpPr>
      <dsp:spPr>
        <a:xfrm>
          <a:off x="0" y="3898525"/>
          <a:ext cx="2933009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smtClean="0">
              <a:solidFill>
                <a:schemeClr val="tx2"/>
              </a:solidFill>
            </a:rPr>
            <a:t>Контролююча</a:t>
          </a:r>
          <a:endParaRPr lang="uk-UA" sz="1900" u="none" kern="1200" dirty="0"/>
        </a:p>
      </dsp:txBody>
      <dsp:txXfrm>
        <a:off x="0" y="3898525"/>
        <a:ext cx="2933009" cy="742488"/>
      </dsp:txXfrm>
    </dsp:sp>
    <dsp:sp modelId="{3FAEB298-B85B-4C1E-8258-D9347B06D3AE}">
      <dsp:nvSpPr>
        <dsp:cNvPr id="0" name=""/>
        <dsp:cNvSpPr/>
      </dsp:nvSpPr>
      <dsp:spPr>
        <a:xfrm>
          <a:off x="0" y="4678137"/>
          <a:ext cx="5259970" cy="7424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u="none" kern="1200" dirty="0" smtClean="0">
              <a:solidFill>
                <a:schemeClr val="folHlink"/>
              </a:solidFill>
            </a:rPr>
            <a:t>Безпосереднє управління неринковим сектором економіки</a:t>
          </a:r>
          <a:endParaRPr lang="uk-UA" sz="1900" u="none" kern="1200" dirty="0"/>
        </a:p>
      </dsp:txBody>
      <dsp:txXfrm>
        <a:off x="0" y="4678137"/>
        <a:ext cx="5259970" cy="742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898833-5FD3-4272-8C77-B13B7D2E4D5E}" type="datetimeFigureOut">
              <a:rPr lang="ru-RU"/>
              <a:pPr>
                <a:defRPr/>
              </a:pPr>
              <a:t>18.11.2020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C9607E2-A3D3-4124-ADF1-11BCB994E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319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13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B7218B-0266-4E83-8469-302B93EB1308}" type="slidenum">
              <a:rPr lang="ru-RU" smtClean="0"/>
              <a:pPr/>
              <a:t>37</a:t>
            </a:fld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269933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8D302-4700-465A-9D98-0EBB2C3FD2B8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312C2-2148-46F8-B480-1267CC72D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C89F3-1127-4C46-AF7A-7276E1C09346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7F05D-F9F6-4426-B6E7-78B12269B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82AF-24A7-440B-80D0-F4083966B65D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FC22-E8DF-4DA9-9866-C4A8FEC07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F158E-C481-4543-8AE2-B851607C796C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519FB-14A7-4C74-9325-CA0399F17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4A6A8B-D5C8-4262-BF0C-6E2D3B0A817E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527FD1-96BC-41D5-AAD4-546098EB2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95AC-632B-48B1-9816-BCA342A75818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64B75-5D90-4D8B-B5D3-B9740AD17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79C1-A07B-4549-8401-E75D2AE5CEB6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2531-D485-4A7E-8FAF-FB3A68E64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FDB0-14BC-483C-A0E0-DA76980A18BC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9DE9-4AC5-4B2B-B6EB-43F509C18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61F400-F6B9-4CE4-BAB6-0B1AA8364053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3A0490-1CAE-4A46-810C-0588D4E03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5E59F-AAC0-4F39-ADBB-48C56F5CB38B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9E821-806D-40A6-8B8F-AF1280C61F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2B11B0-128B-469A-97A9-0918A557B30A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38CDB1-942E-4C7F-B12E-AC49C3D29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9D922B-BE46-4827-88AA-B18347A97636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921543-A6BC-403B-81CF-901A43082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7702C98-650C-4DED-B261-80D6219F54F6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8AF33C-6E86-4EBE-B8A5-1D3A623E8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47" r:id="rId4"/>
    <p:sldLayoutId id="2147483846" r:id="rId5"/>
    <p:sldLayoutId id="2147483851" r:id="rId6"/>
    <p:sldLayoutId id="2147483845" r:id="rId7"/>
    <p:sldLayoutId id="2147483852" r:id="rId8"/>
    <p:sldLayoutId id="2147483853" r:id="rId9"/>
    <p:sldLayoutId id="2147483844" r:id="rId10"/>
    <p:sldLayoutId id="2147483843" r:id="rId11"/>
    <p:sldLayoutId id="214748384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1A900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FDCAA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CDACA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907704" y="980728"/>
            <a:ext cx="6980510" cy="2232248"/>
          </a:xfrm>
          <a:solidFill>
            <a:schemeClr val="bg2">
              <a:lumMod val="90000"/>
            </a:scheme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200" i="1" cap="none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ЗМІШАНА ЕКОНОМІКА ТА ЇЇ ТИПИ.</a:t>
            </a:r>
            <a:br>
              <a:rPr lang="ru-RU" sz="3200" i="1" cap="none" dirty="0" smtClean="0">
                <a:solidFill>
                  <a:srgbClr val="CC0000"/>
                </a:solidFill>
                <a:latin typeface="Arial" charset="0"/>
                <a:cs typeface="Arial" charset="0"/>
              </a:rPr>
            </a:br>
            <a:r>
              <a:rPr lang="ru-RU" sz="3200" i="1" cap="none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ДЕРЖАВНЕ РЕГУЛЮВАННЯ ЕКОНОМІКИ</a:t>
            </a:r>
            <a:endParaRPr lang="uk-UA" sz="3200" i="1" cap="none" dirty="0" smtClean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15363" name="Picture 1" descr="D:\ОНЕУ\ 2 Мікроэкономика\Картинки для микро\конкур все довольн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861048"/>
            <a:ext cx="382905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571500" y="214313"/>
            <a:ext cx="8215313" cy="1020762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uk-UA" sz="2800" b="1" cap="none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Недоліки ринкової системи: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786063" y="1214438"/>
            <a:ext cx="6143625" cy="5714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не здатна протистояти монополізації</a:t>
            </a:r>
            <a:endParaRPr lang="uk-UA" sz="24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786050" y="2143116"/>
            <a:ext cx="6072187" cy="7858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загострює проблему соціальної нерівності</a:t>
            </a:r>
            <a:endParaRPr lang="uk-UA" sz="24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786050" y="3214687"/>
            <a:ext cx="6143625" cy="7858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ринкова конкуренція призводить до</a:t>
            </a:r>
          </a:p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виникнення безробіття</a:t>
            </a:r>
            <a:endParaRPr lang="uk-UA" sz="2400" i="1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285750" y="1857375"/>
            <a:ext cx="1785938" cy="36004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>Недоліки</a:t>
            </a:r>
          </a:p>
        </p:txBody>
      </p:sp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2357422" y="1285860"/>
            <a:ext cx="233378" cy="6286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E75C01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>
            <a:off x="2357422" y="2214554"/>
            <a:ext cx="304816" cy="62865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E75C01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3" name="WordArt 12"/>
          <p:cNvSpPr>
            <a:spLocks noChangeArrowheads="1" noChangeShapeType="1" noTextEdit="1"/>
          </p:cNvSpPr>
          <p:nvPr/>
        </p:nvSpPr>
        <p:spPr bwMode="auto">
          <a:xfrm>
            <a:off x="2357422" y="3286124"/>
            <a:ext cx="304816" cy="62864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E75C01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4" name="Номер слайда 13"/>
          <p:cNvSpPr txBox="1">
            <a:spLocks noGrp="1"/>
          </p:cNvSpPr>
          <p:nvPr/>
        </p:nvSpPr>
        <p:spPr>
          <a:xfrm>
            <a:off x="8348663" y="6111875"/>
            <a:ext cx="457200" cy="365125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2CF0122E-8A1D-494E-9CC1-EC3461EA405D}" type="slidenum">
              <a:rPr lang="ru-RU" sz="1000">
                <a:solidFill>
                  <a:schemeClr val="bg2">
                    <a:shade val="50000"/>
                  </a:schemeClr>
                </a:solidFill>
                <a:latin typeface="Arial" charset="0"/>
              </a:rPr>
              <a:pPr algn="r">
                <a:defRPr/>
              </a:pPr>
              <a:t>10</a:t>
            </a:fld>
            <a:endParaRPr lang="ru-RU" sz="1000">
              <a:solidFill>
                <a:schemeClr val="bg2">
                  <a:shade val="50000"/>
                </a:schemeClr>
              </a:solidFill>
              <a:latin typeface="Arial" charset="0"/>
            </a:endParaRPr>
          </a:p>
        </p:txBody>
      </p:sp>
      <p:sp>
        <p:nvSpPr>
          <p:cNvPr id="21515" name="Номер слайда 1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395E0C-C399-4ADD-9184-3BE4018784A7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786050" y="4429132"/>
            <a:ext cx="6143625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не сприяє виробництву суспільних благ</a:t>
            </a:r>
            <a:endParaRPr lang="uk-UA" sz="24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6" name="WordArt 12"/>
          <p:cNvSpPr>
            <a:spLocks noChangeArrowheads="1" noChangeShapeType="1" noTextEdit="1"/>
          </p:cNvSpPr>
          <p:nvPr/>
        </p:nvSpPr>
        <p:spPr bwMode="auto">
          <a:xfrm>
            <a:off x="2357422" y="4429132"/>
            <a:ext cx="304800" cy="70008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E75C01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786050" y="5357826"/>
            <a:ext cx="6143625" cy="8572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призводить до виснаження</a:t>
            </a:r>
          </a:p>
          <a:p>
            <a:pPr algn="just">
              <a:defRPr/>
            </a:pPr>
            <a:r>
              <a:rPr lang="uk-UA" sz="2400" dirty="0" smtClean="0">
                <a:solidFill>
                  <a:srgbClr val="990000"/>
                </a:solidFill>
                <a:latin typeface="Arial" charset="0"/>
              </a:rPr>
              <a:t>природних ресурсів</a:t>
            </a:r>
            <a:endParaRPr lang="uk-UA" sz="2400" dirty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18" name="WordArt 12"/>
          <p:cNvSpPr>
            <a:spLocks noChangeArrowheads="1" noChangeShapeType="1" noTextEdit="1"/>
          </p:cNvSpPr>
          <p:nvPr/>
        </p:nvSpPr>
        <p:spPr bwMode="auto">
          <a:xfrm>
            <a:off x="2357422" y="5429264"/>
            <a:ext cx="304800" cy="70008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E75C01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C3C5F-6106-4209-BA30-401A39CFC6CA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239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Змішана</a:t>
            </a:r>
          </a:p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економічна система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39772" y="1343025"/>
            <a:ext cx="5897768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Char char="-"/>
            </a:pPr>
            <a:r>
              <a:rPr lang="ru-RU" b="0" dirty="0"/>
              <a:t> </a:t>
            </a:r>
          </a:p>
          <a:p>
            <a:pPr algn="ctr">
              <a:spcBef>
                <a:spcPct val="0"/>
              </a:spcBef>
            </a:pP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це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спосіб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організації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економічного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суспільства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поєднує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собі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риси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різних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економічних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систем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переважанням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однієї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b="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</a:t>
            </a:r>
            <a:r>
              <a:rPr lang="ru-RU" b="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них</a:t>
            </a:r>
            <a:r>
              <a:rPr lang="ru-RU" b="0" dirty="0"/>
              <a:t>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43200" y="4343400"/>
            <a:ext cx="3276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88900" cap="sq" cmpd="thickThin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3600" b="1" i="1" dirty="0" err="1" smtClean="0"/>
              <a:t>Змішана</a:t>
            </a:r>
            <a:r>
              <a:rPr lang="ru-RU" sz="3600" b="1" i="1" dirty="0" smtClean="0"/>
              <a:t> </a:t>
            </a:r>
            <a:endParaRPr lang="ru-RU" sz="3600" b="1" i="1" dirty="0"/>
          </a:p>
          <a:p>
            <a:pPr algn="ctr">
              <a:spcBef>
                <a:spcPct val="0"/>
              </a:spcBef>
            </a:pPr>
            <a:r>
              <a:rPr lang="ru-RU" sz="3600" b="1" i="1" dirty="0" err="1"/>
              <a:t>економіка</a:t>
            </a:r>
            <a:endParaRPr lang="ru-RU" sz="3600" b="1" i="1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096000" y="3048000"/>
            <a:ext cx="28194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sq" cmpd="dbl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b="0" dirty="0" err="1"/>
              <a:t>Державне</a:t>
            </a:r>
            <a:r>
              <a:rPr lang="ru-RU" b="0" dirty="0"/>
              <a:t> </a:t>
            </a:r>
          </a:p>
          <a:p>
            <a:pPr algn="ctr">
              <a:spcBef>
                <a:spcPct val="0"/>
              </a:spcBef>
            </a:pPr>
            <a:r>
              <a:rPr lang="ru-RU" b="0" dirty="0" err="1"/>
              <a:t>регулювання</a:t>
            </a:r>
            <a:endParaRPr lang="ru-RU" b="0" dirty="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28600" y="5791200"/>
            <a:ext cx="2590800" cy="806152"/>
          </a:xfrm>
          <a:prstGeom prst="rect">
            <a:avLst/>
          </a:prstGeom>
          <a:solidFill>
            <a:srgbClr val="7BEC0A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b="0" dirty="0" err="1" smtClean="0"/>
              <a:t>Ринкове</a:t>
            </a:r>
            <a:endParaRPr lang="ru-RU" sz="2000" b="0" dirty="0"/>
          </a:p>
          <a:p>
            <a:pPr algn="ctr">
              <a:spcBef>
                <a:spcPct val="0"/>
              </a:spcBef>
            </a:pPr>
            <a:r>
              <a:rPr lang="ru-RU" sz="2000" b="0" dirty="0" err="1"/>
              <a:t>господарство</a:t>
            </a:r>
            <a:endParaRPr lang="ru-RU" sz="2000" b="0" dirty="0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1371600" y="4572000"/>
            <a:ext cx="12954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 rot="16251976" flipH="1">
            <a:off x="4872038" y="3127375"/>
            <a:ext cx="952500" cy="1247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07" grpId="0" animBg="1" autoUpdateAnimBg="0"/>
      <p:bldP spid="25613" grpId="0" animBg="1"/>
      <p:bldP spid="256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11560" y="332656"/>
          <a:ext cx="8064896" cy="600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2124075" y="4292600"/>
            <a:ext cx="144463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124075" y="5157788"/>
            <a:ext cx="144463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659563" y="4149725"/>
            <a:ext cx="144462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659563" y="5300663"/>
            <a:ext cx="144462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23529" y="4509120"/>
            <a:ext cx="2376264" cy="187220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 </a:t>
            </a: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приватної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власності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419475" y="4508500"/>
            <a:ext cx="2376661" cy="187282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Приватна  </a:t>
            </a: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господарська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ініціатива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300192" y="4509120"/>
            <a:ext cx="2232248" cy="1800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Ринки </a:t>
            </a: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ресурсів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товарів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latin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57189" y="1214438"/>
            <a:ext cx="2270596" cy="2428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err="1" smtClean="0">
                <a:solidFill>
                  <a:srgbClr val="C00000"/>
                </a:solidFill>
                <a:latin typeface="Arial" charset="0"/>
              </a:rPr>
              <a:t>Перерозпо</a:t>
            </a:r>
            <a:r>
              <a:rPr lang="ru-RU" sz="2400" b="1" i="1" dirty="0" smtClean="0">
                <a:solidFill>
                  <a:srgbClr val="C00000"/>
                </a:solidFill>
                <a:latin typeface="Arial" charset="0"/>
              </a:rPr>
              <a:t>-</a:t>
            </a:r>
          </a:p>
          <a:p>
            <a:pPr algn="ctr"/>
            <a:r>
              <a:rPr lang="ru-RU" sz="2400" b="1" i="1" dirty="0" err="1" smtClean="0">
                <a:solidFill>
                  <a:srgbClr val="C00000"/>
                </a:solidFill>
                <a:latin typeface="Arial" charset="0"/>
              </a:rPr>
              <a:t>діляє</a:t>
            </a:r>
            <a:r>
              <a:rPr lang="ru-RU" sz="2400" b="1" i="1" dirty="0" smtClean="0">
                <a:solidFill>
                  <a:srgbClr val="C00000"/>
                </a:solidFill>
                <a:latin typeface="Arial" charset="0"/>
              </a:rPr>
              <a:t>  </a:t>
            </a:r>
            <a:endParaRPr lang="ru-RU" sz="2400" b="1" i="1" dirty="0">
              <a:solidFill>
                <a:srgbClr val="C00000"/>
              </a:solidFill>
              <a:latin typeface="Arial" charset="0"/>
            </a:endParaRP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Arial" charset="0"/>
              </a:rPr>
              <a:t>доходи та </a:t>
            </a: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Arial" charset="0"/>
              </a:rPr>
              <a:t>ресурси</a:t>
            </a:r>
            <a:endParaRPr lang="ru-RU" sz="2400" b="1" i="1" dirty="0">
              <a:solidFill>
                <a:srgbClr val="C00000"/>
              </a:solidFill>
              <a:latin typeface="Arial" charset="0"/>
            </a:endParaRPr>
          </a:p>
          <a:p>
            <a:endParaRPr lang="ru-RU" dirty="0">
              <a:latin typeface="Arial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203848" y="1916833"/>
            <a:ext cx="2592387" cy="165618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latin typeface="Arial" charset="0"/>
            </a:endParaRP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Підтримує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незаможні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верстви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населення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latin typeface="Arial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286500" y="1143000"/>
            <a:ext cx="2245940" cy="2428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pPr algn="ctr"/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Послаблює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зовнішні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проблеми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endParaRPr lang="ru-RU" sz="1800" dirty="0">
              <a:latin typeface="Arial" charset="0"/>
            </a:endParaRPr>
          </a:p>
        </p:txBody>
      </p:sp>
      <p:sp>
        <p:nvSpPr>
          <p:cNvPr id="30728" name="Text Box 12"/>
          <p:cNvSpPr txBox="1">
            <a:spLocks noChangeArrowheads="1"/>
          </p:cNvSpPr>
          <p:nvPr/>
        </p:nvSpPr>
        <p:spPr bwMode="auto">
          <a:xfrm>
            <a:off x="179388" y="260350"/>
            <a:ext cx="8820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i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</a:rPr>
              <a:t>Змішана</a:t>
            </a:r>
            <a:r>
              <a:rPr lang="ru-RU" sz="40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</a:rPr>
              <a:t> </a:t>
            </a:r>
            <a:r>
              <a:rPr lang="ru-RU" sz="4000" b="1" i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</a:rPr>
              <a:t>економічна</a:t>
            </a:r>
            <a:r>
              <a:rPr lang="ru-RU" sz="40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</a:rPr>
              <a:t> система</a:t>
            </a:r>
          </a:p>
        </p:txBody>
      </p:sp>
      <p:sp>
        <p:nvSpPr>
          <p:cNvPr id="30729" name="WordArt 15"/>
          <p:cNvSpPr>
            <a:spLocks noChangeArrowheads="1" noChangeShapeType="1" noTextEdit="1"/>
          </p:cNvSpPr>
          <p:nvPr/>
        </p:nvSpPr>
        <p:spPr bwMode="auto">
          <a:xfrm>
            <a:off x="3131840" y="3789040"/>
            <a:ext cx="2809031" cy="5753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30"/>
              </a:avLst>
            </a:prstTxWarp>
          </a:bodyPr>
          <a:lstStyle/>
          <a:p>
            <a:r>
              <a:rPr lang="uk-UA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Arial"/>
                <a:cs typeface="Arial"/>
              </a:rPr>
              <a:t>Ринок</a:t>
            </a:r>
          </a:p>
        </p:txBody>
      </p:sp>
      <p:sp>
        <p:nvSpPr>
          <p:cNvPr id="30730" name="WordArt 16"/>
          <p:cNvSpPr>
            <a:spLocks noChangeArrowheads="1" noChangeShapeType="1" noTextEdit="1"/>
          </p:cNvSpPr>
          <p:nvPr/>
        </p:nvSpPr>
        <p:spPr bwMode="auto">
          <a:xfrm>
            <a:off x="2771800" y="1196752"/>
            <a:ext cx="3312369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"/>
                <a:cs typeface="Arial"/>
              </a:rPr>
              <a:t>Держава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2988" y="1412875"/>
            <a:ext cx="6985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Практично всі економіки, що існують в сучасному світі,  відносяться до </a:t>
            </a:r>
            <a:r>
              <a:rPr lang="uk-UA" sz="2800" b="1" i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змішаного типу</a:t>
            </a:r>
            <a:r>
              <a:rPr lang="uk-UA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.  В реальному житті будь-якої країни не існує в чистому вигляді жодна економічна система. В Англії, наприклад, близько 30% робочої сили зайнято у державному секторі економіки, решта 70% - у приватному.</a:t>
            </a:r>
            <a:endParaRPr lang="ru-RU" sz="2800" b="1" i="1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7543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Змішана економіка</a:t>
            </a:r>
            <a:br>
              <a:rPr lang="uk-UA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uk-UA" sz="3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539552" y="1772816"/>
            <a:ext cx="5040560" cy="4547592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Виробники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самі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вирішують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виробляти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покупці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якій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кількості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купувати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Розвинена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велика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галузей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промисловості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Торговельні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зв'язки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великі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endParaRPr lang="uk-UA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uk-UA" sz="1800" b="1" i="1" dirty="0" smtClean="0">
                <a:latin typeface="Arial" pitchFamily="34" charset="0"/>
                <a:cs typeface="Arial" pitchFamily="34" charset="0"/>
              </a:rPr>
              <a:t>Держава підтримує незахищені верстви населення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endParaRPr lang="uk-UA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uk-UA" sz="1800" b="1" i="1" dirty="0" smtClean="0">
                <a:latin typeface="Arial" pitchFamily="34" charset="0"/>
                <a:cs typeface="Arial" pitchFamily="34" charset="0"/>
              </a:rPr>
              <a:t>Держава підтримує оборону країни.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endParaRPr lang="uk-UA" sz="1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-90170" algn="l"/>
              </a:tabLst>
              <a:defRPr/>
            </a:pPr>
            <a:r>
              <a:rPr lang="uk-UA" sz="1800" b="1" i="1" dirty="0" smtClean="0">
                <a:latin typeface="Arial" pitchFamily="34" charset="0"/>
                <a:cs typeface="Arial" pitchFamily="34" charset="0"/>
              </a:rPr>
              <a:t>Держава вирішує екологічні питання.</a:t>
            </a: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6084168" y="1844824"/>
            <a:ext cx="2088232" cy="3886200"/>
          </a:xfrm>
        </p:spPr>
        <p:txBody>
          <a:bodyPr/>
          <a:lstStyle/>
          <a:p>
            <a:pPr algn="ctr"/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Держава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здатна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підірвати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нормальне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18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функціонування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ринкового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укладу,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якщо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буде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занадто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втручатися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ринкові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 smtClean="0">
                <a:latin typeface="Arial" pitchFamily="34" charset="0"/>
                <a:cs typeface="Arial" pitchFamily="34" charset="0"/>
              </a:rPr>
              <a:t>закони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39552" y="764704"/>
            <a:ext cx="4608512" cy="658368"/>
          </a:xfrm>
        </p:spPr>
        <p:txBody>
          <a:bodyPr/>
          <a:lstStyle/>
          <a:p>
            <a:pPr algn="ctr"/>
            <a:r>
              <a:rPr lang="uk-UA" sz="2400" i="1" dirty="0" smtClean="0">
                <a:latin typeface="Arial" pitchFamily="34" charset="0"/>
                <a:cs typeface="Arial" pitchFamily="34" charset="0"/>
              </a:rPr>
              <a:t>Переваги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228184" y="764704"/>
            <a:ext cx="1857400" cy="658368"/>
          </a:xfrm>
        </p:spPr>
        <p:txBody>
          <a:bodyPr/>
          <a:lstStyle/>
          <a:p>
            <a:pPr algn="ctr"/>
            <a:r>
              <a:rPr lang="uk-UA" sz="2400" i="1" dirty="0" smtClean="0">
                <a:latin typeface="Arial" pitchFamily="34" charset="0"/>
                <a:cs typeface="Arial" pitchFamily="34" charset="0"/>
              </a:rPr>
              <a:t>Недоліки</a:t>
            </a:r>
            <a:endParaRPr lang="uk-UA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65E59F-AAC0-4F39-ADBB-48C56F5CB38B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9E821-806D-40A6-8B8F-AF1280C61FBC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4834880" cy="796950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>Проблемне питання</a:t>
            </a:r>
            <a:endParaRPr lang="ru-RU" b="1" i="1" dirty="0" smtClean="0">
              <a:solidFill>
                <a:srgbClr val="C00000"/>
              </a:solidFill>
            </a:endParaRPr>
          </a:p>
        </p:txBody>
      </p:sp>
      <p:sp>
        <p:nvSpPr>
          <p:cNvPr id="33795" name="Содержимое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83568" y="2204864"/>
            <a:ext cx="7467600" cy="3196952"/>
          </a:xfrm>
        </p:spPr>
        <p:txBody>
          <a:bodyPr/>
          <a:lstStyle/>
          <a:p>
            <a:pPr algn="ctr"/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національному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командної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систем? </a:t>
            </a:r>
          </a:p>
          <a:p>
            <a:pPr algn="ctr"/>
            <a:endParaRPr lang="ru-RU" sz="36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Наведіть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  <p:pic>
        <p:nvPicPr>
          <p:cNvPr id="80898" name="Picture 2" descr="C:\Users\Ира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4664"/>
            <a:ext cx="1872207" cy="180019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908720"/>
            <a:ext cx="2069976" cy="58408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питання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type="body" idx="1"/>
          </p:nvPr>
        </p:nvSpPr>
        <p:spPr>
          <a:xfrm>
            <a:off x="2267744" y="2852936"/>
            <a:ext cx="6172200" cy="1371600"/>
          </a:xfr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None/>
              <a:defRPr/>
            </a:pPr>
            <a:r>
              <a:rPr lang="uk-UA" b="1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Недосконалість ринку та економічні функції держави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7311C-C1E6-4894-990B-6B40B1504E87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C84A2-969F-4F95-83C5-22BF848AE791}" type="slidenum">
              <a:rPr lang="ru-RU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17</a:t>
            </a:fld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436" name="Picture 2" descr="D:\какртинки до торговли\гл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6672"/>
            <a:ext cx="1772940" cy="17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F9C21-DED0-4246-8F54-656FC4AC94D8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03575" y="3141663"/>
            <a:ext cx="2447925" cy="50323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600" dirty="0">
                <a:solidFill>
                  <a:schemeClr val="tx1"/>
                </a:solidFill>
                <a:latin typeface="Arial" charset="0"/>
                <a:cs typeface="Arial" charset="0"/>
              </a:rPr>
              <a:t>Зростання ролі особистого фактора</a:t>
            </a: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Прямоугольник 5"/>
          <p:cNvSpPr/>
          <p:nvPr/>
        </p:nvSpPr>
        <p:spPr>
          <a:xfrm>
            <a:off x="468313" y="3716338"/>
            <a:ext cx="1944687" cy="71913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 Недосконалість ринкового механізму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Прямоугольник 5"/>
          <p:cNvSpPr/>
          <p:nvPr/>
        </p:nvSpPr>
        <p:spPr>
          <a:xfrm>
            <a:off x="539750" y="4652963"/>
            <a:ext cx="1871663" cy="72072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Зростання монополізації</a:t>
            </a: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рямоугольник 5"/>
          <p:cNvSpPr/>
          <p:nvPr/>
        </p:nvSpPr>
        <p:spPr>
          <a:xfrm>
            <a:off x="3563938" y="4005263"/>
            <a:ext cx="1585912" cy="10810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6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Причини виникнення змішаної економіки</a:t>
            </a:r>
            <a:endParaRPr lang="ru-RU" sz="1600" b="1" i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8441" name="AutoShape 8"/>
          <p:cNvSpPr>
            <a:spLocks noChangeArrowheads="1"/>
          </p:cNvSpPr>
          <p:nvPr/>
        </p:nvSpPr>
        <p:spPr bwMode="auto">
          <a:xfrm>
            <a:off x="251520" y="980728"/>
            <a:ext cx="2520950" cy="792162"/>
          </a:xfrm>
          <a:prstGeom prst="homePlate">
            <a:avLst>
              <a:gd name="adj" fmla="val 79559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i="1" dirty="0">
                <a:solidFill>
                  <a:srgbClr val="C00000"/>
                </a:solidFill>
              </a:rPr>
              <a:t>Сутність змішаної </a:t>
            </a:r>
          </a:p>
          <a:p>
            <a:r>
              <a:rPr lang="uk-UA" i="1" dirty="0">
                <a:solidFill>
                  <a:srgbClr val="C00000"/>
                </a:solidFill>
              </a:rPr>
              <a:t>економіки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2771800" y="692697"/>
            <a:ext cx="6048672" cy="151216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uk-UA" sz="2000" i="1" dirty="0">
                <a:solidFill>
                  <a:srgbClr val="C00000"/>
                </a:solidFill>
              </a:rPr>
              <a:t>Це модель соціально-економічного розвитку, </a:t>
            </a:r>
            <a:r>
              <a:rPr lang="uk-UA" sz="2000" i="1" dirty="0" smtClean="0">
                <a:solidFill>
                  <a:srgbClr val="C00000"/>
                </a:solidFill>
              </a:rPr>
              <a:t>яка</a:t>
            </a:r>
          </a:p>
          <a:p>
            <a:pPr algn="l"/>
            <a:r>
              <a:rPr lang="uk-UA" sz="2000" i="1" dirty="0" smtClean="0">
                <a:solidFill>
                  <a:srgbClr val="C00000"/>
                </a:solidFill>
              </a:rPr>
              <a:t> передбачає поєднання </a:t>
            </a:r>
            <a:r>
              <a:rPr lang="uk-UA" sz="2000" i="1" u="sng" dirty="0">
                <a:solidFill>
                  <a:srgbClr val="C00000"/>
                </a:solidFill>
              </a:rPr>
              <a:t>приватної та державної </a:t>
            </a:r>
            <a:endParaRPr lang="uk-UA" sz="2000" i="1" u="sng" dirty="0" smtClean="0">
              <a:solidFill>
                <a:srgbClr val="C00000"/>
              </a:solidFill>
            </a:endParaRPr>
          </a:p>
          <a:p>
            <a:pPr algn="l"/>
            <a:r>
              <a:rPr lang="uk-UA" sz="2000" i="1" dirty="0" smtClean="0">
                <a:solidFill>
                  <a:srgbClr val="C00000"/>
                </a:solidFill>
              </a:rPr>
              <a:t>(</a:t>
            </a:r>
            <a:r>
              <a:rPr lang="uk-UA" sz="2000" i="1" dirty="0">
                <a:solidFill>
                  <a:srgbClr val="C00000"/>
                </a:solidFill>
              </a:rPr>
              <a:t>а також інших) форм </a:t>
            </a:r>
            <a:r>
              <a:rPr lang="uk-UA" sz="2000" i="1" dirty="0" smtClean="0">
                <a:solidFill>
                  <a:srgbClr val="C00000"/>
                </a:solidFill>
              </a:rPr>
              <a:t>власності</a:t>
            </a:r>
            <a:r>
              <a:rPr lang="uk-UA" sz="2000" i="1" dirty="0">
                <a:solidFill>
                  <a:srgbClr val="C00000"/>
                </a:solidFill>
              </a:rPr>
              <a:t>, </a:t>
            </a:r>
            <a:r>
              <a:rPr lang="uk-UA" sz="2000" i="1" u="sng" dirty="0">
                <a:solidFill>
                  <a:srgbClr val="C00000"/>
                </a:solidFill>
              </a:rPr>
              <a:t>плану і ринку</a:t>
            </a:r>
            <a:r>
              <a:rPr lang="uk-UA" sz="2000" i="1" dirty="0">
                <a:solidFill>
                  <a:srgbClr val="C00000"/>
                </a:solidFill>
              </a:rPr>
              <a:t>, </a:t>
            </a:r>
            <a:endParaRPr lang="uk-UA" sz="2000" i="1" dirty="0" smtClean="0">
              <a:solidFill>
                <a:srgbClr val="C00000"/>
              </a:solidFill>
            </a:endParaRPr>
          </a:p>
          <a:p>
            <a:pPr algn="l"/>
            <a:r>
              <a:rPr lang="uk-UA" sz="2000" i="1" dirty="0" smtClean="0">
                <a:solidFill>
                  <a:srgbClr val="C00000"/>
                </a:solidFill>
              </a:rPr>
              <a:t>проведення </a:t>
            </a:r>
            <a:r>
              <a:rPr lang="uk-UA" sz="2000" i="1" dirty="0">
                <a:solidFill>
                  <a:srgbClr val="C00000"/>
                </a:solidFill>
              </a:rPr>
              <a:t>соціальних реформ для </a:t>
            </a:r>
          </a:p>
          <a:p>
            <a:pPr algn="l"/>
            <a:r>
              <a:rPr lang="uk-UA" sz="2000" i="1" dirty="0">
                <a:solidFill>
                  <a:srgbClr val="C00000"/>
                </a:solidFill>
              </a:rPr>
              <a:t>побудови прогресивного ладу</a:t>
            </a:r>
            <a:endParaRPr lang="ru-RU" sz="2000" i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5"/>
          <p:cNvSpPr/>
          <p:nvPr/>
        </p:nvSpPr>
        <p:spPr>
          <a:xfrm>
            <a:off x="6084888" y="3429000"/>
            <a:ext cx="2590800" cy="8636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 Необхідність раціонального використання загальнолюдських ресурсів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5"/>
          <p:cNvSpPr/>
          <p:nvPr/>
        </p:nvSpPr>
        <p:spPr>
          <a:xfrm>
            <a:off x="971550" y="5516563"/>
            <a:ext cx="3960813" cy="7921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Необхідність перерозподілу доходів з метою задоволення соціальних потреб і соціального захисту населення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5"/>
          <p:cNvSpPr/>
          <p:nvPr/>
        </p:nvSpPr>
        <p:spPr>
          <a:xfrm>
            <a:off x="6156325" y="4437063"/>
            <a:ext cx="2590800" cy="8636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 Зростання суспільних потреб у товарах “ колективного користування ”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219700" y="5516563"/>
            <a:ext cx="2590800" cy="7921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1400" dirty="0">
                <a:solidFill>
                  <a:schemeClr val="tx1"/>
                </a:solidFill>
                <a:latin typeface="Arial" charset="0"/>
                <a:cs typeface="Arial" charset="0"/>
              </a:rPr>
              <a:t> Стимулювання розвитку колективної та державної власності</a:t>
            </a:r>
            <a:endParaRPr lang="ru-R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 flipH="1" flipV="1">
            <a:off x="2411413" y="4076700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H="1">
            <a:off x="2411413" y="4508500"/>
            <a:ext cx="1152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 flipV="1">
            <a:off x="5148263" y="3789363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>
            <a:off x="5148263" y="4508500"/>
            <a:ext cx="10080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51" name="Line 18"/>
          <p:cNvSpPr>
            <a:spLocks noChangeShapeType="1"/>
          </p:cNvSpPr>
          <p:nvPr/>
        </p:nvSpPr>
        <p:spPr bwMode="auto">
          <a:xfrm flipV="1">
            <a:off x="435610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52" name="Line 19"/>
          <p:cNvSpPr>
            <a:spLocks noChangeShapeType="1"/>
          </p:cNvSpPr>
          <p:nvPr/>
        </p:nvSpPr>
        <p:spPr bwMode="auto">
          <a:xfrm flipH="1">
            <a:off x="2987675" y="5084763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8453" name="Line 20"/>
          <p:cNvSpPr>
            <a:spLocks noChangeShapeType="1"/>
          </p:cNvSpPr>
          <p:nvPr/>
        </p:nvSpPr>
        <p:spPr bwMode="auto">
          <a:xfrm>
            <a:off x="4932363" y="5084763"/>
            <a:ext cx="12239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4A6A8B-D5C8-4262-BF0C-6E2D3B0A817E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27FD1-96BC-41D5-AAD4-546098EB2CAA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836712"/>
            <a:ext cx="61926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uk-UA" sz="24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Державне регулювання економіки </a:t>
            </a:r>
            <a:r>
              <a:rPr lang="uk-UA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– вплив держави на відтворювальні процеси в національній економіці шляхом використання системи інструментів з метою досягнення цілей і пріоритетів соціально-економічної політики</a:t>
            </a:r>
            <a:r>
              <a:rPr lang="uk-UA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3933056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ru-RU" sz="2400" b="1" i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Об’єкти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державного </a:t>
            </a:r>
            <a:r>
              <a:rPr lang="ru-RU" sz="2400" b="1" i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регулювання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- 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економічні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сфери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проблеми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в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яких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не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розв’язуються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на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основі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ринкового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саморегулювання</a:t>
            </a:r>
            <a:r>
              <a:rPr lang="ru-RU" sz="24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endParaRPr lang="ru-RU" sz="24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2267744" y="764704"/>
            <a:ext cx="2934072" cy="749424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План:</a:t>
            </a:r>
            <a:endParaRPr lang="ru-RU" sz="2800" b="1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type="body" idx="1"/>
          </p:nvPr>
        </p:nvSpPr>
        <p:spPr>
          <a:xfrm>
            <a:off x="2123728" y="2348880"/>
            <a:ext cx="6172200" cy="2088232"/>
          </a:xfrm>
          <a:solidFill>
            <a:srgbClr val="FFFFCC"/>
          </a:solidFill>
          <a:ln>
            <a:noFill/>
          </a:ln>
        </p:spPr>
        <p:txBody>
          <a:bodyPr/>
          <a:lstStyle/>
          <a:p>
            <a:pPr marL="0" indent="432000" eaLnBrk="1" hangingPunct="1">
              <a:spcBef>
                <a:spcPts val="0"/>
              </a:spcBef>
              <a:buNone/>
            </a:pPr>
            <a:r>
              <a:rPr lang="uk-UA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1. Сутність змішаної економіки </a:t>
            </a:r>
          </a:p>
          <a:p>
            <a:pPr marL="0" indent="432000" eaLnBrk="1" hangingPunct="1">
              <a:spcBef>
                <a:spcPts val="0"/>
              </a:spcBef>
              <a:buNone/>
            </a:pPr>
            <a:r>
              <a:rPr lang="uk-UA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2. Недосконалість ринку та економічні функції держави. </a:t>
            </a:r>
          </a:p>
          <a:p>
            <a:pPr marL="0" indent="432000" eaLnBrk="1" hangingPunct="1">
              <a:spcBef>
                <a:spcPts val="0"/>
              </a:spcBef>
              <a:buNone/>
            </a:pPr>
            <a:r>
              <a:rPr lang="uk-UA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3. Цілі і методи державного регулювання економіки. </a:t>
            </a:r>
          </a:p>
          <a:p>
            <a:pPr marL="0" indent="432000" eaLnBrk="1" hangingPunct="1">
              <a:spcBef>
                <a:spcPts val="0"/>
              </a:spcBef>
              <a:buNone/>
            </a:pPr>
            <a:r>
              <a:rPr lang="uk-UA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4. Види, форми і моделі державного регулювання економіки</a:t>
            </a:r>
          </a:p>
          <a:p>
            <a:pPr marL="0" indent="432000" eaLnBrk="1" hangingPunct="1">
              <a:spcBef>
                <a:spcPts val="0"/>
              </a:spcBef>
              <a:buNone/>
            </a:pPr>
            <a:endParaRPr lang="uk-UA" dirty="0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F03A1E-8779-40A3-BC73-C278A190E647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11395-74CF-47FE-970C-FFC76587EC35}" type="slidenum">
              <a:rPr lang="ru-RU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388" name="Picture 1" descr="D:\Картинки для презентаций\6.11.13\Вопро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4664"/>
            <a:ext cx="1611208" cy="1210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48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611560" y="908720"/>
            <a:ext cx="7700962" cy="5068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9"/>
          <p:cNvSpPr txBox="1">
            <a:spLocks noGrp="1"/>
          </p:cNvSpPr>
          <p:nvPr>
            <p:ph type="title"/>
          </p:nvPr>
        </p:nvSpPr>
        <p:spPr>
          <a:xfrm>
            <a:off x="323528" y="0"/>
            <a:ext cx="835292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73"/>
              </a:buClr>
              <a:buSzPts val="2800"/>
              <a:buFont typeface="Times New Roman"/>
              <a:buNone/>
            </a:pPr>
            <a:r>
              <a:rPr lang="en-US" sz="2800" b="1" i="1" u="none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Суб’єкти</a:t>
            </a:r>
            <a:r>
              <a:rPr lang="en-US" sz="2800" b="1" i="1" u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1" u="none" dirty="0" err="1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державногорегулювання</a:t>
            </a:r>
            <a:r>
              <a:rPr lang="en-US" sz="2800" b="1" i="1" u="none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1" u="none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економіки</a:t>
            </a:r>
            <a:r>
              <a:rPr lang="en-US" sz="2800" b="1" i="0" u="none" dirty="0">
                <a:solidFill>
                  <a:srgbClr val="26267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b="1" i="0" u="none" dirty="0">
                <a:solidFill>
                  <a:srgbClr val="26267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</p:txBody>
      </p:sp>
      <p:sp>
        <p:nvSpPr>
          <p:cNvPr id="230" name="Google Shape;230;p49"/>
          <p:cNvSpPr txBox="1"/>
          <p:nvPr/>
        </p:nvSpPr>
        <p:spPr>
          <a:xfrm>
            <a:off x="323528" y="764704"/>
            <a:ext cx="8082408" cy="550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1.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Носії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uk-UA" sz="2000" b="1" i="1" u="none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uk-UA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-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групи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що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мають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різне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майнове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становище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і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доходи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розрізняються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видами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діяльності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галузевою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регіональною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приналежністю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економічні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вони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висловлюють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індивідуально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зокрема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у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засобах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масової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інформації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мітингах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у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зверненнях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державних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органів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управління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endParaRPr lang="uk-UA" sz="2000" b="1" i="1" u="none" dirty="0" smtClean="0">
              <a:solidFill>
                <a:schemeClr val="accent1"/>
              </a:solidFill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Виразники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en-US" sz="2000" b="1" i="1" u="none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–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це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об’єднання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носіїв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союзи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асоціації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політичні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партії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тощо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що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представляють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власне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бачення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концепції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соціально-економічної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політики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в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Наявність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фінансових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ресурсів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у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виразників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дозволяє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здійснювати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більш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суттєвий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вплив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державну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політику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у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порівнянні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з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носіями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endParaRPr lang="uk-UA" sz="2000" b="1" i="1" u="none" dirty="0" smtClean="0">
              <a:solidFill>
                <a:schemeClr val="accent1"/>
              </a:solidFill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3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Виконавці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господарчих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інтересів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Вони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інституційно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оформлені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як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три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гілки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державних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органів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влади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: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законодавчої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виконавчої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судової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707088" cy="576064"/>
          </a:xfrm>
        </p:spPr>
        <p:txBody>
          <a:bodyPr>
            <a:noAutofit/>
          </a:bodyPr>
          <a:lstStyle/>
          <a:p>
            <a:r>
              <a:rPr lang="uk-UA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Функції державного регулювання економіки</a:t>
            </a:r>
            <a:endParaRPr lang="uk-UA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4A6A8B-D5C8-4262-BF0C-6E2D3B0A817E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527FD1-96BC-41D5-AAD4-546098EB2CAA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457200" y="1052736"/>
          <a:ext cx="8147248" cy="54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sz="28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Висновки по 2 питанню:</a:t>
            </a:r>
            <a:endParaRPr lang="uk-UA" sz="28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2" y="1643063"/>
            <a:ext cx="7858151" cy="106585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uk-UA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Ринкова система не є досконалою.</a:t>
            </a:r>
          </a:p>
          <a:p>
            <a:pPr>
              <a:defRPr/>
            </a:pPr>
            <a:r>
              <a:rPr lang="uk-UA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Недосконалість ринку компенсує держава.</a:t>
            </a:r>
            <a:endParaRPr lang="uk-UA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80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3A02CA-F550-4BE3-BD19-74DAA734747B}" type="slidenum">
              <a:rPr lang="ru-RU" smtClean="0"/>
              <a:pPr/>
              <a:t>23</a:t>
            </a:fld>
            <a:endParaRPr lang="ru-RU" smtClean="0"/>
          </a:p>
        </p:txBody>
      </p:sp>
      <p:pic>
        <p:nvPicPr>
          <p:cNvPr id="5" name="Picture 2" descr="D:\ОНЕУ\ 2 Мікроэкономика\Картинки для микро\итог ру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212976"/>
            <a:ext cx="2183904" cy="131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41030C-E58D-4D43-93AD-064A960A69D5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92696"/>
            <a:ext cx="2141984" cy="58408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питання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type="body" idx="1"/>
          </p:nvPr>
        </p:nvSpPr>
        <p:spPr>
          <a:xfrm>
            <a:off x="2627784" y="2636912"/>
            <a:ext cx="5526360" cy="1371600"/>
          </a:xfr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uk-UA" sz="2800" b="1" i="1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Цілі і методи державного регулювання економіки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B5ED39-B46F-41CB-9662-FE4C3630E8EA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DAFD7-C581-430C-B0A5-33CB5B3C24E5}" type="slidenum">
              <a:rPr lang="ru-RU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24</a:t>
            </a:fld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04664"/>
            <a:ext cx="2377990" cy="13681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uk-UA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ілі</a:t>
            </a:r>
            <a:r>
              <a:rPr lang="uk-UA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державного регулювання економіки</a:t>
            </a:r>
            <a:r>
              <a:rPr lang="uk-UA" dirty="0" smtClean="0">
                <a:solidFill>
                  <a:schemeClr val="tx2"/>
                </a:solidFill>
              </a:rPr>
              <a:t/>
            </a:r>
            <a:br>
              <a:rPr lang="uk-UA" dirty="0" smtClean="0">
                <a:solidFill>
                  <a:schemeClr val="tx2"/>
                </a:solidFill>
              </a:rPr>
            </a:br>
            <a:r>
              <a:rPr lang="uk-UA" sz="1800" dirty="0" smtClean="0">
                <a:solidFill>
                  <a:srgbClr val="C00000"/>
                </a:solidFill>
              </a:rPr>
              <a:t>(спрямовані на об</a:t>
            </a:r>
            <a:r>
              <a:rPr lang="en-US" sz="1800" dirty="0" smtClean="0">
                <a:solidFill>
                  <a:srgbClr val="C00000"/>
                </a:solidFill>
              </a:rPr>
              <a:t>’</a:t>
            </a:r>
            <a:r>
              <a:rPr lang="uk-UA" sz="1800" dirty="0" err="1" smtClean="0">
                <a:solidFill>
                  <a:srgbClr val="C00000"/>
                </a:solidFill>
              </a:rPr>
              <a:t>єкт</a:t>
            </a:r>
            <a:r>
              <a:rPr lang="uk-UA" sz="1800" dirty="0" smtClean="0">
                <a:solidFill>
                  <a:srgbClr val="C00000"/>
                </a:solidFill>
              </a:rPr>
              <a:t>)</a:t>
            </a:r>
            <a:endParaRPr lang="ru-RU" sz="1800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132856"/>
            <a:ext cx="6552728" cy="396044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економічний розвиток;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повна зайнятість;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економічна ефективність;	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стабільний рівень цін;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економічна свобода;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справедливий розподіл доходів;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економічна забезпеченість;</a:t>
            </a:r>
          </a:p>
          <a:p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збалансованість торговельного балансу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Номер слайда 3"/>
          <p:cNvSpPr txBox="1">
            <a:spLocks/>
          </p:cNvSpPr>
          <p:nvPr/>
        </p:nvSpPr>
        <p:spPr bwMode="auto">
          <a:xfrm>
            <a:off x="8143875" y="571500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FA5D413-4EB3-45EA-AC70-10F8A15106A1}" type="slidenum">
              <a:rPr lang="ru-RU" sz="1400" b="1">
                <a:solidFill>
                  <a:srgbClr val="FFFFFF"/>
                </a:solidFill>
              </a:rPr>
              <a:pPr algn="ctr"/>
              <a:t>26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900988" cy="1900238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432000" algn="just">
              <a:spcBef>
                <a:spcPts val="0"/>
              </a:spcBef>
              <a:buNone/>
              <a:defRPr/>
            </a:pPr>
            <a:r>
              <a:rPr lang="uk-UA" sz="2800" i="1" dirty="0" smtClean="0"/>
              <a:t>   </a:t>
            </a:r>
            <a:r>
              <a:rPr lang="uk-UA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система заходів законодавчого, виконавчого і контрольного характеру, що здійснюються з метою стабілізації існуючої економічної системи і пристосування її до умов, що змінюються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74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Державне регулювання економіки -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4500570"/>
            <a:ext cx="385765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Arial" pitchFamily="34" charset="0"/>
                <a:cs typeface="Arial" pitchFamily="34" charset="0"/>
              </a:rPr>
              <a:t>Правові методи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5643578"/>
            <a:ext cx="378621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Arial" pitchFamily="34" charset="0"/>
                <a:cs typeface="Arial" pitchFamily="34" charset="0"/>
              </a:rPr>
              <a:t>Економічні методи</a:t>
            </a: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20273598">
            <a:off x="68442" y="3722523"/>
            <a:ext cx="6072198" cy="154991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Методи державного регулювання економіки</a:t>
            </a:r>
            <a:endParaRPr lang="uk-UA" sz="2400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13DAD-D09C-4F91-8EAE-A41B659698C5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527FD1-96BC-41D5-AAD4-546098EB2CAA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Номер слайда 3"/>
          <p:cNvSpPr txBox="1">
            <a:spLocks/>
          </p:cNvSpPr>
          <p:nvPr/>
        </p:nvSpPr>
        <p:spPr bwMode="auto">
          <a:xfrm>
            <a:off x="8143875" y="571500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FA5D413-4EB3-45EA-AC70-10F8A15106A1}" type="slidenum">
              <a:rPr lang="ru-RU" sz="1400" b="1">
                <a:solidFill>
                  <a:srgbClr val="FFFFFF"/>
                </a:solidFill>
              </a:rPr>
              <a:pPr algn="ctr"/>
              <a:t>27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43932" cy="100013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uk-UA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Правові методи</a:t>
            </a:r>
            <a:br>
              <a:rPr lang="uk-UA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800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державного регулювання економіки</a:t>
            </a:r>
            <a:endParaRPr lang="ru-RU" sz="28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357290" y="1785926"/>
            <a:ext cx="6215106" cy="135732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uk-UA" dirty="0" smtClean="0"/>
              <a:t> -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заходи заборони,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 - заходи дозволу,</a:t>
            </a: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- заходи примусу.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571472" y="1785926"/>
            <a:ext cx="714380" cy="135732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38DD3A-3554-4F02-8A9C-0C2898EB654C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527FD1-96BC-41D5-AAD4-546098EB2CAA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Номер слайда 3"/>
          <p:cNvSpPr txBox="1">
            <a:spLocks/>
          </p:cNvSpPr>
          <p:nvPr/>
        </p:nvSpPr>
        <p:spPr bwMode="auto">
          <a:xfrm>
            <a:off x="8143875" y="5715000"/>
            <a:ext cx="60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CFA5D413-4EB3-45EA-AC70-10F8A15106A1}" type="slidenum">
              <a:rPr lang="ru-RU" sz="1400" b="1">
                <a:solidFill>
                  <a:srgbClr val="FFFFFF"/>
                </a:solidFill>
              </a:rPr>
              <a:pPr algn="ctr"/>
              <a:t>28</a:t>
            </a:fld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00034" y="357166"/>
            <a:ext cx="7858180" cy="100013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uk-UA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Економічні методи</a:t>
            </a:r>
            <a:br>
              <a:rPr lang="uk-UA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800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державного регулювання економіки</a:t>
            </a:r>
            <a:endParaRPr lang="ru-RU" sz="28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214414" y="1571612"/>
            <a:ext cx="6858048" cy="392909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Прямі методи державного регулювання: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цільове фінансування,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державні закупівлі</a:t>
            </a: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діяльності державного сектора економіки.</a:t>
            </a:r>
          </a:p>
          <a:p>
            <a:pPr marL="0" indent="0">
              <a:spcBef>
                <a:spcPts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Непрямі методи державного регулювання: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грошово-кредитна політика,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податково-бюджетна політика,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політика прискореної амортизації,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 зовнішньоекономічні методи.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428596" y="1571612"/>
            <a:ext cx="692656" cy="17145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596" y="3500438"/>
            <a:ext cx="692656" cy="17145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F92E48-44AC-495A-B07D-C04A696626B9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527FD1-96BC-41D5-AAD4-546098EB2CAA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692696"/>
            <a:ext cx="2141984" cy="58408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питання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type="body" idx="1"/>
          </p:nvPr>
        </p:nvSpPr>
        <p:spPr>
          <a:xfrm>
            <a:off x="2267744" y="2636912"/>
            <a:ext cx="5886400" cy="1371600"/>
          </a:xfr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uk-UA" sz="2800" i="1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Види, форми і моделі державного регулювання економіки</a:t>
            </a:r>
            <a:endParaRPr lang="uk-UA" sz="2800" b="1" i="1" dirty="0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B5ED39-B46F-41CB-9662-FE4C3630E8EA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DAFD7-C581-430C-B0A5-33CB5B3C24E5}" type="slidenum">
              <a:rPr lang="ru-RU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29</a:t>
            </a:fld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04664"/>
            <a:ext cx="2377990" cy="13681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 bwMode="auto">
          <a:xfrm>
            <a:off x="2627784" y="980728"/>
            <a:ext cx="2790056" cy="677416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uk-UA" sz="2800" b="1" cap="none" dirty="0" smtClean="0">
                <a:solidFill>
                  <a:srgbClr val="CC0000"/>
                </a:solidFill>
                <a:latin typeface="Arial" charset="0"/>
              </a:rPr>
              <a:t>Мета заняття:</a:t>
            </a:r>
            <a:endParaRPr lang="ru-RU" sz="2800" b="1" cap="none" dirty="0" smtClean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2483768" y="2636912"/>
            <a:ext cx="6172200" cy="2160240"/>
          </a:xfrm>
          <a:solidFill>
            <a:schemeClr val="bg2">
              <a:lumMod val="90000"/>
            </a:schemeClr>
          </a:solidFill>
          <a:ln>
            <a:noFill/>
          </a:ln>
        </p:spPr>
        <p:txBody>
          <a:bodyPr/>
          <a:lstStyle/>
          <a:p>
            <a:pPr marL="0" indent="432000" algn="just" eaLnBrk="1" hangingPunct="1">
              <a:spcBef>
                <a:spcPts val="0"/>
              </a:spcBef>
              <a:defRPr/>
            </a:pPr>
            <a:r>
              <a:rPr lang="uk-UA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вивчити цілі та напрямки державного втручання в економічні процеси.</a:t>
            </a:r>
          </a:p>
          <a:p>
            <a:pPr marL="0" indent="432000" algn="just" eaLnBrk="1" hangingPunct="1">
              <a:spcBef>
                <a:spcPts val="0"/>
              </a:spcBef>
              <a:defRPr/>
            </a:pPr>
            <a:r>
              <a:rPr lang="uk-UA" i="1" dirty="0" smtClean="0">
                <a:solidFill>
                  <a:srgbClr val="800000"/>
                </a:solidFill>
                <a:latin typeface="Arial" charset="0"/>
                <a:cs typeface="Arial" charset="0"/>
              </a:rPr>
              <a:t>розкрити економічні функції держави та методи державного регулювання економіки.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AD0-7C77-409E-9CC1-014F8F5C3611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1741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03D06B-E14F-4783-B581-5258B21419A7}" type="slidenum">
              <a:rPr lang="ru-RU" smtClean="0"/>
              <a:pPr/>
              <a:t>3</a:t>
            </a:fld>
            <a:endParaRPr lang="ru-RU" smtClean="0"/>
          </a:p>
        </p:txBody>
      </p:sp>
      <p:pic>
        <p:nvPicPr>
          <p:cNvPr id="17411" name="Picture 1" descr="D:\ОНЕУ\ 2 Мікроэкономика\Картинки для микро\итог заставо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76672"/>
            <a:ext cx="1441506" cy="1422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583307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sz="3200" b="1" i="1" dirty="0" smtClean="0">
                <a:solidFill>
                  <a:schemeClr val="accent3"/>
                </a:solidFill>
                <a:latin typeface="Tahoma" pitchFamily="34" charset="0"/>
                <a:cs typeface="Tahoma" pitchFamily="34" charset="0"/>
              </a:rPr>
              <a:t>Види регулювання економіки змішаного типу  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sz="2400" b="1" dirty="0" smtClean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uk-UA" sz="2400" b="1" dirty="0" smtClean="0">
              <a:cs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Економічний лібералізм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(лат. — вільний) — система соціально-економічних відносин, у якій </a:t>
            </a:r>
            <a:r>
              <a:rPr lang="uk-UA" b="1" u="sng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домінують ринкові регулятори</a:t>
            </a: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, а </a:t>
            </a:r>
            <a:r>
              <a:rPr lang="uk-UA" b="1" u="sng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роль держави зведена до мінімуму.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uk-UA" b="1" dirty="0" smtClean="0">
              <a:latin typeface="Tahoma" pitchFamily="34" charset="0"/>
              <a:cs typeface="Tahoma" pitchFamily="34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Економічний </a:t>
            </a:r>
            <a:r>
              <a:rPr lang="uk-UA" b="1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дирижизм</a:t>
            </a:r>
            <a:r>
              <a:rPr lang="uk-UA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(лат. — керований) система соціально-економічних відносин зі </a:t>
            </a:r>
            <a:r>
              <a:rPr lang="uk-UA" b="1" u="sng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значним впливом держави </a:t>
            </a: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на соціально-економічний розвиток.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uk-UA" sz="2400" b="1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25538"/>
          </a:xfrm>
        </p:spPr>
        <p:txBody>
          <a:bodyPr/>
          <a:lstStyle/>
          <a:p>
            <a:pPr algn="ctr"/>
            <a:r>
              <a:rPr lang="uk-UA" sz="2200" b="1" dirty="0" smtClean="0">
                <a:solidFill>
                  <a:schemeClr val="accent3"/>
                </a:solidFill>
                <a:latin typeface="Tahoma" pitchFamily="34" charset="0"/>
                <a:cs typeface="Tahoma" pitchFamily="34" charset="0"/>
              </a:rPr>
              <a:t>Характеристика країн економічного лібералізму й економічного </a:t>
            </a:r>
            <a:r>
              <a:rPr lang="uk-UA" sz="2200" b="1" dirty="0" err="1" smtClean="0">
                <a:solidFill>
                  <a:schemeClr val="accent3"/>
                </a:solidFill>
                <a:latin typeface="Tahoma" pitchFamily="34" charset="0"/>
                <a:cs typeface="Tahoma" pitchFamily="34" charset="0"/>
              </a:rPr>
              <a:t>дирижизму</a:t>
            </a:r>
            <a:r>
              <a:rPr lang="uk-UA" sz="2200" b="1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200" b="1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</a:br>
            <a:endParaRPr lang="uk-UA" sz="2200" b="1" dirty="0" smtClean="0">
              <a:solidFill>
                <a:srgbClr val="FF9933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836712"/>
          <a:ext cx="8462714" cy="5832646"/>
        </p:xfrm>
        <a:graphic>
          <a:graphicData uri="http://schemas.openxmlformats.org/drawingml/2006/table">
            <a:tbl>
              <a:tblPr/>
              <a:tblGrid>
                <a:gridCol w="1765970"/>
                <a:gridCol w="3096543"/>
                <a:gridCol w="3600201"/>
              </a:tblGrid>
              <a:tr h="70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Ознака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Країни економічного лібералізму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Країни економічного </a:t>
                      </a: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дирижизму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2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Країни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США, Канада, Велика Британія, Австралія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Швеція, Австрія, Японія, Німеччина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</a:tr>
              <a:tr h="702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Участь держави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Мінімальна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Максимально допустима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Державний сектор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Незначний (до 10 %)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Значний (10 – 20 %), відіграє суттєву роль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</a:tr>
              <a:tr h="702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Основні функції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Мінімальні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Широкі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Державні витрати, % від ВВП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30 - 35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45 - 50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7E7">
                        <a:alpha val="20000"/>
                      </a:srgbClr>
                    </a:solidFill>
                  </a:tcPr>
                </a:tc>
              </a:tr>
              <a:tr h="1313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Методи ДРЕ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Переважно економічні й опосередковані (непрямі)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Використання прямих, специфічних, також адміністративних методів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0"/>
          <p:cNvSpPr txBox="1">
            <a:spLocks noGrp="1"/>
          </p:cNvSpPr>
          <p:nvPr>
            <p:ph type="title"/>
          </p:nvPr>
        </p:nvSpPr>
        <p:spPr>
          <a:xfrm>
            <a:off x="-324544" y="260648"/>
            <a:ext cx="905326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73"/>
              </a:buClr>
              <a:buSzPts val="2800"/>
              <a:buFont typeface="Times New Roman"/>
              <a:buNone/>
            </a:pPr>
            <a:r>
              <a:rPr lang="en-US" sz="2800" b="1" i="1" u="none" dirty="0" err="1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</a:t>
            </a:r>
            <a:r>
              <a:rPr lang="en-US" sz="2800" b="1" i="1" u="none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1" u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b="1" i="1" u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b="1" i="1" u="none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державного</a:t>
            </a:r>
            <a:r>
              <a:rPr lang="en-US" sz="2800" b="1" i="1" u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1" u="none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регулювання</a:t>
            </a:r>
            <a:r>
              <a:rPr lang="en-US" sz="2800" b="1" i="1" u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1" u="none" dirty="0" err="1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економіки</a:t>
            </a:r>
            <a:r>
              <a:rPr lang="en-US" sz="2800" b="1" i="0" u="none" dirty="0">
                <a:solidFill>
                  <a:srgbClr val="26267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b="1" i="0" u="none" dirty="0">
                <a:solidFill>
                  <a:srgbClr val="26267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</p:txBody>
      </p:sp>
      <p:sp>
        <p:nvSpPr>
          <p:cNvPr id="236" name="Google Shape;236;p50"/>
          <p:cNvSpPr txBox="1"/>
          <p:nvPr/>
        </p:nvSpPr>
        <p:spPr>
          <a:xfrm>
            <a:off x="323528" y="1628800"/>
            <a:ext cx="8208913" cy="348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en-US" sz="2000" b="1" i="1" u="none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Пряме</a:t>
            </a:r>
            <a:r>
              <a:rPr lang="en-US" sz="2000" b="1" i="1" u="none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регулювання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endParaRPr lang="uk-UA" sz="2000" b="1" i="1" u="none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457200" marR="0" lvl="0" indent="-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-US" sz="2000" b="1" i="1" u="none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Відбувається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через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правову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систему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і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використання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державної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власності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В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даному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випадку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діє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як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безпосередній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учасник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економічного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процесу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lang="uk-UA" sz="2000" b="1" i="1" u="none" dirty="0" smtClean="0">
              <a:solidFill>
                <a:schemeClr val="accent1"/>
              </a:solidFill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2000" b="1" i="1" u="none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Непряме</a:t>
            </a:r>
            <a:r>
              <a:rPr lang="en-US" sz="2000" b="1" i="1" u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регулювання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endParaRPr lang="uk-UA" sz="2000" b="1" i="1" u="none" dirty="0" smtClean="0">
              <a:solidFill>
                <a:schemeClr val="accent1"/>
              </a:solidFill>
              <a:latin typeface="Arial" pitchFamily="34" charset="0"/>
              <a:ea typeface="Times New Roman"/>
              <a:cs typeface="Arial" pitchFamily="34" charset="0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uk-UA" sz="2000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</a:t>
            </a:r>
            <a:r>
              <a:rPr lang="en-US" sz="2000" b="1" i="1" u="none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дійснюється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допомогою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наступних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методів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економічної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політики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: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uk-UA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      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1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Бюджетно-податкове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регулювання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фіскальна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політика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uk-UA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      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2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Грошово-кредитне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регулювання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монетарна</a:t>
            </a:r>
            <a:r>
              <a:rPr lang="en-US" sz="2000" b="1" i="1" u="none" dirty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2000" b="1" i="1" u="none" dirty="0" err="1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політика</a:t>
            </a:r>
            <a:r>
              <a:rPr lang="en-US" sz="2000" b="1" i="1" u="none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</a:t>
            </a:r>
            <a:endParaRPr sz="2000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5251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 smtClean="0">
                <a:solidFill>
                  <a:srgbClr val="C00000"/>
                </a:solidFill>
                <a:latin typeface="+mn-lt"/>
              </a:rPr>
              <a:t>Національні моделі змішаної економіки</a:t>
            </a:r>
            <a:endParaRPr lang="ru-RU" sz="3200" b="1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052735"/>
          <a:ext cx="8352927" cy="564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117"/>
                <a:gridCol w="5896810"/>
              </a:tblGrid>
              <a:tr h="47887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 моделі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Основні характеристики</a:t>
                      </a:r>
                      <a:endParaRPr lang="ru-RU" dirty="0"/>
                    </a:p>
                  </a:txBody>
                  <a:tcPr/>
                </a:tc>
              </a:tr>
              <a:tr h="1235756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8D0909"/>
                          </a:solidFill>
                        </a:rPr>
                        <a:t>Шведська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Соціальна спрямованість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Держава не втручається у ціноутворення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Висока частка державного сектору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Низький рівень безробіття</a:t>
                      </a:r>
                      <a:endParaRPr lang="ru-RU" b="1" i="1" dirty="0"/>
                    </a:p>
                  </a:txBody>
                  <a:tcPr/>
                </a:tc>
              </a:tr>
              <a:tr h="1444655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8D0909"/>
                          </a:solidFill>
                        </a:rPr>
                        <a:t>Американська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Мінімальна регулятивна роль держави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Усебічне заохочення підприємництва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Різка</a:t>
                      </a:r>
                      <a:r>
                        <a:rPr lang="uk-UA" b="1" i="1" baseline="0" dirty="0" smtClean="0"/>
                        <a:t> диференціація доходів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 smtClean="0"/>
                        <a:t> Прийнятний рівень життя малозабезпечених</a:t>
                      </a:r>
                      <a:endParaRPr lang="ru-RU" b="1" i="1" dirty="0"/>
                    </a:p>
                  </a:txBody>
                  <a:tcPr/>
                </a:tc>
              </a:tr>
              <a:tr h="1235756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8D0909"/>
                          </a:solidFill>
                        </a:rPr>
                        <a:t>Японська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Високий рівень державного впливу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Незначна</a:t>
                      </a:r>
                      <a:r>
                        <a:rPr lang="uk-UA" b="1" i="1" baseline="0" dirty="0" smtClean="0"/>
                        <a:t> різниця в рівнях зарплати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 smtClean="0"/>
                        <a:t> Система </a:t>
                      </a:r>
                      <a:r>
                        <a:rPr lang="uk-UA" b="1" i="1" baseline="0" dirty="0" err="1" smtClean="0"/>
                        <a:t>пожиттєвого</a:t>
                      </a:r>
                      <a:r>
                        <a:rPr lang="uk-UA" b="1" i="1" baseline="0" dirty="0" smtClean="0"/>
                        <a:t> найму працівників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 smtClean="0"/>
                        <a:t> Складання планів розвитку економіки</a:t>
                      </a:r>
                      <a:endParaRPr lang="ru-RU" b="1" i="1" dirty="0"/>
                    </a:p>
                  </a:txBody>
                  <a:tcPr/>
                </a:tc>
              </a:tr>
              <a:tr h="1235756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8D0909"/>
                          </a:solidFill>
                        </a:rPr>
                        <a:t>Німецька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Високий рівень державного впливу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 smtClean="0"/>
                        <a:t> Незначна</a:t>
                      </a:r>
                      <a:r>
                        <a:rPr lang="uk-UA" b="1" i="1" baseline="0" dirty="0" smtClean="0"/>
                        <a:t> різниця в рівнях зарплати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 smtClean="0"/>
                        <a:t> Принцип соціального партнерства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 smtClean="0"/>
                        <a:t> Соціальна орієнтація державної політики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05251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</a:br>
            <a:r>
              <a:rPr lang="uk-UA" sz="3100" b="1" dirty="0" smtClean="0">
                <a:solidFill>
                  <a:schemeClr val="accent3"/>
                </a:solidFill>
                <a:latin typeface="Tahoma" pitchFamily="34" charset="0"/>
                <a:cs typeface="Tahoma" pitchFamily="34" charset="0"/>
              </a:rPr>
              <a:t>Моделі державного регулювання економіки</a:t>
            </a:r>
            <a:r>
              <a:rPr lang="uk-UA" sz="2800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800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</a:br>
            <a:endParaRPr lang="uk-UA" sz="2800" dirty="0" smtClean="0">
              <a:solidFill>
                <a:srgbClr val="FF9933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179512" y="1125538"/>
            <a:ext cx="8812088" cy="57324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Американська</a:t>
            </a:r>
            <a:r>
              <a:rPr lang="uk-UA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(ліберальна) модель передбачає втручання  держави за залишковим принципом, тобто втручання в ті процеси, які не регулюються ринковим механізмом. Державне регулювання зводиться до використання правових і опосередкованих методів з метою створення "правил гри«, створення належних умов для ведення бізнесу, вирішення проблем соціального характеру.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uk-UA" b="1" dirty="0" smtClean="0">
                <a:latin typeface="Tahoma" pitchFamily="34" charset="0"/>
                <a:cs typeface="Tahoma" pitchFamily="34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Японська</a:t>
            </a:r>
            <a:r>
              <a:rPr lang="uk-UA" b="1" dirty="0" smtClean="0">
                <a:solidFill>
                  <a:srgbClr val="FF9933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— централізоване регулювання соціально-економічного розвитку країни з боку держави на основі використання переважно економічних, опосередкованих та неформальних методів ДРЕ. Домінує психологія колективізму, солідарності, підпорядкування особистих-інтересів колективним і державним.</a:t>
            </a:r>
          </a:p>
          <a:p>
            <a:pPr marL="0" indent="0">
              <a:lnSpc>
                <a:spcPct val="80000"/>
              </a:lnSpc>
            </a:pPr>
            <a:endParaRPr lang="uk-UA" sz="2400" dirty="0" smtClean="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endParaRPr lang="uk-UA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304800" y="692150"/>
            <a:ext cx="8686800" cy="5737225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sz="3000" dirty="0" smtClean="0"/>
              <a:t/>
            </a:r>
            <a:br>
              <a:rPr lang="uk-UA" sz="3000" dirty="0" smtClean="0"/>
            </a:br>
            <a:r>
              <a:rPr lang="uk-UA" sz="26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Шведська</a:t>
            </a:r>
            <a:r>
              <a:rPr lang="uk-UA" sz="2600" b="1" i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uk-UA" sz="2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— управління соціально-економічним розвитком країни на основі активного втручання держави у процес розподілу і перерозподілу доходів, створення сильної системи соціального захисту населення, домінування ідей рівності й солідарності.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sz="2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2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</a:br>
            <a:endParaRPr lang="uk-UA" sz="26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uk-UA" sz="26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Німецька</a:t>
            </a:r>
            <a:r>
              <a:rPr lang="uk-UA" sz="2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— система управління національною економікою з активним використанням ринкових регуляторів, насамперед конкуренції, і створенням на державному рівні ефективної системи соціального захисту громадян.</a:t>
            </a:r>
          </a:p>
          <a:p>
            <a:pPr marL="0" indent="0">
              <a:lnSpc>
                <a:spcPct val="90000"/>
              </a:lnSpc>
            </a:pPr>
            <a:endParaRPr lang="uk-UA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3754760" cy="64295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uk-UA" sz="28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Домашнє завдання</a:t>
            </a:r>
            <a:endParaRPr lang="uk-UA" sz="28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09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119B6C-37A7-4441-9EF1-230790C2FE2E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34819" name="Rectangle 1"/>
          <p:cNvSpPr>
            <a:spLocks noGrp="1" noChangeArrowheads="1"/>
          </p:cNvSpPr>
          <p:nvPr>
            <p:ph sz="quarter" idx="1"/>
          </p:nvPr>
        </p:nvSpPr>
        <p:spPr>
          <a:xfrm>
            <a:off x="539552" y="2492896"/>
            <a:ext cx="7643813" cy="3416320"/>
          </a:xfr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1.Написати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есе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на тему: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І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варіант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: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Навіщо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державі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втручатись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в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економіку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?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ІІ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варіант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: Яка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національна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 модель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економіки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, на вашу думку,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є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найкращою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?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  <a:sym typeface="Times New Roman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2.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Опрацювати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матеріал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 теми  </a:t>
            </a:r>
            <a:r>
              <a:rPr lang="ru-RU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і</a:t>
            </a:r>
            <a:r>
              <a:rPr lang="ru-RU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 пройти тест в </a:t>
            </a:r>
            <a:r>
              <a:rPr lang="en-US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Times New Roman"/>
              </a:rPr>
              <a:t>Moodle</a:t>
            </a:r>
            <a:endParaRPr lang="ru-RU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uk-UA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D:\ОНЕУ\ 2 Мікроэкономика\Картинки для микро\итог ру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8640"/>
            <a:ext cx="2762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403CA-1E3F-4061-9925-23462699B751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548680"/>
            <a:ext cx="7467600" cy="638770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Дякую за увагу!!!</a:t>
            </a:r>
            <a:endParaRPr lang="uk-UA" sz="3200" b="1" dirty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929CA78-9C80-472B-BBB0-F54F1C9798F3}" type="slidenum">
              <a:rPr lang="ru-RU" smtClean="0"/>
              <a:pPr/>
              <a:t>37</a:t>
            </a:fld>
            <a:endParaRPr lang="ru-RU" smtClean="0"/>
          </a:p>
        </p:txBody>
      </p:sp>
      <p:pic>
        <p:nvPicPr>
          <p:cNvPr id="100355" name="Picture 3" descr="D:\ОНЕУ\ 2 Мікроэкономика\Картинки для микро\Все ОК вывод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83768" y="2060848"/>
            <a:ext cx="4314825" cy="2871788"/>
          </a:xfrm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5E3A57-412B-47A9-901A-FA8943AFBCA0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692696"/>
            <a:ext cx="2160240" cy="64807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питання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type="body" idx="1"/>
          </p:nvPr>
        </p:nvSpPr>
        <p:spPr>
          <a:xfrm>
            <a:off x="2339752" y="2852936"/>
            <a:ext cx="6172200" cy="1371600"/>
          </a:xfr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None/>
              <a:defRPr/>
            </a:pPr>
            <a:r>
              <a:rPr lang="uk-UA" b="1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 </a:t>
            </a:r>
            <a:r>
              <a:rPr lang="uk-UA" sz="3200" b="1" i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Сутність змішаної економіки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7311C-C1E6-4894-990B-6B40B1504E87}" type="datetime8">
              <a:rPr lang="ru-RU" smtClean="0"/>
              <a:pPr>
                <a:defRPr/>
              </a:pPr>
              <a:t>18.11.2020 9:18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C84A2-969F-4F95-83C5-22BF848AE791}" type="slidenum">
              <a:rPr lang="ru-RU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4</a:t>
            </a:fld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436" name="Picture 2" descr="D:\какртинки до торговли\гл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6672"/>
            <a:ext cx="1772940" cy="17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785786" y="1714488"/>
            <a:ext cx="2166926" cy="73818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spc="-360" dirty="0"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C00000"/>
                </a:solidFill>
                <a:latin typeface="Georgia"/>
              </a:rPr>
              <a:t>ЩО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714375" y="2857500"/>
            <a:ext cx="21717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spc="-360"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C00000"/>
                </a:solidFill>
                <a:latin typeface="Georgia"/>
              </a:rPr>
              <a:t>ЯК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571500" y="4000500"/>
            <a:ext cx="34004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spc="-360"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C00000"/>
                </a:solidFill>
                <a:latin typeface="Georgia"/>
              </a:rPr>
              <a:t>ДЛЯ    КОГО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571500" y="5214938"/>
            <a:ext cx="3805238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spc="-360">
                <a:ln w="12700" cap="sq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960000"/>
                </a:solidFill>
                <a:latin typeface="Georgia"/>
              </a:rPr>
              <a:t>виробляти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5214938" y="5000625"/>
            <a:ext cx="1304925" cy="1414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5400" kern="10" spc="-540"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solidFill>
                  <a:srgbClr val="C00000"/>
                </a:solidFill>
                <a:effectLst>
                  <a:outerShdw dist="125724" dir="18900000" algn="ctr" rotWithShape="0">
                    <a:schemeClr val="tx1"/>
                  </a:outerShdw>
                </a:effectLst>
                <a:latin typeface="Georgia"/>
              </a:rPr>
              <a:t>?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1143000" y="214313"/>
            <a:ext cx="7072313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solidFill>
                  <a:srgbClr val="330033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Головні   питання</a:t>
            </a:r>
          </a:p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solidFill>
                  <a:srgbClr val="330033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 економічного   розвитку</a:t>
            </a:r>
          </a:p>
        </p:txBody>
      </p:sp>
      <p:sp>
        <p:nvSpPr>
          <p:cNvPr id="7178" name="Прямоугольник 7"/>
          <p:cNvSpPr>
            <a:spLocks noChangeArrowheads="1"/>
          </p:cNvSpPr>
          <p:nvPr/>
        </p:nvSpPr>
        <p:spPr bwMode="auto">
          <a:xfrm>
            <a:off x="3286125" y="1714500"/>
            <a:ext cx="5286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(які товари і послуги, в якій кількості)</a:t>
            </a:r>
            <a:endParaRPr lang="ru-RU"/>
          </a:p>
        </p:txBody>
      </p:sp>
      <p:sp>
        <p:nvSpPr>
          <p:cNvPr id="7179" name="Прямоугольник 8"/>
          <p:cNvSpPr>
            <a:spLocks noChangeArrowheads="1"/>
          </p:cNvSpPr>
          <p:nvPr/>
        </p:nvSpPr>
        <p:spPr bwMode="auto">
          <a:xfrm>
            <a:off x="3143250" y="2857500"/>
            <a:ext cx="5500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/>
              <a:t>(з використання яких технологій і якими ресурсами)</a:t>
            </a:r>
            <a:endParaRPr lang="ru-RU"/>
          </a:p>
        </p:txBody>
      </p:sp>
      <p:sp>
        <p:nvSpPr>
          <p:cNvPr id="7180" name="Прямоугольник 9"/>
          <p:cNvSpPr>
            <a:spLocks noChangeArrowheads="1"/>
          </p:cNvSpPr>
          <p:nvPr/>
        </p:nvSpPr>
        <p:spPr bwMode="auto">
          <a:xfrm>
            <a:off x="4214813" y="4071938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/>
              <a:t>(як ці товари і послуги будуть розподілятися)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build="p"/>
      <p:bldP spid="7179" grpId="0" build="p"/>
      <p:bldP spid="71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57188" y="2743200"/>
            <a:ext cx="8501062" cy="3350096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оберете: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Font typeface="Wingdings" pitchFamily="2" charset="2"/>
              <a:buNone/>
            </a:pP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повну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кишеню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грошей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порожні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полиц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магазинів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Font typeface="Wingdings" pitchFamily="2" charset="2"/>
              <a:buNone/>
            </a:pP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повні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полиці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магазинів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порожню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кишеню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? </a:t>
            </a:r>
          </a:p>
          <a:p>
            <a:pPr algn="ctr"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8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800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7171" name="Рисунок 4" descr="1373538241_64a05b1c291c76dec3f56f750336d3b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0770" y="260648"/>
            <a:ext cx="38028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4" descr="7496627mt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3394929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899592" y="692696"/>
          <a:ext cx="7632848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5616" y="2564904"/>
          <a:ext cx="6096000" cy="393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За традицією</a:t>
                      </a:r>
                      <a:endParaRPr lang="ru-RU" sz="2800" b="1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dirty="0" smtClean="0"/>
                        <a:t>Командним способом</a:t>
                      </a:r>
                      <a:endParaRPr lang="ru-RU" sz="2800" b="1" i="1" dirty="0"/>
                    </a:p>
                  </a:txBody>
                  <a:tcPr/>
                </a:tc>
              </a:tr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dirty="0" smtClean="0"/>
                        <a:t>За допомогою ринку</a:t>
                      </a:r>
                      <a:endParaRPr lang="ru-RU" sz="2800" b="1" i="1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ru-RU" sz="3600" b="1" i="1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 smtClean="0"/>
                        <a:t>Тип</a:t>
                      </a:r>
                      <a:r>
                        <a:rPr lang="uk-UA" sz="3600" b="1" i="1" baseline="0" dirty="0" smtClean="0"/>
                        <a:t> е</a:t>
                      </a:r>
                      <a:r>
                        <a:rPr lang="uk-UA" sz="3600" b="1" i="1" dirty="0" smtClean="0"/>
                        <a:t>кономічної системи</a:t>
                      </a:r>
                      <a:endParaRPr lang="ru-RU" sz="36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3851920" y="4653136"/>
            <a:ext cx="484188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85750" y="304800"/>
            <a:ext cx="8429625" cy="69532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тип економічної системи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0" y="5929313"/>
            <a:ext cx="3214688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ru-RU" sz="3600">
                <a:solidFill>
                  <a:srgbClr val="FFC000"/>
                </a:solidFill>
              </a:rPr>
              <a:t>Традиційна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 rot="-1237544">
            <a:off x="2420938" y="5622925"/>
            <a:ext cx="785812" cy="500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075 h 21600"/>
              <a:gd name="T14" fmla="*/ 18462 w 21600"/>
              <a:gd name="T15" fmla="*/ 1552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428" y="0"/>
                </a:moveTo>
                <a:lnTo>
                  <a:pt x="14428" y="6075"/>
                </a:lnTo>
                <a:lnTo>
                  <a:pt x="3375" y="6075"/>
                </a:lnTo>
                <a:lnTo>
                  <a:pt x="3375" y="15525"/>
                </a:lnTo>
                <a:lnTo>
                  <a:pt x="14428" y="15525"/>
                </a:lnTo>
                <a:lnTo>
                  <a:pt x="14428" y="21600"/>
                </a:lnTo>
                <a:lnTo>
                  <a:pt x="21600" y="10800"/>
                </a:lnTo>
                <a:lnTo>
                  <a:pt x="14428" y="0"/>
                </a:lnTo>
                <a:close/>
              </a:path>
              <a:path w="21600" h="21600">
                <a:moveTo>
                  <a:pt x="1350" y="6075"/>
                </a:moveTo>
                <a:lnTo>
                  <a:pt x="1350" y="15525"/>
                </a:lnTo>
                <a:lnTo>
                  <a:pt x="2700" y="15525"/>
                </a:lnTo>
                <a:lnTo>
                  <a:pt x="2700" y="6075"/>
                </a:lnTo>
                <a:lnTo>
                  <a:pt x="1350" y="6075"/>
                </a:lnTo>
                <a:close/>
              </a:path>
              <a:path w="21600" h="21600">
                <a:moveTo>
                  <a:pt x="0" y="6075"/>
                </a:moveTo>
                <a:lnTo>
                  <a:pt x="0" y="15525"/>
                </a:lnTo>
                <a:lnTo>
                  <a:pt x="675" y="15525"/>
                </a:lnTo>
                <a:lnTo>
                  <a:pt x="675" y="6075"/>
                </a:lnTo>
                <a:lnTo>
                  <a:pt x="0" y="6075"/>
                </a:lnTo>
                <a:close/>
              </a:path>
            </a:pathLst>
          </a:cu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643188" y="4500563"/>
            <a:ext cx="3695700" cy="10779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dirty="0">
                <a:solidFill>
                  <a:srgbClr val="FF0000"/>
                </a:solidFill>
              </a:rPr>
              <a:t>Командно-</a:t>
            </a:r>
          </a:p>
          <a:p>
            <a:pPr>
              <a:spcBef>
                <a:spcPct val="0"/>
              </a:spcBef>
            </a:pPr>
            <a:r>
              <a:rPr lang="ru-RU" sz="3200" dirty="0" err="1">
                <a:solidFill>
                  <a:srgbClr val="FF0000"/>
                </a:solidFill>
              </a:rPr>
              <a:t>адміністративна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 rot="-1356294">
            <a:off x="4492625" y="4146550"/>
            <a:ext cx="857250" cy="500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075 h 21600"/>
              <a:gd name="T14" fmla="*/ 18462 w 21600"/>
              <a:gd name="T15" fmla="*/ 1552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428" y="0"/>
                </a:moveTo>
                <a:lnTo>
                  <a:pt x="14428" y="6075"/>
                </a:lnTo>
                <a:lnTo>
                  <a:pt x="3375" y="6075"/>
                </a:lnTo>
                <a:lnTo>
                  <a:pt x="3375" y="15525"/>
                </a:lnTo>
                <a:lnTo>
                  <a:pt x="14428" y="15525"/>
                </a:lnTo>
                <a:lnTo>
                  <a:pt x="14428" y="21600"/>
                </a:lnTo>
                <a:lnTo>
                  <a:pt x="21600" y="10800"/>
                </a:lnTo>
                <a:lnTo>
                  <a:pt x="14428" y="0"/>
                </a:lnTo>
                <a:close/>
              </a:path>
              <a:path w="21600" h="21600">
                <a:moveTo>
                  <a:pt x="1350" y="6075"/>
                </a:moveTo>
                <a:lnTo>
                  <a:pt x="1350" y="15525"/>
                </a:lnTo>
                <a:lnTo>
                  <a:pt x="2700" y="15525"/>
                </a:lnTo>
                <a:lnTo>
                  <a:pt x="2700" y="6075"/>
                </a:lnTo>
                <a:lnTo>
                  <a:pt x="1350" y="6075"/>
                </a:lnTo>
                <a:close/>
              </a:path>
              <a:path w="21600" h="21600">
                <a:moveTo>
                  <a:pt x="0" y="6075"/>
                </a:moveTo>
                <a:lnTo>
                  <a:pt x="0" y="15525"/>
                </a:lnTo>
                <a:lnTo>
                  <a:pt x="675" y="15525"/>
                </a:lnTo>
                <a:lnTo>
                  <a:pt x="675" y="6075"/>
                </a:lnTo>
                <a:lnTo>
                  <a:pt x="0" y="6075"/>
                </a:lnTo>
                <a:close/>
              </a:path>
            </a:pathLst>
          </a:cu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4857750" y="3429000"/>
            <a:ext cx="2714625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>
                <a:solidFill>
                  <a:srgbClr val="35A309"/>
                </a:solidFill>
              </a:rPr>
              <a:t>Ринкова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6643688" y="22860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 err="1">
                <a:solidFill>
                  <a:schemeClr val="tx2">
                    <a:lumMod val="60000"/>
                    <a:lumOff val="40000"/>
                  </a:schemeClr>
                </a:solidFill>
                <a:cs typeface="Tahoma" pitchFamily="34" charset="0"/>
              </a:rPr>
              <a:t>Зм</a:t>
            </a:r>
            <a:r>
              <a:rPr lang="uk-UA" sz="3200" dirty="0">
                <a:solidFill>
                  <a:schemeClr val="tx2">
                    <a:lumMod val="60000"/>
                    <a:lumOff val="40000"/>
                  </a:schemeClr>
                </a:solidFill>
                <a:cs typeface="Tahoma" pitchFamily="34" charset="0"/>
              </a:rPr>
              <a:t>ішана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cs typeface="Tahoma" pitchFamily="34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-1347828">
            <a:off x="6000750" y="3000375"/>
            <a:ext cx="928688" cy="500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075 h 21600"/>
              <a:gd name="T14" fmla="*/ 18462 w 21600"/>
              <a:gd name="T15" fmla="*/ 1552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428" y="0"/>
                </a:moveTo>
                <a:lnTo>
                  <a:pt x="14428" y="6075"/>
                </a:lnTo>
                <a:lnTo>
                  <a:pt x="3375" y="6075"/>
                </a:lnTo>
                <a:lnTo>
                  <a:pt x="3375" y="15525"/>
                </a:lnTo>
                <a:lnTo>
                  <a:pt x="14428" y="15525"/>
                </a:lnTo>
                <a:lnTo>
                  <a:pt x="14428" y="21600"/>
                </a:lnTo>
                <a:lnTo>
                  <a:pt x="21600" y="10800"/>
                </a:lnTo>
                <a:lnTo>
                  <a:pt x="14428" y="0"/>
                </a:lnTo>
                <a:close/>
              </a:path>
              <a:path w="21600" h="21600">
                <a:moveTo>
                  <a:pt x="1350" y="6075"/>
                </a:moveTo>
                <a:lnTo>
                  <a:pt x="1350" y="15525"/>
                </a:lnTo>
                <a:lnTo>
                  <a:pt x="2700" y="15525"/>
                </a:lnTo>
                <a:lnTo>
                  <a:pt x="2700" y="6075"/>
                </a:lnTo>
                <a:lnTo>
                  <a:pt x="1350" y="6075"/>
                </a:lnTo>
                <a:close/>
              </a:path>
              <a:path w="21600" h="21600">
                <a:moveTo>
                  <a:pt x="0" y="6075"/>
                </a:moveTo>
                <a:lnTo>
                  <a:pt x="0" y="15525"/>
                </a:lnTo>
                <a:lnTo>
                  <a:pt x="675" y="15525"/>
                </a:lnTo>
                <a:lnTo>
                  <a:pt x="675" y="6075"/>
                </a:lnTo>
                <a:lnTo>
                  <a:pt x="0" y="6075"/>
                </a:lnTo>
                <a:close/>
              </a:path>
            </a:pathLst>
          </a:cu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6" grpId="0" autoUpdateAnimBg="0"/>
      <p:bldP spid="7" grpId="0" animBg="1"/>
      <p:bldP spid="8" grpId="0" autoUpdateAnimBg="0"/>
      <p:bldP spid="9" grpId="0" build="p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Проблемне питання</a:t>
            </a:r>
            <a:endParaRPr lang="ru-RU" smtClean="0"/>
          </a:p>
        </p:txBody>
      </p:sp>
      <p:sp>
        <p:nvSpPr>
          <p:cNvPr id="16387" name="Содержимое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smtClean="0"/>
              <a:t>- 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Чому деякі окремі люди і підприємства так бояться економіки з переважно ринковими методами регулювання і воліють, щоб економічне і політичне життя регулювалося державою?</a:t>
            </a:r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ru-RU" sz="2000" smtClean="0"/>
              <a:t/>
            </a:r>
            <a:br>
              <a:rPr lang="ru-RU" sz="2000" smtClean="0"/>
            </a:br>
            <a:endParaRPr lang="ru-RU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3095</TotalTime>
  <Words>1292</Words>
  <Application>Microsoft Office PowerPoint</Application>
  <PresentationFormat>Экран (4:3)</PresentationFormat>
  <Paragraphs>318</Paragraphs>
  <Slides>37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Эркер</vt:lpstr>
      <vt:lpstr>ЗМІШАНА ЕКОНОМІКА ТА ЇЇ ТИПИ. ДЕРЖАВНЕ РЕГУЛЮВАННЯ ЕКОНОМІКИ</vt:lpstr>
      <vt:lpstr>План:</vt:lpstr>
      <vt:lpstr>Мета заняття:</vt:lpstr>
      <vt:lpstr>1 питання</vt:lpstr>
      <vt:lpstr>Слайд 5</vt:lpstr>
      <vt:lpstr>Слайд 6</vt:lpstr>
      <vt:lpstr>Слайд 7</vt:lpstr>
      <vt:lpstr>тип економічної системи</vt:lpstr>
      <vt:lpstr>Проблемне питання</vt:lpstr>
      <vt:lpstr>Недоліки ринкової системи:</vt:lpstr>
      <vt:lpstr>Слайд 11</vt:lpstr>
      <vt:lpstr>Слайд 12</vt:lpstr>
      <vt:lpstr>Слайд 13</vt:lpstr>
      <vt:lpstr>Слайд 14</vt:lpstr>
      <vt:lpstr> Змішана економіка </vt:lpstr>
      <vt:lpstr>Проблемне питання</vt:lpstr>
      <vt:lpstr>2 питання</vt:lpstr>
      <vt:lpstr>Слайд 18</vt:lpstr>
      <vt:lpstr>Слайд 19</vt:lpstr>
      <vt:lpstr>Слайд 20</vt:lpstr>
      <vt:lpstr>Суб’єкти державногорегулювання економіки </vt:lpstr>
      <vt:lpstr>Функції державного регулювання економіки</vt:lpstr>
      <vt:lpstr>Висновки по 2 питанню:</vt:lpstr>
      <vt:lpstr>3 питання</vt:lpstr>
      <vt:lpstr>Цілі державного регулювання економіки (спрямовані на об’єкт)</vt:lpstr>
      <vt:lpstr>Державне регулювання економіки -</vt:lpstr>
      <vt:lpstr>Правові методи державного регулювання економіки</vt:lpstr>
      <vt:lpstr>Економічні методи державного регулювання економіки</vt:lpstr>
      <vt:lpstr>4 питання</vt:lpstr>
      <vt:lpstr>Слайд 30</vt:lpstr>
      <vt:lpstr>Характеристика країн економічного лібералізму й економічного дирижизму </vt:lpstr>
      <vt:lpstr>форми  державного регулювання економіки </vt:lpstr>
      <vt:lpstr>Національні моделі змішаної економіки</vt:lpstr>
      <vt:lpstr> Моделі державного регулювання економіки </vt:lpstr>
      <vt:lpstr>Слайд 35</vt:lpstr>
      <vt:lpstr>Домашнє завдання</vt:lpstr>
      <vt:lpstr>Дякую за увагу!!!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Мікроекономіка</dc:title>
  <dc:creator>User</dc:creator>
  <cp:lastModifiedBy>МІО</cp:lastModifiedBy>
  <cp:revision>468</cp:revision>
  <dcterms:created xsi:type="dcterms:W3CDTF">2013-10-12T08:46:37Z</dcterms:created>
  <dcterms:modified xsi:type="dcterms:W3CDTF">2020-11-18T07:23:36Z</dcterms:modified>
</cp:coreProperties>
</file>