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1CF"/>
    <a:srgbClr val="FF6600"/>
    <a:srgbClr val="122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4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5000" t="-3000" r="-3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429684" cy="27146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Дидактична </a:t>
            </a:r>
            <a:r>
              <a:rPr lang="ru-RU" sz="4000" dirty="0" err="1" smtClean="0">
                <a:solidFill>
                  <a:srgbClr val="002060"/>
                </a:solidFill>
                <a:latin typeface="Comic Sans MS" pitchFamily="66" charset="0"/>
              </a:rPr>
              <a:t>гра</a:t>
            </a: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 «</a:t>
            </a:r>
            <a:r>
              <a:rPr lang="ru-RU" sz="4000" dirty="0" err="1" smtClean="0">
                <a:solidFill>
                  <a:srgbClr val="002060"/>
                </a:solidFill>
                <a:latin typeface="Comic Sans MS" pitchFamily="66" charset="0"/>
              </a:rPr>
              <a:t>Захоплюючий</a:t>
            </a: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Comic Sans MS" pitchFamily="66" charset="0"/>
              </a:rPr>
              <a:t>світ</a:t>
            </a: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Comic Sans MS" pitchFamily="66" charset="0"/>
              </a:rPr>
              <a:t>природи</a:t>
            </a: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»</a:t>
            </a: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857496"/>
            <a:ext cx="6786610" cy="2714644"/>
          </a:xfrm>
        </p:spPr>
        <p:txBody>
          <a:bodyPr>
            <a:normAutofit/>
          </a:bodyPr>
          <a:lstStyle/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Для дітей старшого дошкільного віку за освітньою лінією </a:t>
            </a:r>
            <a:r>
              <a:rPr lang="uk-UA" sz="26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“Дитина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у природному </a:t>
            </a:r>
            <a:r>
              <a:rPr lang="uk-UA" sz="26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довкіллі”</a:t>
            </a:r>
            <a:endParaRPr lang="uk-UA" sz="26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endParaRPr lang="uk-UA" sz="26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Автор: Воробйова Олена Валеріївна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642910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15000" t="-4000" r="-3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Comic Sans MS" pitchFamily="66" charset="0"/>
              </a:rPr>
              <a:t>Мета: </a:t>
            </a:r>
            <a:r>
              <a:rPr lang="ru-RU" dirty="0" err="1" smtClean="0">
                <a:latin typeface="Comic Sans MS" pitchFamily="66" charset="0"/>
              </a:rPr>
              <a:t>вдосконалювати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дітей</a:t>
            </a:r>
            <a:r>
              <a:rPr lang="ru-RU" dirty="0" smtClean="0">
                <a:latin typeface="Comic Sans MS" pitchFamily="66" charset="0"/>
              </a:rPr>
              <a:t> про пору року весну, </a:t>
            </a:r>
            <a:r>
              <a:rPr lang="ru-RU" dirty="0" err="1" smtClean="0">
                <a:latin typeface="Comic Sans MS" pitchFamily="66" charset="0"/>
              </a:rPr>
              <a:t>вміння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впізнавати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розрізняти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класифікувати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рослини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тварин</a:t>
            </a:r>
            <a:r>
              <a:rPr lang="ru-RU" dirty="0" smtClean="0">
                <a:latin typeface="Comic Sans MS" pitchFamily="66" charset="0"/>
              </a:rPr>
              <a:t>; </a:t>
            </a:r>
            <a:r>
              <a:rPr lang="ru-RU" dirty="0" err="1" smtClean="0">
                <a:latin typeface="Comic Sans MS" pitchFamily="66" charset="0"/>
              </a:rPr>
              <a:t>розвивати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пам</a:t>
            </a:r>
            <a:r>
              <a:rPr lang="en-US" dirty="0" smtClean="0">
                <a:latin typeface="Comic Sans MS" pitchFamily="66" charset="0"/>
              </a:rPr>
              <a:t>’</a:t>
            </a:r>
            <a:r>
              <a:rPr lang="ru-RU" dirty="0" smtClean="0">
                <a:latin typeface="Comic Sans MS" pitchFamily="66" charset="0"/>
              </a:rPr>
              <a:t>ять, </a:t>
            </a:r>
            <a:r>
              <a:rPr lang="ru-RU" dirty="0" err="1" smtClean="0">
                <a:latin typeface="Comic Sans MS" pitchFamily="66" charset="0"/>
              </a:rPr>
              <a:t>увагу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мислення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сприймання</a:t>
            </a:r>
            <a:r>
              <a:rPr lang="ru-RU" dirty="0" smtClean="0">
                <a:latin typeface="Comic Sans MS" pitchFamily="66" charset="0"/>
              </a:rPr>
              <a:t>; </a:t>
            </a:r>
            <a:r>
              <a:rPr lang="ru-RU" dirty="0" err="1" smtClean="0">
                <a:latin typeface="Comic Sans MS" pitchFamily="66" charset="0"/>
              </a:rPr>
              <a:t>виховувати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любов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природи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самостійність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рішучість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інтерес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дидактичних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ігор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143644"/>
            <a:ext cx="642910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642910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0_5452b_caa2fc4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6346"/>
            <a:ext cx="1857388" cy="1503952"/>
          </a:xfrm>
          <a:prstGeom prst="rect">
            <a:avLst/>
          </a:prstGeom>
          <a:noFill/>
        </p:spPr>
      </p:pic>
      <p:pic>
        <p:nvPicPr>
          <p:cNvPr id="1028" name="Picture 4" descr="G:\94743134_large_4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8932" y="2000240"/>
            <a:ext cx="1107125" cy="1766660"/>
          </a:xfrm>
          <a:prstGeom prst="rect">
            <a:avLst/>
          </a:prstGeom>
          <a:noFill/>
        </p:spPr>
      </p:pic>
      <p:pic>
        <p:nvPicPr>
          <p:cNvPr id="1030" name="Picture 6" descr="G:\egiky4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929198"/>
            <a:ext cx="2079391" cy="1684307"/>
          </a:xfrm>
          <a:prstGeom prst="rect">
            <a:avLst/>
          </a:prstGeom>
          <a:noFill/>
        </p:spPr>
      </p:pic>
      <p:pic>
        <p:nvPicPr>
          <p:cNvPr id="1031" name="Picture 7" descr="G:\flosneg01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5143512"/>
            <a:ext cx="2385137" cy="1285884"/>
          </a:xfrm>
          <a:prstGeom prst="rect">
            <a:avLst/>
          </a:prstGeom>
          <a:noFill/>
        </p:spPr>
      </p:pic>
      <p:pic>
        <p:nvPicPr>
          <p:cNvPr id="1032" name="Picture 8" descr="G:\resize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465158"/>
            <a:ext cx="1928826" cy="1659959"/>
          </a:xfrm>
          <a:prstGeom prst="rect">
            <a:avLst/>
          </a:prstGeom>
          <a:noFill/>
        </p:spPr>
      </p:pic>
      <p:pic>
        <p:nvPicPr>
          <p:cNvPr id="1033" name="Picture 9" descr="G:\resiz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3643313"/>
            <a:ext cx="2071702" cy="1795475"/>
          </a:xfrm>
          <a:prstGeom prst="rect">
            <a:avLst/>
          </a:prstGeom>
          <a:noFill/>
        </p:spPr>
      </p:pic>
      <p:pic>
        <p:nvPicPr>
          <p:cNvPr id="1034" name="Picture 10" descr="G:\snowflakes_PNG754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4584507"/>
            <a:ext cx="1357322" cy="1559137"/>
          </a:xfrm>
          <a:prstGeom prst="rect">
            <a:avLst/>
          </a:prstGeom>
          <a:noFill/>
        </p:spPr>
      </p:pic>
      <p:pic>
        <p:nvPicPr>
          <p:cNvPr id="1035" name="Picture 11" descr="G:\swallow_PNG36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214290"/>
            <a:ext cx="1847470" cy="1640139"/>
          </a:xfrm>
          <a:prstGeom prst="rect">
            <a:avLst/>
          </a:prstGeom>
          <a:noFill/>
        </p:spPr>
      </p:pic>
      <p:pic>
        <p:nvPicPr>
          <p:cNvPr id="1026" name="Picture 2" descr="G:\олимпиада\фон\unnamed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50" y="2214554"/>
            <a:ext cx="3371851" cy="2408243"/>
          </a:xfrm>
          <a:prstGeom prst="rect">
            <a:avLst/>
          </a:prstGeom>
          <a:noFill/>
        </p:spPr>
      </p:pic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0" y="6143644"/>
            <a:ext cx="642910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642910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G:\autumn_leaves_PNG360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393432">
            <a:off x="3580743" y="378433"/>
            <a:ext cx="1734802" cy="17995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66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Ты </a:t>
            </a:r>
            <a:r>
              <a:rPr lang="ru-RU" sz="5400" b="1" dirty="0" err="1" smtClean="0">
                <a:solidFill>
                  <a:srgbClr val="FF66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впорався</a:t>
            </a:r>
            <a:r>
              <a:rPr lang="ru-RU" sz="5400" b="1" dirty="0" smtClean="0">
                <a:solidFill>
                  <a:srgbClr val="FF66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!!!</a:t>
            </a:r>
            <a:endParaRPr lang="ru-RU" sz="5400" b="1" dirty="0">
              <a:solidFill>
                <a:srgbClr val="FF66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357818" cy="92867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Знайди ознаки весни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0.00232 L 0.34393 0.28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88889E-6 L -0.32292 0.35695 " pathEditMode="relative" ptsTypes="AA">
                                      <p:cBhvr>
                                        <p:cTn id="2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2.22222E-6 L 0.09462 -0.34653 " pathEditMode="relative" ptsTypes="AA">
                                      <p:cBhvr>
                                        <p:cTn id="2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37795 -0.14699 " pathEditMode="relative" ptsTypes="AA">
                                      <p:cBhvr>
                                        <p:cTn id="4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"/>
            <a:ext cx="6786610" cy="1142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Знайди зайвих тварин на сільському подвір'ї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143644"/>
            <a:ext cx="642910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642910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олимпиада\тварини\bear_PNG234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571744"/>
            <a:ext cx="857256" cy="1016844"/>
          </a:xfrm>
          <a:prstGeom prst="rect">
            <a:avLst/>
          </a:prstGeom>
          <a:noFill/>
        </p:spPr>
      </p:pic>
      <p:pic>
        <p:nvPicPr>
          <p:cNvPr id="1027" name="Picture 3" descr="G:\олимпиада\тварини\cat_PNG505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678046"/>
            <a:ext cx="500066" cy="858863"/>
          </a:xfrm>
          <a:prstGeom prst="rect">
            <a:avLst/>
          </a:prstGeom>
          <a:noFill/>
        </p:spPr>
      </p:pic>
      <p:pic>
        <p:nvPicPr>
          <p:cNvPr id="1028" name="Picture 4" descr="G:\олимпиада\тварини\chicken_PNG217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000504"/>
            <a:ext cx="726173" cy="857256"/>
          </a:xfrm>
          <a:prstGeom prst="rect">
            <a:avLst/>
          </a:prstGeom>
          <a:noFill/>
        </p:spPr>
      </p:pic>
      <p:pic>
        <p:nvPicPr>
          <p:cNvPr id="1029" name="Picture 5" descr="G:\олимпиада\тварини\cow_PNG5062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968730"/>
            <a:ext cx="1857388" cy="2889270"/>
          </a:xfrm>
          <a:prstGeom prst="rect">
            <a:avLst/>
          </a:prstGeom>
          <a:noFill/>
        </p:spPr>
      </p:pic>
      <p:pic>
        <p:nvPicPr>
          <p:cNvPr id="1030" name="Picture 6" descr="G:\олимпиада\тварини\dog_PNG5039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5" y="4071943"/>
            <a:ext cx="928694" cy="827534"/>
          </a:xfrm>
          <a:prstGeom prst="rect">
            <a:avLst/>
          </a:prstGeom>
          <a:noFill/>
        </p:spPr>
      </p:pic>
      <p:pic>
        <p:nvPicPr>
          <p:cNvPr id="1032" name="Picture 8" descr="G:\олимпиада\тварини\goat_PNG1315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4286256"/>
            <a:ext cx="1955615" cy="2317766"/>
          </a:xfrm>
          <a:prstGeom prst="rect">
            <a:avLst/>
          </a:prstGeom>
          <a:noFill/>
        </p:spPr>
      </p:pic>
      <p:pic>
        <p:nvPicPr>
          <p:cNvPr id="1033" name="Picture 9" descr="G:\олимпиада\тварини\lion_PNG2329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4214818"/>
            <a:ext cx="1854204" cy="1627064"/>
          </a:xfrm>
          <a:prstGeom prst="rect">
            <a:avLst/>
          </a:prstGeom>
          <a:noFill/>
        </p:spPr>
      </p:pic>
      <p:pic>
        <p:nvPicPr>
          <p:cNvPr id="1031" name="Picture 7" descr="G:\олимпиада\тварини\elephants_PNG1880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1670" y="3929043"/>
            <a:ext cx="2928958" cy="2928957"/>
          </a:xfrm>
          <a:prstGeom prst="rect">
            <a:avLst/>
          </a:prstGeom>
          <a:noFill/>
        </p:spPr>
      </p:pic>
      <p:pic>
        <p:nvPicPr>
          <p:cNvPr id="1034" name="Picture 10" descr="G:\олимпиада\тварини\pig_PNG220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4" y="5143512"/>
            <a:ext cx="1371628" cy="1371628"/>
          </a:xfrm>
          <a:prstGeom prst="rect">
            <a:avLst/>
          </a:prstGeom>
          <a:noFill/>
        </p:spPr>
      </p:pic>
      <p:pic>
        <p:nvPicPr>
          <p:cNvPr id="1035" name="Picture 11" descr="G:\олимпиада\тварини\kangaroo_PNG2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86446" y="4143380"/>
            <a:ext cx="1285884" cy="1285884"/>
          </a:xfrm>
          <a:prstGeom prst="rect">
            <a:avLst/>
          </a:prstGeom>
          <a:noFill/>
        </p:spPr>
      </p:pic>
      <p:pic>
        <p:nvPicPr>
          <p:cNvPr id="1036" name="Picture 12" descr="G:\олимпиада\птахи\birds_PNG67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58" y="1500174"/>
            <a:ext cx="1416063" cy="1416063"/>
          </a:xfrm>
          <a:prstGeom prst="rect">
            <a:avLst/>
          </a:prstGeom>
          <a:noFill/>
        </p:spPr>
      </p:pic>
      <p:pic>
        <p:nvPicPr>
          <p:cNvPr id="1037" name="Picture 13" descr="G:\олимпиада\птахи\sparrow_PNG3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15272" y="1643050"/>
            <a:ext cx="500076" cy="5000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2786082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1227E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Молодець</a:t>
            </a:r>
            <a:r>
              <a:rPr lang="uk-UA" sz="6600" b="1" dirty="0" smtClean="0">
                <a:solidFill>
                  <a:srgbClr val="1227EE"/>
                </a:solidFill>
                <a:latin typeface="Comic Sans MS" pitchFamily="66" charset="0"/>
              </a:rPr>
              <a:t>!</a:t>
            </a:r>
            <a:endParaRPr lang="ru-RU" sz="6600" b="1" dirty="0">
              <a:solidFill>
                <a:srgbClr val="1227EE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1"/>
            <a:ext cx="7215238" cy="1071571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latin typeface="Comic Sans MS" pitchFamily="66" charset="0"/>
              </a:rPr>
              <a:t>Знайди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морських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мешканц</a:t>
            </a:r>
            <a:r>
              <a:rPr lang="uk-UA" dirty="0" err="1" smtClean="0">
                <a:latin typeface="Comic Sans MS" pitchFamily="66" charset="0"/>
              </a:rPr>
              <a:t>ів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143644"/>
            <a:ext cx="642910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642910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олимпиада\рыбы\crab_PNG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903329"/>
            <a:ext cx="1500198" cy="954672"/>
          </a:xfrm>
          <a:prstGeom prst="rect">
            <a:avLst/>
          </a:prstGeom>
          <a:noFill/>
        </p:spPr>
      </p:pic>
      <p:pic>
        <p:nvPicPr>
          <p:cNvPr id="1027" name="Picture 3" descr="G:\олимпиада\рыбы\fish_PNG251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357562"/>
            <a:ext cx="1624230" cy="869452"/>
          </a:xfrm>
          <a:prstGeom prst="rect">
            <a:avLst/>
          </a:prstGeom>
          <a:noFill/>
        </p:spPr>
      </p:pic>
      <p:pic>
        <p:nvPicPr>
          <p:cNvPr id="1028" name="Picture 4" descr="G:\олимпиада\рыбы\dolphin_PNG713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53184"/>
            <a:ext cx="2714644" cy="1433002"/>
          </a:xfrm>
          <a:prstGeom prst="rect">
            <a:avLst/>
          </a:prstGeom>
          <a:noFill/>
        </p:spPr>
      </p:pic>
      <p:pic>
        <p:nvPicPr>
          <p:cNvPr id="1029" name="Picture 5" descr="G:\олимпиада\рыбы\octopus_PNG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0504"/>
            <a:ext cx="3542222" cy="2000264"/>
          </a:xfrm>
          <a:prstGeom prst="rect">
            <a:avLst/>
          </a:prstGeom>
          <a:noFill/>
        </p:spPr>
      </p:pic>
      <p:pic>
        <p:nvPicPr>
          <p:cNvPr id="1030" name="Picture 6" descr="G:\олимпиада\рыбы\whale_PNG1926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1000108"/>
            <a:ext cx="3774984" cy="1833564"/>
          </a:xfrm>
          <a:prstGeom prst="rect">
            <a:avLst/>
          </a:prstGeom>
          <a:noFill/>
        </p:spPr>
      </p:pic>
      <p:pic>
        <p:nvPicPr>
          <p:cNvPr id="1031" name="Picture 7" descr="G:\олимпиада\тварини\squirrel_PNG158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5500702"/>
            <a:ext cx="1165660" cy="1122555"/>
          </a:xfrm>
          <a:prstGeom prst="rect">
            <a:avLst/>
          </a:prstGeom>
          <a:noFill/>
        </p:spPr>
      </p:pic>
      <p:pic>
        <p:nvPicPr>
          <p:cNvPr id="1032" name="Picture 8" descr="G:\олимпиада\тварини\birds_PNG6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29" y="5877439"/>
            <a:ext cx="928694" cy="740868"/>
          </a:xfrm>
          <a:prstGeom prst="rect">
            <a:avLst/>
          </a:prstGeom>
          <a:noFill/>
        </p:spPr>
      </p:pic>
      <p:pic>
        <p:nvPicPr>
          <p:cNvPr id="1033" name="Picture 9" descr="G:\олимпиада\птахи\birds_PNG6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82" y="1785926"/>
            <a:ext cx="1311294" cy="1311294"/>
          </a:xfrm>
          <a:prstGeom prst="rect">
            <a:avLst/>
          </a:prstGeom>
          <a:noFill/>
        </p:spPr>
      </p:pic>
      <p:pic>
        <p:nvPicPr>
          <p:cNvPr id="1034" name="Picture 10" descr="G:\олимпиада\тварини\rabbit_PNG379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5429264"/>
            <a:ext cx="921458" cy="1251731"/>
          </a:xfrm>
          <a:prstGeom prst="rect">
            <a:avLst/>
          </a:prstGeom>
          <a:noFill/>
        </p:spPr>
      </p:pic>
      <p:pic>
        <p:nvPicPr>
          <p:cNvPr id="1035" name="Picture 11" descr="G:\олимпиада\птахи\sparrow_PNG3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785794"/>
            <a:ext cx="590534" cy="590534"/>
          </a:xfrm>
          <a:prstGeom prst="rect">
            <a:avLst/>
          </a:prstGeom>
          <a:noFill/>
        </p:spPr>
      </p:pic>
      <p:pic>
        <p:nvPicPr>
          <p:cNvPr id="1036" name="Picture 12" descr="G:\олимпиада\рыбы\goldfish_PNG9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6248" y="3714752"/>
            <a:ext cx="945258" cy="78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6357950" cy="857232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Що  потрібно квітці для життя?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51" name="Picture 3" descr="G:\tulip_PNG90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86058"/>
            <a:ext cx="1357322" cy="2597746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143644"/>
            <a:ext cx="642910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642910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G:\олимпиада\рослини\donut_PNG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786058"/>
            <a:ext cx="1207703" cy="996355"/>
          </a:xfrm>
          <a:prstGeom prst="rect">
            <a:avLst/>
          </a:prstGeom>
          <a:noFill/>
        </p:spPr>
      </p:pic>
      <p:pic>
        <p:nvPicPr>
          <p:cNvPr id="2053" name="Picture 5" descr="G:\олимпиада\рослини\soil_PNG8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572008"/>
            <a:ext cx="1928826" cy="1928826"/>
          </a:xfrm>
          <a:prstGeom prst="rect">
            <a:avLst/>
          </a:prstGeom>
          <a:noFill/>
        </p:spPr>
      </p:pic>
      <p:pic>
        <p:nvPicPr>
          <p:cNvPr id="2054" name="Picture 6" descr="G:\олимпиада\рослини\soup_PNG1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714356"/>
            <a:ext cx="1500198" cy="1215160"/>
          </a:xfrm>
          <a:prstGeom prst="rect">
            <a:avLst/>
          </a:prstGeom>
          <a:noFill/>
        </p:spPr>
      </p:pic>
      <p:pic>
        <p:nvPicPr>
          <p:cNvPr id="2055" name="Picture 7" descr="G:\олимпиада\рослини\sun_PNG1345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857232"/>
            <a:ext cx="1514464" cy="1514464"/>
          </a:xfrm>
          <a:prstGeom prst="rect">
            <a:avLst/>
          </a:prstGeom>
          <a:noFill/>
        </p:spPr>
      </p:pic>
      <p:pic>
        <p:nvPicPr>
          <p:cNvPr id="2056" name="Picture 8" descr="G:\олимпиада\рослини\tea_PNG1692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2714620"/>
            <a:ext cx="1595349" cy="1282693"/>
          </a:xfrm>
          <a:prstGeom prst="rect">
            <a:avLst/>
          </a:prstGeom>
          <a:noFill/>
        </p:spPr>
      </p:pic>
      <p:pic>
        <p:nvPicPr>
          <p:cNvPr id="2057" name="Picture 9" descr="G:\олимпиада\рослини\water_PNG5024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3607595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10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G:\олимпиада\овочі\eggplant_PNG27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5542" y="5643578"/>
            <a:ext cx="1718780" cy="1428736"/>
          </a:xfrm>
          <a:prstGeom prst="rect">
            <a:avLst/>
          </a:prstGeom>
          <a:noFill/>
        </p:spPr>
      </p:pic>
      <p:pic>
        <p:nvPicPr>
          <p:cNvPr id="3083" name="Picture 11" descr="G:\олимпиада\фрукти\orange_PNG80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5500702"/>
            <a:ext cx="1038226" cy="1038226"/>
          </a:xfrm>
          <a:prstGeom prst="rect">
            <a:avLst/>
          </a:prstGeom>
          <a:noFill/>
        </p:spPr>
      </p:pic>
      <p:pic>
        <p:nvPicPr>
          <p:cNvPr id="3076" name="Picture 4" descr="G:\олимпиада\овочі\carrot_PNG49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56320">
            <a:off x="5916422" y="5049133"/>
            <a:ext cx="2134008" cy="829305"/>
          </a:xfrm>
          <a:prstGeom prst="rect">
            <a:avLst/>
          </a:prstGeom>
          <a:noFill/>
        </p:spPr>
      </p:pic>
      <p:pic>
        <p:nvPicPr>
          <p:cNvPr id="3085" name="Picture 13" descr="G:\олимпиада\фрукти\pineapple_PNG275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4407574"/>
            <a:ext cx="857256" cy="1859469"/>
          </a:xfrm>
          <a:prstGeom prst="rect">
            <a:avLst/>
          </a:prstGeom>
          <a:noFill/>
        </p:spPr>
      </p:pic>
      <p:pic>
        <p:nvPicPr>
          <p:cNvPr id="3081" name="Picture 9" descr="G:\олимпиада\овочі\tomato_PNG1259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500702"/>
            <a:ext cx="1214446" cy="971070"/>
          </a:xfrm>
          <a:prstGeom prst="rect">
            <a:avLst/>
          </a:prstGeom>
          <a:noFill/>
        </p:spPr>
      </p:pic>
      <p:pic>
        <p:nvPicPr>
          <p:cNvPr id="3084" name="Picture 12" descr="G:\олимпиада\фрукти\lemon_PNG3880.png"/>
          <p:cNvPicPr>
            <a:picLocks noChangeAspect="1" noChangeArrowheads="1"/>
          </p:cNvPicPr>
          <p:nvPr/>
        </p:nvPicPr>
        <p:blipFill>
          <a:blip r:embed="rId8" cstate="print"/>
          <a:srcRect l="15000" t="25000" r="20000" b="25002"/>
          <a:stretch>
            <a:fillRect/>
          </a:stretch>
        </p:blipFill>
        <p:spPr bwMode="auto">
          <a:xfrm>
            <a:off x="3214678" y="6143644"/>
            <a:ext cx="928694" cy="71435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"/>
            <a:ext cx="8858280" cy="9286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Знайди овочі, які потрібно посадити на городі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074" name="Picture 2" descr="G:\олимпиада\овочі\94743134_large_4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6124463"/>
            <a:ext cx="928694" cy="733537"/>
          </a:xfrm>
          <a:prstGeom prst="rect">
            <a:avLst/>
          </a:prstGeom>
          <a:noFill/>
        </p:spPr>
      </p:pic>
      <p:pic>
        <p:nvPicPr>
          <p:cNvPr id="3075" name="Picture 3" descr="G:\олимпиада\овочі\broccoli_PNG7297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6" y="6146466"/>
            <a:ext cx="785818" cy="711534"/>
          </a:xfrm>
          <a:prstGeom prst="rect">
            <a:avLst/>
          </a:prstGeom>
          <a:noFill/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0" y="6143644"/>
            <a:ext cx="642910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642910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G:\олимпиада\овочі\cabbage_PNG882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702" y="5784867"/>
            <a:ext cx="1320212" cy="1073133"/>
          </a:xfrm>
          <a:prstGeom prst="rect">
            <a:avLst/>
          </a:prstGeom>
          <a:noFill/>
        </p:spPr>
      </p:pic>
      <p:pic>
        <p:nvPicPr>
          <p:cNvPr id="3078" name="Picture 6" descr="G:\олимпиада\овочі\cucumber_PNG84304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4810" y="5715016"/>
            <a:ext cx="1000132" cy="491973"/>
          </a:xfrm>
          <a:prstGeom prst="rect">
            <a:avLst/>
          </a:prstGeom>
          <a:noFill/>
        </p:spPr>
      </p:pic>
      <p:pic>
        <p:nvPicPr>
          <p:cNvPr id="3086" name="Picture 14" descr="G:\олимпиада\фрукти\coconut_PNG9155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86446" y="5908678"/>
            <a:ext cx="1351835" cy="949322"/>
          </a:xfrm>
          <a:prstGeom prst="rect">
            <a:avLst/>
          </a:prstGeom>
          <a:noFill/>
        </p:spPr>
      </p:pic>
      <p:pic>
        <p:nvPicPr>
          <p:cNvPr id="3087" name="Picture 15" descr="G:\олимпиада\фрукти\pineapple_PNG27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913788">
            <a:off x="7679109" y="5801249"/>
            <a:ext cx="943854" cy="1214446"/>
          </a:xfrm>
          <a:prstGeom prst="rect">
            <a:avLst/>
          </a:prstGeom>
          <a:noFill/>
        </p:spPr>
      </p:pic>
      <p:pic>
        <p:nvPicPr>
          <p:cNvPr id="3080" name="Picture 8" descr="G:\олимпиада\овочі\onion_PNG3830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29256" y="6215082"/>
            <a:ext cx="746444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694 L -0.02205 -0.4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5787 L 0.00365 -0.4465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10244 -0.138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50416 -0.1365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00782 -0.50394 " pathEditMode="relative" ptsTypes="AA">
                                      <p:cBhvr>
                                        <p:cTn id="4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33819 -0.211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30712 -0.35695 " pathEditMode="relative" ptsTypes="AA">
                                      <p:cBhvr>
                                        <p:cTn id="5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105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Тема Office</vt:lpstr>
      <vt:lpstr>Дидактична гра «Захоплюючий світ природи»</vt:lpstr>
      <vt:lpstr>Презентация PowerPoint</vt:lpstr>
      <vt:lpstr>Ты впорався!!!</vt:lpstr>
      <vt:lpstr>Молодець!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</dc:creator>
  <cp:lastModifiedBy>Serg</cp:lastModifiedBy>
  <cp:revision>196</cp:revision>
  <dcterms:modified xsi:type="dcterms:W3CDTF">2022-09-20T03:59:49Z</dcterms:modified>
</cp:coreProperties>
</file>