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5" r:id="rId2"/>
    <p:sldId id="340" r:id="rId3"/>
    <p:sldId id="338" r:id="rId4"/>
    <p:sldId id="334" r:id="rId5"/>
    <p:sldId id="333" r:id="rId6"/>
    <p:sldId id="337" r:id="rId7"/>
    <p:sldId id="341" r:id="rId8"/>
    <p:sldId id="331" r:id="rId9"/>
    <p:sldId id="266" r:id="rId10"/>
    <p:sldId id="267" r:id="rId11"/>
    <p:sldId id="271" r:id="rId12"/>
    <p:sldId id="272" r:id="rId13"/>
    <p:sldId id="274" r:id="rId14"/>
    <p:sldId id="276" r:id="rId15"/>
    <p:sldId id="275" r:id="rId16"/>
    <p:sldId id="288" r:id="rId17"/>
    <p:sldId id="289" r:id="rId18"/>
    <p:sldId id="290" r:id="rId19"/>
    <p:sldId id="278" r:id="rId20"/>
    <p:sldId id="279" r:id="rId21"/>
    <p:sldId id="280" r:id="rId22"/>
    <p:sldId id="284" r:id="rId23"/>
    <p:sldId id="291" r:id="rId24"/>
    <p:sldId id="293" r:id="rId25"/>
    <p:sldId id="294" r:id="rId26"/>
    <p:sldId id="296" r:id="rId27"/>
    <p:sldId id="299" r:id="rId28"/>
    <p:sldId id="300" r:id="rId29"/>
    <p:sldId id="303" r:id="rId30"/>
    <p:sldId id="342" r:id="rId31"/>
    <p:sldId id="339" r:id="rId32"/>
    <p:sldId id="304" r:id="rId33"/>
    <p:sldId id="305" r:id="rId34"/>
    <p:sldId id="306" r:id="rId35"/>
    <p:sldId id="327" r:id="rId36"/>
    <p:sldId id="328" r:id="rId37"/>
    <p:sldId id="329" r:id="rId38"/>
    <p:sldId id="285" r:id="rId39"/>
    <p:sldId id="323" r:id="rId40"/>
    <p:sldId id="287" r:id="rId41"/>
    <p:sldId id="335" r:id="rId4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63" d="100"/>
          <a:sy n="63" d="100"/>
        </p:scale>
        <p:origin x="776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E1BB1-A64F-4269-B4D0-41D5C2E9E1FC}" type="datetime1">
              <a:rPr lang="ru-RU" smtClean="0"/>
              <a:t>24.04.2023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65BA9-03FF-46C7-B093-95BA390E9A2B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BCA2BA-A8B1-4628-ACBD-AC5D4749F4F2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4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39BE17-96F7-4158-A9A2-6232B7113060}" type="slidenum">
              <a:rPr lang=""/>
              <a:pPr/>
              <a:t>24</a:t>
            </a:fld>
            <a:endParaRPr lang="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3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BBF316-71E8-43A7-A950-31A3E0BE59AC}" type="slidenum">
              <a:rPr lang=""/>
              <a:pPr/>
              <a:t>25</a:t>
            </a:fld>
            <a:endParaRPr lang="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4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DBF34D-2596-4282-9089-7E4FB40C3BC1}" type="slidenum">
              <a:rPr lang=""/>
              <a:pPr/>
              <a:t>26</a:t>
            </a:fld>
            <a:endParaRPr lang="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9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EA900-6A0E-44DD-B578-434122438E1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7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FCB8F-977A-4D05-87B1-2224C17B1FC8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15A9-79FD-4281-AF5B-A54829996DB7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8A998-A3CA-40AE-821F-71AABF652A61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95BBD-5A3E-4F86-BB7D-3558C974CB9F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B6BEA-4504-48DA-98F5-3ACEED14CAEA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 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F96D9E-44F2-4AB3-8484-EB9F2727D8D3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FEBF83B-475E-47B6-AB38-A8E81D819AF6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D7BFC-A518-49F7-AC62-A2A97AF9EC43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29280-83F6-4839-B70E-E397F090630C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7512C-598C-4618-9A80-88B6B20FCAE5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DF4EAA6-B341-4ECD-92BA-DC1BF470F373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9E5487-2101-4A7B-8DFE-CE9DECE6B141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 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8" name="Прямоугольник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81D246FB-A07F-4035-9810-CAF60F2C48DA}" type="datetime1">
              <a:rPr lang="ru-RU" noProof="0" smtClean="0"/>
              <a:t>24.04.2023</a:t>
            </a:fld>
            <a:endParaRPr lang="ru-RU" noProof="0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5.wmf"/><Relationship Id="rId19" Type="http://schemas.openxmlformats.org/officeDocument/2006/relationships/image" Target="../media/image40.png"/><Relationship Id="rId4" Type="http://schemas.openxmlformats.org/officeDocument/2006/relationships/image" Target="../media/image3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53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6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62.png"/><Relationship Id="rId7" Type="http://schemas.openxmlformats.org/officeDocument/2006/relationships/image" Target="../media/image4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png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png"/><Relationship Id="rId11" Type="http://schemas.openxmlformats.org/officeDocument/2006/relationships/image" Target="../media/image65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67.png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89.png"/><Relationship Id="rId17" Type="http://schemas.microsoft.com/office/2007/relationships/hdphoto" Target="../media/hdphoto13.wdp"/><Relationship Id="rId2" Type="http://schemas.openxmlformats.org/officeDocument/2006/relationships/image" Target="../media/image8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microsoft.com/office/2007/relationships/hdphoto" Target="../media/hdphoto9.wdp"/><Relationship Id="rId1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80.png"/><Relationship Id="rId3" Type="http://schemas.openxmlformats.org/officeDocument/2006/relationships/image" Target="../media/image780.png"/><Relationship Id="rId7" Type="http://schemas.openxmlformats.org/officeDocument/2006/relationships/image" Target="../media/image95.png"/><Relationship Id="rId12" Type="http://schemas.openxmlformats.org/officeDocument/2006/relationships/image" Target="../media/image87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860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102.wmf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10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6.wmf"/><Relationship Id="rId20" Type="http://schemas.openxmlformats.org/officeDocument/2006/relationships/image" Target="../media/image11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15.wmf"/><Relationship Id="rId22" Type="http://schemas.openxmlformats.org/officeDocument/2006/relationships/image" Target="../media/image11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2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3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5.xml"/><Relationship Id="rId18" Type="http://schemas.openxmlformats.org/officeDocument/2006/relationships/slide" Target="slide8.xml"/><Relationship Id="rId3" Type="http://schemas.openxmlformats.org/officeDocument/2006/relationships/slide" Target="slide13.xml"/><Relationship Id="rId21" Type="http://schemas.openxmlformats.org/officeDocument/2006/relationships/oleObject" Target="../embeddings/oleObject2.bin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slide" Target="slide12.xml"/><Relationship Id="rId5" Type="http://schemas.openxmlformats.org/officeDocument/2006/relationships/image" Target="../media/image22.png"/><Relationship Id="rId15" Type="http://schemas.openxmlformats.org/officeDocument/2006/relationships/slide" Target="slide9.xml"/><Relationship Id="rId23" Type="http://schemas.openxmlformats.org/officeDocument/2006/relationships/slide" Target="slide1.xml"/><Relationship Id="rId10" Type="http://schemas.openxmlformats.org/officeDocument/2006/relationships/image" Target="../media/image27.pn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36" y="4981669"/>
            <a:ext cx="12101464" cy="1143000"/>
          </a:xfrm>
        </p:spPr>
        <p:txBody>
          <a:bodyPr rtlCol="0">
            <a:noAutofit/>
          </a:bodyPr>
          <a:lstStyle/>
          <a:p>
            <a:r>
              <a:rPr lang="uk-UA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Розв’язання </a:t>
            </a:r>
            <a:r>
              <a:rPr lang="uk-UA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нерівностей</a:t>
            </a:r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664" y="67901"/>
            <a:ext cx="9144002" cy="762000"/>
          </a:xfrm>
        </p:spPr>
        <p:txBody>
          <a:bodyPr rtlCol="0">
            <a:noAutofit/>
          </a:bodyPr>
          <a:lstStyle/>
          <a:p>
            <a:pPr rtl="0"/>
            <a:r>
              <a:rPr lang="ru-RU" sz="60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Повторення</a:t>
            </a:r>
            <a:r>
              <a:rPr lang="ru-RU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rtl="0"/>
            <a:r>
              <a:rPr lang="ru-RU" sz="60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Підготовка</a:t>
            </a:r>
            <a:r>
              <a:rPr lang="ru-RU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до ЗНО.</a:t>
            </a:r>
            <a:endParaRPr lang="ru-RU" sz="6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775" y="-43983"/>
            <a:ext cx="6512511" cy="681273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інтервали.</a:t>
            </a:r>
            <a:endParaRPr lang="ru-RU" sz="4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26338" y="543864"/>
            <a:ext cx="11389493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нескінченна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розв'язків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відобразити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координат.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Відображений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розв'язок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числового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інтервалу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281"/>
            <a:ext cx="12192000" cy="474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0643" y="111987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8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69" y="236134"/>
            <a:ext cx="9776384" cy="787685"/>
          </a:xfrm>
          <a:noFill/>
        </p:spPr>
        <p:txBody>
          <a:bodyPr>
            <a:noAutofit/>
          </a:bodyPr>
          <a:lstStyle/>
          <a:p>
            <a:r>
              <a:rPr lang="uk-UA" sz="4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4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sz="4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лінійних </a:t>
            </a:r>
            <a:r>
              <a:rPr lang="uk-UA" sz="4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uk-UA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0484" y="1023819"/>
            <a:ext cx="11957538" cy="55779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4(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uk-UA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4х+4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4х-7</a:t>
            </a:r>
          </a:p>
          <a:p>
            <a:pPr marL="45720" indent="0">
              <a:buNone/>
            </a:pP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4х-4х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7-4</a:t>
            </a:r>
          </a:p>
          <a:p>
            <a:pPr marL="45720" indent="0">
              <a:buNone/>
            </a:pP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&lt;-11-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невірна числова </a:t>
            </a:r>
            <a:r>
              <a:rPr lang="uk-UA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нерівність,отже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розв'язків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не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розв'язків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−(6-5х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+12</a:t>
            </a:r>
          </a:p>
          <a:p>
            <a:pPr marL="45720" indent="0">
              <a:buNone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-6 + 5х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+ 12</a:t>
            </a:r>
          </a:p>
          <a:p>
            <a:pPr marL="45720" indent="0">
              <a:buNone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5х-5х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+6</a:t>
            </a:r>
          </a:p>
          <a:p>
            <a:pPr marL="45720" indent="0">
              <a:buNone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будь-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45720" indent="0">
              <a:buNone/>
            </a:pP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будь-яке число.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7453" y="445310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3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445" y="31735"/>
            <a:ext cx="8859133" cy="113548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400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400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400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950" y="676529"/>
            <a:ext cx="11742344" cy="5760640"/>
          </a:xfrm>
          <a:prstGeom prst="rect">
            <a:avLst/>
          </a:prstGeom>
        </p:spPr>
        <p:txBody>
          <a:bodyPr>
            <a:normAutofit fontScale="2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виду, </a:t>
            </a:r>
            <a:r>
              <a:rPr lang="ru-RU" sz="8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ax²+bx+c&gt;0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(&lt;0,≤0,≥0),деa≠0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квадратною.</a:t>
            </a:r>
          </a:p>
          <a:p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Кроки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квадратної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перетину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 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язавши</a:t>
            </a:r>
            <a:endParaRPr lang="ru-RU" sz="80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8000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ax+²bx+c=0</a:t>
            </a:r>
            <a:r>
              <a:rPr lang="ru-RU" sz="8000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endParaRPr lang="ru-RU" sz="8000" b="1" dirty="0" smtClean="0">
              <a:ln/>
              <a:solidFill>
                <a:srgbClr val="002060"/>
              </a:solidFill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ru-RU" sz="80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D&gt;0, у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парабола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перетинає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Оx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точках  </a:t>
            </a:r>
            <a:endParaRPr lang="ru-RU" sz="8000" b="1" dirty="0">
              <a:ln/>
              <a:solidFill>
                <a:srgbClr val="002060"/>
              </a:solidFill>
              <a:latin typeface="Open Sans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endParaRPr lang="ru-RU" sz="80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uk-UA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D=0, у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endParaRPr lang="ru-RU" sz="80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Ох</a:t>
            </a:r>
            <a:b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ln/>
              <a:solidFill>
                <a:srgbClr val="002060"/>
              </a:solidFill>
            </a:endParaRPr>
          </a:p>
          <a:p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3.Якщо  D&lt;0, то 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парабола</a:t>
            </a:r>
          </a:p>
          <a:p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перетинає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Оx</a:t>
            </a:r>
            <a:endParaRPr lang="ru-RU" sz="80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ln/>
                <a:solidFill>
                  <a:schemeClr val="accent3"/>
                </a:solidFill>
              </a:rPr>
              <a:t/>
            </a:r>
            <a:br>
              <a:rPr lang="ru-RU" sz="2500" b="1" dirty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489669" y="3140968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 rot="10800000">
            <a:off x="8412345" y="1988841"/>
            <a:ext cx="608693" cy="1536145"/>
          </a:xfrm>
          <a:prstGeom prst="arc">
            <a:avLst>
              <a:gd name="adj1" fmla="val 9904369"/>
              <a:gd name="adj2" fmla="val 8711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04371" y="3041453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40871" y="3079812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47450" y="2751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8683" y="279878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12879" y="277914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9365" y="2751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6360" y="273327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1877" y="3117214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11341" y="4725144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8404187" y="3168121"/>
            <a:ext cx="608693" cy="1536145"/>
          </a:xfrm>
          <a:prstGeom prst="arc">
            <a:avLst>
              <a:gd name="adj1" fmla="val 9904369"/>
              <a:gd name="adj2" fmla="val 8711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80686" y="4663988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66320" y="428931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1126" y="43435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11010" y="43381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68216" y="429465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514428" y="5949280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10800000">
            <a:off x="8406885" y="4303095"/>
            <a:ext cx="608693" cy="1536145"/>
          </a:xfrm>
          <a:prstGeom prst="arc">
            <a:avLst>
              <a:gd name="adj1" fmla="val 9904369"/>
              <a:gd name="adj2" fmla="val 8711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814367" y="546990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1625" y="169466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3" y="332656"/>
            <a:ext cx="6512511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6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6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20101" y="1263720"/>
            <a:ext cx="9722381" cy="4914880"/>
          </a:xfrm>
          <a:prstGeom prst="rect">
            <a:avLst/>
          </a:prstGeo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розв´язуванні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ax²+bx+c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квадратного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9148" y="235587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8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1438" y="1041149"/>
            <a:ext cx="9665042" cy="548419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методу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числову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з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чергуватися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плюс,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кратні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парних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степенях. При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переході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знаку.</a:t>
            </a:r>
          </a:p>
          <a:p>
            <a:pPr marL="45720" indent="0">
              <a:buNone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1)Перенести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доданки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утворити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0).</a:t>
            </a:r>
            <a:b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 =0 ( D(f) 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" indent="0">
              <a:buNone/>
            </a:pP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 =0; </a:t>
            </a:r>
            <a:endParaRPr lang="en-US" sz="2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числовій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D(f) 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нулі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 у = 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з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90" y="7770"/>
            <a:ext cx="11841933" cy="861363"/>
          </a:xfrm>
        </p:spPr>
        <p:txBody>
          <a:bodyPr>
            <a:noAutofit/>
          </a:bodyPr>
          <a:lstStyle/>
          <a:p>
            <a:r>
              <a:rPr lang="ru-RU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Схема </a:t>
            </a:r>
            <a:r>
              <a:rPr lang="ru-RU" sz="3600" b="1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розв’язування</a:t>
            </a:r>
            <a:r>
              <a:rPr lang="ru-RU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нерівностей</a:t>
            </a:r>
            <a:r>
              <a:rPr lang="ru-RU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методом </a:t>
            </a:r>
            <a:r>
              <a:rPr lang="ru-RU" sz="3600" b="1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інтервалів</a:t>
            </a:r>
            <a:endParaRPr lang="ru-RU" sz="3600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576" y="179348"/>
            <a:ext cx="2689546" cy="4320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13798" y="548680"/>
                <a:ext cx="11820388" cy="6413435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>
                <a:normAutofit fontScale="32500" lnSpcReduction="20000"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5720" indent="0">
                  <a:buNone/>
                </a:pP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Open Sans"/>
                  </a:rPr>
                  <a:t>Розв'язати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 </a:t>
                </a: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нерівність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. </a:t>
                </a: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-х²-х+6 &lt;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0</a:t>
                </a:r>
                <a:endParaRPr lang="en-US" sz="5500" b="1" i="1" dirty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indent="0">
                  <a:buNone/>
                </a:pP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Розв'язання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. 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-х²-х+6 &lt;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0</a:t>
                </a:r>
                <a:r>
                  <a:rPr lang="uk-UA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 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I</a:t>
                </a:r>
                <a:r>
                  <a:rPr lang="uk-UA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·(-</a:t>
                </a:r>
                <a:r>
                  <a:rPr lang="uk-UA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1</a:t>
                </a:r>
                <a:r>
                  <a:rPr lang="uk-UA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)</a:t>
                </a:r>
                <a:endParaRPr lang="en-US" sz="5500" b="1" i="1" dirty="0" smtClean="0">
                  <a:ln/>
                  <a:solidFill>
                    <a:schemeClr val="accent3"/>
                  </a:solidFill>
                  <a:latin typeface="MathJax_Main"/>
                </a:endParaRPr>
              </a:p>
              <a:p>
                <a:pPr marL="45720" indent="0">
                  <a:buNone/>
                </a:pP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 х²+х-6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 &gt;0</a:t>
                </a:r>
                <a:endParaRPr lang="en-US" sz="5500" b="1" i="1" dirty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indent="0">
                  <a:buNone/>
                </a:pPr>
                <a:r>
                  <a:rPr lang="ru-RU" sz="5500" b="1" i="1" dirty="0" err="1" smtClean="0">
                    <a:ln/>
                    <a:solidFill>
                      <a:schemeClr val="accent3"/>
                    </a:solidFill>
                    <a:latin typeface="Open Sans"/>
                  </a:rPr>
                  <a:t>Знайдемо</a:t>
                </a: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Open Sans"/>
                  </a:rPr>
                  <a:t> </a:t>
                </a: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корені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 квадратного </a:t>
                </a: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тричлена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 </a:t>
                </a:r>
                <a:endParaRPr lang="ru-RU" sz="5500" b="1" i="1" dirty="0" smtClean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indent="0">
                  <a:buNone/>
                </a:pP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 </a:t>
                </a: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  х²+х-6 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=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0</a:t>
                </a:r>
                <a:r>
                  <a:rPr lang="uk-UA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     х</a:t>
                </a:r>
                <a:r>
                  <a:rPr lang="uk-UA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1=-3,х2=2 </a:t>
                </a: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Open Sans"/>
                  </a:rPr>
                  <a:t>і </a:t>
                </a: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розкладемо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 </a:t>
                </a: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його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 на </a:t>
                </a:r>
                <a:r>
                  <a:rPr lang="ru-RU" sz="5500" b="1" i="1" dirty="0" err="1">
                    <a:ln/>
                    <a:solidFill>
                      <a:schemeClr val="accent3"/>
                    </a:solidFill>
                    <a:latin typeface="Open Sans"/>
                  </a:rPr>
                  <a:t>множники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 за формулою 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ax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²+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bx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+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c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=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a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(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x</a:t>
                </a:r>
                <a:r>
                  <a:rPr lang="en-US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−</a:t>
                </a:r>
                <a:r>
                  <a:rPr lang="en-US" sz="5500" b="1" i="1" dirty="0">
                    <a:ln/>
                    <a:solidFill>
                      <a:schemeClr val="accent3"/>
                    </a:solidFill>
                    <a:latin typeface="MathJax_Math-italic"/>
                  </a:rPr>
                  <a:t>x</a:t>
                </a:r>
                <a:r>
                  <a:rPr lang="en-US" sz="5500" b="1" i="1" dirty="0">
                    <a:ln/>
                    <a:solidFill>
                      <a:schemeClr val="accent3"/>
                    </a:solidFill>
                    <a:latin typeface="MathJax_Main"/>
                  </a:rPr>
                  <a:t>1)(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x</a:t>
                </a:r>
                <a:r>
                  <a:rPr lang="uk-UA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-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th-italic"/>
                  </a:rPr>
                  <a:t>x</a:t>
                </a:r>
                <a:r>
                  <a:rPr lang="uk-UA" sz="5500" b="1" i="1" dirty="0">
                    <a:ln/>
                    <a:solidFill>
                      <a:schemeClr val="accent3"/>
                    </a:solidFill>
                    <a:latin typeface="MathJax_Math-italic"/>
                  </a:rPr>
                  <a:t>2</a:t>
                </a:r>
                <a:r>
                  <a:rPr lang="en-US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)</a:t>
                </a:r>
                <a:endParaRPr lang="en-US" sz="5500" b="1" i="1" dirty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lvl="0" indent="0">
                  <a:buClr>
                    <a:srgbClr val="B9CA1A">
                      <a:lumMod val="75000"/>
                    </a:srgbClr>
                  </a:buClr>
                  <a:buNone/>
                </a:pPr>
                <a:r>
                  <a:rPr lang="ru-RU" sz="5500" b="1" i="1" dirty="0" smtClean="0">
                    <a:ln/>
                    <a:solidFill>
                      <a:schemeClr val="accent3"/>
                    </a:solidFill>
                    <a:latin typeface="MathJax_Main"/>
                  </a:rPr>
                  <a:t>х²+х-6=(х+3)(х-2)</a:t>
                </a:r>
                <a:r>
                  <a:rPr lang="ru-RU" sz="5500" b="1" i="1" dirty="0">
                    <a:ln/>
                    <a:solidFill>
                      <a:schemeClr val="accent3"/>
                    </a:solidFill>
                    <a:latin typeface="Open Sans"/>
                  </a:rPr>
                  <a:t> </a:t>
                </a:r>
              </a:p>
              <a:p>
                <a:pPr marL="45720" indent="0">
                  <a:buClr>
                    <a:srgbClr val="B9CA1A">
                      <a:lumMod val="75000"/>
                    </a:srgbClr>
                  </a:buClr>
                  <a:buNone/>
                </a:pP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Позначимо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числовій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прямій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корені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знаки квадратного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тричлена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кожному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інтервалі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кожного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інтервалу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достатньо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взяти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одному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значенню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підставити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замість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 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тричлен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Досить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знати,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який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одному з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проміжків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і,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користуючись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властивістю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чергування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знаків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визначити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знаки у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проміжках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</a:t>
                </a:r>
                <a14:m>
                  <m:oMath xmlns:m="http://schemas.openxmlformats.org/officeDocument/2006/math">
                    <m:r>
                      <a:rPr lang="ru-RU" sz="5500" b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uk-UA" sz="5500" b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uk-UA" sz="5500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5500" b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uk-UA" sz="5500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uk-UA" sz="5500" b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підстав</a:t>
                </a:r>
                <a:r>
                  <a:rPr lang="uk-UA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ивши</a:t>
                </a:r>
                <a:r>
                  <a:rPr lang="uk-UA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замість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х= 0,отримаємо (х+3)(х-2) =(0+3)(0-2)=3·(-2)=-6</a:t>
                </a:r>
                <a:r>
                  <a:rPr lang="en-US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uk-UA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buClr>
                    <a:srgbClr val="B9CA1A">
                      <a:lumMod val="75000"/>
                    </a:srgbClr>
                  </a:buClr>
                  <a:buNone/>
                </a:pP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проміжках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приймає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додатні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" indent="0">
                  <a:buClr>
                    <a:srgbClr val="B9CA1A">
                      <a:lumMod val="75000"/>
                    </a:srgbClr>
                  </a:buClr>
                  <a:buNone/>
                </a:pPr>
                <a:r>
                  <a:rPr lang="ru-RU" sz="55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ru-RU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x∈(−∞;</a:t>
                </a:r>
                <a:r>
                  <a:rPr lang="uk-UA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55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5500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uk-UA" sz="5500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5500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uk-UA" sz="5500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;+∞)</m:t>
                    </m:r>
                  </m:oMath>
                </a14:m>
                <a:endParaRPr lang="ru-RU" sz="55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lvl="0" indent="0">
                  <a:buClr>
                    <a:srgbClr val="B9CA1A">
                      <a:lumMod val="75000"/>
                    </a:srgbClr>
                  </a:buClr>
                  <a:buNone/>
                </a:pPr>
                <a:endParaRPr lang="ru-RU" b="1" i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lvl="0" indent="0">
                  <a:buClr>
                    <a:srgbClr val="B9CA1A">
                      <a:lumMod val="75000"/>
                    </a:srgbClr>
                  </a:buClr>
                  <a:buNone/>
                </a:pPr>
                <a:endParaRPr lang="ru-RU" b="1" i="1" dirty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indent="0">
                  <a:buNone/>
                </a:pPr>
                <a:endParaRPr lang="uk-UA" sz="2100" b="1" i="1" dirty="0">
                  <a:ln/>
                  <a:solidFill>
                    <a:schemeClr val="accent3"/>
                  </a:solidFill>
                  <a:latin typeface="MathJax_Main"/>
                </a:endParaRPr>
              </a:p>
              <a:p>
                <a:pPr marL="45720" indent="0">
                  <a:buNone/>
                </a:pPr>
                <a:endParaRPr lang="en-US" sz="600" b="1" i="1" dirty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indent="0">
                  <a:buNone/>
                </a:pPr>
                <a:endParaRPr lang="en-US" b="1" i="1" dirty="0">
                  <a:ln/>
                  <a:solidFill>
                    <a:schemeClr val="accent3"/>
                  </a:solidFill>
                  <a:latin typeface="Open Sans"/>
                </a:endParaRPr>
              </a:p>
              <a:p>
                <a:pPr marL="45720" indent="0">
                  <a:buNone/>
                </a:pPr>
                <a:r>
                  <a:rPr lang="en-US" b="1" i="1" dirty="0">
                    <a:ln/>
                    <a:solidFill>
                      <a:schemeClr val="accent3"/>
                    </a:solidFill>
                    <a:latin typeface="Open Sans"/>
                  </a:rPr>
                  <a:t> </a:t>
                </a:r>
              </a:p>
              <a:p>
                <a:pPr marL="45720" indent="0">
                  <a:buNone/>
                </a:pPr>
                <a:endParaRPr lang="ru-RU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13798" y="548680"/>
                <a:ext cx="11820388" cy="64134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3647728" y="5733256"/>
            <a:ext cx="32403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295800" y="5672100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91944" y="5672100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4331804" y="5373216"/>
            <a:ext cx="1260140" cy="925252"/>
          </a:xfrm>
          <a:prstGeom prst="arc">
            <a:avLst>
              <a:gd name="adj1" fmla="val 11426237"/>
              <a:gd name="adj2" fmla="val 20927767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234288">
            <a:off x="5716683" y="5248943"/>
            <a:ext cx="1802752" cy="2302173"/>
          </a:xfrm>
          <a:prstGeom prst="arc">
            <a:avLst>
              <a:gd name="adj1" fmla="val 16200000"/>
              <a:gd name="adj2" fmla="val 1903377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495600" y="5324636"/>
            <a:ext cx="1800200" cy="817240"/>
          </a:xfrm>
          <a:prstGeom prst="arc">
            <a:avLst>
              <a:gd name="adj1" fmla="val 17990291"/>
              <a:gd name="adj2" fmla="val 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6717" y="5302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93661" y="518855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4293" y="52151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7061" y="535306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-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7728" y="53530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3992" y="53997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0289" y="5656862"/>
            <a:ext cx="1094005" cy="7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688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4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00"/>
          <p:cNvSpPr>
            <a:spLocks noChangeArrowheads="1"/>
          </p:cNvSpPr>
          <p:nvPr/>
        </p:nvSpPr>
        <p:spPr bwMode="auto">
          <a:xfrm>
            <a:off x="2838112" y="560575"/>
            <a:ext cx="7561263" cy="431800"/>
          </a:xfrm>
          <a:prstGeom prst="roundRect">
            <a:avLst>
              <a:gd name="adj" fmla="val 27940"/>
            </a:avLst>
          </a:prstGeom>
          <a:solidFill>
            <a:schemeClr val="accent1"/>
          </a:solidFill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099" name="Freeform 98"/>
          <p:cNvSpPr>
            <a:spLocks/>
          </p:cNvSpPr>
          <p:nvPr/>
        </p:nvSpPr>
        <p:spPr bwMode="auto">
          <a:xfrm>
            <a:off x="3576639" y="5013326"/>
            <a:ext cx="1368425" cy="360363"/>
          </a:xfrm>
          <a:custGeom>
            <a:avLst/>
            <a:gdLst>
              <a:gd name="T0" fmla="*/ 0 w 862"/>
              <a:gd name="T1" fmla="*/ 2147483646 h 227"/>
              <a:gd name="T2" fmla="*/ 2147483646 w 862"/>
              <a:gd name="T3" fmla="*/ 2147483646 h 227"/>
              <a:gd name="T4" fmla="*/ 2147483646 w 862"/>
              <a:gd name="T5" fmla="*/ 2147483646 h 227"/>
              <a:gd name="T6" fmla="*/ 2147483646 w 862"/>
              <a:gd name="T7" fmla="*/ 2147483646 h 227"/>
              <a:gd name="T8" fmla="*/ 2147483646 w 862"/>
              <a:gd name="T9" fmla="*/ 2147483646 h 227"/>
              <a:gd name="T10" fmla="*/ 2147483646 w 862"/>
              <a:gd name="T11" fmla="*/ 0 h 227"/>
              <a:gd name="T12" fmla="*/ 2147483646 w 862"/>
              <a:gd name="T13" fmla="*/ 0 h 227"/>
              <a:gd name="T14" fmla="*/ 2147483646 w 862"/>
              <a:gd name="T15" fmla="*/ 2147483646 h 227"/>
              <a:gd name="T16" fmla="*/ 2147483646 w 862"/>
              <a:gd name="T17" fmla="*/ 2147483646 h 227"/>
              <a:gd name="T18" fmla="*/ 0 w 862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2"/>
              <a:gd name="T31" fmla="*/ 0 h 227"/>
              <a:gd name="T32" fmla="*/ 862 w 862"/>
              <a:gd name="T33" fmla="*/ 227 h 2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2" h="227">
                <a:moveTo>
                  <a:pt x="0" y="227"/>
                </a:moveTo>
                <a:lnTo>
                  <a:pt x="862" y="227"/>
                </a:lnTo>
                <a:lnTo>
                  <a:pt x="816" y="136"/>
                </a:lnTo>
                <a:lnTo>
                  <a:pt x="794" y="98"/>
                </a:lnTo>
                <a:lnTo>
                  <a:pt x="754" y="54"/>
                </a:lnTo>
                <a:lnTo>
                  <a:pt x="680" y="0"/>
                </a:lnTo>
                <a:lnTo>
                  <a:pt x="181" y="0"/>
                </a:lnTo>
                <a:lnTo>
                  <a:pt x="94" y="58"/>
                </a:lnTo>
                <a:lnTo>
                  <a:pt x="45" y="136"/>
                </a:lnTo>
                <a:lnTo>
                  <a:pt x="0" y="227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Freeform 97"/>
          <p:cNvSpPr>
            <a:spLocks/>
          </p:cNvSpPr>
          <p:nvPr/>
        </p:nvSpPr>
        <p:spPr bwMode="auto">
          <a:xfrm>
            <a:off x="7824789" y="2781301"/>
            <a:ext cx="1368425" cy="360363"/>
          </a:xfrm>
          <a:custGeom>
            <a:avLst/>
            <a:gdLst>
              <a:gd name="T0" fmla="*/ 0 w 862"/>
              <a:gd name="T1" fmla="*/ 2147483646 h 227"/>
              <a:gd name="T2" fmla="*/ 2147483646 w 862"/>
              <a:gd name="T3" fmla="*/ 2147483646 h 227"/>
              <a:gd name="T4" fmla="*/ 2147483646 w 862"/>
              <a:gd name="T5" fmla="*/ 2147483646 h 227"/>
              <a:gd name="T6" fmla="*/ 2147483646 w 862"/>
              <a:gd name="T7" fmla="*/ 2147483646 h 227"/>
              <a:gd name="T8" fmla="*/ 2147483646 w 862"/>
              <a:gd name="T9" fmla="*/ 2147483646 h 227"/>
              <a:gd name="T10" fmla="*/ 2147483646 w 862"/>
              <a:gd name="T11" fmla="*/ 0 h 227"/>
              <a:gd name="T12" fmla="*/ 2147483646 w 862"/>
              <a:gd name="T13" fmla="*/ 0 h 227"/>
              <a:gd name="T14" fmla="*/ 2147483646 w 862"/>
              <a:gd name="T15" fmla="*/ 2147483646 h 227"/>
              <a:gd name="T16" fmla="*/ 2147483646 w 862"/>
              <a:gd name="T17" fmla="*/ 2147483646 h 227"/>
              <a:gd name="T18" fmla="*/ 0 w 862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2"/>
              <a:gd name="T31" fmla="*/ 0 h 227"/>
              <a:gd name="T32" fmla="*/ 862 w 862"/>
              <a:gd name="T33" fmla="*/ 227 h 2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2" h="227">
                <a:moveTo>
                  <a:pt x="0" y="227"/>
                </a:moveTo>
                <a:lnTo>
                  <a:pt x="862" y="227"/>
                </a:lnTo>
                <a:lnTo>
                  <a:pt x="816" y="136"/>
                </a:lnTo>
                <a:lnTo>
                  <a:pt x="794" y="98"/>
                </a:lnTo>
                <a:lnTo>
                  <a:pt x="754" y="54"/>
                </a:lnTo>
                <a:lnTo>
                  <a:pt x="680" y="0"/>
                </a:lnTo>
                <a:lnTo>
                  <a:pt x="181" y="0"/>
                </a:lnTo>
                <a:lnTo>
                  <a:pt x="94" y="58"/>
                </a:lnTo>
                <a:lnTo>
                  <a:pt x="45" y="136"/>
                </a:lnTo>
                <a:lnTo>
                  <a:pt x="0" y="227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Freeform 96"/>
          <p:cNvSpPr>
            <a:spLocks/>
          </p:cNvSpPr>
          <p:nvPr/>
        </p:nvSpPr>
        <p:spPr bwMode="auto">
          <a:xfrm>
            <a:off x="9048751" y="4981576"/>
            <a:ext cx="993775" cy="392113"/>
          </a:xfrm>
          <a:custGeom>
            <a:avLst/>
            <a:gdLst>
              <a:gd name="T0" fmla="*/ 2147483646 w 626"/>
              <a:gd name="T1" fmla="*/ 2147483646 h 247"/>
              <a:gd name="T2" fmla="*/ 2147483646 w 626"/>
              <a:gd name="T3" fmla="*/ 0 h 247"/>
              <a:gd name="T4" fmla="*/ 2147483646 w 626"/>
              <a:gd name="T5" fmla="*/ 2147483646 h 247"/>
              <a:gd name="T6" fmla="*/ 2147483646 w 626"/>
              <a:gd name="T7" fmla="*/ 2147483646 h 247"/>
              <a:gd name="T8" fmla="*/ 0 w 626"/>
              <a:gd name="T9" fmla="*/ 2147483646 h 247"/>
              <a:gd name="T10" fmla="*/ 2147483646 w 626"/>
              <a:gd name="T11" fmla="*/ 2147483646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6"/>
              <a:gd name="T19" fmla="*/ 0 h 247"/>
              <a:gd name="T20" fmla="*/ 626 w 626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6" h="247">
                <a:moveTo>
                  <a:pt x="626" y="244"/>
                </a:moveTo>
                <a:lnTo>
                  <a:pt x="622" y="0"/>
                </a:lnTo>
                <a:lnTo>
                  <a:pt x="272" y="20"/>
                </a:lnTo>
                <a:lnTo>
                  <a:pt x="91" y="110"/>
                </a:lnTo>
                <a:lnTo>
                  <a:pt x="0" y="247"/>
                </a:lnTo>
                <a:lnTo>
                  <a:pt x="626" y="244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Freeform 95"/>
          <p:cNvSpPr>
            <a:spLocks/>
          </p:cNvSpPr>
          <p:nvPr/>
        </p:nvSpPr>
        <p:spPr bwMode="auto">
          <a:xfrm>
            <a:off x="7043738" y="4981576"/>
            <a:ext cx="781050" cy="392113"/>
          </a:xfrm>
          <a:custGeom>
            <a:avLst/>
            <a:gdLst>
              <a:gd name="T0" fmla="*/ 0 w 492"/>
              <a:gd name="T1" fmla="*/ 2147483646 h 247"/>
              <a:gd name="T2" fmla="*/ 0 w 492"/>
              <a:gd name="T3" fmla="*/ 0 h 247"/>
              <a:gd name="T4" fmla="*/ 2147483646 w 492"/>
              <a:gd name="T5" fmla="*/ 0 h 247"/>
              <a:gd name="T6" fmla="*/ 2147483646 w 492"/>
              <a:gd name="T7" fmla="*/ 2147483646 h 247"/>
              <a:gd name="T8" fmla="*/ 2147483646 w 492"/>
              <a:gd name="T9" fmla="*/ 2147483646 h 247"/>
              <a:gd name="T10" fmla="*/ 2147483646 w 492"/>
              <a:gd name="T11" fmla="*/ 2147483646 h 247"/>
              <a:gd name="T12" fmla="*/ 2147483646 w 492"/>
              <a:gd name="T13" fmla="*/ 2147483646 h 247"/>
              <a:gd name="T14" fmla="*/ 2147483646 w 492"/>
              <a:gd name="T15" fmla="*/ 2147483646 h 247"/>
              <a:gd name="T16" fmla="*/ 0 w 492"/>
              <a:gd name="T17" fmla="*/ 2147483646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2"/>
              <a:gd name="T28" fmla="*/ 0 h 247"/>
              <a:gd name="T29" fmla="*/ 492 w 492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2" h="247">
                <a:moveTo>
                  <a:pt x="0" y="247"/>
                </a:moveTo>
                <a:lnTo>
                  <a:pt x="0" y="0"/>
                </a:lnTo>
                <a:lnTo>
                  <a:pt x="120" y="0"/>
                </a:lnTo>
                <a:lnTo>
                  <a:pt x="272" y="20"/>
                </a:lnTo>
                <a:lnTo>
                  <a:pt x="400" y="72"/>
                </a:lnTo>
                <a:lnTo>
                  <a:pt x="440" y="124"/>
                </a:lnTo>
                <a:lnTo>
                  <a:pt x="484" y="200"/>
                </a:lnTo>
                <a:lnTo>
                  <a:pt x="492" y="236"/>
                </a:lnTo>
                <a:lnTo>
                  <a:pt x="0" y="247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Freeform 94"/>
          <p:cNvSpPr>
            <a:spLocks/>
          </p:cNvSpPr>
          <p:nvPr/>
        </p:nvSpPr>
        <p:spPr bwMode="auto">
          <a:xfrm>
            <a:off x="4872039" y="2749551"/>
            <a:ext cx="993775" cy="392113"/>
          </a:xfrm>
          <a:custGeom>
            <a:avLst/>
            <a:gdLst>
              <a:gd name="T0" fmla="*/ 2147483646 w 626"/>
              <a:gd name="T1" fmla="*/ 2147483646 h 247"/>
              <a:gd name="T2" fmla="*/ 2147483646 w 626"/>
              <a:gd name="T3" fmla="*/ 0 h 247"/>
              <a:gd name="T4" fmla="*/ 2147483646 w 626"/>
              <a:gd name="T5" fmla="*/ 2147483646 h 247"/>
              <a:gd name="T6" fmla="*/ 2147483646 w 626"/>
              <a:gd name="T7" fmla="*/ 2147483646 h 247"/>
              <a:gd name="T8" fmla="*/ 0 w 626"/>
              <a:gd name="T9" fmla="*/ 2147483646 h 247"/>
              <a:gd name="T10" fmla="*/ 2147483646 w 626"/>
              <a:gd name="T11" fmla="*/ 2147483646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6"/>
              <a:gd name="T19" fmla="*/ 0 h 247"/>
              <a:gd name="T20" fmla="*/ 626 w 626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6" h="247">
                <a:moveTo>
                  <a:pt x="626" y="244"/>
                </a:moveTo>
                <a:lnTo>
                  <a:pt x="622" y="0"/>
                </a:lnTo>
                <a:lnTo>
                  <a:pt x="272" y="20"/>
                </a:lnTo>
                <a:lnTo>
                  <a:pt x="91" y="110"/>
                </a:lnTo>
                <a:lnTo>
                  <a:pt x="0" y="247"/>
                </a:lnTo>
                <a:lnTo>
                  <a:pt x="626" y="244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Freeform 92"/>
          <p:cNvSpPr>
            <a:spLocks/>
          </p:cNvSpPr>
          <p:nvPr/>
        </p:nvSpPr>
        <p:spPr bwMode="auto">
          <a:xfrm>
            <a:off x="2855913" y="2749551"/>
            <a:ext cx="781050" cy="392113"/>
          </a:xfrm>
          <a:custGeom>
            <a:avLst/>
            <a:gdLst>
              <a:gd name="T0" fmla="*/ 0 w 492"/>
              <a:gd name="T1" fmla="*/ 2147483646 h 247"/>
              <a:gd name="T2" fmla="*/ 0 w 492"/>
              <a:gd name="T3" fmla="*/ 0 h 247"/>
              <a:gd name="T4" fmla="*/ 2147483646 w 492"/>
              <a:gd name="T5" fmla="*/ 0 h 247"/>
              <a:gd name="T6" fmla="*/ 2147483646 w 492"/>
              <a:gd name="T7" fmla="*/ 2147483646 h 247"/>
              <a:gd name="T8" fmla="*/ 2147483646 w 492"/>
              <a:gd name="T9" fmla="*/ 2147483646 h 247"/>
              <a:gd name="T10" fmla="*/ 2147483646 w 492"/>
              <a:gd name="T11" fmla="*/ 2147483646 h 247"/>
              <a:gd name="T12" fmla="*/ 2147483646 w 492"/>
              <a:gd name="T13" fmla="*/ 2147483646 h 247"/>
              <a:gd name="T14" fmla="*/ 2147483646 w 492"/>
              <a:gd name="T15" fmla="*/ 2147483646 h 247"/>
              <a:gd name="T16" fmla="*/ 0 w 492"/>
              <a:gd name="T17" fmla="*/ 2147483646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2"/>
              <a:gd name="T28" fmla="*/ 0 h 247"/>
              <a:gd name="T29" fmla="*/ 492 w 492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2" h="247">
                <a:moveTo>
                  <a:pt x="0" y="247"/>
                </a:moveTo>
                <a:lnTo>
                  <a:pt x="0" y="0"/>
                </a:lnTo>
                <a:lnTo>
                  <a:pt x="120" y="0"/>
                </a:lnTo>
                <a:lnTo>
                  <a:pt x="272" y="20"/>
                </a:lnTo>
                <a:lnTo>
                  <a:pt x="400" y="72"/>
                </a:lnTo>
                <a:lnTo>
                  <a:pt x="440" y="124"/>
                </a:lnTo>
                <a:lnTo>
                  <a:pt x="484" y="200"/>
                </a:lnTo>
                <a:lnTo>
                  <a:pt x="492" y="236"/>
                </a:lnTo>
                <a:lnTo>
                  <a:pt x="0" y="247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2989263" y="529432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cs typeface="Times New Roman" panose="02020603050405020304" pitchFamily="18" charset="0"/>
              </a:rPr>
              <a:t>Розв’яжіть</a:t>
            </a:r>
            <a:r>
              <a:rPr lang="ru-RU" sz="2400" dirty="0">
                <a:cs typeface="Times New Roman" panose="02020603050405020304" pitchFamily="18" charset="0"/>
              </a:rPr>
              <a:t> методом </a:t>
            </a:r>
            <a:r>
              <a:rPr lang="ru-RU" sz="2400" dirty="0" err="1">
                <a:cs typeface="Times New Roman" panose="02020603050405020304" pitchFamily="18" charset="0"/>
              </a:rPr>
              <a:t>інтервалів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нерівності</a:t>
            </a:r>
            <a:r>
              <a:rPr lang="ru-RU" sz="2400" dirty="0"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  <p:graphicFrame>
        <p:nvGraphicFramePr>
          <p:cNvPr id="4107" name="Object 18"/>
          <p:cNvGraphicFramePr>
            <a:graphicFrameLocks noChangeAspect="1"/>
          </p:cNvGraphicFramePr>
          <p:nvPr/>
        </p:nvGraphicFramePr>
        <p:xfrm>
          <a:off x="3216276" y="2133600"/>
          <a:ext cx="2460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3" imgW="1346200" imgH="228600" progId="Equation.DSMT4">
                  <p:embed/>
                </p:oleObj>
              </mc:Choice>
              <mc:Fallback>
                <p:oleObj name="Equation" r:id="rId3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2133600"/>
                        <a:ext cx="2460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9"/>
          <p:cNvGraphicFramePr>
            <a:graphicFrameLocks noChangeAspect="1"/>
          </p:cNvGraphicFramePr>
          <p:nvPr/>
        </p:nvGraphicFramePr>
        <p:xfrm>
          <a:off x="7248525" y="2133600"/>
          <a:ext cx="2495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5" imgW="1358900" imgH="228600" progId="Equation.DSMT4">
                  <p:embed/>
                </p:oleObj>
              </mc:Choice>
              <mc:Fallback>
                <p:oleObj name="Equation" r:id="rId5" imgW="1358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133600"/>
                        <a:ext cx="2495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20"/>
          <p:cNvSpPr>
            <a:spLocks noChangeArrowheads="1"/>
          </p:cNvSpPr>
          <p:nvPr/>
        </p:nvSpPr>
        <p:spPr bwMode="auto">
          <a:xfrm>
            <a:off x="2784476" y="20605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/>
              <a:t>а)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6846888" y="2060576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/>
              <a:t>б)</a:t>
            </a:r>
          </a:p>
        </p:txBody>
      </p:sp>
      <p:grpSp>
        <p:nvGrpSpPr>
          <p:cNvPr id="4111" name="Group 24"/>
          <p:cNvGrpSpPr>
            <a:grpSpLocks/>
          </p:cNvGrpSpPr>
          <p:nvPr/>
        </p:nvGrpSpPr>
        <p:grpSpPr bwMode="auto">
          <a:xfrm>
            <a:off x="2855914" y="3103564"/>
            <a:ext cx="3455987" cy="396875"/>
            <a:chOff x="748" y="1955"/>
            <a:chExt cx="2177" cy="250"/>
          </a:xfrm>
        </p:grpSpPr>
        <p:sp>
          <p:nvSpPr>
            <p:cNvPr id="4176" name="Line 22"/>
            <p:cNvSpPr>
              <a:spLocks noChangeShapeType="1"/>
            </p:cNvSpPr>
            <p:nvPr/>
          </p:nvSpPr>
          <p:spPr bwMode="auto">
            <a:xfrm>
              <a:off x="748" y="1979"/>
              <a:ext cx="19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Text Box 23"/>
            <p:cNvSpPr txBox="1">
              <a:spLocks noChangeArrowheads="1"/>
            </p:cNvSpPr>
            <p:nvPr/>
          </p:nvSpPr>
          <p:spPr bwMode="auto">
            <a:xfrm>
              <a:off x="2562" y="1955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 i="1">
                  <a:latin typeface="Times New Roman" panose="02020603050405020304" pitchFamily="18" charset="0"/>
                </a:rPr>
                <a:t>x</a:t>
              </a:r>
              <a:endParaRPr lang="ru-RU" sz="2000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12" name="Group 25"/>
          <p:cNvGrpSpPr>
            <a:grpSpLocks/>
          </p:cNvGrpSpPr>
          <p:nvPr/>
        </p:nvGrpSpPr>
        <p:grpSpPr bwMode="auto">
          <a:xfrm>
            <a:off x="7032625" y="3103564"/>
            <a:ext cx="3455988" cy="396875"/>
            <a:chOff x="748" y="1955"/>
            <a:chExt cx="2177" cy="250"/>
          </a:xfrm>
        </p:grpSpPr>
        <p:sp>
          <p:nvSpPr>
            <p:cNvPr id="4174" name="Line 26"/>
            <p:cNvSpPr>
              <a:spLocks noChangeShapeType="1"/>
            </p:cNvSpPr>
            <p:nvPr/>
          </p:nvSpPr>
          <p:spPr bwMode="auto">
            <a:xfrm>
              <a:off x="748" y="1979"/>
              <a:ext cx="19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Text Box 27"/>
            <p:cNvSpPr txBox="1">
              <a:spLocks noChangeArrowheads="1"/>
            </p:cNvSpPr>
            <p:nvPr/>
          </p:nvSpPr>
          <p:spPr bwMode="auto">
            <a:xfrm>
              <a:off x="2562" y="1955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 i="1">
                  <a:latin typeface="Times New Roman" panose="02020603050405020304" pitchFamily="18" charset="0"/>
                </a:rPr>
                <a:t>x</a:t>
              </a:r>
              <a:endParaRPr lang="ru-RU" sz="20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113" name="Text Box 33"/>
          <p:cNvSpPr txBox="1">
            <a:spLocks noChangeArrowheads="1"/>
          </p:cNvSpPr>
          <p:nvPr/>
        </p:nvSpPr>
        <p:spPr bwMode="auto">
          <a:xfrm>
            <a:off x="4656138" y="31765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2,5</a:t>
            </a:r>
            <a:endParaRPr lang="ru-RU" sz="1800" b="1"/>
          </a:p>
        </p:txBody>
      </p:sp>
      <p:sp>
        <p:nvSpPr>
          <p:cNvPr id="4114" name="Text Box 35"/>
          <p:cNvSpPr txBox="1">
            <a:spLocks noChangeArrowheads="1"/>
          </p:cNvSpPr>
          <p:nvPr/>
        </p:nvSpPr>
        <p:spPr bwMode="auto">
          <a:xfrm>
            <a:off x="8832850" y="31765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0,4</a:t>
            </a:r>
            <a:endParaRPr lang="ru-RU" sz="1800" b="1"/>
          </a:p>
        </p:txBody>
      </p:sp>
      <p:sp>
        <p:nvSpPr>
          <p:cNvPr id="4115" name="Arc 36"/>
          <p:cNvSpPr>
            <a:spLocks/>
          </p:cNvSpPr>
          <p:nvPr/>
        </p:nvSpPr>
        <p:spPr bwMode="auto">
          <a:xfrm rot="10422079" flipH="1" flipV="1">
            <a:off x="2859088" y="2716213"/>
            <a:ext cx="754062" cy="423862"/>
          </a:xfrm>
          <a:custGeom>
            <a:avLst/>
            <a:gdLst>
              <a:gd name="T0" fmla="*/ 0 w 22587"/>
              <a:gd name="T1" fmla="*/ 2147483646 h 21600"/>
              <a:gd name="T2" fmla="*/ 2147483646 w 22587"/>
              <a:gd name="T3" fmla="*/ 2147483646 h 21600"/>
              <a:gd name="T4" fmla="*/ 2147483646 w 22587"/>
              <a:gd name="T5" fmla="*/ 2147483646 h 21600"/>
              <a:gd name="T6" fmla="*/ 0 60000 65536"/>
              <a:gd name="T7" fmla="*/ 0 60000 65536"/>
              <a:gd name="T8" fmla="*/ 0 60000 65536"/>
              <a:gd name="T9" fmla="*/ 0 w 22587"/>
              <a:gd name="T10" fmla="*/ 0 h 21600"/>
              <a:gd name="T11" fmla="*/ 22587 w 225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87" h="21600" fill="none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</a:path>
              <a:path w="22587" h="21600" stroke="0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  <a:lnTo>
                  <a:pt x="987" y="21600"/>
                </a:lnTo>
                <a:lnTo>
                  <a:pt x="-1" y="2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Arc 37"/>
          <p:cNvSpPr>
            <a:spLocks/>
          </p:cNvSpPr>
          <p:nvPr/>
        </p:nvSpPr>
        <p:spPr bwMode="auto">
          <a:xfrm rot="11177921" flipV="1">
            <a:off x="4937125" y="2714625"/>
            <a:ext cx="869950" cy="4333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7" name="AutoShape 38"/>
          <p:cNvSpPr>
            <a:spLocks/>
          </p:cNvSpPr>
          <p:nvPr/>
        </p:nvSpPr>
        <p:spPr bwMode="auto">
          <a:xfrm rot="5400000">
            <a:off x="4078288" y="2312988"/>
            <a:ext cx="360363" cy="1296988"/>
          </a:xfrm>
          <a:prstGeom prst="leftBracket">
            <a:avLst>
              <a:gd name="adj" fmla="val 1040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18" name="Oval 28"/>
          <p:cNvSpPr>
            <a:spLocks noChangeArrowheads="1"/>
          </p:cNvSpPr>
          <p:nvPr/>
        </p:nvSpPr>
        <p:spPr bwMode="auto">
          <a:xfrm>
            <a:off x="3576638" y="3068638"/>
            <a:ext cx="107950" cy="10795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19" name="Oval 29"/>
          <p:cNvSpPr>
            <a:spLocks noChangeArrowheads="1"/>
          </p:cNvSpPr>
          <p:nvPr/>
        </p:nvSpPr>
        <p:spPr bwMode="auto">
          <a:xfrm>
            <a:off x="4872038" y="3068638"/>
            <a:ext cx="107950" cy="10795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20" name="Text Box 32"/>
          <p:cNvSpPr txBox="1">
            <a:spLocks noChangeArrowheads="1"/>
          </p:cNvSpPr>
          <p:nvPr/>
        </p:nvSpPr>
        <p:spPr bwMode="auto">
          <a:xfrm>
            <a:off x="3432175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-3</a:t>
            </a:r>
            <a:endParaRPr lang="ru-RU" sz="1800" b="1"/>
          </a:p>
        </p:txBody>
      </p:sp>
      <p:sp>
        <p:nvSpPr>
          <p:cNvPr id="4121" name="Arc 39"/>
          <p:cNvSpPr>
            <a:spLocks/>
          </p:cNvSpPr>
          <p:nvPr/>
        </p:nvSpPr>
        <p:spPr bwMode="auto">
          <a:xfrm rot="10422079" flipH="1" flipV="1">
            <a:off x="7107238" y="2709863"/>
            <a:ext cx="754062" cy="423862"/>
          </a:xfrm>
          <a:custGeom>
            <a:avLst/>
            <a:gdLst>
              <a:gd name="T0" fmla="*/ 0 w 22587"/>
              <a:gd name="T1" fmla="*/ 2147483646 h 21600"/>
              <a:gd name="T2" fmla="*/ 2147483646 w 22587"/>
              <a:gd name="T3" fmla="*/ 2147483646 h 21600"/>
              <a:gd name="T4" fmla="*/ 2147483646 w 22587"/>
              <a:gd name="T5" fmla="*/ 2147483646 h 21600"/>
              <a:gd name="T6" fmla="*/ 0 60000 65536"/>
              <a:gd name="T7" fmla="*/ 0 60000 65536"/>
              <a:gd name="T8" fmla="*/ 0 60000 65536"/>
              <a:gd name="T9" fmla="*/ 0 w 22587"/>
              <a:gd name="T10" fmla="*/ 0 h 21600"/>
              <a:gd name="T11" fmla="*/ 22587 w 225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87" h="21600" fill="none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</a:path>
              <a:path w="22587" h="21600" stroke="0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  <a:lnTo>
                  <a:pt x="987" y="21600"/>
                </a:lnTo>
                <a:lnTo>
                  <a:pt x="-1" y="2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Arc 40"/>
          <p:cNvSpPr>
            <a:spLocks/>
          </p:cNvSpPr>
          <p:nvPr/>
        </p:nvSpPr>
        <p:spPr bwMode="auto">
          <a:xfrm rot="11177921" flipV="1">
            <a:off x="9185275" y="2708275"/>
            <a:ext cx="869950" cy="4333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AutoShape 41"/>
          <p:cNvSpPr>
            <a:spLocks/>
          </p:cNvSpPr>
          <p:nvPr/>
        </p:nvSpPr>
        <p:spPr bwMode="auto">
          <a:xfrm rot="5400000">
            <a:off x="8326438" y="2306638"/>
            <a:ext cx="360363" cy="1296988"/>
          </a:xfrm>
          <a:prstGeom prst="leftBracket">
            <a:avLst>
              <a:gd name="adj" fmla="val 1040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24" name="Oval 30"/>
          <p:cNvSpPr>
            <a:spLocks noChangeArrowheads="1"/>
          </p:cNvSpPr>
          <p:nvPr/>
        </p:nvSpPr>
        <p:spPr bwMode="auto">
          <a:xfrm>
            <a:off x="7788275" y="3068638"/>
            <a:ext cx="107950" cy="107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25" name="Oval 31"/>
          <p:cNvSpPr>
            <a:spLocks noChangeArrowheads="1"/>
          </p:cNvSpPr>
          <p:nvPr/>
        </p:nvSpPr>
        <p:spPr bwMode="auto">
          <a:xfrm>
            <a:off x="9083675" y="3068638"/>
            <a:ext cx="107950" cy="107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26" name="Text Box 34"/>
          <p:cNvSpPr txBox="1">
            <a:spLocks noChangeArrowheads="1"/>
          </p:cNvSpPr>
          <p:nvPr/>
        </p:nvSpPr>
        <p:spPr bwMode="auto">
          <a:xfrm>
            <a:off x="7608888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-4</a:t>
            </a:r>
            <a:endParaRPr lang="ru-RU" sz="1800" b="1"/>
          </a:p>
        </p:txBody>
      </p:sp>
      <p:sp>
        <p:nvSpPr>
          <p:cNvPr id="4127" name="Text Box 42"/>
          <p:cNvSpPr txBox="1">
            <a:spLocks noChangeArrowheads="1"/>
          </p:cNvSpPr>
          <p:nvPr/>
        </p:nvSpPr>
        <p:spPr bwMode="auto">
          <a:xfrm>
            <a:off x="2351088" y="3679826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Відповідь:</a:t>
            </a:r>
          </a:p>
        </p:txBody>
      </p:sp>
      <p:sp>
        <p:nvSpPr>
          <p:cNvPr id="4128" name="Text Box 43"/>
          <p:cNvSpPr txBox="1">
            <a:spLocks noChangeArrowheads="1"/>
          </p:cNvSpPr>
          <p:nvPr/>
        </p:nvSpPr>
        <p:spPr bwMode="auto">
          <a:xfrm>
            <a:off x="2640014" y="6021388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Відповідь:</a:t>
            </a:r>
          </a:p>
        </p:txBody>
      </p:sp>
      <p:sp>
        <p:nvSpPr>
          <p:cNvPr id="4129" name="Text Box 44"/>
          <p:cNvSpPr txBox="1">
            <a:spLocks noChangeArrowheads="1"/>
          </p:cNvSpPr>
          <p:nvPr/>
        </p:nvSpPr>
        <p:spPr bwMode="auto">
          <a:xfrm>
            <a:off x="5232400" y="2708275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30" name="Text Box 45"/>
          <p:cNvSpPr txBox="1">
            <a:spLocks noChangeArrowheads="1"/>
          </p:cNvSpPr>
          <p:nvPr/>
        </p:nvSpPr>
        <p:spPr bwMode="auto">
          <a:xfrm>
            <a:off x="2928939" y="27082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31" name="Text Box 46"/>
          <p:cNvSpPr txBox="1">
            <a:spLocks noChangeArrowheads="1"/>
          </p:cNvSpPr>
          <p:nvPr/>
        </p:nvSpPr>
        <p:spPr bwMode="auto">
          <a:xfrm>
            <a:off x="4008439" y="27082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4132" name="Text Box 47"/>
          <p:cNvSpPr txBox="1">
            <a:spLocks noChangeArrowheads="1"/>
          </p:cNvSpPr>
          <p:nvPr/>
        </p:nvSpPr>
        <p:spPr bwMode="auto">
          <a:xfrm>
            <a:off x="9407525" y="2708275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33" name="Text Box 48"/>
          <p:cNvSpPr txBox="1">
            <a:spLocks noChangeArrowheads="1"/>
          </p:cNvSpPr>
          <p:nvPr/>
        </p:nvSpPr>
        <p:spPr bwMode="auto">
          <a:xfrm>
            <a:off x="7104064" y="27082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34" name="Text Box 49"/>
          <p:cNvSpPr txBox="1">
            <a:spLocks noChangeArrowheads="1"/>
          </p:cNvSpPr>
          <p:nvPr/>
        </p:nvSpPr>
        <p:spPr bwMode="auto">
          <a:xfrm>
            <a:off x="8183564" y="27082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graphicFrame>
        <p:nvGraphicFramePr>
          <p:cNvPr id="4135" name="Object 50"/>
          <p:cNvGraphicFramePr>
            <a:graphicFrameLocks noChangeAspect="1"/>
          </p:cNvGraphicFramePr>
          <p:nvPr/>
        </p:nvGraphicFramePr>
        <p:xfrm>
          <a:off x="3648075" y="3644901"/>
          <a:ext cx="25923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7" imgW="1497950" imgH="266584" progId="Equation.DSMT4">
                  <p:embed/>
                </p:oleObj>
              </mc:Choice>
              <mc:Fallback>
                <p:oleObj name="Equation" r:id="rId7" imgW="1497950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644901"/>
                        <a:ext cx="25923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6" name="Object 51"/>
          <p:cNvGraphicFramePr>
            <a:graphicFrameLocks noChangeAspect="1"/>
          </p:cNvGraphicFramePr>
          <p:nvPr/>
        </p:nvGraphicFramePr>
        <p:xfrm>
          <a:off x="4079876" y="5805488"/>
          <a:ext cx="11017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9" imgW="647419" imgH="495085" progId="Equation.DSMT4">
                  <p:embed/>
                </p:oleObj>
              </mc:Choice>
              <mc:Fallback>
                <p:oleObj name="Equation" r:id="rId9" imgW="647419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5805488"/>
                        <a:ext cx="11017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" name="Object 52"/>
          <p:cNvGraphicFramePr>
            <a:graphicFrameLocks noChangeAspect="1"/>
          </p:cNvGraphicFramePr>
          <p:nvPr/>
        </p:nvGraphicFramePr>
        <p:xfrm>
          <a:off x="3287713" y="4330700"/>
          <a:ext cx="2165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11" imgW="1181100" imgH="228600" progId="Equation.DSMT4">
                  <p:embed/>
                </p:oleObj>
              </mc:Choice>
              <mc:Fallback>
                <p:oleObj name="Equation" r:id="rId11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330700"/>
                        <a:ext cx="2165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8" name="Object 53"/>
          <p:cNvGraphicFramePr>
            <a:graphicFrameLocks noChangeAspect="1"/>
          </p:cNvGraphicFramePr>
          <p:nvPr/>
        </p:nvGraphicFramePr>
        <p:xfrm>
          <a:off x="7319964" y="4330700"/>
          <a:ext cx="2160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Equation" r:id="rId13" imgW="1181100" imgH="228600" progId="Equation.DSMT4">
                  <p:embed/>
                </p:oleObj>
              </mc:Choice>
              <mc:Fallback>
                <p:oleObj name="Equation" r:id="rId13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4330700"/>
                        <a:ext cx="21605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2636838" y="4338639"/>
            <a:ext cx="704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cs typeface="Times New Roman" panose="02020603050405020304" pitchFamily="18" charset="0"/>
              </a:rPr>
              <a:t>  в) </a:t>
            </a:r>
            <a:endParaRPr lang="ru-RU" sz="2400"/>
          </a:p>
        </p:txBody>
      </p:sp>
      <p:sp>
        <p:nvSpPr>
          <p:cNvPr id="4140" name="Rectangle 55"/>
          <p:cNvSpPr>
            <a:spLocks noChangeArrowheads="1"/>
          </p:cNvSpPr>
          <p:nvPr/>
        </p:nvSpPr>
        <p:spPr bwMode="auto">
          <a:xfrm>
            <a:off x="6699250" y="4338639"/>
            <a:ext cx="65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cs typeface="Times New Roman" panose="02020603050405020304" pitchFamily="18" charset="0"/>
              </a:rPr>
              <a:t>  г) </a:t>
            </a:r>
            <a:endParaRPr lang="ru-RU" sz="2400"/>
          </a:p>
        </p:txBody>
      </p:sp>
      <p:grpSp>
        <p:nvGrpSpPr>
          <p:cNvPr id="4141" name="Group 57"/>
          <p:cNvGrpSpPr>
            <a:grpSpLocks/>
          </p:cNvGrpSpPr>
          <p:nvPr/>
        </p:nvGrpSpPr>
        <p:grpSpPr bwMode="auto">
          <a:xfrm>
            <a:off x="2855914" y="5337176"/>
            <a:ext cx="3455987" cy="396875"/>
            <a:chOff x="748" y="1955"/>
            <a:chExt cx="2177" cy="250"/>
          </a:xfrm>
        </p:grpSpPr>
        <p:sp>
          <p:nvSpPr>
            <p:cNvPr id="4172" name="Line 58"/>
            <p:cNvSpPr>
              <a:spLocks noChangeShapeType="1"/>
            </p:cNvSpPr>
            <p:nvPr/>
          </p:nvSpPr>
          <p:spPr bwMode="auto">
            <a:xfrm>
              <a:off x="748" y="1979"/>
              <a:ext cx="19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Text Box 59"/>
            <p:cNvSpPr txBox="1">
              <a:spLocks noChangeArrowheads="1"/>
            </p:cNvSpPr>
            <p:nvPr/>
          </p:nvSpPr>
          <p:spPr bwMode="auto">
            <a:xfrm>
              <a:off x="2562" y="1955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 i="1">
                  <a:latin typeface="Times New Roman" panose="02020603050405020304" pitchFamily="18" charset="0"/>
                </a:rPr>
                <a:t>x</a:t>
              </a:r>
              <a:endParaRPr lang="ru-RU" sz="20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142" name="Text Box 60"/>
          <p:cNvSpPr txBox="1">
            <a:spLocks noChangeArrowheads="1"/>
          </p:cNvSpPr>
          <p:nvPr/>
        </p:nvSpPr>
        <p:spPr bwMode="auto">
          <a:xfrm>
            <a:off x="4656138" y="5410201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1/2</a:t>
            </a:r>
            <a:endParaRPr lang="ru-RU" sz="1800" b="1"/>
          </a:p>
        </p:txBody>
      </p:sp>
      <p:sp>
        <p:nvSpPr>
          <p:cNvPr id="4143" name="Arc 61"/>
          <p:cNvSpPr>
            <a:spLocks/>
          </p:cNvSpPr>
          <p:nvPr/>
        </p:nvSpPr>
        <p:spPr bwMode="auto">
          <a:xfrm rot="10422079" flipH="1" flipV="1">
            <a:off x="2859088" y="4949826"/>
            <a:ext cx="754062" cy="423863"/>
          </a:xfrm>
          <a:custGeom>
            <a:avLst/>
            <a:gdLst>
              <a:gd name="T0" fmla="*/ 0 w 22587"/>
              <a:gd name="T1" fmla="*/ 2147483646 h 21600"/>
              <a:gd name="T2" fmla="*/ 2147483646 w 22587"/>
              <a:gd name="T3" fmla="*/ 2147483646 h 21600"/>
              <a:gd name="T4" fmla="*/ 2147483646 w 22587"/>
              <a:gd name="T5" fmla="*/ 2147483646 h 21600"/>
              <a:gd name="T6" fmla="*/ 0 60000 65536"/>
              <a:gd name="T7" fmla="*/ 0 60000 65536"/>
              <a:gd name="T8" fmla="*/ 0 60000 65536"/>
              <a:gd name="T9" fmla="*/ 0 w 22587"/>
              <a:gd name="T10" fmla="*/ 0 h 21600"/>
              <a:gd name="T11" fmla="*/ 22587 w 225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87" h="21600" fill="none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</a:path>
              <a:path w="22587" h="21600" stroke="0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  <a:lnTo>
                  <a:pt x="987" y="21600"/>
                </a:lnTo>
                <a:lnTo>
                  <a:pt x="-1" y="2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4" name="Arc 62"/>
          <p:cNvSpPr>
            <a:spLocks/>
          </p:cNvSpPr>
          <p:nvPr/>
        </p:nvSpPr>
        <p:spPr bwMode="auto">
          <a:xfrm rot="11177921" flipV="1">
            <a:off x="4937125" y="4948239"/>
            <a:ext cx="869950" cy="4333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5" name="AutoShape 63"/>
          <p:cNvSpPr>
            <a:spLocks/>
          </p:cNvSpPr>
          <p:nvPr/>
        </p:nvSpPr>
        <p:spPr bwMode="auto">
          <a:xfrm rot="5400000">
            <a:off x="4078288" y="4546600"/>
            <a:ext cx="360362" cy="1296988"/>
          </a:xfrm>
          <a:prstGeom prst="leftBracket">
            <a:avLst>
              <a:gd name="adj" fmla="val 1040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46" name="Oval 64"/>
          <p:cNvSpPr>
            <a:spLocks noChangeArrowheads="1"/>
          </p:cNvSpPr>
          <p:nvPr/>
        </p:nvSpPr>
        <p:spPr bwMode="auto">
          <a:xfrm>
            <a:off x="3576638" y="5302250"/>
            <a:ext cx="107950" cy="107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47" name="Oval 65"/>
          <p:cNvSpPr>
            <a:spLocks noChangeArrowheads="1"/>
          </p:cNvSpPr>
          <p:nvPr/>
        </p:nvSpPr>
        <p:spPr bwMode="auto">
          <a:xfrm>
            <a:off x="4872038" y="5302250"/>
            <a:ext cx="107950" cy="107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48" name="Text Box 66"/>
          <p:cNvSpPr txBox="1">
            <a:spLocks noChangeArrowheads="1"/>
          </p:cNvSpPr>
          <p:nvPr/>
        </p:nvSpPr>
        <p:spPr bwMode="auto">
          <a:xfrm>
            <a:off x="3287713" y="53752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-3/2</a:t>
            </a:r>
            <a:endParaRPr lang="ru-RU" sz="1800" b="1"/>
          </a:p>
        </p:txBody>
      </p:sp>
      <p:sp>
        <p:nvSpPr>
          <p:cNvPr id="4149" name="Text Box 67"/>
          <p:cNvSpPr txBox="1">
            <a:spLocks noChangeArrowheads="1"/>
          </p:cNvSpPr>
          <p:nvPr/>
        </p:nvSpPr>
        <p:spPr bwMode="auto">
          <a:xfrm>
            <a:off x="5232400" y="4941888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50" name="Text Box 68"/>
          <p:cNvSpPr txBox="1">
            <a:spLocks noChangeArrowheads="1"/>
          </p:cNvSpPr>
          <p:nvPr/>
        </p:nvSpPr>
        <p:spPr bwMode="auto">
          <a:xfrm>
            <a:off x="2928939" y="4941888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51" name="Text Box 69"/>
          <p:cNvSpPr txBox="1">
            <a:spLocks noChangeArrowheads="1"/>
          </p:cNvSpPr>
          <p:nvPr/>
        </p:nvSpPr>
        <p:spPr bwMode="auto">
          <a:xfrm>
            <a:off x="4008439" y="4941888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4152" name="Text Box 70"/>
          <p:cNvSpPr txBox="1">
            <a:spLocks noChangeArrowheads="1"/>
          </p:cNvSpPr>
          <p:nvPr/>
        </p:nvSpPr>
        <p:spPr bwMode="auto">
          <a:xfrm>
            <a:off x="6456364" y="3716338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Відповідь:</a:t>
            </a:r>
          </a:p>
        </p:txBody>
      </p:sp>
      <p:graphicFrame>
        <p:nvGraphicFramePr>
          <p:cNvPr id="4153" name="Object 71"/>
          <p:cNvGraphicFramePr>
            <a:graphicFrameLocks noChangeAspect="1"/>
          </p:cNvGraphicFramePr>
          <p:nvPr/>
        </p:nvGraphicFramePr>
        <p:xfrm>
          <a:off x="7751764" y="3716339"/>
          <a:ext cx="11255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Equation" r:id="rId15" imgW="660113" imgH="266584" progId="Equation.DSMT4">
                  <p:embed/>
                </p:oleObj>
              </mc:Choice>
              <mc:Fallback>
                <p:oleObj name="Equation" r:id="rId15" imgW="660113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3716339"/>
                        <a:ext cx="11255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54" name="Group 74"/>
          <p:cNvGrpSpPr>
            <a:grpSpLocks/>
          </p:cNvGrpSpPr>
          <p:nvPr/>
        </p:nvGrpSpPr>
        <p:grpSpPr bwMode="auto">
          <a:xfrm>
            <a:off x="7032625" y="5337176"/>
            <a:ext cx="3455988" cy="396875"/>
            <a:chOff x="748" y="1955"/>
            <a:chExt cx="2177" cy="250"/>
          </a:xfrm>
        </p:grpSpPr>
        <p:sp>
          <p:nvSpPr>
            <p:cNvPr id="4170" name="Line 75"/>
            <p:cNvSpPr>
              <a:spLocks noChangeShapeType="1"/>
            </p:cNvSpPr>
            <p:nvPr/>
          </p:nvSpPr>
          <p:spPr bwMode="auto">
            <a:xfrm>
              <a:off x="748" y="1979"/>
              <a:ext cx="19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Text Box 76"/>
            <p:cNvSpPr txBox="1">
              <a:spLocks noChangeArrowheads="1"/>
            </p:cNvSpPr>
            <p:nvPr/>
          </p:nvSpPr>
          <p:spPr bwMode="auto">
            <a:xfrm>
              <a:off x="2562" y="1955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 i="1">
                  <a:latin typeface="Times New Roman" panose="02020603050405020304" pitchFamily="18" charset="0"/>
                </a:rPr>
                <a:t>x</a:t>
              </a:r>
              <a:endParaRPr lang="ru-RU" sz="20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155" name="Text Box 77"/>
          <p:cNvSpPr txBox="1">
            <a:spLocks noChangeArrowheads="1"/>
          </p:cNvSpPr>
          <p:nvPr/>
        </p:nvSpPr>
        <p:spPr bwMode="auto">
          <a:xfrm>
            <a:off x="8832850" y="5410201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1/3</a:t>
            </a:r>
            <a:endParaRPr lang="ru-RU" sz="1800" b="1"/>
          </a:p>
        </p:txBody>
      </p:sp>
      <p:sp>
        <p:nvSpPr>
          <p:cNvPr id="4156" name="Arc 78"/>
          <p:cNvSpPr>
            <a:spLocks/>
          </p:cNvSpPr>
          <p:nvPr/>
        </p:nvSpPr>
        <p:spPr bwMode="auto">
          <a:xfrm rot="10422079" flipH="1" flipV="1">
            <a:off x="7035801" y="4949826"/>
            <a:ext cx="754063" cy="423863"/>
          </a:xfrm>
          <a:custGeom>
            <a:avLst/>
            <a:gdLst>
              <a:gd name="T0" fmla="*/ 0 w 22587"/>
              <a:gd name="T1" fmla="*/ 2147483646 h 21600"/>
              <a:gd name="T2" fmla="*/ 2147483646 w 22587"/>
              <a:gd name="T3" fmla="*/ 2147483646 h 21600"/>
              <a:gd name="T4" fmla="*/ 2147483646 w 22587"/>
              <a:gd name="T5" fmla="*/ 2147483646 h 21600"/>
              <a:gd name="T6" fmla="*/ 0 60000 65536"/>
              <a:gd name="T7" fmla="*/ 0 60000 65536"/>
              <a:gd name="T8" fmla="*/ 0 60000 65536"/>
              <a:gd name="T9" fmla="*/ 0 w 22587"/>
              <a:gd name="T10" fmla="*/ 0 h 21600"/>
              <a:gd name="T11" fmla="*/ 22587 w 225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87" h="21600" fill="none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</a:path>
              <a:path w="22587" h="21600" stroke="0" extrusionOk="0">
                <a:moveTo>
                  <a:pt x="-1" y="22"/>
                </a:moveTo>
                <a:cubicBezTo>
                  <a:pt x="328" y="7"/>
                  <a:pt x="657" y="-1"/>
                  <a:pt x="987" y="0"/>
                </a:cubicBezTo>
                <a:cubicBezTo>
                  <a:pt x="12916" y="0"/>
                  <a:pt x="22587" y="9670"/>
                  <a:pt x="22587" y="21600"/>
                </a:cubicBezTo>
                <a:lnTo>
                  <a:pt x="987" y="21600"/>
                </a:lnTo>
                <a:lnTo>
                  <a:pt x="-1" y="2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7" name="Arc 79"/>
          <p:cNvSpPr>
            <a:spLocks/>
          </p:cNvSpPr>
          <p:nvPr/>
        </p:nvSpPr>
        <p:spPr bwMode="auto">
          <a:xfrm rot="11177921" flipV="1">
            <a:off x="9113838" y="4948239"/>
            <a:ext cx="869950" cy="4333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8" name="AutoShape 80"/>
          <p:cNvSpPr>
            <a:spLocks/>
          </p:cNvSpPr>
          <p:nvPr/>
        </p:nvSpPr>
        <p:spPr bwMode="auto">
          <a:xfrm rot="5400000">
            <a:off x="8255001" y="4546601"/>
            <a:ext cx="360362" cy="1296987"/>
          </a:xfrm>
          <a:prstGeom prst="leftBracket">
            <a:avLst>
              <a:gd name="adj" fmla="val 1040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59" name="Oval 81"/>
          <p:cNvSpPr>
            <a:spLocks noChangeArrowheads="1"/>
          </p:cNvSpPr>
          <p:nvPr/>
        </p:nvSpPr>
        <p:spPr bwMode="auto">
          <a:xfrm>
            <a:off x="7753350" y="5302250"/>
            <a:ext cx="107950" cy="10795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60" name="Oval 82"/>
          <p:cNvSpPr>
            <a:spLocks noChangeArrowheads="1"/>
          </p:cNvSpPr>
          <p:nvPr/>
        </p:nvSpPr>
        <p:spPr bwMode="auto">
          <a:xfrm>
            <a:off x="9048750" y="5302250"/>
            <a:ext cx="107950" cy="10795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161" name="Text Box 83"/>
          <p:cNvSpPr txBox="1">
            <a:spLocks noChangeArrowheads="1"/>
          </p:cNvSpPr>
          <p:nvPr/>
        </p:nvSpPr>
        <p:spPr bwMode="auto">
          <a:xfrm>
            <a:off x="7464425" y="53752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/>
              <a:t>-2/3</a:t>
            </a:r>
            <a:endParaRPr lang="ru-RU" sz="1800" b="1"/>
          </a:p>
        </p:txBody>
      </p:sp>
      <p:sp>
        <p:nvSpPr>
          <p:cNvPr id="4162" name="Text Box 84"/>
          <p:cNvSpPr txBox="1">
            <a:spLocks noChangeArrowheads="1"/>
          </p:cNvSpPr>
          <p:nvPr/>
        </p:nvSpPr>
        <p:spPr bwMode="auto">
          <a:xfrm>
            <a:off x="9409114" y="4941888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63" name="Text Box 85"/>
          <p:cNvSpPr txBox="1">
            <a:spLocks noChangeArrowheads="1"/>
          </p:cNvSpPr>
          <p:nvPr/>
        </p:nvSpPr>
        <p:spPr bwMode="auto">
          <a:xfrm>
            <a:off x="7105650" y="4941888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4164" name="Text Box 86"/>
          <p:cNvSpPr txBox="1">
            <a:spLocks noChangeArrowheads="1"/>
          </p:cNvSpPr>
          <p:nvPr/>
        </p:nvSpPr>
        <p:spPr bwMode="auto">
          <a:xfrm>
            <a:off x="8185150" y="4941888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4165" name="Text Box 87"/>
          <p:cNvSpPr txBox="1">
            <a:spLocks noChangeArrowheads="1"/>
          </p:cNvSpPr>
          <p:nvPr/>
        </p:nvSpPr>
        <p:spPr bwMode="auto">
          <a:xfrm>
            <a:off x="6527800" y="6046788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Відповідь:</a:t>
            </a:r>
          </a:p>
        </p:txBody>
      </p:sp>
      <p:graphicFrame>
        <p:nvGraphicFramePr>
          <p:cNvPr id="4166" name="Object 88"/>
          <p:cNvGraphicFramePr>
            <a:graphicFrameLocks noChangeAspect="1"/>
          </p:cNvGraphicFramePr>
          <p:nvPr/>
        </p:nvGraphicFramePr>
        <p:xfrm>
          <a:off x="7896226" y="5805489"/>
          <a:ext cx="26590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17" imgW="1536033" imgH="495085" progId="Equation.DSMT4">
                  <p:embed/>
                </p:oleObj>
              </mc:Choice>
              <mc:Fallback>
                <p:oleObj name="Equation" r:id="rId17" imgW="1536033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5805489"/>
                        <a:ext cx="26590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" name="Picture 9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7" r="-14151"/>
          <a:stretch>
            <a:fillRect/>
          </a:stretch>
        </p:blipFill>
        <p:spPr bwMode="auto">
          <a:xfrm>
            <a:off x="6096001" y="2206625"/>
            <a:ext cx="57626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3138" y="1557338"/>
            <a:ext cx="215900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3575050" y="620714"/>
            <a:ext cx="5689600" cy="504825"/>
            <a:chOff x="2195736" y="908720"/>
            <a:chExt cx="5688632" cy="504056"/>
          </a:xfrm>
        </p:grpSpPr>
        <p:sp>
          <p:nvSpPr>
            <p:cNvPr id="7206" name="TextBox 3"/>
            <p:cNvSpPr txBox="1">
              <a:spLocks noChangeArrowheads="1"/>
            </p:cNvSpPr>
            <p:nvPr/>
          </p:nvSpPr>
          <p:spPr bwMode="auto">
            <a:xfrm>
              <a:off x="2195736" y="980728"/>
              <a:ext cx="56886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Розв’яжіть нерівність: </a:t>
              </a:r>
              <a:endParaRPr lang="ru-RU" sz="1800"/>
            </a:p>
          </p:txBody>
        </p:sp>
        <p:graphicFrame>
          <p:nvGraphicFramePr>
            <p:cNvPr id="7207" name="Object 3"/>
            <p:cNvGraphicFramePr>
              <a:graphicFrameLocks noChangeAspect="1"/>
            </p:cNvGraphicFramePr>
            <p:nvPr/>
          </p:nvGraphicFramePr>
          <p:xfrm>
            <a:off x="4788024" y="908720"/>
            <a:ext cx="2880320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" name="Формула" r:id="rId3" imgW="1587500" imgH="241300" progId="Equation.3">
                    <p:embed/>
                  </p:oleObj>
                </mc:Choice>
                <mc:Fallback>
                  <p:oleObj name="Формула" r:id="rId3" imgW="1587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024" y="908720"/>
                          <a:ext cx="2880320" cy="504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3575050" y="1268414"/>
            <a:ext cx="5761038" cy="504825"/>
            <a:chOff x="2267744" y="1628800"/>
            <a:chExt cx="5760640" cy="504825"/>
          </a:xfrm>
        </p:grpSpPr>
        <p:graphicFrame>
          <p:nvGraphicFramePr>
            <p:cNvPr id="7204" name="Object 4"/>
            <p:cNvGraphicFramePr>
              <a:graphicFrameLocks noChangeAspect="1"/>
            </p:cNvGraphicFramePr>
            <p:nvPr/>
          </p:nvGraphicFramePr>
          <p:xfrm>
            <a:off x="4644008" y="1628800"/>
            <a:ext cx="325120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" name="Формула" r:id="rId5" imgW="1790700" imgH="241300" progId="Equation.3">
                    <p:embed/>
                  </p:oleObj>
                </mc:Choice>
                <mc:Fallback>
                  <p:oleObj name="Формула" r:id="rId5" imgW="1790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1628800"/>
                          <a:ext cx="3251200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5" name="TextBox 7"/>
            <p:cNvSpPr txBox="1">
              <a:spLocks noChangeArrowheads="1"/>
            </p:cNvSpPr>
            <p:nvPr/>
          </p:nvSpPr>
          <p:spPr bwMode="auto">
            <a:xfrm>
              <a:off x="2267744" y="1700808"/>
              <a:ext cx="5760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 dirty="0"/>
                <a:t>Розглянемо функцію</a:t>
              </a:r>
              <a:r>
                <a:rPr lang="en-US" sz="1800" dirty="0"/>
                <a:t>:</a:t>
              </a:r>
              <a:endParaRPr lang="ru-RU" sz="1800" dirty="0"/>
            </a:p>
          </p:txBody>
        </p: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3719513" y="1916114"/>
            <a:ext cx="5256212" cy="433387"/>
            <a:chOff x="2555776" y="2492896"/>
            <a:chExt cx="5256584" cy="432048"/>
          </a:xfrm>
        </p:grpSpPr>
        <p:sp>
          <p:nvSpPr>
            <p:cNvPr id="7202" name="TextBox 9"/>
            <p:cNvSpPr txBox="1">
              <a:spLocks noChangeArrowheads="1"/>
            </p:cNvSpPr>
            <p:nvPr/>
          </p:nvSpPr>
          <p:spPr bwMode="auto">
            <a:xfrm>
              <a:off x="2555776" y="2492896"/>
              <a:ext cx="5256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Знайдемо нулі функції: </a:t>
              </a:r>
              <a:endParaRPr lang="ru-RU" sz="1800"/>
            </a:p>
          </p:txBody>
        </p:sp>
        <p:graphicFrame>
          <p:nvGraphicFramePr>
            <p:cNvPr id="7203" name="Object 5"/>
            <p:cNvGraphicFramePr>
              <a:graphicFrameLocks noChangeAspect="1"/>
            </p:cNvGraphicFramePr>
            <p:nvPr/>
          </p:nvGraphicFramePr>
          <p:xfrm>
            <a:off x="5148064" y="2492896"/>
            <a:ext cx="2664296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" name="Формула" r:id="rId7" imgW="1117115" imgH="203112" progId="Equation.3">
                    <p:embed/>
                  </p:oleObj>
                </mc:Choice>
                <mc:Fallback>
                  <p:oleObj name="Формула" r:id="rId7" imgW="111711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2492896"/>
                          <a:ext cx="2664296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59150" y="2492375"/>
            <a:ext cx="661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dirty="0"/>
              <a:t>Позначимо нулі на числовій прямій і розіб’єм її на проміжки:</a:t>
            </a:r>
            <a:endParaRPr lang="ru-RU" sz="1800" dirty="0"/>
          </a:p>
        </p:txBody>
      </p:sp>
      <p:grpSp>
        <p:nvGrpSpPr>
          <p:cNvPr id="6" name="Группа 41"/>
          <p:cNvGrpSpPr>
            <a:grpSpLocks/>
          </p:cNvGrpSpPr>
          <p:nvPr/>
        </p:nvGrpSpPr>
        <p:grpSpPr bwMode="auto">
          <a:xfrm>
            <a:off x="2279651" y="3213101"/>
            <a:ext cx="8208963" cy="1008063"/>
            <a:chOff x="755576" y="3212976"/>
            <a:chExt cx="8208912" cy="1008112"/>
          </a:xfrm>
        </p:grpSpPr>
        <p:grpSp>
          <p:nvGrpSpPr>
            <p:cNvPr id="7188" name="Группа 36"/>
            <p:cNvGrpSpPr>
              <a:grpSpLocks/>
            </p:cNvGrpSpPr>
            <p:nvPr/>
          </p:nvGrpSpPr>
          <p:grpSpPr bwMode="auto">
            <a:xfrm>
              <a:off x="755576" y="3212976"/>
              <a:ext cx="8208912" cy="1008112"/>
              <a:chOff x="611560" y="4725144"/>
              <a:chExt cx="8208912" cy="1008112"/>
            </a:xfrm>
          </p:grpSpPr>
          <p:sp>
            <p:nvSpPr>
              <p:cNvPr id="24" name="Дуга 23"/>
              <p:cNvSpPr/>
              <p:nvPr/>
            </p:nvSpPr>
            <p:spPr>
              <a:xfrm flipH="1">
                <a:off x="6515436" y="4725144"/>
                <a:ext cx="2305036" cy="863642"/>
              </a:xfrm>
              <a:prstGeom prst="arc">
                <a:avLst>
                  <a:gd name="adj1" fmla="val 14098308"/>
                  <a:gd name="adj2" fmla="val 36707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grpSp>
            <p:nvGrpSpPr>
              <p:cNvPr id="7193" name="Группа 35"/>
              <p:cNvGrpSpPr>
                <a:grpSpLocks/>
              </p:cNvGrpSpPr>
              <p:nvPr/>
            </p:nvGrpSpPr>
            <p:grpSpPr bwMode="auto">
              <a:xfrm>
                <a:off x="611560" y="4725144"/>
                <a:ext cx="7560840" cy="1008112"/>
                <a:chOff x="755576" y="3068960"/>
                <a:chExt cx="7560840" cy="1008112"/>
              </a:xfrm>
            </p:grpSpPr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2195430" y="3500781"/>
                  <a:ext cx="5976900" cy="158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7195" name="Object 6"/>
                <p:cNvGraphicFramePr>
                  <a:graphicFrameLocks noChangeAspect="1"/>
                </p:cNvGraphicFramePr>
                <p:nvPr/>
              </p:nvGraphicFramePr>
              <p:xfrm>
                <a:off x="7884368" y="3717032"/>
                <a:ext cx="432048" cy="3600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73" name="Формула" r:id="rId9" imgW="126835" imgH="139518" progId="Equation.3">
                        <p:embed/>
                      </p:oleObj>
                    </mc:Choice>
                    <mc:Fallback>
                      <p:oleObj name="Формула" r:id="rId9" imgW="126835" imgH="13951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84368" y="3717032"/>
                              <a:ext cx="432048" cy="3600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Блок-схема: узел 21"/>
                <p:cNvSpPr/>
                <p:nvPr/>
              </p:nvSpPr>
              <p:spPr>
                <a:xfrm>
                  <a:off x="5003700" y="3429341"/>
                  <a:ext cx="215899" cy="142882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3" name="Дуга 22"/>
                <p:cNvSpPr/>
                <p:nvPr/>
              </p:nvSpPr>
              <p:spPr>
                <a:xfrm>
                  <a:off x="755576" y="3068960"/>
                  <a:ext cx="2736833" cy="908094"/>
                </a:xfrm>
                <a:prstGeom prst="arc">
                  <a:avLst>
                    <a:gd name="adj1" fmla="val 16200000"/>
                    <a:gd name="adj2" fmla="val 26725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5" name="Дуга 24"/>
                <p:cNvSpPr/>
                <p:nvPr/>
              </p:nvSpPr>
              <p:spPr>
                <a:xfrm>
                  <a:off x="3492409" y="3140401"/>
                  <a:ext cx="1584315" cy="836653"/>
                </a:xfrm>
                <a:prstGeom prst="arc">
                  <a:avLst>
                    <a:gd name="adj1" fmla="val 10728834"/>
                    <a:gd name="adj2" fmla="val 26725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7" name="Дуга 26"/>
                <p:cNvSpPr/>
                <p:nvPr/>
              </p:nvSpPr>
              <p:spPr>
                <a:xfrm>
                  <a:off x="5076724" y="3140401"/>
                  <a:ext cx="1582728" cy="773150"/>
                </a:xfrm>
                <a:prstGeom prst="arc">
                  <a:avLst>
                    <a:gd name="adj1" fmla="val 10728834"/>
                    <a:gd name="adj2" fmla="val 26725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8" name="Блок-схема: узел 27"/>
                <p:cNvSpPr/>
                <p:nvPr/>
              </p:nvSpPr>
              <p:spPr>
                <a:xfrm>
                  <a:off x="3419384" y="3429341"/>
                  <a:ext cx="215899" cy="142882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9" name="Блок-схема: узел 28"/>
                <p:cNvSpPr/>
                <p:nvPr/>
              </p:nvSpPr>
              <p:spPr>
                <a:xfrm>
                  <a:off x="6516578" y="3429341"/>
                  <a:ext cx="215899" cy="142882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</p:grpSp>
        <p:graphicFrame>
          <p:nvGraphicFramePr>
            <p:cNvPr id="7189" name="Object 10"/>
            <p:cNvGraphicFramePr>
              <a:graphicFrameLocks noChangeAspect="1"/>
            </p:cNvGraphicFramePr>
            <p:nvPr/>
          </p:nvGraphicFramePr>
          <p:xfrm>
            <a:off x="3275856" y="3789040"/>
            <a:ext cx="432048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4" name="Формула" r:id="rId11" imgW="228501" imgH="165028" progId="Equation.3">
                    <p:embed/>
                  </p:oleObj>
                </mc:Choice>
                <mc:Fallback>
                  <p:oleObj name="Формула" r:id="rId11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3789040"/>
                          <a:ext cx="432048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0" name="Object 10"/>
            <p:cNvGraphicFramePr>
              <a:graphicFrameLocks noChangeAspect="1"/>
            </p:cNvGraphicFramePr>
            <p:nvPr/>
          </p:nvGraphicFramePr>
          <p:xfrm>
            <a:off x="6551613" y="3776663"/>
            <a:ext cx="2159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" name="Формула" r:id="rId13" imgW="114102" imgH="177492" progId="Equation.3">
                    <p:embed/>
                  </p:oleObj>
                </mc:Choice>
                <mc:Fallback>
                  <p:oleObj name="Формула" r:id="rId13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1613" y="3776663"/>
                          <a:ext cx="215900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1" name="Object 12"/>
            <p:cNvGraphicFramePr>
              <a:graphicFrameLocks noChangeAspect="1"/>
            </p:cNvGraphicFramePr>
            <p:nvPr/>
          </p:nvGraphicFramePr>
          <p:xfrm>
            <a:off x="5064125" y="3789363"/>
            <a:ext cx="16827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" name="Формула" r:id="rId15" imgW="88707" imgH="164742" progId="Equation.3">
                    <p:embed/>
                  </p:oleObj>
                </mc:Choice>
                <mc:Fallback>
                  <p:oleObj name="Формула" r:id="rId15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4125" y="3789363"/>
                          <a:ext cx="168275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46"/>
          <p:cNvGrpSpPr>
            <a:grpSpLocks/>
          </p:cNvGrpSpPr>
          <p:nvPr/>
        </p:nvGrpSpPr>
        <p:grpSpPr bwMode="auto">
          <a:xfrm>
            <a:off x="4079875" y="4221164"/>
            <a:ext cx="5111750" cy="923925"/>
            <a:chOff x="2555776" y="4149080"/>
            <a:chExt cx="5112568" cy="923330"/>
          </a:xfrm>
        </p:grpSpPr>
        <p:sp>
          <p:nvSpPr>
            <p:cNvPr id="7186" name="TextBox 44"/>
            <p:cNvSpPr txBox="1">
              <a:spLocks noChangeArrowheads="1"/>
            </p:cNvSpPr>
            <p:nvPr/>
          </p:nvSpPr>
          <p:spPr bwMode="auto">
            <a:xfrm>
              <a:off x="2555776" y="4149080"/>
              <a:ext cx="511256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Визначимо знак функції на кожному проміжку: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graphicFrame>
          <p:nvGraphicFramePr>
            <p:cNvPr id="7187" name="Object 14"/>
            <p:cNvGraphicFramePr>
              <a:graphicFrameLocks noChangeAspect="1"/>
            </p:cNvGraphicFramePr>
            <p:nvPr/>
          </p:nvGraphicFramePr>
          <p:xfrm>
            <a:off x="2699792" y="4581128"/>
            <a:ext cx="4752528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" name="Формула" r:id="rId17" imgW="2349500" imgH="203200" progId="Equation.3">
                    <p:embed/>
                  </p:oleObj>
                </mc:Choice>
                <mc:Fallback>
                  <p:oleObj name="Формула" r:id="rId17" imgW="2349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4581128"/>
                          <a:ext cx="4752528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15"/>
          <p:cNvGraphicFramePr>
            <a:graphicFrameLocks noChangeAspect="1"/>
          </p:cNvGraphicFramePr>
          <p:nvPr/>
        </p:nvGraphicFramePr>
        <p:xfrm>
          <a:off x="7175501" y="3284538"/>
          <a:ext cx="430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" name="Формула" r:id="rId19" imgW="139700" imgH="139700" progId="Equation.3">
                  <p:embed/>
                </p:oleObj>
              </mc:Choice>
              <mc:Fallback>
                <p:oleObj name="Формула" r:id="rId19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1" y="3284538"/>
                        <a:ext cx="430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8832851" y="3284538"/>
          <a:ext cx="430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" name="Формула" r:id="rId21" imgW="139700" imgH="139700" progId="Equation.3">
                  <p:embed/>
                </p:oleObj>
              </mc:Choice>
              <mc:Fallback>
                <p:oleObj name="Формула" r:id="rId21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1" y="3284538"/>
                        <a:ext cx="430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7"/>
          <p:cNvGraphicFramePr>
            <a:graphicFrameLocks noChangeAspect="1"/>
          </p:cNvGraphicFramePr>
          <p:nvPr/>
        </p:nvGraphicFramePr>
        <p:xfrm>
          <a:off x="4008439" y="3357563"/>
          <a:ext cx="3587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" name="Формула" r:id="rId23" imgW="126670" imgH="76002" progId="Equation.3">
                  <p:embed/>
                </p:oleObj>
              </mc:Choice>
              <mc:Fallback>
                <p:oleObj name="Формула" r:id="rId23" imgW="126670" imgH="76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357563"/>
                        <a:ext cx="35877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5591176" y="3357563"/>
          <a:ext cx="3603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" name="Формула" r:id="rId25" imgW="126670" imgH="76002" progId="Equation.3">
                  <p:embed/>
                </p:oleObj>
              </mc:Choice>
              <mc:Fallback>
                <p:oleObj name="Формула" r:id="rId25" imgW="126670" imgH="76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3357563"/>
                        <a:ext cx="36036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782889" y="5084764"/>
            <a:ext cx="7634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/>
              <a:t>Виберемо проміжки потрібного знака і об’єднаємо їх з нулями функції</a:t>
            </a:r>
            <a:endParaRPr lang="ru-RU" sz="1800"/>
          </a:p>
        </p:txBody>
      </p:sp>
      <p:grpSp>
        <p:nvGrpSpPr>
          <p:cNvPr id="10" name="Группа 55"/>
          <p:cNvGrpSpPr>
            <a:grpSpLocks/>
          </p:cNvGrpSpPr>
          <p:nvPr/>
        </p:nvGrpSpPr>
        <p:grpSpPr bwMode="auto">
          <a:xfrm>
            <a:off x="3575050" y="5589588"/>
            <a:ext cx="5329238" cy="646112"/>
            <a:chOff x="1547664" y="5877272"/>
            <a:chExt cx="5328592" cy="646331"/>
          </a:xfrm>
        </p:grpSpPr>
        <p:sp>
          <p:nvSpPr>
            <p:cNvPr id="7184" name="TextBox 53"/>
            <p:cNvSpPr txBox="1">
              <a:spLocks noChangeArrowheads="1"/>
            </p:cNvSpPr>
            <p:nvPr/>
          </p:nvSpPr>
          <p:spPr bwMode="auto">
            <a:xfrm>
              <a:off x="1547664" y="5877272"/>
              <a:ext cx="53285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Отримаємо 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graphicFrame>
          <p:nvGraphicFramePr>
            <p:cNvPr id="7185" name="Object 20"/>
            <p:cNvGraphicFramePr>
              <a:graphicFrameLocks noChangeAspect="1"/>
            </p:cNvGraphicFramePr>
            <p:nvPr/>
          </p:nvGraphicFramePr>
          <p:xfrm>
            <a:off x="3131840" y="5949280"/>
            <a:ext cx="3024336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" name="Формула" r:id="rId27" imgW="964781" imgH="215806" progId="Equation.3">
                    <p:embed/>
                  </p:oleObj>
                </mc:Choice>
                <mc:Fallback>
                  <p:oleObj name="Формула" r:id="rId27" imgW="96478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5949280"/>
                          <a:ext cx="3024336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785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Freeform 31"/>
          <p:cNvSpPr>
            <a:spLocks/>
          </p:cNvSpPr>
          <p:nvPr/>
        </p:nvSpPr>
        <p:spPr bwMode="auto">
          <a:xfrm>
            <a:off x="8761414" y="4516439"/>
            <a:ext cx="1100137" cy="390525"/>
          </a:xfrm>
          <a:custGeom>
            <a:avLst/>
            <a:gdLst>
              <a:gd name="T0" fmla="*/ 2147483646 w 693"/>
              <a:gd name="T1" fmla="*/ 2147483646 h 246"/>
              <a:gd name="T2" fmla="*/ 2147483646 w 693"/>
              <a:gd name="T3" fmla="*/ 0 h 246"/>
              <a:gd name="T4" fmla="*/ 2147483646 w 693"/>
              <a:gd name="T5" fmla="*/ 2147483646 h 246"/>
              <a:gd name="T6" fmla="*/ 2147483646 w 693"/>
              <a:gd name="T7" fmla="*/ 2147483646 h 246"/>
              <a:gd name="T8" fmla="*/ 2147483646 w 693"/>
              <a:gd name="T9" fmla="*/ 2147483646 h 246"/>
              <a:gd name="T10" fmla="*/ 0 w 693"/>
              <a:gd name="T11" fmla="*/ 2147483646 h 246"/>
              <a:gd name="T12" fmla="*/ 2147483646 w 693"/>
              <a:gd name="T13" fmla="*/ 2147483646 h 246"/>
              <a:gd name="T14" fmla="*/ 2147483646 w 693"/>
              <a:gd name="T15" fmla="*/ 2147483646 h 2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3"/>
              <a:gd name="T25" fmla="*/ 0 h 246"/>
              <a:gd name="T26" fmla="*/ 693 w 693"/>
              <a:gd name="T27" fmla="*/ 246 h 2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3" h="246">
                <a:moveTo>
                  <a:pt x="693" y="246"/>
                </a:moveTo>
                <a:lnTo>
                  <a:pt x="693" y="0"/>
                </a:lnTo>
                <a:lnTo>
                  <a:pt x="495" y="3"/>
                </a:lnTo>
                <a:lnTo>
                  <a:pt x="276" y="33"/>
                </a:lnTo>
                <a:lnTo>
                  <a:pt x="90" y="85"/>
                </a:lnTo>
                <a:lnTo>
                  <a:pt x="0" y="160"/>
                </a:lnTo>
                <a:lnTo>
                  <a:pt x="3" y="246"/>
                </a:lnTo>
                <a:lnTo>
                  <a:pt x="693" y="246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5437189" y="4506914"/>
            <a:ext cx="1209675" cy="409575"/>
          </a:xfrm>
          <a:custGeom>
            <a:avLst/>
            <a:gdLst>
              <a:gd name="T0" fmla="*/ 0 w 762"/>
              <a:gd name="T1" fmla="*/ 2147483646 h 258"/>
              <a:gd name="T2" fmla="*/ 2147483646 w 762"/>
              <a:gd name="T3" fmla="*/ 2147483646 h 258"/>
              <a:gd name="T4" fmla="*/ 2147483646 w 762"/>
              <a:gd name="T5" fmla="*/ 2147483646 h 258"/>
              <a:gd name="T6" fmla="*/ 2147483646 w 762"/>
              <a:gd name="T7" fmla="*/ 2147483646 h 258"/>
              <a:gd name="T8" fmla="*/ 2147483646 w 762"/>
              <a:gd name="T9" fmla="*/ 2147483646 h 258"/>
              <a:gd name="T10" fmla="*/ 2147483646 w 762"/>
              <a:gd name="T11" fmla="*/ 2147483646 h 258"/>
              <a:gd name="T12" fmla="*/ 2147483646 w 762"/>
              <a:gd name="T13" fmla="*/ 0 h 258"/>
              <a:gd name="T14" fmla="*/ 2147483646 w 762"/>
              <a:gd name="T15" fmla="*/ 2147483646 h 258"/>
              <a:gd name="T16" fmla="*/ 2147483646 w 762"/>
              <a:gd name="T17" fmla="*/ 2147483646 h 258"/>
              <a:gd name="T18" fmla="*/ 0 w 762"/>
              <a:gd name="T19" fmla="*/ 2147483646 h 2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2"/>
              <a:gd name="T31" fmla="*/ 0 h 258"/>
              <a:gd name="T32" fmla="*/ 762 w 762"/>
              <a:gd name="T33" fmla="*/ 258 h 2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2" h="258">
                <a:moveTo>
                  <a:pt x="0" y="258"/>
                </a:moveTo>
                <a:lnTo>
                  <a:pt x="762" y="252"/>
                </a:lnTo>
                <a:lnTo>
                  <a:pt x="747" y="189"/>
                </a:lnTo>
                <a:lnTo>
                  <a:pt x="738" y="132"/>
                </a:lnTo>
                <a:lnTo>
                  <a:pt x="711" y="75"/>
                </a:lnTo>
                <a:lnTo>
                  <a:pt x="654" y="6"/>
                </a:lnTo>
                <a:lnTo>
                  <a:pt x="114" y="0"/>
                </a:lnTo>
                <a:lnTo>
                  <a:pt x="39" y="66"/>
                </a:lnTo>
                <a:lnTo>
                  <a:pt x="3" y="162"/>
                </a:lnTo>
                <a:lnTo>
                  <a:pt x="0" y="258"/>
                </a:lnTo>
                <a:close/>
              </a:path>
            </a:pathLst>
          </a:custGeom>
          <a:solidFill>
            <a:srgbClr val="4299A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1"/>
          <a:stretch>
            <a:fillRect/>
          </a:stretch>
        </p:blipFill>
        <p:spPr bwMode="auto">
          <a:xfrm>
            <a:off x="3000375" y="4483101"/>
            <a:ext cx="7056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28863" y="547688"/>
            <a:ext cx="307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000" b="1"/>
              <a:t>Розв’яж</a:t>
            </a:r>
            <a:r>
              <a:rPr lang="uk-UA" sz="2000" b="1"/>
              <a:t>е</a:t>
            </a:r>
            <a:r>
              <a:rPr lang="ru-RU" sz="2000" b="1"/>
              <a:t>мо нерівність</a:t>
            </a:r>
          </a:p>
        </p:txBody>
      </p:sp>
      <p:graphicFrame>
        <p:nvGraphicFramePr>
          <p:cNvPr id="8199" name="Object 5"/>
          <p:cNvGraphicFramePr>
            <a:graphicFrameLocks noChangeAspect="1"/>
          </p:cNvGraphicFramePr>
          <p:nvPr/>
        </p:nvGraphicFramePr>
        <p:xfrm>
          <a:off x="5303839" y="476251"/>
          <a:ext cx="5153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Equation" r:id="rId5" imgW="2959100" imgH="304800" progId="Equation.DSMT4">
                  <p:embed/>
                </p:oleObj>
              </mc:Choice>
              <mc:Fallback>
                <p:oleObj name="Equation" r:id="rId5" imgW="2959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476251"/>
                        <a:ext cx="5153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17275" y="1108075"/>
            <a:ext cx="7710976" cy="984250"/>
            <a:chOff x="924" y="890"/>
            <a:chExt cx="5272" cy="431"/>
          </a:xfrm>
        </p:grpSpPr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924" y="890"/>
              <a:ext cx="5272" cy="431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ru-RU" sz="2000"/>
                <a:t>   Якщо од</a:t>
              </a:r>
              <a:r>
                <a:rPr lang="uk-UA" sz="2000"/>
                <a:t>ин</a:t>
              </a:r>
              <a:r>
                <a:rPr lang="ru-RU" sz="2000"/>
                <a:t> із множників відповідної функції має вигляд</a:t>
              </a:r>
              <a:endParaRPr lang="en-US" sz="2000"/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ru-RU" sz="2000"/>
                <a:t>                     </a:t>
              </a:r>
            </a:p>
          </p:txBody>
        </p:sp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1086" y="1055"/>
            <a:ext cx="861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" name="Equation" r:id="rId7" imgW="647419" imgH="304668" progId="Equation.DSMT4">
                    <p:embed/>
                  </p:oleObj>
                </mc:Choice>
                <mc:Fallback>
                  <p:oleObj name="Equation" r:id="rId7" imgW="647419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6" y="1055"/>
                          <a:ext cx="861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603500" y="2420938"/>
            <a:ext cx="7848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/>
              <a:t>1) </a:t>
            </a:r>
            <a:r>
              <a:rPr lang="uk-UA" sz="2000"/>
              <a:t>Відповідна</a:t>
            </a:r>
            <a:r>
              <a:rPr lang="en-US" sz="2000"/>
              <a:t>  </a:t>
            </a:r>
            <a:r>
              <a:rPr lang="ru-RU" sz="2000"/>
              <a:t>функція  має нулі:</a:t>
            </a:r>
            <a:r>
              <a:rPr lang="en-US" sz="2000"/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x </a:t>
            </a:r>
            <a:r>
              <a:rPr lang="en-US" sz="2000"/>
              <a:t>= -5, </a:t>
            </a:r>
            <a:r>
              <a:rPr lang="ru-RU" sz="2000"/>
              <a:t>кратност</a:t>
            </a:r>
            <a:r>
              <a:rPr lang="uk-UA" sz="2000"/>
              <a:t>і</a:t>
            </a:r>
            <a:r>
              <a:rPr lang="ru-RU" sz="2000"/>
              <a:t> 6;  </a:t>
            </a:r>
            <a:r>
              <a:rPr lang="en-US" sz="2000"/>
              <a:t>   </a:t>
            </a:r>
            <a:r>
              <a:rPr lang="en-US" sz="2000" i="1">
                <a:latin typeface="Times New Roman" panose="02020603050405020304" pitchFamily="18" charset="0"/>
              </a:rPr>
              <a:t>x </a:t>
            </a:r>
            <a:r>
              <a:rPr lang="en-US" sz="2000"/>
              <a:t>= -2, </a:t>
            </a:r>
            <a:r>
              <a:rPr lang="ru-RU" sz="2000"/>
              <a:t>кратност</a:t>
            </a:r>
            <a:r>
              <a:rPr lang="uk-UA" sz="2000"/>
              <a:t>і</a:t>
            </a:r>
            <a:r>
              <a:rPr lang="ru-RU" sz="2000"/>
              <a:t> 3;  </a:t>
            </a:r>
            <a:r>
              <a:rPr lang="en-US" sz="2000"/>
              <a:t>   </a:t>
            </a:r>
            <a:r>
              <a:rPr lang="en-US" sz="2000" i="1">
                <a:latin typeface="Times New Roman" panose="02020603050405020304" pitchFamily="18" charset="0"/>
              </a:rPr>
              <a:t>x</a:t>
            </a:r>
            <a:r>
              <a:rPr lang="en-US" sz="2000"/>
              <a:t> = 0, </a:t>
            </a:r>
            <a:r>
              <a:rPr lang="ru-RU" sz="2000"/>
              <a:t>кратності 1;  </a:t>
            </a:r>
            <a:endParaRPr lang="en-US" sz="20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i="1">
                <a:latin typeface="Times New Roman" panose="02020603050405020304" pitchFamily="18" charset="0"/>
              </a:rPr>
              <a:t>x </a:t>
            </a:r>
            <a:r>
              <a:rPr lang="en-US" sz="2000"/>
              <a:t>= 1, </a:t>
            </a:r>
            <a:r>
              <a:rPr lang="ru-RU" sz="2000"/>
              <a:t>кратності 2; </a:t>
            </a:r>
            <a:r>
              <a:rPr lang="en-US" sz="2000"/>
              <a:t>    </a:t>
            </a:r>
            <a:r>
              <a:rPr lang="ru-RU" sz="2000"/>
              <a:t> </a:t>
            </a:r>
            <a:r>
              <a:rPr lang="en-US" sz="2000" i="1">
                <a:latin typeface="Times New Roman" panose="02020603050405020304" pitchFamily="18" charset="0"/>
              </a:rPr>
              <a:t>x</a:t>
            </a:r>
            <a:r>
              <a:rPr lang="en-US" sz="2000"/>
              <a:t> = 3,</a:t>
            </a:r>
            <a:r>
              <a:rPr lang="ru-RU" sz="2000"/>
              <a:t> </a:t>
            </a:r>
            <a:r>
              <a:rPr lang="en-US" sz="2000"/>
              <a:t> </a:t>
            </a:r>
            <a:r>
              <a:rPr lang="ru-RU" sz="2000"/>
              <a:t>кратності 5.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640014" y="3716339"/>
            <a:ext cx="561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/>
              <a:t>2)   </a:t>
            </a:r>
            <a:r>
              <a:rPr lang="ru-RU" sz="2000"/>
              <a:t>Позначимо ці нулі на числовій</a:t>
            </a:r>
            <a:r>
              <a:rPr lang="en-US" sz="2000"/>
              <a:t> </a:t>
            </a:r>
            <a:r>
              <a:rPr lang="uk-UA" sz="2000"/>
              <a:t>прямій</a:t>
            </a:r>
            <a:r>
              <a:rPr lang="ru-RU" sz="2000"/>
              <a:t>. 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568576" y="5300663"/>
            <a:ext cx="712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/>
              <a:t>3)  </a:t>
            </a:r>
            <a:r>
              <a:rPr lang="ru-RU" sz="2000"/>
              <a:t>Визначимо знак функції на кожному проміжку </a:t>
            </a:r>
            <a:r>
              <a:rPr lang="en-US" sz="2000"/>
              <a:t>.</a:t>
            </a:r>
            <a:r>
              <a:rPr lang="ru-RU" sz="2000"/>
              <a:t> 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9266239" y="4506913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881689" y="4522788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+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824789" y="44354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818314" y="44354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368800" y="4435475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928939" y="44354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600" b="1"/>
              <a:t> – </a:t>
            </a:r>
          </a:p>
        </p:txBody>
      </p:sp>
      <p:sp>
        <p:nvSpPr>
          <p:cNvPr id="8210" name="Rectangle 33"/>
          <p:cNvSpPr>
            <a:spLocks noChangeArrowheads="1"/>
          </p:cNvSpPr>
          <p:nvPr/>
        </p:nvSpPr>
        <p:spPr bwMode="auto">
          <a:xfrm>
            <a:off x="1487488" y="27506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8224" name="Object 32"/>
          <p:cNvGraphicFramePr>
            <a:graphicFrameLocks noChangeAspect="1"/>
          </p:cNvGraphicFramePr>
          <p:nvPr/>
        </p:nvGraphicFramePr>
        <p:xfrm>
          <a:off x="5591175" y="5805488"/>
          <a:ext cx="41735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Equation" r:id="rId9" imgW="2336800" imgH="266700" progId="Equation.DSMT4">
                  <p:embed/>
                </p:oleObj>
              </mc:Choice>
              <mc:Fallback>
                <p:oleObj name="Equation" r:id="rId9" imgW="2336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5805488"/>
                        <a:ext cx="41735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640014" y="5805488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/>
              <a:t>4) </a:t>
            </a:r>
            <a:r>
              <a:rPr lang="ru-RU" sz="2000"/>
              <a:t>Запишемо відповідь: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566988" y="6272214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 b="1"/>
              <a:t>5) Розглянемо зміну знаків для нулів різної кратності.</a:t>
            </a:r>
            <a:r>
              <a:rPr lang="ru-RU" sz="2000"/>
              <a:t>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232401" y="4148139"/>
            <a:ext cx="504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2200" b="1">
                <a:solidFill>
                  <a:srgbClr val="000066"/>
                </a:solidFill>
              </a:rPr>
              <a:t>з</a:t>
            </a:r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7392989" y="4148139"/>
            <a:ext cx="504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2200" b="1">
                <a:solidFill>
                  <a:srgbClr val="CC0000"/>
                </a:solidFill>
              </a:rPr>
              <a:t>н</a:t>
            </a:r>
            <a:endParaRPr lang="ru-RU" sz="2200" b="1">
              <a:solidFill>
                <a:srgbClr val="CC0000"/>
              </a:solidFill>
            </a:endParaRP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3719514" y="4148139"/>
            <a:ext cx="504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2200" b="1">
                <a:solidFill>
                  <a:srgbClr val="CC0000"/>
                </a:solidFill>
              </a:rPr>
              <a:t>н</a:t>
            </a:r>
            <a:endParaRPr lang="ru-RU" sz="2200" b="1">
              <a:solidFill>
                <a:srgbClr val="CC0000"/>
              </a:solidFill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8616951" y="4148139"/>
            <a:ext cx="504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2200" b="1">
                <a:solidFill>
                  <a:srgbClr val="000066"/>
                </a:solidFill>
              </a:rPr>
              <a:t>з</a:t>
            </a:r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384926" y="4152900"/>
            <a:ext cx="504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2200" b="1">
                <a:solidFill>
                  <a:srgbClr val="000066"/>
                </a:solidFill>
              </a:rPr>
              <a:t>з</a:t>
            </a:r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3719513" y="5013326"/>
            <a:ext cx="431800" cy="360363"/>
          </a:xfrm>
          <a:prstGeom prst="ellipse">
            <a:avLst/>
          </a:prstGeom>
          <a:solidFill>
            <a:srgbClr val="FF6600">
              <a:alpha val="18823"/>
            </a:srgbClr>
          </a:solidFill>
          <a:ln w="38100" cmpd="dbl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5159375" y="5013326"/>
            <a:ext cx="431800" cy="360363"/>
          </a:xfrm>
          <a:prstGeom prst="ellipse">
            <a:avLst/>
          </a:prstGeom>
          <a:solidFill>
            <a:srgbClr val="4299A0">
              <a:alpha val="18823"/>
            </a:srgbClr>
          </a:soli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6418263" y="5013326"/>
            <a:ext cx="431800" cy="360363"/>
          </a:xfrm>
          <a:prstGeom prst="ellipse">
            <a:avLst/>
          </a:prstGeom>
          <a:solidFill>
            <a:srgbClr val="4299A0">
              <a:alpha val="18823"/>
            </a:srgbClr>
          </a:soli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7319963" y="5013326"/>
            <a:ext cx="431800" cy="360363"/>
          </a:xfrm>
          <a:prstGeom prst="ellipse">
            <a:avLst/>
          </a:prstGeom>
          <a:solidFill>
            <a:srgbClr val="FF6600">
              <a:alpha val="18823"/>
            </a:srgbClr>
          </a:solidFill>
          <a:ln w="38100" cmpd="dbl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8543925" y="5013326"/>
            <a:ext cx="431800" cy="360363"/>
          </a:xfrm>
          <a:prstGeom prst="ellipse">
            <a:avLst/>
          </a:prstGeom>
          <a:solidFill>
            <a:srgbClr val="4299A0">
              <a:alpha val="18823"/>
            </a:srgbClr>
          </a:soli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5" name="Object 59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Формула" r:id="rId11" imgW="114151" imgH="215619" progId="Equation.3">
                  <p:embed/>
                </p:oleObj>
              </mc:Choice>
              <mc:Fallback>
                <p:oleObj name="Формула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5" name="Object 3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Формула" r:id="rId13" imgW="114151" imgH="215619" progId="Equation.3">
                  <p:embed/>
                </p:oleObj>
              </mc:Choice>
              <mc:Fallback>
                <p:oleObj name="Формула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9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8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82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" grpId="0" animBg="1"/>
      <p:bldP spid="8222" grpId="0" animBg="1"/>
      <p:bldP spid="8212" grpId="0"/>
      <p:bldP spid="8213" grpId="0"/>
      <p:bldP spid="8215" grpId="0"/>
      <p:bldP spid="8216" grpId="0"/>
      <p:bldP spid="8217" grpId="0"/>
      <p:bldP spid="8218" grpId="0"/>
      <p:bldP spid="8219" grpId="0"/>
      <p:bldP spid="8220" grpId="0"/>
      <p:bldP spid="8221" grpId="0"/>
      <p:bldP spid="8226" grpId="0"/>
      <p:bldP spid="8227" grpId="0"/>
      <p:bldP spid="8227" grpId="1"/>
      <p:bldP spid="8228" grpId="0"/>
      <p:bldP spid="8229" grpId="0"/>
      <p:bldP spid="8229" grpId="1"/>
      <p:bldP spid="8230" grpId="0"/>
      <p:bldP spid="8230" grpId="1"/>
      <p:bldP spid="8231" grpId="0"/>
      <p:bldP spid="8232" grpId="0"/>
      <p:bldP spid="8252" grpId="0" animBg="1"/>
      <p:bldP spid="8253" grpId="0" animBg="1"/>
      <p:bldP spid="8254" grpId="0" animBg="1"/>
      <p:bldP spid="8255" grpId="0" animBg="1"/>
      <p:bldP spid="82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97" y="13937"/>
            <a:ext cx="11262511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Дробово-рац</a:t>
            </a:r>
            <a:r>
              <a:rPr lang="en-US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ональн</a:t>
            </a:r>
            <a:r>
              <a:rPr lang="en-US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</a:t>
            </a:r>
            <a:r>
              <a:rPr lang="en-US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вності</a:t>
            </a:r>
            <a:r>
              <a:rPr lang="ru-RU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</a:rPr>
            </a:br>
            <a:endParaRPr lang="ru-RU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04114" y="585437"/>
                <a:ext cx="11561275" cy="6759915"/>
              </a:xfrm>
              <a:prstGeom prst="rect">
                <a:avLst/>
              </a:prstGeom>
            </p:spPr>
            <p:txBody>
              <a:bodyPr>
                <a:no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5720" indent="0">
                  <a:buNone/>
                </a:pP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дробово-раціональних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також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зручно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користуватися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методом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інтервалів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тому,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дробово-раціональна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змінювати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лише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точках, в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вона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рівна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нулеві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b="1" dirty="0" err="1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існує.Для</a:t>
                </a:r>
                <a:r>
                  <a:rPr lang="ru-RU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потрібно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перенести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доданки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частину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правій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частині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утворити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0).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Розкласти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множники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урахуванням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кратності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частину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звести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спільного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знаменника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потрібно</a:t>
                </a:r>
                <a:r>
                  <a:rPr lang="ru-RU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язати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(х+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)(х+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1" i="1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&gt;</m:t>
                    </m:r>
                    <m:r>
                      <a:rPr lang="en-US" b="1" i="1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область допустимих значень </a:t>
                </a: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    Х+3</a:t>
                </a:r>
                <a14:m>
                  <m:oMath xmlns:m="http://schemas.openxmlformats.org/officeDocument/2006/math"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    х−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Х </a:t>
                </a:r>
                <a14:m>
                  <m:oMath xmlns:m="http://schemas.openxmlformats.org/officeDocument/2006/math"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≠−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uk-UA" b="1" i="1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х</a:t>
                </a:r>
                <a14:m>
                  <m:oMath xmlns:m="http://schemas.openxmlformats.org/officeDocument/2006/math">
                    <m:r>
                      <a:rPr lang="ru-RU" b="1" i="1" dirty="0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1" i="1" dirty="0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Знаки частки</a:t>
                </a:r>
                <a:r>
                  <a:rPr lang="ru-RU" b="1" dirty="0">
                    <a:ln/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(х+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)(х+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— визначаються так само як і </a:t>
                </a: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добутку    (1-2х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)(х+3)(х-4),</a:t>
                </a:r>
              </a:p>
              <a:p>
                <a:pPr marL="45720" indent="0">
                  <a:buNone/>
                </a:pP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тому дробова нерівність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(х+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)(х+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b="1" i="1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1" i="1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&gt;</m:t>
                    </m:r>
                    <m:r>
                      <a:rPr lang="en-US" b="1" i="1">
                        <a:ln/>
                        <a:solidFill>
                          <a:schemeClr val="accent3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рівносильна нерівності</a:t>
                </a: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(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1-2х)(х+3)(х-4)&gt;0.</a:t>
                </a:r>
              </a:p>
              <a:p>
                <a:pPr marL="45720" indent="0">
                  <a:buNone/>
                </a:pP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Отже, </a:t>
                </a:r>
                <a:r>
                  <a:rPr lang="uk-UA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розв'язком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дробової нерівності є розв'язок нерівності:       </a:t>
                </a: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1-2х)(х+3)(х-4)&gt;0;  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(-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endParaRPr lang="ru-RU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(х-0,5)(х+3)(</a:t>
                </a:r>
                <a:r>
                  <a:rPr lang="en-GB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-4)&lt;0.</a:t>
                </a:r>
                <a:endParaRPr lang="ru-RU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lvl="0" indent="0">
                  <a:buNone/>
                </a:pPr>
                <a:r>
                  <a:rPr lang="uk-UA" alt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Одержану нерівність розв'язуємо методом інтервалів</a:t>
                </a:r>
                <a:r>
                  <a:rPr lang="uk-UA" altLang="ru-RU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altLang="ru-RU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04114" y="585437"/>
                <a:ext cx="11561275" cy="67599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17" y="1801640"/>
            <a:ext cx="2406462" cy="4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13" y="5565019"/>
            <a:ext cx="4975875" cy="90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652" y="104898"/>
            <a:ext cx="9509760" cy="1233424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20000"/>
          </a:blip>
          <a:stretch>
            <a:fillRect/>
          </a:stretch>
        </p:blipFill>
        <p:spPr>
          <a:xfrm>
            <a:off x="-16508" y="713432"/>
            <a:ext cx="12208508" cy="603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3448" y="-6333"/>
            <a:ext cx="89685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sz="48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БЛІЦОПИТУВАННЯ</a:t>
            </a:r>
            <a:endParaRPr lang="ru-RU" sz="48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99349" y="3557116"/>
            <a:ext cx="492370" cy="1406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747657" y="3567165"/>
            <a:ext cx="763675" cy="1256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406013" y="5385916"/>
            <a:ext cx="1185706" cy="381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8038681" y="4230356"/>
            <a:ext cx="50242" cy="1919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746" y="116632"/>
            <a:ext cx="3242928" cy="72008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50433" y="1045844"/>
                <a:ext cx="11757250" cy="5510421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язати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endParaRPr lang="ru-RU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Наносимо на координатну пряму точки: нулі функції х=0.</a:t>
                </a:r>
              </a:p>
              <a:p>
                <a:r>
                  <a:rPr lang="uk-UA" sz="21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ОДЗ: х-1</a:t>
                </a:r>
                <a14:m>
                  <m:oMath xmlns:m="http://schemas.openxmlformats.org/officeDocument/2006/math">
                    <m:r>
                      <a:rPr lang="uk-UA" sz="21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k-UA" sz="21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uk-UA" sz="2100" b="1" i="1" smtClean="0">
                        <a:latin typeface="Cambria Math"/>
                        <a:ea typeface="Cambria Math"/>
                      </a:rPr>
                      <m:t>,х≠</m:t>
                    </m:r>
                    <m:r>
                      <a:rPr lang="uk-UA" sz="21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(ця точка на </a:t>
                </a:r>
                <a:r>
                  <a:rPr lang="ru-RU" sz="21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координатній</a:t>
                </a:r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прямій</a:t>
                </a:r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обов´язково</a:t>
                </a:r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бути «</a:t>
                </a:r>
                <a:r>
                  <a:rPr lang="ru-RU" sz="21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виколота</a:t>
                </a:r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»)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визначаємо знак на кожному із проміжків  </a:t>
                </a:r>
              </a:p>
              <a:p>
                <a:endParaRPr lang="uk-UA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Відповідь:х</a:t>
                </a:r>
                <a14:m>
                  <m:oMath xmlns:m="http://schemas.openxmlformats.org/officeDocument/2006/math">
                    <m:r>
                      <a:rPr lang="uk-UA" sz="21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(-∞;0</a:t>
                </a:r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∪(</m:t>
                    </m:r>
                    <m:r>
                      <a:rPr lang="en-US" sz="21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;+</a:t>
                </a:r>
                <a:r>
                  <a:rPr lang="uk-UA" sz="21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∞)</a:t>
                </a:r>
                <a:endParaRPr lang="uk-UA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язати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1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1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100" b="1" i="1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b="1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1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1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100" b="1" i="1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 нерівність до виду </a:t>
                </a:r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ƒ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(х)</a:t>
                </a:r>
                <a:r>
                  <a:rPr lang="uk-UA" sz="2100" b="1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b="1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і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частину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спільного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знаменника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1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100" b="1" i="1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1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1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2100" b="1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b="1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1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uk-UA" sz="2100" b="1" i="1" dirty="0">
                            <a:latin typeface="Cambria Math"/>
                            <a:cs typeface="Times New Roman" panose="02020603050405020304" pitchFamily="18" charset="0"/>
                          </a:rPr>
                          <m:t>−х</m:t>
                        </m:r>
                      </m:num>
                      <m:den>
                        <m:r>
                          <a:rPr lang="uk-UA" sz="21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uk-UA" sz="2100" b="1" i="1" dirty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uk-UA" sz="2100" b="1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b="1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</a:p>
              <a:p>
                <a:pPr marL="45720" indent="0">
                  <a:buNone/>
                </a:pP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яжемо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дану нерівність методом інтервалів: ОДЗ: х</a:t>
                </a:r>
                <a14:m>
                  <m:oMath xmlns:m="http://schemas.openxmlformats.org/officeDocument/2006/math">
                    <m:r>
                      <a:rPr lang="uk-UA" sz="21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pPr marL="45720" indent="0">
                  <a:buNone/>
                </a:pP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Нулі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:8-х=0,х=8.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Наносимо отримані точки  на координатну пряму, визначаємо знак на кожному із проміжків і записуємо відповідь відповідно до умови.</a:t>
                </a:r>
              </a:p>
              <a:p>
                <a:pPr marL="45720" indent="0">
                  <a:buNone/>
                </a:pP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1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(-∞;0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uk-UA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8;+∞)</a:t>
                </a:r>
                <a:endParaRPr lang="ru-RU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50433" y="1045844"/>
                <a:ext cx="11757250" cy="5510421"/>
              </a:xfrm>
              <a:prstGeom prst="rect">
                <a:avLst/>
              </a:prstGeom>
              <a:blipFill rotWithShape="0">
                <a:blip r:embed="rId2"/>
                <a:stretch>
                  <a:fillRect l="-52" t="-1991" r="-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71256" y="788213"/>
                <a:ext cx="119936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х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х−1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56" y="788213"/>
                <a:ext cx="1199366" cy="562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089848" y="2956305"/>
            <a:ext cx="489654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 flipH="1" flipV="1">
            <a:off x="5793401" y="2908875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3777761" y="2920575"/>
            <a:ext cx="59432" cy="7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23237" y="26019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+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6242" y="25764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+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45628" y="2601969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-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549" y="29563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х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54230" y="24786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84232" y="248075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pic>
        <p:nvPicPr>
          <p:cNvPr id="16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1533" y="-256494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16280" y="404664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740588" y="6165304"/>
            <a:ext cx="489654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H="1" flipV="1">
            <a:off x="6986392" y="6128426"/>
            <a:ext cx="59432" cy="7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 flipV="1">
            <a:off x="5110665" y="6107363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962007" y="57380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465437" y="5759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62861" y="5737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22564" y="5737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+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01630" y="573749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-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608168" y="573749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6068" y="111073"/>
            <a:ext cx="1573560" cy="68518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400" b="1" dirty="0">
                <a:ln/>
                <a:solidFill>
                  <a:schemeClr val="accent3"/>
                </a:solidFill>
              </a:rPr>
              <a:t>ЗНО,2013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53909" y="443619"/>
                <a:ext cx="12038091" cy="6500389"/>
              </a:xfrm>
              <a:prstGeom prst="rect">
                <a:avLst/>
              </a:prstGeom>
            </p:spPr>
            <p:txBody>
              <a:bodyPr>
                <a:norm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5720" indent="0">
                  <a:buNone/>
                </a:pP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’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яжіть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 і запишіть суму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всіх цілих її цілих </a:t>
                </a:r>
                <a:r>
                  <a:rPr lang="uk-UA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язків</a:t>
                </a:r>
                <a:endParaRPr lang="uk-UA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uk-UA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 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 частину нерівності до спільного знаменника</a:t>
                </a:r>
              </a:p>
              <a:p>
                <a:pPr marL="45720" indent="0">
                  <a:buNone/>
                </a:pPr>
                <a:endParaRPr lang="uk-UA" b="1" dirty="0" smtClean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 нерівність до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виду</a:t>
                </a:r>
                <a:r>
                  <a:rPr lang="en-US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f(x)≥0</a:t>
                </a:r>
                <a:r>
                  <a:rPr lang="uk-UA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,перенісши 1 вліво і зведемо до спільного знаменника</a:t>
                </a:r>
              </a:p>
              <a:p>
                <a:pPr marL="45720" indent="0">
                  <a:buNone/>
                </a:pPr>
                <a:endParaRPr lang="uk-UA" b="1" dirty="0" smtClean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uk-UA" b="1" dirty="0" smtClean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uk-UA" b="1" dirty="0" smtClean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sz="1900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Прирівнявши </a:t>
                </a:r>
                <a:r>
                  <a:rPr lang="uk-UA" sz="19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чисельник до 0,і врахувавши область визначення </a:t>
                </a:r>
                <a:r>
                  <a:rPr lang="uk-UA" sz="1900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    </a:t>
                </a:r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Х=8,  х=1, х</a:t>
                </a:r>
                <a14:m>
                  <m:oMath xmlns:m="http://schemas.openxmlformats.org/officeDocument/2006/math">
                    <m:r>
                      <a:rPr lang="uk-UA" b="1" i="1" smtClean="0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1" i="1" smtClean="0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uk-UA" b="1" i="1" smtClean="0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,х≠</m:t>
                    </m:r>
                    <m:r>
                      <a:rPr lang="uk-UA" b="1" i="1" smtClean="0">
                        <a:ln/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uk-UA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uk-UA" sz="18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Наносимо дані точки  в порядку зростання на числову пряму(</a:t>
                </a:r>
                <a:r>
                  <a:rPr lang="uk-UA" sz="18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обов</a:t>
                </a:r>
                <a:r>
                  <a:rPr lang="en-US" sz="18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uk-UA" sz="18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язково</a:t>
                </a:r>
                <a:r>
                  <a:rPr lang="uk-UA" sz="18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визначаємо,які</a:t>
                </a:r>
                <a:r>
                  <a:rPr lang="uk-UA" sz="18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b="1" dirty="0" err="1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замальовані,а</a:t>
                </a:r>
                <a:r>
                  <a:rPr lang="uk-UA" sz="18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які ні) і визначаємо знак </a:t>
                </a:r>
                <a:r>
                  <a:rPr lang="uk-UA" sz="1800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 кожному </a:t>
                </a:r>
                <a:r>
                  <a:rPr lang="uk-UA" sz="1800" b="1" dirty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проміжку</a:t>
                </a:r>
                <a:r>
                  <a:rPr lang="uk-UA" sz="1800" b="1" dirty="0" smtClean="0">
                    <a:ln/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18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53909" y="443619"/>
                <a:ext cx="12038091" cy="65003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45" y="321551"/>
            <a:ext cx="16891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47818" y="1312146"/>
                <a:ext cx="1676009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3х+4(х−2)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sz="2400" dirty="0"/>
                  <a:t>≥1,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818" y="1312146"/>
                <a:ext cx="1676009" cy="680699"/>
              </a:xfrm>
              <a:prstGeom prst="rect">
                <a:avLst/>
              </a:prstGeom>
              <a:blipFill rotWithShape="0">
                <a:blip r:embed="rId4"/>
                <a:stretch>
                  <a:fillRect r="-5091" b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21481" y="2362682"/>
                <a:ext cx="1970519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3х+4х−8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sz="2400" dirty="0"/>
                  <a:t>-</a:t>
                </a:r>
                <a:r>
                  <a:rPr lang="ru-RU" sz="2400" dirty="0" smtClean="0"/>
                  <a:t>1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/>
                      </a:rPr>
                      <m:t>≥</m:t>
                    </m:r>
                    <m:r>
                      <a:rPr lang="uk-UA" sz="2400" i="1" dirty="0">
                        <a:latin typeface="Cambria Math"/>
                      </a:rPr>
                      <m:t>0,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481" y="2362682"/>
                <a:ext cx="1970519" cy="664284"/>
              </a:xfrm>
              <a:prstGeom prst="rect">
                <a:avLst/>
              </a:prstGeom>
              <a:blipFill rotWithShape="0">
                <a:blip r:embed="rId5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760" y="3050169"/>
                <a:ext cx="1827423" cy="716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7х−8−</m:t>
                        </m:r>
                        <m:sSup>
                          <m:sSup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latin typeface="Cambria Math"/>
                          </a:rPr>
                          <m:t>+2х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sz="2400" dirty="0"/>
                  <a:t>≥0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60" y="3050169"/>
                <a:ext cx="1827423" cy="716030"/>
              </a:xfrm>
              <a:prstGeom prst="rect">
                <a:avLst/>
              </a:prstGeom>
              <a:blipFill rotWithShape="0">
                <a:blip r:embed="rId6"/>
                <a:stretch>
                  <a:fillRect r="-4667" b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2836" y="3060044"/>
                <a:ext cx="2081019" cy="706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9х−8−х²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sz="2400" dirty="0"/>
                  <a:t>≥0   ·(-1)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6" y="3060044"/>
                <a:ext cx="2081019" cy="706155"/>
              </a:xfrm>
              <a:prstGeom prst="rect">
                <a:avLst/>
              </a:prstGeom>
              <a:blipFill rotWithShape="0">
                <a:blip r:embed="rId7"/>
                <a:stretch>
                  <a:fillRect r="-3519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4148" y="3060044"/>
                <a:ext cx="1682243" cy="70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х²−9х+8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sz="2400" dirty="0"/>
                  <a:t>≤0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148" y="3060044"/>
                <a:ext cx="1682243" cy="706155"/>
              </a:xfrm>
              <a:prstGeom prst="rect">
                <a:avLst/>
              </a:prstGeom>
              <a:blipFill rotWithShape="0">
                <a:blip r:embed="rId8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09526" y="3050169"/>
                <a:ext cx="1811714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(х−8)(х−1)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uk-UA" sz="2400" dirty="0"/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ru-RU" sz="2400" dirty="0"/>
                  <a:t>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526" y="3050169"/>
                <a:ext cx="1811714" cy="680699"/>
              </a:xfrm>
              <a:prstGeom prst="rect">
                <a:avLst/>
              </a:prstGeom>
              <a:blipFill rotWithShape="0">
                <a:blip r:embed="rId9"/>
                <a:stretch>
                  <a:fillRect r="-4377" b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401945" y="5904057"/>
                <a:ext cx="1834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х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uk-UA" i="1" dirty="0">
                        <a:latin typeface="Cambria Math"/>
                        <a:ea typeface="Cambria Math"/>
                      </a:rPr>
                      <m:t>(0;1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]∪(2</m:t>
                    </m:r>
                    <m:r>
                      <a:rPr lang="ru-RU" i="1" dirty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8]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945" y="5904057"/>
                <a:ext cx="183415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8" t="-10000" r="-33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2079266" y="6256633"/>
            <a:ext cx="4968552" cy="1800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519936" y="6214483"/>
            <a:ext cx="53526" cy="8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53623" y="6211941"/>
            <a:ext cx="53526" cy="81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31242" y="6211941"/>
            <a:ext cx="53526" cy="81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15680" y="6221911"/>
            <a:ext cx="53526" cy="8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798219" y="5845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0215" y="57959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3430" y="58525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9140" y="58346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4369" y="57959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8673" y="581408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8379" y="5834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50674" y="581408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4768" y="5877519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42170" y="583480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07149" y="6217805"/>
            <a:ext cx="1912787" cy="8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2900952" y="6243206"/>
            <a:ext cx="289158" cy="6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49224" y="-86597"/>
            <a:ext cx="304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sz="3600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596" y="389990"/>
            <a:ext cx="4968552" cy="59073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4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52067" y="980729"/>
                <a:ext cx="10981691" cy="554461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 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розв’язати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треба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побудувати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функцій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вибрати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осі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абсцис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розташований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вище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графіка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5720" indent="0">
                  <a:buNone/>
                </a:pPr>
                <a:r>
                  <a:rPr lang="ru-RU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розв’язати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треба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побудувати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функцій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вибрати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проміжки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осі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абсцис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розташований</a:t>
                </a:r>
                <a:r>
                  <a:rPr lang="ru-RU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нижче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графіка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uk-UA" sz="2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sz="2400" b="1" i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Приклад(ЗНО)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.На рисунку зображено</a:t>
                </a:r>
                <a:r>
                  <a:rPr lang="uk-UA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  функції у=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ƒ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,яка визначена на відрізку 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[-4 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6]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.Укажіть усі значення х ,  для яких виконується нерівність</a:t>
                </a:r>
                <a:r>
                  <a:rPr lang="en-US" sz="2400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</a:t>
                </a:r>
                <a:r>
                  <a:rPr lang="en-US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)≥</a:t>
                </a: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45720" indent="0">
                  <a:buNone/>
                </a:pPr>
                <a:endParaRPr lang="uk-UA" sz="2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/>
                      </a:rPr>
                      <m:t>∪[3;5</m:t>
                    </m:r>
                    <m:r>
                      <a:rPr lang="en-US" sz="2400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/>
                      </a:rPr>
                      <m:t>]</m:t>
                    </m:r>
                  </m:oMath>
                </a14:m>
                <a:endParaRPr lang="ru-RU" sz="2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  <a:p>
                <a:pPr marL="45720" indent="0">
                  <a:buNone/>
                </a:pPr>
                <a:endParaRPr lang="ru-RU" sz="2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52067" y="980729"/>
                <a:ext cx="10981691" cy="55446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325744"/>
            <a:ext cx="3016279" cy="22479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464152" y="5189234"/>
            <a:ext cx="2880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 flipH="1" flipV="1">
            <a:off x="8328248" y="5152356"/>
            <a:ext cx="59432" cy="7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H="1" flipV="1">
            <a:off x="9262018" y="5127767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9696400" y="5140944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64153" y="479971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297514" y="5140943"/>
            <a:ext cx="398886" cy="59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28248" y="5246215"/>
            <a:ext cx="0" cy="406958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62018" y="5246215"/>
            <a:ext cx="0" cy="406958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24658" y="5246215"/>
            <a:ext cx="0" cy="406958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37" y="-1868993"/>
            <a:ext cx="9365238" cy="810901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9800" dirty="0" smtClean="0">
                <a:latin typeface="Bahnschrift SemiLight" pitchFamily="34" charset="0"/>
              </a:rPr>
              <a:t/>
            </a:r>
            <a:br>
              <a:rPr lang="uk-UA" sz="9800" dirty="0" smtClean="0">
                <a:latin typeface="Bahnschrift SemiLight" pitchFamily="34" charset="0"/>
              </a:rPr>
            </a:br>
            <a:r>
              <a:rPr lang="uk-UA" sz="9800" dirty="0" smtClean="0">
                <a:latin typeface="Bahnschrift SemiLight" pitchFamily="34" charset="0"/>
              </a:rPr>
              <a:t/>
            </a:r>
            <a:br>
              <a:rPr lang="uk-UA" sz="9800" dirty="0" smtClean="0">
                <a:latin typeface="Bahnschrift SemiLight" pitchFamily="34" charset="0"/>
              </a:rPr>
            </a:br>
            <a:r>
              <a:rPr lang="uk-UA" sz="9800" dirty="0" smtClean="0">
                <a:latin typeface="Bahnschrift SemiLight" pitchFamily="34" charset="0"/>
              </a:rPr>
              <a:t/>
            </a:r>
            <a:br>
              <a:rPr lang="uk-UA" sz="9800" dirty="0" smtClean="0">
                <a:latin typeface="Bahnschrift SemiLight" pitchFamily="34" charset="0"/>
              </a:rPr>
            </a:br>
            <a:r>
              <a:rPr lang="uk-UA" sz="9800" dirty="0" smtClean="0">
                <a:latin typeface="Bahnschrift SemiLight" pitchFamily="34" charset="0"/>
              </a:rPr>
              <a:t/>
            </a:r>
            <a:br>
              <a:rPr lang="uk-UA" sz="9800" dirty="0" smtClean="0">
                <a:latin typeface="Bahnschrift SemiLight" pitchFamily="34" charset="0"/>
              </a:rPr>
            </a:br>
            <a:r>
              <a:rPr lang="uk-UA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Показникові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 </a:t>
            </a:r>
            <a:r>
              <a:rPr lang="uk-UA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і</a:t>
            </a:r>
            <a:r>
              <a:rPr lang="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 логар</a:t>
            </a:r>
            <a:r>
              <a:rPr lang="uk-UA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и</a:t>
            </a:r>
            <a:r>
              <a:rPr lang="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фм</a:t>
            </a:r>
            <a:r>
              <a:rPr lang="uk-UA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і</a:t>
            </a:r>
            <a:r>
              <a:rPr lang="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чн</a:t>
            </a:r>
            <a:r>
              <a:rPr lang="uk-UA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Light" pitchFamily="34" charset="0"/>
              </a:rPr>
              <a:t>і нерівності .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6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847850" y="71439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uk-UA" sz="4000" b="1" i="1">
                <a:solidFill>
                  <a:srgbClr val="FF0066"/>
                </a:solidFill>
                <a:latin typeface="Georgia" panose="02040502050405020303" pitchFamily="18" charset="0"/>
                <a:ea typeface="Microsoft YaHei" panose="020B0503020204020204" pitchFamily="34" charset="-122"/>
              </a:rPr>
              <a:t>Підготовка до ЗНО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25625" y="928688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85000"/>
            </a:pPr>
            <a:r>
              <a:rPr lang="uk-UA" sz="28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Частина І</a:t>
            </a:r>
          </a:p>
          <a:p>
            <a:pPr>
              <a:spcBef>
                <a:spcPts val="700"/>
              </a:spcBef>
              <a:buSzPct val="85000"/>
            </a:pPr>
            <a:r>
              <a:rPr lang="uk-UA" sz="28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Розв'язати нерівність: </a:t>
            </a:r>
          </a:p>
          <a:p>
            <a:pPr>
              <a:spcBef>
                <a:spcPts val="700"/>
              </a:spcBef>
              <a:buSzPct val="85000"/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>
              <a:spcBef>
                <a:spcPts val="700"/>
              </a:spcBef>
              <a:buSzPct val="85000"/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>
              <a:spcBef>
                <a:spcPts val="700"/>
              </a:spcBef>
              <a:buSzPct val="85000"/>
            </a:pPr>
            <a:endParaRPr lang="uk-UA" sz="2800" b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>
              <a:spcBef>
                <a:spcPts val="700"/>
              </a:spcBef>
              <a:buSzPct val="85000"/>
            </a:pPr>
            <a:r>
              <a:rPr lang="uk-UA" sz="28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Частина ІІ</a:t>
            </a:r>
          </a:p>
          <a:p>
            <a:pPr>
              <a:spcBef>
                <a:spcPts val="700"/>
              </a:spcBef>
              <a:buSzPct val="85000"/>
            </a:pPr>
            <a:r>
              <a:rPr lang="uk-UA" sz="28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Знайдіть суму                для одержаного розв’язку</a:t>
            </a:r>
          </a:p>
          <a:p>
            <a:pPr>
              <a:spcBef>
                <a:spcPts val="700"/>
              </a:spcBef>
              <a:buSzPct val="85000"/>
            </a:pPr>
            <a:r>
              <a:rPr lang="uk-UA" sz="28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системи рівнянь: </a:t>
            </a:r>
          </a:p>
          <a:p>
            <a:pPr>
              <a:spcBef>
                <a:spcPts val="675"/>
              </a:spcBef>
              <a:buSzPct val="85000"/>
            </a:pPr>
            <a:endParaRPr lang="uk-UA" sz="2700" dirty="0">
              <a:latin typeface="Georgia" panose="02040502050405020303" pitchFamily="18" charset="0"/>
              <a:ea typeface="Microsoft YaHei" panose="020B0503020204020204" pitchFamily="34" charset="-122"/>
            </a:endParaRPr>
          </a:p>
          <a:p>
            <a:pPr>
              <a:spcBef>
                <a:spcPts val="675"/>
              </a:spcBef>
              <a:buSzPct val="85000"/>
            </a:pPr>
            <a:endParaRPr lang="ru-RU" sz="2700" dirty="0">
              <a:latin typeface="Georgia" panose="02040502050405020303" pitchFamily="18" charset="0"/>
              <a:ea typeface="Microsoft YaHei" panose="020B0503020204020204" pitchFamily="34" charset="-122"/>
            </a:endParaRPr>
          </a:p>
          <a:p>
            <a:pPr>
              <a:spcBef>
                <a:spcPts val="675"/>
              </a:spcBef>
              <a:buSzPct val="85000"/>
            </a:pPr>
            <a:endParaRPr lang="ru-RU" sz="2700" dirty="0">
              <a:latin typeface="Georgia" panose="02040502050405020303" pitchFamily="18" charset="0"/>
              <a:ea typeface="Microsoft YaHei" panose="020B0503020204020204" pitchFamily="34" charset="-122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21" name="Group 5"/>
          <p:cNvGraphicFramePr>
            <a:graphicFrameLocks noGrp="1"/>
          </p:cNvGraphicFramePr>
          <p:nvPr/>
        </p:nvGraphicFramePr>
        <p:xfrm>
          <a:off x="2166938" y="2071688"/>
          <a:ext cx="7073900" cy="928688"/>
        </p:xfrm>
        <a:graphic>
          <a:graphicData uri="http://schemas.openxmlformats.org/drawingml/2006/table">
            <a:tbl>
              <a:tblPr/>
              <a:tblGrid>
                <a:gridCol w="1768475"/>
                <a:gridCol w="1770062"/>
                <a:gridCol w="1766888"/>
                <a:gridCol w="1768475"/>
              </a:tblGrid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Segoe UI" panose="020B0502040204020203" pitchFamily="34" charset="0"/>
                        </a:rPr>
                        <a:t>А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Segoe UI" panose="020B0502040204020203" pitchFamily="34" charset="0"/>
                        </a:rPr>
                        <a:t>Б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Segoe UI" panose="020B0502040204020203" pitchFamily="34" charset="0"/>
                        </a:rPr>
                        <a:t>В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Segoe UI" panose="020B0502040204020203" pitchFamily="34" charset="0"/>
                        </a:rPr>
                        <a:t>Г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54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2566988"/>
            <a:ext cx="1019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5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2566988"/>
            <a:ext cx="10525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58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566988"/>
            <a:ext cx="1019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60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2566988"/>
            <a:ext cx="1019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1524000" y="582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9625013" y="6356351"/>
            <a:ext cx="86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DA2B9C2-84BD-4D76-B0EF-96D47A37A563}" type="slidenum"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24</a:t>
            </a:fld>
            <a:endParaRPr lang="ru-RU" sz="20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4864" name="Object 48"/>
          <p:cNvGraphicFramePr>
            <a:graphicFrameLocks noChangeAspect="1"/>
          </p:cNvGraphicFramePr>
          <p:nvPr/>
        </p:nvGraphicFramePr>
        <p:xfrm>
          <a:off x="5595939" y="1419225"/>
          <a:ext cx="9810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r:id="rId8" imgW="393480" imgH="203040" progId="">
                  <p:embed/>
                </p:oleObj>
              </mc:Choice>
              <mc:Fallback>
                <p:oleObj r:id="rId8" imgW="3934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9" y="1419225"/>
                        <a:ext cx="981075" cy="509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65" name="Object 49"/>
          <p:cNvGraphicFramePr>
            <a:graphicFrameLocks noChangeAspect="1"/>
          </p:cNvGraphicFramePr>
          <p:nvPr/>
        </p:nvGraphicFramePr>
        <p:xfrm>
          <a:off x="4191001" y="3998914"/>
          <a:ext cx="10763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r:id="rId10" imgW="431640" imgH="228600" progId="">
                  <p:embed/>
                </p:oleObj>
              </mc:Choice>
              <mc:Fallback>
                <p:oleObj r:id="rId10" imgW="43164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3998914"/>
                        <a:ext cx="1076325" cy="5730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66" name="Object 50"/>
          <p:cNvGraphicFramePr>
            <a:graphicFrameLocks noChangeAspect="1"/>
          </p:cNvGraphicFramePr>
          <p:nvPr/>
        </p:nvGraphicFramePr>
        <p:xfrm>
          <a:off x="4881563" y="4714876"/>
          <a:ext cx="2532062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r:id="rId12" imgW="1015920" imgH="609480" progId="">
                  <p:embed/>
                </p:oleObj>
              </mc:Choice>
              <mc:Fallback>
                <p:oleObj r:id="rId12" imgW="101592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4714876"/>
                        <a:ext cx="2532062" cy="1528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3036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19288" y="-26280"/>
            <a:ext cx="6988332" cy="112483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24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1919288" y="1098550"/>
            <a:ext cx="8280400" cy="1588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47851" y="1113309"/>
            <a:ext cx="2733202" cy="101082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84364" y="2018621"/>
            <a:ext cx="1729258" cy="857989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884364" y="2601915"/>
            <a:ext cx="1510687" cy="752474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919287" y="3227392"/>
            <a:ext cx="1593457" cy="82856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847851" y="4055952"/>
            <a:ext cx="2352957" cy="870624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9515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847850" y="101600"/>
            <a:ext cx="5526088" cy="915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1919289" y="979489"/>
            <a:ext cx="8497887" cy="1587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47851" y="1257301"/>
            <a:ext cx="1508125" cy="83343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847851" y="1993903"/>
            <a:ext cx="1630363" cy="5889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84363" y="2582862"/>
            <a:ext cx="1809750" cy="6318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847851" y="3103564"/>
            <a:ext cx="2373313" cy="67786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831975" y="5829301"/>
            <a:ext cx="1936750" cy="643927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8688389" y="973138"/>
            <a:ext cx="1587" cy="575945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831975" y="3714933"/>
            <a:ext cx="3286125" cy="820738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" sz="180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8922" name="AutoShape 10"/>
          <p:cNvSpPr>
            <a:spLocks/>
          </p:cNvSpPr>
          <p:nvPr/>
        </p:nvSpPr>
        <p:spPr bwMode="auto">
          <a:xfrm>
            <a:off x="1919289" y="5253039"/>
            <a:ext cx="4968875" cy="1587"/>
          </a:xfrm>
          <a:custGeom>
            <a:avLst/>
            <a:gdLst>
              <a:gd name="G0" fmla="+- 13802 0 0"/>
              <a:gd name="G1" fmla="+- 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2957513" y="4557713"/>
            <a:ext cx="2514600" cy="1390650"/>
          </a:xfrm>
          <a:custGeom>
            <a:avLst/>
            <a:gdLst>
              <a:gd name="G0" fmla="+- 6984 0 0"/>
              <a:gd name="G1" fmla="+- 386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cubicBezTo>
                  <a:pt x="72737" y="292677"/>
                  <a:pt x="145474" y="585354"/>
                  <a:pt x="332510" y="758536"/>
                </a:cubicBezTo>
                <a:cubicBezTo>
                  <a:pt x="519546" y="931718"/>
                  <a:pt x="831274" y="1023505"/>
                  <a:pt x="1122219" y="1039091"/>
                </a:cubicBezTo>
                <a:cubicBezTo>
                  <a:pt x="1413164" y="1054677"/>
                  <a:pt x="1846119" y="1018309"/>
                  <a:pt x="2078182" y="852055"/>
                </a:cubicBezTo>
                <a:cubicBezTo>
                  <a:pt x="2310245" y="685801"/>
                  <a:pt x="2443595" y="178378"/>
                  <a:pt x="2514600" y="41564"/>
                </a:cubicBezTo>
              </a:path>
            </a:pathLst>
          </a:custGeom>
          <a:noFill/>
          <a:ln w="19080" cap="flat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5211764" y="5176839"/>
            <a:ext cx="130175" cy="173037"/>
          </a:xfrm>
          <a:custGeom>
            <a:avLst/>
            <a:gdLst>
              <a:gd name="G0" fmla="*/ 361 1 2"/>
              <a:gd name="G1" fmla="*/ 1 48365 11520"/>
              <a:gd name="G2" fmla="*/ G1 13024 1"/>
              <a:gd name="G3" fmla="*/ G2 1 32767"/>
              <a:gd name="G4" fmla="cos G0 G3"/>
              <a:gd name="G5" fmla="*/ 481 1 2"/>
              <a:gd name="G6" fmla="*/ 1 48365 11520"/>
              <a:gd name="G7" fmla="*/ G6 13024 1"/>
              <a:gd name="G8" fmla="*/ G7 1 32767"/>
              <a:gd name="G9" fmla="sin G5 G8"/>
              <a:gd name="G10" fmla="*/ 361 1 2"/>
              <a:gd name="G11" fmla="+- G10 0 G4"/>
              <a:gd name="G12" fmla="+- G10 G4 0"/>
              <a:gd name="G13" fmla="+- G12 0 0"/>
              <a:gd name="G14" fmla="*/ 481 1 2"/>
              <a:gd name="G15" fmla="+- G14 0 G9"/>
              <a:gd name="G16" fmla="+- G14 G9 0"/>
              <a:gd name="G17" fmla="+- G16 0 0"/>
              <a:gd name="G18" fmla="+- 481 0 0"/>
              <a:gd name="G19" fmla="+- 361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41"/>
                </a:moveTo>
                <a:lnTo>
                  <a:pt x="181" y="241"/>
                </a:lnTo>
                <a:lnTo>
                  <a:pt x="180" y="90"/>
                </a:lnTo>
                <a:lnTo>
                  <a:pt x="181" y="241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052764" y="5167314"/>
            <a:ext cx="130175" cy="173037"/>
          </a:xfrm>
          <a:custGeom>
            <a:avLst/>
            <a:gdLst>
              <a:gd name="G0" fmla="*/ 361 1 2"/>
              <a:gd name="G1" fmla="*/ 1 48365 11520"/>
              <a:gd name="G2" fmla="*/ G1 13024 1"/>
              <a:gd name="G3" fmla="*/ G2 1 32767"/>
              <a:gd name="G4" fmla="cos G0 G3"/>
              <a:gd name="G5" fmla="*/ 481 1 2"/>
              <a:gd name="G6" fmla="*/ 1 48365 11520"/>
              <a:gd name="G7" fmla="*/ G6 13024 1"/>
              <a:gd name="G8" fmla="*/ G7 1 32767"/>
              <a:gd name="G9" fmla="sin G5 G8"/>
              <a:gd name="G10" fmla="*/ 361 1 2"/>
              <a:gd name="G11" fmla="+- G10 0 G4"/>
              <a:gd name="G12" fmla="+- G10 G4 0"/>
              <a:gd name="G13" fmla="+- G12 0 0"/>
              <a:gd name="G14" fmla="*/ 481 1 2"/>
              <a:gd name="G15" fmla="+- G14 0 G9"/>
              <a:gd name="G16" fmla="+- G14 G9 0"/>
              <a:gd name="G17" fmla="+- G16 0 0"/>
              <a:gd name="G18" fmla="+- 481 0 0"/>
              <a:gd name="G19" fmla="+- 361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41"/>
                </a:moveTo>
                <a:lnTo>
                  <a:pt x="181" y="241"/>
                </a:lnTo>
                <a:lnTo>
                  <a:pt x="180" y="90"/>
                </a:lnTo>
                <a:lnTo>
                  <a:pt x="181" y="241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349501" y="4684714"/>
            <a:ext cx="395543" cy="3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2040" tIns="60840" rIns="122040" bIns="60840">
            <a:spAutoFit/>
          </a:bodyPr>
          <a:lstStyle/>
          <a:p>
            <a:r>
              <a:rPr lang="">
                <a:solidFill>
                  <a:srgbClr val="000000"/>
                </a:solidFill>
                <a:latin typeface="Georgia" panose="02040502050405020303" pitchFamily="18" charset="0"/>
              </a:rPr>
              <a:t>+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807076" y="4684714"/>
            <a:ext cx="395543" cy="3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2040" tIns="60840" rIns="122040" bIns="60840">
            <a:spAutoFit/>
          </a:bodyPr>
          <a:lstStyle/>
          <a:p>
            <a:r>
              <a:rPr lang="">
                <a:solidFill>
                  <a:srgbClr val="000000"/>
                </a:solidFill>
                <a:latin typeface="Georgia" panose="02040502050405020303" pitchFamily="18" charset="0"/>
              </a:rPr>
              <a:t>+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4011614" y="5319714"/>
            <a:ext cx="395543" cy="3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2040" tIns="60840" rIns="122040" bIns="60840">
            <a:spAutoFit/>
          </a:bodyPr>
          <a:lstStyle/>
          <a:p>
            <a:r>
              <a:rPr lang="">
                <a:solidFill>
                  <a:srgbClr val="000000"/>
                </a:solidFill>
                <a:latin typeface="Georgia" panose="02040502050405020303" pitchFamily="18" charset="0"/>
              </a:rPr>
              <a:t>–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2698750" y="5319714"/>
            <a:ext cx="374704" cy="3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2040" tIns="60840" rIns="122040" bIns="60840">
            <a:spAutoFit/>
          </a:bodyPr>
          <a:lstStyle/>
          <a:p>
            <a:r>
              <a:rPr lang="">
                <a:solidFill>
                  <a:srgbClr val="000000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295901" y="5327651"/>
            <a:ext cx="373101" cy="3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2040" tIns="60840" rIns="122040" bIns="60840">
            <a:spAutoFit/>
          </a:bodyPr>
          <a:lstStyle/>
          <a:p>
            <a:r>
              <a:rPr lang="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3182939" y="4927601"/>
            <a:ext cx="173037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3402014" y="4927601"/>
            <a:ext cx="173037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3617914" y="4935539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V="1">
            <a:off x="3843339" y="4927601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4049714" y="4921251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4267201" y="4914901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4486276" y="4914901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V="1">
            <a:off x="4702176" y="4924426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4927601" y="4914901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5133976" y="4908551"/>
            <a:ext cx="174625" cy="327025"/>
          </a:xfrm>
          <a:prstGeom prst="line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54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8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1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0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6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5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8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20" grpId="0" animBg="1"/>
      <p:bldP spid="38922" grpId="0" animBg="1"/>
      <p:bldP spid="38923" grpId="0" animBg="1"/>
      <p:bldP spid="38924" grpId="0" animBg="1"/>
      <p:bldP spid="38925" grpId="0" animBg="1"/>
      <p:bldP spid="38931" grpId="0" animBg="1"/>
      <p:bldP spid="38932" grpId="0" animBg="1"/>
      <p:bldP spid="38933" grpId="0" animBg="1"/>
      <p:bldP spid="38934" grpId="0" animBg="1"/>
      <p:bldP spid="38935" grpId="0" animBg="1"/>
      <p:bldP spid="38936" grpId="0" animBg="1"/>
      <p:bldP spid="38937" grpId="0" animBg="1"/>
      <p:bldP spid="38938" grpId="0" animBg="1"/>
      <p:bldP spid="38939" grpId="0" animBg="1"/>
      <p:bldP spid="389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2043"/>
          <a:stretch/>
        </p:blipFill>
        <p:spPr>
          <a:xfrm>
            <a:off x="135802" y="4638780"/>
            <a:ext cx="11932467" cy="2219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кутник 2"/>
          <p:cNvSpPr/>
          <p:nvPr/>
        </p:nvSpPr>
        <p:spPr>
          <a:xfrm>
            <a:off x="1029788" y="-6795"/>
            <a:ext cx="96904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Найпростіші логарифмічні нерівності.</a:t>
            </a:r>
            <a:endParaRPr lang="uk-UA" sz="4400" b="1" cap="none" spc="0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436" y="1458213"/>
            <a:ext cx="5098513" cy="254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452" y="1464217"/>
            <a:ext cx="5169529" cy="250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48" y="842793"/>
            <a:ext cx="1979851" cy="5621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1" r="2038" b="21709"/>
          <a:stretch/>
        </p:blipFill>
        <p:spPr>
          <a:xfrm>
            <a:off x="6524973" y="877171"/>
            <a:ext cx="3110486" cy="473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1351" y="4066105"/>
            <a:ext cx="1762193" cy="43030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773" y="4084570"/>
            <a:ext cx="1146103" cy="4509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" t="6413" r="3049" b="884"/>
          <a:stretch/>
        </p:blipFill>
        <p:spPr>
          <a:xfrm>
            <a:off x="3546288" y="889313"/>
            <a:ext cx="2185095" cy="5339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0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4" y="1003611"/>
            <a:ext cx="11884625" cy="574122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98734" y="80281"/>
            <a:ext cx="11884625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Розв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’</a:t>
            </a:r>
            <a:r>
              <a:rPr lang="uk-UA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язування</a:t>
            </a:r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uk-UA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нерівностей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виду. 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89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768408" y="0"/>
            <a:ext cx="0" cy="685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280" y="340459"/>
            <a:ext cx="8251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Розв'яжіть нерівності  із збірника: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3552" y="1628800"/>
                <a:ext cx="7272808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uk-UA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uk-UA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0,7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</m:func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628800"/>
                <a:ext cx="7272808" cy="6063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08168" y="2120212"/>
                <a:ext cx="26642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𝟕</m:t>
                      </m:r>
                      <m:r>
                        <a:rPr lang="en-US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uk-UA" sz="28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спадна.</m:t>
                      </m:r>
                    </m:oMath>
                  </m:oMathPara>
                </a14:m>
                <a:endParaRPr lang="ru-RU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2120212"/>
                <a:ext cx="2664296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5123892" y="173112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328735" y="2244377"/>
                <a:ext cx="35512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−5&gt;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+1;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35" y="2244377"/>
                <a:ext cx="355124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Овал 64"/>
          <p:cNvSpPr/>
          <p:nvPr/>
        </p:nvSpPr>
        <p:spPr>
          <a:xfrm>
            <a:off x="3755740" y="2325095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51584" y="2780928"/>
                <a:ext cx="24243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−5&gt;0;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2780928"/>
                <a:ext cx="2424328" cy="107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Левая фигурная скобка 8"/>
          <p:cNvSpPr/>
          <p:nvPr/>
        </p:nvSpPr>
        <p:spPr>
          <a:xfrm>
            <a:off x="2352287" y="2452700"/>
            <a:ext cx="216024" cy="1241231"/>
          </a:xfrm>
          <a:prstGeom prst="leftBrace">
            <a:avLst>
              <a:gd name="adj1" fmla="val 67099"/>
              <a:gd name="adj2" fmla="val 506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519937" y="5348205"/>
            <a:ext cx="4320480" cy="93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20123" y="5231573"/>
            <a:ext cx="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248128" y="5265204"/>
            <a:ext cx="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 flipV="1">
            <a:off x="6094498" y="5364666"/>
            <a:ext cx="3673910" cy="416611"/>
          </a:xfrm>
          <a:custGeom>
            <a:avLst/>
            <a:gdLst>
              <a:gd name="connsiteX0" fmla="*/ 0 w 2936383"/>
              <a:gd name="connsiteY0" fmla="*/ 351546 h 351546"/>
              <a:gd name="connsiteX1" fmla="*/ 25757 w 2936383"/>
              <a:gd name="connsiteY1" fmla="*/ 287152 h 351546"/>
              <a:gd name="connsiteX2" fmla="*/ 90152 w 2936383"/>
              <a:gd name="connsiteY2" fmla="*/ 55332 h 351546"/>
              <a:gd name="connsiteX3" fmla="*/ 940157 w 2936383"/>
              <a:gd name="connsiteY3" fmla="*/ 3816 h 351546"/>
              <a:gd name="connsiteX4" fmla="*/ 2936383 w 2936383"/>
              <a:gd name="connsiteY4" fmla="*/ 3816 h 351546"/>
              <a:gd name="connsiteX5" fmla="*/ 2936383 w 2936383"/>
              <a:gd name="connsiteY5" fmla="*/ 3816 h 351546"/>
              <a:gd name="connsiteX6" fmla="*/ 2910625 w 2936383"/>
              <a:gd name="connsiteY6" fmla="*/ 16695 h 3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383" h="351546">
                <a:moveTo>
                  <a:pt x="0" y="351546"/>
                </a:moveTo>
                <a:cubicBezTo>
                  <a:pt x="5366" y="344033"/>
                  <a:pt x="10732" y="336521"/>
                  <a:pt x="25757" y="287152"/>
                </a:cubicBezTo>
                <a:cubicBezTo>
                  <a:pt x="40782" y="237783"/>
                  <a:pt x="-62248" y="102555"/>
                  <a:pt x="90152" y="55332"/>
                </a:cubicBezTo>
                <a:cubicBezTo>
                  <a:pt x="242552" y="8109"/>
                  <a:pt x="465785" y="12402"/>
                  <a:pt x="940157" y="3816"/>
                </a:cubicBezTo>
                <a:cubicBezTo>
                  <a:pt x="1414529" y="-4770"/>
                  <a:pt x="2936383" y="3816"/>
                  <a:pt x="2936383" y="3816"/>
                </a:cubicBezTo>
                <a:lnTo>
                  <a:pt x="2936383" y="3816"/>
                </a:lnTo>
                <a:lnTo>
                  <a:pt x="2910625" y="16695"/>
                </a:lnTo>
              </a:path>
            </a:pathLst>
          </a:custGeom>
          <a:pattFill prst="wdUpDiag">
            <a:fgClr>
              <a:srgbClr val="0000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960096" y="5442851"/>
                <a:ext cx="57606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5442851"/>
                <a:ext cx="576064" cy="676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08124" y="5442851"/>
            <a:ext cx="51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8328249" y="4865674"/>
            <a:ext cx="1440160" cy="429673"/>
          </a:xfrm>
          <a:custGeom>
            <a:avLst/>
            <a:gdLst>
              <a:gd name="connsiteX0" fmla="*/ 0 w 2936383"/>
              <a:gd name="connsiteY0" fmla="*/ 351546 h 351546"/>
              <a:gd name="connsiteX1" fmla="*/ 25757 w 2936383"/>
              <a:gd name="connsiteY1" fmla="*/ 287152 h 351546"/>
              <a:gd name="connsiteX2" fmla="*/ 90152 w 2936383"/>
              <a:gd name="connsiteY2" fmla="*/ 55332 h 351546"/>
              <a:gd name="connsiteX3" fmla="*/ 940157 w 2936383"/>
              <a:gd name="connsiteY3" fmla="*/ 3816 h 351546"/>
              <a:gd name="connsiteX4" fmla="*/ 2936383 w 2936383"/>
              <a:gd name="connsiteY4" fmla="*/ 3816 h 351546"/>
              <a:gd name="connsiteX5" fmla="*/ 2936383 w 2936383"/>
              <a:gd name="connsiteY5" fmla="*/ 3816 h 351546"/>
              <a:gd name="connsiteX6" fmla="*/ 2910625 w 2936383"/>
              <a:gd name="connsiteY6" fmla="*/ 16695 h 3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383" h="351546">
                <a:moveTo>
                  <a:pt x="0" y="351546"/>
                </a:moveTo>
                <a:cubicBezTo>
                  <a:pt x="5366" y="344033"/>
                  <a:pt x="10732" y="336521"/>
                  <a:pt x="25757" y="287152"/>
                </a:cubicBezTo>
                <a:cubicBezTo>
                  <a:pt x="40782" y="237783"/>
                  <a:pt x="-62248" y="102555"/>
                  <a:pt x="90152" y="55332"/>
                </a:cubicBezTo>
                <a:cubicBezTo>
                  <a:pt x="242552" y="8109"/>
                  <a:pt x="465785" y="12402"/>
                  <a:pt x="940157" y="3816"/>
                </a:cubicBezTo>
                <a:cubicBezTo>
                  <a:pt x="1414529" y="-4770"/>
                  <a:pt x="2936383" y="3816"/>
                  <a:pt x="2936383" y="3816"/>
                </a:cubicBezTo>
                <a:lnTo>
                  <a:pt x="2936383" y="3816"/>
                </a:lnTo>
                <a:lnTo>
                  <a:pt x="2910625" y="16695"/>
                </a:lnTo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9408368" y="523157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28249" y="4865673"/>
            <a:ext cx="1368152" cy="958910"/>
          </a:xfrm>
          <a:prstGeom prst="rect">
            <a:avLst/>
          </a:prstGeom>
          <a:solidFill>
            <a:srgbClr val="00FF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2072" y="5892064"/>
                <a:ext cx="43896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𝝐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;∞</m:t>
                        </m:r>
                      </m:e>
                    </m:d>
                    <m:r>
                      <a:rPr lang="en-US" sz="3200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3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72" y="5892064"/>
                <a:ext cx="4389613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3750" t="-16842" b="-4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7164168" y="5295346"/>
            <a:ext cx="180020" cy="15395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023992" y="5256969"/>
            <a:ext cx="180020" cy="15395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6879" y="1556793"/>
            <a:ext cx="1326171" cy="584775"/>
          </a:xfrm>
          <a:prstGeom prst="roundRect">
            <a:avLst/>
          </a:prstGeom>
          <a:solidFill>
            <a:srgbClr val="0000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2328734" y="4028149"/>
            <a:ext cx="216024" cy="1241231"/>
          </a:xfrm>
          <a:prstGeom prst="leftBrace">
            <a:avLst>
              <a:gd name="adj1" fmla="val 67099"/>
              <a:gd name="adj2" fmla="val 506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27948" y="2877843"/>
                <a:ext cx="31052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&gt;3;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8" y="2877843"/>
                <a:ext cx="3105244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Левая фигурная скобка 34"/>
          <p:cNvSpPr/>
          <p:nvPr/>
        </p:nvSpPr>
        <p:spPr>
          <a:xfrm>
            <a:off x="5655052" y="3073315"/>
            <a:ext cx="224923" cy="1372509"/>
          </a:xfrm>
          <a:prstGeom prst="leftBrace">
            <a:avLst>
              <a:gd name="adj1" fmla="val 67099"/>
              <a:gd name="adj2" fmla="val 506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85043" y="1564293"/>
            <a:ext cx="1095134" cy="584775"/>
          </a:xfrm>
          <a:prstGeom prst="roundRect">
            <a:avLst/>
          </a:prstGeom>
          <a:solidFill>
            <a:srgbClr val="0000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1552" y="3225716"/>
                <a:ext cx="24243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+1&gt;0.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52" y="3225716"/>
                <a:ext cx="242432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56728" y="3861049"/>
                <a:ext cx="35512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&gt;6;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728" y="3861049"/>
                <a:ext cx="355124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79576" y="4356394"/>
                <a:ext cx="24243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&gt;5;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4356394"/>
                <a:ext cx="242432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95600" y="4860450"/>
                <a:ext cx="24243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&gt;−1.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860450"/>
                <a:ext cx="2424328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24176" y="3365704"/>
                <a:ext cx="3105244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76" y="3365704"/>
                <a:ext cx="3105244" cy="79579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55052" y="4024203"/>
                <a:ext cx="18811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&gt;−1.</m:t>
                    </m:r>
                  </m:oMath>
                </a14:m>
                <a:r>
                  <a:rPr lang="uk-UA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52" y="4024203"/>
                <a:ext cx="1881108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8220236" y="5301208"/>
            <a:ext cx="180020" cy="15395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328248" y="5301208"/>
            <a:ext cx="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43100" y="5504407"/>
            <a:ext cx="68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7225086" y="4876752"/>
            <a:ext cx="2082181" cy="429673"/>
          </a:xfrm>
          <a:custGeom>
            <a:avLst/>
            <a:gdLst>
              <a:gd name="connsiteX0" fmla="*/ 0 w 2936383"/>
              <a:gd name="connsiteY0" fmla="*/ 351546 h 351546"/>
              <a:gd name="connsiteX1" fmla="*/ 25757 w 2936383"/>
              <a:gd name="connsiteY1" fmla="*/ 287152 h 351546"/>
              <a:gd name="connsiteX2" fmla="*/ 90152 w 2936383"/>
              <a:gd name="connsiteY2" fmla="*/ 55332 h 351546"/>
              <a:gd name="connsiteX3" fmla="*/ 940157 w 2936383"/>
              <a:gd name="connsiteY3" fmla="*/ 3816 h 351546"/>
              <a:gd name="connsiteX4" fmla="*/ 2936383 w 2936383"/>
              <a:gd name="connsiteY4" fmla="*/ 3816 h 351546"/>
              <a:gd name="connsiteX5" fmla="*/ 2936383 w 2936383"/>
              <a:gd name="connsiteY5" fmla="*/ 3816 h 351546"/>
              <a:gd name="connsiteX6" fmla="*/ 2910625 w 2936383"/>
              <a:gd name="connsiteY6" fmla="*/ 16695 h 3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383" h="351546">
                <a:moveTo>
                  <a:pt x="0" y="351546"/>
                </a:moveTo>
                <a:cubicBezTo>
                  <a:pt x="5366" y="344033"/>
                  <a:pt x="10732" y="336521"/>
                  <a:pt x="25757" y="287152"/>
                </a:cubicBezTo>
                <a:cubicBezTo>
                  <a:pt x="40782" y="237783"/>
                  <a:pt x="-62248" y="102555"/>
                  <a:pt x="90152" y="55332"/>
                </a:cubicBezTo>
                <a:cubicBezTo>
                  <a:pt x="242552" y="8109"/>
                  <a:pt x="465785" y="12402"/>
                  <a:pt x="940157" y="3816"/>
                </a:cubicBezTo>
                <a:cubicBezTo>
                  <a:pt x="1414529" y="-4770"/>
                  <a:pt x="2936383" y="3816"/>
                  <a:pt x="2936383" y="3816"/>
                </a:cubicBezTo>
                <a:lnTo>
                  <a:pt x="2936383" y="3816"/>
                </a:lnTo>
                <a:lnTo>
                  <a:pt x="2910625" y="16695"/>
                </a:lnTo>
              </a:path>
            </a:pathLst>
          </a:custGeom>
          <a:pattFill prst="wdDn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8" grpId="1" animBg="1"/>
      <p:bldP spid="64" grpId="0"/>
      <p:bldP spid="65" grpId="0" animBg="1"/>
      <p:bldP spid="65" grpId="1" animBg="1"/>
      <p:bldP spid="66" grpId="0"/>
      <p:bldP spid="9" grpId="0" animBg="1"/>
      <p:bldP spid="15" grpId="0" animBg="1"/>
      <p:bldP spid="74" grpId="0"/>
      <p:bldP spid="14" grpId="0"/>
      <p:bldP spid="76" grpId="0" animBg="1"/>
      <p:bldP spid="77" grpId="0"/>
      <p:bldP spid="16" grpId="0" animBg="1"/>
      <p:bldP spid="17" grpId="0"/>
      <p:bldP spid="18" grpId="0" animBg="1"/>
      <p:bldP spid="81" grpId="0" animBg="1"/>
      <p:bldP spid="10" grpId="0" animBg="1"/>
      <p:bldP spid="32" grpId="0" animBg="1"/>
      <p:bldP spid="33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2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s://zno.osvita.ua/doc/images/znotest/62/6298/110357_1_Matematika_126_1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0936"/>
            <a:ext cx="12192000" cy="23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zno.osvita.ua/doc/images/znotest/61/6109/matematika_2012-2_20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8"/>
            <a:ext cx="12192000" cy="186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-конечная звезда 7"/>
          <p:cNvSpPr/>
          <p:nvPr/>
        </p:nvSpPr>
        <p:spPr>
          <a:xfrm>
            <a:off x="271305" y="783772"/>
            <a:ext cx="633047" cy="733530"/>
          </a:xfrm>
          <a:prstGeom prst="st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90" name="Picture 6" descr="https://zno.osvita.ua/doc/images/znotest/61/6196/1_matematika_2012_1_20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105"/>
            <a:ext cx="12192000" cy="22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6-конечная звезда 11"/>
          <p:cNvSpPr/>
          <p:nvPr/>
        </p:nvSpPr>
        <p:spPr>
          <a:xfrm>
            <a:off x="6513006" y="3006133"/>
            <a:ext cx="633047" cy="733530"/>
          </a:xfrm>
          <a:prstGeom prst="st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6-конечная звезда 12"/>
          <p:cNvSpPr/>
          <p:nvPr/>
        </p:nvSpPr>
        <p:spPr>
          <a:xfrm>
            <a:off x="4072931" y="5503155"/>
            <a:ext cx="633047" cy="733530"/>
          </a:xfrm>
          <a:prstGeom prst="st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7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0" y="2233529"/>
            <a:ext cx="12192000" cy="1929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0" y="278559"/>
            <a:ext cx="12192000" cy="1942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-1" y="4175657"/>
            <a:ext cx="9619575" cy="250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 bright="-20000" contrast="20000"/>
          </a:blip>
          <a:stretch>
            <a:fillRect/>
          </a:stretch>
        </p:blipFill>
        <p:spPr>
          <a:xfrm>
            <a:off x="9619574" y="4175657"/>
            <a:ext cx="2572425" cy="2506497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1708220" y="924448"/>
            <a:ext cx="1165609" cy="663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>
            <a:off x="10969449" y="2934119"/>
            <a:ext cx="1165609" cy="663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1369925" y="5399314"/>
            <a:ext cx="1165609" cy="663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7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4552664"/>
            <a:ext cx="12192000" cy="2169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0" y="2401555"/>
            <a:ext cx="12192000" cy="2250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0" y="250446"/>
            <a:ext cx="12192000" cy="2151109"/>
          </a:xfrm>
          <a:prstGeom prst="rect">
            <a:avLst/>
          </a:prstGeom>
        </p:spPr>
      </p:pic>
      <p:sp>
        <p:nvSpPr>
          <p:cNvPr id="7" name="Солнце 6"/>
          <p:cNvSpPr/>
          <p:nvPr/>
        </p:nvSpPr>
        <p:spPr>
          <a:xfrm>
            <a:off x="11153670" y="934497"/>
            <a:ext cx="813917" cy="653143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олнце 8"/>
          <p:cNvSpPr/>
          <p:nvPr/>
        </p:nvSpPr>
        <p:spPr>
          <a:xfrm>
            <a:off x="673239" y="2964262"/>
            <a:ext cx="1038330" cy="84985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олнце 10"/>
          <p:cNvSpPr/>
          <p:nvPr/>
        </p:nvSpPr>
        <p:spPr>
          <a:xfrm>
            <a:off x="1711569" y="5466302"/>
            <a:ext cx="813917" cy="653143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олнце 11"/>
          <p:cNvSpPr/>
          <p:nvPr/>
        </p:nvSpPr>
        <p:spPr>
          <a:xfrm>
            <a:off x="9537559" y="5390939"/>
            <a:ext cx="1038330" cy="84985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3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764706"/>
                <a:ext cx="9144000" cy="5184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uk-UA" sz="6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Тригонометричні нерівності</a:t>
                </a:r>
                <a:r>
                  <a:rPr lang="ru-RU" sz="2400" dirty="0"/>
                  <a:t>	</a:t>
                </a:r>
              </a:p>
              <a:p>
                <a:pPr lvl="1"/>
                <a:endParaRPr lang="uk-UA" sz="2400" dirty="0"/>
              </a:p>
              <a:p>
                <a:pPr lvl="1"/>
                <a:endParaRPr lang="uk-UA" sz="2400" dirty="0"/>
              </a:p>
              <a:p>
                <a:pPr lvl="1"/>
                <a:r>
                  <a:rPr lang="uk-UA" sz="2400" b="1" dirty="0"/>
                  <a:t>Розв'язування будь-яких  тригонометричних нерівностей,як правило зводимо до розв'язування найпростіших тригонометричних нерівностей:</a:t>
                </a:r>
                <a:endParaRPr lang="en-US" sz="2400" b="1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26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6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6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6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func>
                          <m:funcPr>
                            <m:ctrlPr>
                              <a:rPr lang="en-US" sz="26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6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6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6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6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26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6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6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6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𝒕𝒈𝒙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𝒕𝒈𝒙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𝒄𝒕𝒈𝒙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𝒄𝒕𝒈𝒙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600" b="1" i="1" dirty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func>
                      </m:e>
                    </m:func>
                  </m:oMath>
                </a14:m>
                <a:endParaRPr lang="en-US" sz="2600" b="1" i="1" dirty="0">
                  <a:solidFill>
                    <a:srgbClr val="FFFFFF"/>
                  </a:solidFill>
                </a:endParaRPr>
              </a:p>
              <a:p>
                <a:r>
                  <a:rPr lang="en-US" sz="3200" dirty="0"/>
                  <a:t>	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6"/>
                <a:ext cx="9144000" cy="5184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кругленный прямоугольник 4"/>
          <p:cNvSpPr/>
          <p:nvPr/>
        </p:nvSpPr>
        <p:spPr>
          <a:xfrm>
            <a:off x="1524000" y="188640"/>
            <a:ext cx="9144000" cy="6552728"/>
          </a:xfrm>
          <a:prstGeom prst="roundRect">
            <a:avLst/>
          </a:prstGeom>
          <a:noFill/>
          <a:ln>
            <a:solidFill>
              <a:srgbClr val="F71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9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63374"/>
                <a:ext cx="12192000" cy="2170428"/>
              </a:xfrm>
              <a:solidFill>
                <a:schemeClr val="bg2"/>
              </a:solidFill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algn="ctr">
                  <a:buNone/>
                </a:pPr>
                <a:r>
                  <a:rPr lang="uk-UA" sz="3900" b="1" i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Приклад 1.</a:t>
                </a:r>
                <a:endParaRPr lang="uk-UA" sz="3900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>
                  <a:buNone/>
                </a:pPr>
                <a:r>
                  <a:rPr lang="uk-UA" sz="28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Monotype Corsiva" pitchFamily="66" charset="0"/>
                  </a:rPr>
                  <a:t>Розв'яжіть нерівність: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800" b="1" i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8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12700" dist="38100" dir="2700000" algn="tl" rotWithShape="0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12700" dist="38100" dir="2700000" algn="tl" rotWithShape="0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effectLst>
                                  <a:outerShdw blurRad="12700" dist="38100" dir="2700000" algn="tl" rotWithShape="0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notype Corsiva" pitchFamily="66" charset="0"/>
                </a:endParaRPr>
              </a:p>
              <a:p>
                <a:pPr algn="ctr">
                  <a:buNone/>
                </a:pPr>
                <a:r>
                  <a:rPr lang="uk-UA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Розв'язання.</a:t>
                </a:r>
              </a:p>
              <a:p>
                <a:pPr>
                  <a:buNone/>
                </a:pPr>
                <a:r>
                  <a:rPr lang="uk-UA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Monotype Corsiva" pitchFamily="66" charset="0"/>
                  </a:rPr>
                  <a:t>І спосіб. Побудуємо графіки функцій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y</m:t>
                        </m:r>
                        <m:r>
                          <a:rPr lang="en-US" sz="2800" b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Monotype Corsiva" pitchFamily="66" charset="0"/>
                  </a:rPr>
                  <a:t>  і </a:t>
                </a:r>
                <a:r>
                  <a:rPr lang="en-US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Monotype Corsiva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800" b="1" i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Monotype Corsiva" pitchFamily="66" charset="0"/>
                  </a:rPr>
                  <a:t>  </a:t>
                </a:r>
                <a:endPara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63374"/>
                <a:ext cx="12192000" cy="2170428"/>
              </a:xfr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7"/>
          <p:cNvGrpSpPr>
            <a:grpSpLocks/>
          </p:cNvGrpSpPr>
          <p:nvPr/>
        </p:nvGrpSpPr>
        <p:grpSpPr bwMode="auto">
          <a:xfrm>
            <a:off x="-301452" y="2242911"/>
            <a:ext cx="12493451" cy="4644000"/>
            <a:chOff x="204" y="1525"/>
            <a:chExt cx="5625" cy="2631"/>
          </a:xfrm>
          <a:solidFill>
            <a:schemeClr val="bg2"/>
          </a:solidFill>
        </p:grpSpPr>
        <p:sp>
          <p:nvSpPr>
            <p:cNvPr id="132" name="Rectangle 8"/>
            <p:cNvSpPr>
              <a:spLocks noChangeArrowheads="1"/>
            </p:cNvSpPr>
            <p:nvPr/>
          </p:nvSpPr>
          <p:spPr bwMode="auto">
            <a:xfrm>
              <a:off x="341" y="1525"/>
              <a:ext cx="5488" cy="2631"/>
            </a:xfrm>
            <a:custGeom>
              <a:avLst/>
              <a:gdLst>
                <a:gd name="connsiteX0" fmla="*/ 0 w 5488"/>
                <a:gd name="connsiteY0" fmla="*/ 0 h 2631"/>
                <a:gd name="connsiteX1" fmla="*/ 5488 w 5488"/>
                <a:gd name="connsiteY1" fmla="*/ 0 h 2631"/>
                <a:gd name="connsiteX2" fmla="*/ 5488 w 5488"/>
                <a:gd name="connsiteY2" fmla="*/ 2631 h 2631"/>
                <a:gd name="connsiteX3" fmla="*/ 0 w 5488"/>
                <a:gd name="connsiteY3" fmla="*/ 2631 h 2631"/>
                <a:gd name="connsiteX4" fmla="*/ 0 w 5488"/>
                <a:gd name="connsiteY4" fmla="*/ 0 h 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8" h="2631">
                  <a:moveTo>
                    <a:pt x="0" y="0"/>
                  </a:moveTo>
                  <a:lnTo>
                    <a:pt x="5488" y="0"/>
                  </a:lnTo>
                  <a:lnTo>
                    <a:pt x="5488" y="2631"/>
                  </a:lnTo>
                  <a:lnTo>
                    <a:pt x="0" y="26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3" name="Line 9"/>
            <p:cNvSpPr>
              <a:spLocks noChangeShapeType="1"/>
            </p:cNvSpPr>
            <p:nvPr/>
          </p:nvSpPr>
          <p:spPr bwMode="auto">
            <a:xfrm>
              <a:off x="204" y="1706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4" name="Line 10"/>
            <p:cNvSpPr>
              <a:spLocks noChangeShapeType="1"/>
            </p:cNvSpPr>
            <p:nvPr/>
          </p:nvSpPr>
          <p:spPr bwMode="auto">
            <a:xfrm>
              <a:off x="204" y="1888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5" name="Line 11"/>
            <p:cNvSpPr>
              <a:spLocks noChangeShapeType="1"/>
            </p:cNvSpPr>
            <p:nvPr/>
          </p:nvSpPr>
          <p:spPr bwMode="auto">
            <a:xfrm>
              <a:off x="204" y="2069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>
              <a:off x="204" y="2251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7" name="Line 13"/>
            <p:cNvSpPr>
              <a:spLocks noChangeShapeType="1"/>
            </p:cNvSpPr>
            <p:nvPr/>
          </p:nvSpPr>
          <p:spPr bwMode="auto">
            <a:xfrm>
              <a:off x="204" y="2432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8" name="Line 14"/>
            <p:cNvSpPr>
              <a:spLocks noChangeShapeType="1"/>
            </p:cNvSpPr>
            <p:nvPr/>
          </p:nvSpPr>
          <p:spPr bwMode="auto">
            <a:xfrm>
              <a:off x="204" y="2614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9" name="Line 15"/>
            <p:cNvSpPr>
              <a:spLocks noChangeShapeType="1"/>
            </p:cNvSpPr>
            <p:nvPr/>
          </p:nvSpPr>
          <p:spPr bwMode="auto">
            <a:xfrm>
              <a:off x="204" y="2807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0" name="Line 16"/>
            <p:cNvSpPr>
              <a:spLocks noChangeShapeType="1"/>
            </p:cNvSpPr>
            <p:nvPr/>
          </p:nvSpPr>
          <p:spPr bwMode="auto">
            <a:xfrm>
              <a:off x="204" y="2991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204" y="3158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204" y="3339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>
              <a:off x="204" y="3521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4" name="Line 20"/>
            <p:cNvSpPr>
              <a:spLocks noChangeShapeType="1"/>
            </p:cNvSpPr>
            <p:nvPr/>
          </p:nvSpPr>
          <p:spPr bwMode="auto">
            <a:xfrm>
              <a:off x="204" y="3702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5" name="Line 21"/>
            <p:cNvSpPr>
              <a:spLocks noChangeShapeType="1"/>
            </p:cNvSpPr>
            <p:nvPr/>
          </p:nvSpPr>
          <p:spPr bwMode="auto">
            <a:xfrm>
              <a:off x="204" y="3884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6" name="Line 22"/>
            <p:cNvSpPr>
              <a:spLocks noChangeShapeType="1"/>
            </p:cNvSpPr>
            <p:nvPr/>
          </p:nvSpPr>
          <p:spPr bwMode="auto">
            <a:xfrm>
              <a:off x="204" y="4065"/>
              <a:ext cx="548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7" name="Line 23"/>
            <p:cNvSpPr>
              <a:spLocks noChangeShapeType="1"/>
            </p:cNvSpPr>
            <p:nvPr/>
          </p:nvSpPr>
          <p:spPr bwMode="auto">
            <a:xfrm>
              <a:off x="385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8" name="Line 24"/>
            <p:cNvSpPr>
              <a:spLocks noChangeShapeType="1"/>
            </p:cNvSpPr>
            <p:nvPr/>
          </p:nvSpPr>
          <p:spPr bwMode="auto">
            <a:xfrm>
              <a:off x="567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>
              <a:off x="748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0" name="Line 26"/>
            <p:cNvSpPr>
              <a:spLocks noChangeShapeType="1"/>
            </p:cNvSpPr>
            <p:nvPr/>
          </p:nvSpPr>
          <p:spPr bwMode="auto">
            <a:xfrm>
              <a:off x="930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1111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2" name="Line 28"/>
            <p:cNvSpPr>
              <a:spLocks noChangeShapeType="1"/>
            </p:cNvSpPr>
            <p:nvPr/>
          </p:nvSpPr>
          <p:spPr bwMode="auto">
            <a:xfrm>
              <a:off x="128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3" name="Line 29"/>
            <p:cNvSpPr>
              <a:spLocks noChangeShapeType="1"/>
            </p:cNvSpPr>
            <p:nvPr/>
          </p:nvSpPr>
          <p:spPr bwMode="auto">
            <a:xfrm>
              <a:off x="146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4" name="Line 30"/>
            <p:cNvSpPr>
              <a:spLocks noChangeShapeType="1"/>
            </p:cNvSpPr>
            <p:nvPr/>
          </p:nvSpPr>
          <p:spPr bwMode="auto">
            <a:xfrm>
              <a:off x="164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182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200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7" name="Line 33"/>
            <p:cNvSpPr>
              <a:spLocks noChangeShapeType="1"/>
            </p:cNvSpPr>
            <p:nvPr/>
          </p:nvSpPr>
          <p:spPr bwMode="auto">
            <a:xfrm>
              <a:off x="218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8" name="Line 34"/>
            <p:cNvSpPr>
              <a:spLocks noChangeShapeType="1"/>
            </p:cNvSpPr>
            <p:nvPr/>
          </p:nvSpPr>
          <p:spPr bwMode="auto">
            <a:xfrm>
              <a:off x="236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9" name="Line 35"/>
            <p:cNvSpPr>
              <a:spLocks noChangeShapeType="1"/>
            </p:cNvSpPr>
            <p:nvPr/>
          </p:nvSpPr>
          <p:spPr bwMode="auto">
            <a:xfrm>
              <a:off x="254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0" name="Line 36"/>
            <p:cNvSpPr>
              <a:spLocks noChangeShapeType="1"/>
            </p:cNvSpPr>
            <p:nvPr/>
          </p:nvSpPr>
          <p:spPr bwMode="auto">
            <a:xfrm>
              <a:off x="272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1" name="Line 37"/>
            <p:cNvSpPr>
              <a:spLocks noChangeShapeType="1"/>
            </p:cNvSpPr>
            <p:nvPr/>
          </p:nvSpPr>
          <p:spPr bwMode="auto">
            <a:xfrm>
              <a:off x="290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2" name="Line 38"/>
            <p:cNvSpPr>
              <a:spLocks noChangeShapeType="1"/>
            </p:cNvSpPr>
            <p:nvPr/>
          </p:nvSpPr>
          <p:spPr bwMode="auto">
            <a:xfrm>
              <a:off x="308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3" name="Line 39"/>
            <p:cNvSpPr>
              <a:spLocks noChangeShapeType="1"/>
            </p:cNvSpPr>
            <p:nvPr/>
          </p:nvSpPr>
          <p:spPr bwMode="auto">
            <a:xfrm>
              <a:off x="326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4" name="Line 40"/>
            <p:cNvSpPr>
              <a:spLocks noChangeShapeType="1"/>
            </p:cNvSpPr>
            <p:nvPr/>
          </p:nvSpPr>
          <p:spPr bwMode="auto">
            <a:xfrm>
              <a:off x="344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5" name="Line 41"/>
            <p:cNvSpPr>
              <a:spLocks noChangeShapeType="1"/>
            </p:cNvSpPr>
            <p:nvPr/>
          </p:nvSpPr>
          <p:spPr bwMode="auto">
            <a:xfrm>
              <a:off x="362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6" name="Line 42"/>
            <p:cNvSpPr>
              <a:spLocks noChangeShapeType="1"/>
            </p:cNvSpPr>
            <p:nvPr/>
          </p:nvSpPr>
          <p:spPr bwMode="auto">
            <a:xfrm>
              <a:off x="380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7" name="Line 43"/>
            <p:cNvSpPr>
              <a:spLocks noChangeShapeType="1"/>
            </p:cNvSpPr>
            <p:nvPr/>
          </p:nvSpPr>
          <p:spPr bwMode="auto">
            <a:xfrm>
              <a:off x="398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8" name="Line 44"/>
            <p:cNvSpPr>
              <a:spLocks noChangeShapeType="1"/>
            </p:cNvSpPr>
            <p:nvPr/>
          </p:nvSpPr>
          <p:spPr bwMode="auto">
            <a:xfrm>
              <a:off x="416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>
              <a:off x="434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0" name="Line 46"/>
            <p:cNvSpPr>
              <a:spLocks noChangeShapeType="1"/>
            </p:cNvSpPr>
            <p:nvPr/>
          </p:nvSpPr>
          <p:spPr bwMode="auto">
            <a:xfrm>
              <a:off x="452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1" name="Line 47"/>
            <p:cNvSpPr>
              <a:spLocks noChangeShapeType="1"/>
            </p:cNvSpPr>
            <p:nvPr/>
          </p:nvSpPr>
          <p:spPr bwMode="auto">
            <a:xfrm>
              <a:off x="470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2" name="Line 48"/>
            <p:cNvSpPr>
              <a:spLocks noChangeShapeType="1"/>
            </p:cNvSpPr>
            <p:nvPr/>
          </p:nvSpPr>
          <p:spPr bwMode="auto">
            <a:xfrm>
              <a:off x="488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3" name="Line 49"/>
            <p:cNvSpPr>
              <a:spLocks noChangeShapeType="1"/>
            </p:cNvSpPr>
            <p:nvPr/>
          </p:nvSpPr>
          <p:spPr bwMode="auto">
            <a:xfrm>
              <a:off x="506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5284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5" name="Line 51"/>
            <p:cNvSpPr>
              <a:spLocks noChangeShapeType="1"/>
            </p:cNvSpPr>
            <p:nvPr/>
          </p:nvSpPr>
          <p:spPr bwMode="auto">
            <a:xfrm>
              <a:off x="5465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6" name="Line 52"/>
            <p:cNvSpPr>
              <a:spLocks noChangeShapeType="1"/>
            </p:cNvSpPr>
            <p:nvPr/>
          </p:nvSpPr>
          <p:spPr bwMode="auto">
            <a:xfrm>
              <a:off x="5647" y="1525"/>
              <a:ext cx="0" cy="263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</p:grpSp>
      <p:cxnSp>
        <p:nvCxnSpPr>
          <p:cNvPr id="102" name="Прямая со стрелкой 101"/>
          <p:cNvCxnSpPr/>
          <p:nvPr/>
        </p:nvCxnSpPr>
        <p:spPr>
          <a:xfrm flipV="1">
            <a:off x="2139575" y="4127068"/>
            <a:ext cx="8198602" cy="1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 flipH="1" flipV="1">
            <a:off x="4381091" y="4200464"/>
            <a:ext cx="3285354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6739736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7596992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8454248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9311504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5025224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4167968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3310712" y="4142586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2452662" y="4143380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5400000">
            <a:off x="6168232" y="3999710"/>
            <a:ext cx="285752" cy="15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7310446" y="4000504"/>
            <a:ext cx="285752" cy="15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олилиния 197"/>
          <p:cNvSpPr/>
          <p:nvPr/>
        </p:nvSpPr>
        <p:spPr>
          <a:xfrm>
            <a:off x="2575560" y="3489746"/>
            <a:ext cx="1752600" cy="670774"/>
          </a:xfrm>
          <a:custGeom>
            <a:avLst/>
            <a:gdLst>
              <a:gd name="connsiteX0" fmla="*/ 0 w 1752600"/>
              <a:gd name="connsiteY0" fmla="*/ 594360 h 594360"/>
              <a:gd name="connsiteX1" fmla="*/ 883920 w 1752600"/>
              <a:gd name="connsiteY1" fmla="*/ 0 h 594360"/>
              <a:gd name="connsiteX2" fmla="*/ 1752600 w 1752600"/>
              <a:gd name="connsiteY2" fmla="*/ 594360 h 594360"/>
              <a:gd name="connsiteX3" fmla="*/ 1752600 w 1752600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594360">
                <a:moveTo>
                  <a:pt x="0" y="594360"/>
                </a:moveTo>
                <a:cubicBezTo>
                  <a:pt x="295910" y="297180"/>
                  <a:pt x="591820" y="0"/>
                  <a:pt x="883920" y="0"/>
                </a:cubicBezTo>
                <a:cubicBezTo>
                  <a:pt x="1176020" y="0"/>
                  <a:pt x="1752600" y="594360"/>
                  <a:pt x="1752600" y="594360"/>
                </a:cubicBezTo>
                <a:lnTo>
                  <a:pt x="1752600" y="59436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9" name="Полилиния 198"/>
          <p:cNvSpPr/>
          <p:nvPr/>
        </p:nvSpPr>
        <p:spPr>
          <a:xfrm rot="10800000">
            <a:off x="4310050" y="4143380"/>
            <a:ext cx="1714512" cy="639695"/>
          </a:xfrm>
          <a:custGeom>
            <a:avLst/>
            <a:gdLst>
              <a:gd name="connsiteX0" fmla="*/ 0 w 1752600"/>
              <a:gd name="connsiteY0" fmla="*/ 594360 h 594360"/>
              <a:gd name="connsiteX1" fmla="*/ 883920 w 1752600"/>
              <a:gd name="connsiteY1" fmla="*/ 0 h 594360"/>
              <a:gd name="connsiteX2" fmla="*/ 1752600 w 1752600"/>
              <a:gd name="connsiteY2" fmla="*/ 594360 h 594360"/>
              <a:gd name="connsiteX3" fmla="*/ 1752600 w 1752600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594360">
                <a:moveTo>
                  <a:pt x="0" y="594360"/>
                </a:moveTo>
                <a:cubicBezTo>
                  <a:pt x="295910" y="297180"/>
                  <a:pt x="591820" y="0"/>
                  <a:pt x="883920" y="0"/>
                </a:cubicBezTo>
                <a:cubicBezTo>
                  <a:pt x="1176020" y="0"/>
                  <a:pt x="1752600" y="594360"/>
                  <a:pt x="1752600" y="594360"/>
                </a:cubicBezTo>
                <a:lnTo>
                  <a:pt x="1752600" y="59436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олилиния 199"/>
          <p:cNvSpPr/>
          <p:nvPr/>
        </p:nvSpPr>
        <p:spPr>
          <a:xfrm rot="10800000">
            <a:off x="7739074" y="4143380"/>
            <a:ext cx="1714512" cy="639694"/>
          </a:xfrm>
          <a:custGeom>
            <a:avLst/>
            <a:gdLst>
              <a:gd name="connsiteX0" fmla="*/ 0 w 1752600"/>
              <a:gd name="connsiteY0" fmla="*/ 594360 h 594360"/>
              <a:gd name="connsiteX1" fmla="*/ 883920 w 1752600"/>
              <a:gd name="connsiteY1" fmla="*/ 0 h 594360"/>
              <a:gd name="connsiteX2" fmla="*/ 1752600 w 1752600"/>
              <a:gd name="connsiteY2" fmla="*/ 594360 h 594360"/>
              <a:gd name="connsiteX3" fmla="*/ 1752600 w 1752600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594360">
                <a:moveTo>
                  <a:pt x="0" y="594360"/>
                </a:moveTo>
                <a:cubicBezTo>
                  <a:pt x="295910" y="297180"/>
                  <a:pt x="591820" y="0"/>
                  <a:pt x="883920" y="0"/>
                </a:cubicBezTo>
                <a:cubicBezTo>
                  <a:pt x="1176020" y="0"/>
                  <a:pt x="1752600" y="594360"/>
                  <a:pt x="1752600" y="594360"/>
                </a:cubicBezTo>
                <a:lnTo>
                  <a:pt x="1752600" y="59436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1" name="Полилиния 200"/>
          <p:cNvSpPr/>
          <p:nvPr/>
        </p:nvSpPr>
        <p:spPr>
          <a:xfrm>
            <a:off x="6024562" y="3489746"/>
            <a:ext cx="1714512" cy="653634"/>
          </a:xfrm>
          <a:custGeom>
            <a:avLst/>
            <a:gdLst>
              <a:gd name="connsiteX0" fmla="*/ 0 w 1752600"/>
              <a:gd name="connsiteY0" fmla="*/ 594360 h 594360"/>
              <a:gd name="connsiteX1" fmla="*/ 883920 w 1752600"/>
              <a:gd name="connsiteY1" fmla="*/ 0 h 594360"/>
              <a:gd name="connsiteX2" fmla="*/ 1752600 w 1752600"/>
              <a:gd name="connsiteY2" fmla="*/ 594360 h 594360"/>
              <a:gd name="connsiteX3" fmla="*/ 1752600 w 1752600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594360">
                <a:moveTo>
                  <a:pt x="0" y="594360"/>
                </a:moveTo>
                <a:cubicBezTo>
                  <a:pt x="295910" y="297180"/>
                  <a:pt x="591820" y="0"/>
                  <a:pt x="883920" y="0"/>
                </a:cubicBezTo>
                <a:cubicBezTo>
                  <a:pt x="1176020" y="0"/>
                  <a:pt x="1752600" y="594360"/>
                  <a:pt x="1752600" y="594360"/>
                </a:cubicBezTo>
                <a:lnTo>
                  <a:pt x="1752600" y="59436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2233621" y="3828316"/>
            <a:ext cx="7500990" cy="1588"/>
          </a:xfrm>
          <a:prstGeom prst="line">
            <a:avLst/>
          </a:prstGeom>
          <a:ln w="28575">
            <a:solidFill>
              <a:srgbClr val="69F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Овал 201"/>
          <p:cNvSpPr/>
          <p:nvPr/>
        </p:nvSpPr>
        <p:spPr>
          <a:xfrm>
            <a:off x="6247667" y="375687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Овал 202"/>
          <p:cNvSpPr/>
          <p:nvPr/>
        </p:nvSpPr>
        <p:spPr>
          <a:xfrm>
            <a:off x="7380418" y="375687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TextBox 203"/>
          <p:cNvSpPr txBox="1"/>
          <p:nvPr/>
        </p:nvSpPr>
        <p:spPr>
          <a:xfrm>
            <a:off x="616743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3"/>
                </a:solidFill>
              </a:rPr>
              <a:t>у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0167966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3"/>
                </a:solidFill>
              </a:rPr>
              <a:t>Х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207" name="Объект 206"/>
          <p:cNvGraphicFramePr>
            <a:graphicFrameLocks noChangeAspect="1"/>
          </p:cNvGraphicFramePr>
          <p:nvPr/>
        </p:nvGraphicFramePr>
        <p:xfrm>
          <a:off x="6810380" y="4286256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5" imgW="164880" imgH="393480" progId="Equation.DSMT4">
                  <p:embed/>
                </p:oleObj>
              </mc:Choice>
              <mc:Fallback>
                <p:oleObj name="Equation" r:id="rId5" imgW="164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0" y="4286256"/>
                        <a:ext cx="165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TextBox 207"/>
          <p:cNvSpPr txBox="1"/>
          <p:nvPr/>
        </p:nvSpPr>
        <p:spPr>
          <a:xfrm>
            <a:off x="6810381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9" name="TextBox 208"/>
          <p:cNvSpPr txBox="1"/>
          <p:nvPr/>
        </p:nvSpPr>
        <p:spPr>
          <a:xfrm>
            <a:off x="7667636" y="435769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10" name="Объект 209"/>
          <p:cNvGraphicFramePr>
            <a:graphicFrameLocks noChangeAspect="1"/>
          </p:cNvGraphicFramePr>
          <p:nvPr/>
        </p:nvGraphicFramePr>
        <p:xfrm>
          <a:off x="7596198" y="4357694"/>
          <a:ext cx="288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98" y="4357694"/>
                        <a:ext cx="288000" cy="2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Объект 211"/>
          <p:cNvGraphicFramePr>
            <a:graphicFrameLocks noChangeAspect="1"/>
          </p:cNvGraphicFramePr>
          <p:nvPr/>
        </p:nvGraphicFramePr>
        <p:xfrm>
          <a:off x="9382149" y="4357694"/>
          <a:ext cx="416573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9" imgW="228600" imgH="177480" progId="Equation.DSMT4">
                  <p:embed/>
                </p:oleObj>
              </mc:Choice>
              <mc:Fallback>
                <p:oleObj name="Equation" r:id="rId9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49" y="4357694"/>
                        <a:ext cx="416573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Объект 212"/>
          <p:cNvGraphicFramePr>
            <a:graphicFrameLocks noChangeAspect="1"/>
          </p:cNvGraphicFramePr>
          <p:nvPr/>
        </p:nvGraphicFramePr>
        <p:xfrm>
          <a:off x="2309787" y="4429132"/>
          <a:ext cx="55542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787" y="4429132"/>
                        <a:ext cx="555427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8" name="Прямая соединительная линия 217"/>
          <p:cNvCxnSpPr/>
          <p:nvPr/>
        </p:nvCxnSpPr>
        <p:spPr>
          <a:xfrm>
            <a:off x="5880098" y="479030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6131719" y="4613798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-1</a:t>
            </a:r>
            <a:endParaRPr lang="ru-RU" sz="1600" dirty="0"/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>
            <a:off x="5881686" y="348815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6167438" y="3335858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1</a:t>
            </a:r>
            <a:endParaRPr lang="ru-RU" sz="1400" dirty="0"/>
          </a:p>
        </p:txBody>
      </p:sp>
      <p:graphicFrame>
        <p:nvGraphicFramePr>
          <p:cNvPr id="239" name="Объект 238"/>
          <p:cNvGraphicFramePr>
            <a:graphicFrameLocks noChangeAspect="1"/>
          </p:cNvGraphicFramePr>
          <p:nvPr/>
        </p:nvGraphicFramePr>
        <p:xfrm>
          <a:off x="6238876" y="4143380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13" imgW="164880" imgH="393480" progId="Equation.DSMT4">
                  <p:embed/>
                </p:oleObj>
              </mc:Choice>
              <mc:Fallback>
                <p:oleObj name="Equation" r:id="rId13" imgW="164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4143380"/>
                        <a:ext cx="165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Объект 239"/>
          <p:cNvGraphicFramePr>
            <a:graphicFrameLocks noChangeAspect="1"/>
          </p:cNvGraphicFramePr>
          <p:nvPr/>
        </p:nvGraphicFramePr>
        <p:xfrm>
          <a:off x="7381884" y="4286256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15" imgW="241200" imgH="393480" progId="Equation.DSMT4">
                  <p:embed/>
                </p:oleObj>
              </mc:Choice>
              <mc:Fallback>
                <p:oleObj name="Equation" r:id="rId15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4" y="4286256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3" name="Прямая соединительная линия 242"/>
          <p:cNvCxnSpPr/>
          <p:nvPr/>
        </p:nvCxnSpPr>
        <p:spPr>
          <a:xfrm>
            <a:off x="6310314" y="4143380"/>
            <a:ext cx="1143008" cy="1588"/>
          </a:xfrm>
          <a:prstGeom prst="line">
            <a:avLst/>
          </a:prstGeom>
          <a:ln w="57150">
            <a:solidFill>
              <a:srgbClr val="F71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2881290" y="4143380"/>
            <a:ext cx="1143008" cy="1588"/>
          </a:xfrm>
          <a:prstGeom prst="line">
            <a:avLst/>
          </a:prstGeom>
          <a:ln w="57150">
            <a:solidFill>
              <a:srgbClr val="F71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rot="5400000">
            <a:off x="2738414" y="4000504"/>
            <a:ext cx="285752" cy="1588"/>
          </a:xfrm>
          <a:prstGeom prst="line">
            <a:avLst/>
          </a:prstGeom>
          <a:ln>
            <a:solidFill>
              <a:srgbClr val="D1FFF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rot="5400000">
            <a:off x="3881422" y="4000504"/>
            <a:ext cx="28575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/>
      <p:bldP spid="205" grpId="0"/>
      <p:bldP spid="220" grpId="0"/>
      <p:bldP spid="2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342" y="61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/>
                </a:solidFill>
              </a:rPr>
              <a:t>ІІ спосіб. Розв'язування тригонометричних нерівностей  за допомогою одиничного кола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4059223" y="3536157"/>
            <a:ext cx="4072760" cy="7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881422" y="3429000"/>
            <a:ext cx="4357718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667240" y="1928802"/>
            <a:ext cx="2916000" cy="291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81422" y="2643182"/>
            <a:ext cx="4286280" cy="1588"/>
          </a:xfrm>
          <a:prstGeom prst="line">
            <a:avLst/>
          </a:prstGeom>
          <a:ln w="28575">
            <a:solidFill>
              <a:srgbClr val="69F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67702" y="35718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/>
                </a:solidFill>
              </a:rPr>
              <a:t>х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0314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/>
                </a:solidFill>
              </a:rPr>
              <a:t>у</a:t>
            </a:r>
            <a:endParaRPr lang="ru-RU" b="1" dirty="0">
              <a:solidFill>
                <a:schemeClr val="accent3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453322" y="2143116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3" imgW="164880" imgH="393480" progId="Equation.DSMT4">
                  <p:embed/>
                </p:oleObj>
              </mc:Choice>
              <mc:Fallback>
                <p:oleObj name="Equation" r:id="rId3" imgW="164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22" y="2143116"/>
                        <a:ext cx="165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667240" y="2071678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40" y="2071678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3381375" y="5786438"/>
          <a:ext cx="391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7" imgW="1955520" imgH="431640" progId="Equation.DSMT4">
                  <p:embed/>
                </p:oleObj>
              </mc:Choice>
              <mc:Fallback>
                <p:oleObj name="Equation" r:id="rId7" imgW="1955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786438"/>
                        <a:ext cx="3911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752930" y="1787922"/>
            <a:ext cx="406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Вісь синуса співпадає з віссю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ординат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9720" y="5929331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/>
              <a:t>Відповідь</a:t>
            </a:r>
            <a:endParaRPr lang="ru-RU" sz="2400" i="1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167438" y="2285992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285992"/>
                        <a:ext cx="15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вал 23"/>
          <p:cNvSpPr/>
          <p:nvPr/>
        </p:nvSpPr>
        <p:spPr>
          <a:xfrm>
            <a:off x="6024562" y="2571744"/>
            <a:ext cx="144000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>
            <a:endCxn id="19" idx="3"/>
          </p:cNvCxnSpPr>
          <p:nvPr/>
        </p:nvCxnSpPr>
        <p:spPr>
          <a:xfrm flipV="1">
            <a:off x="6096000" y="2693696"/>
            <a:ext cx="1235534" cy="735304"/>
          </a:xfrm>
          <a:prstGeom prst="line">
            <a:avLst/>
          </a:prstGeom>
          <a:ln>
            <a:solidFill>
              <a:srgbClr val="F71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8" idx="2"/>
          </p:cNvCxnSpPr>
          <p:nvPr/>
        </p:nvCxnSpPr>
        <p:spPr>
          <a:xfrm rot="10800000">
            <a:off x="4810116" y="2643182"/>
            <a:ext cx="1285884" cy="7858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уга 2"/>
          <p:cNvSpPr/>
          <p:nvPr/>
        </p:nvSpPr>
        <p:spPr>
          <a:xfrm>
            <a:off x="4667241" y="1928802"/>
            <a:ext cx="2916001" cy="2958198"/>
          </a:xfrm>
          <a:prstGeom prst="arc">
            <a:avLst>
              <a:gd name="adj1" fmla="val 12831096"/>
              <a:gd name="adj2" fmla="val 19623892"/>
            </a:avLst>
          </a:prstGeom>
          <a:ln w="38100">
            <a:solidFill>
              <a:srgbClr val="F71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0446" y="2571744"/>
            <a:ext cx="144000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810116" y="2571744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5375603" y="2703372"/>
            <a:ext cx="1440000" cy="1440000"/>
          </a:xfrm>
          <a:prstGeom prst="arc">
            <a:avLst>
              <a:gd name="adj1" fmla="val 19844753"/>
              <a:gd name="adj2" fmla="val 0"/>
            </a:avLst>
          </a:prstGeom>
          <a:ln>
            <a:solidFill>
              <a:srgbClr val="F71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5555206" y="2883372"/>
            <a:ext cx="1080000" cy="1080000"/>
          </a:xfrm>
          <a:prstGeom prst="arc">
            <a:avLst>
              <a:gd name="adj1" fmla="val 12735512"/>
              <a:gd name="adj2" fmla="val 110632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H="1" flipV="1">
            <a:off x="6718771" y="3061348"/>
            <a:ext cx="5004" cy="10172"/>
          </a:xfrm>
          <a:prstGeom prst="straightConnector1">
            <a:avLst/>
          </a:prstGeom>
          <a:ln>
            <a:solidFill>
              <a:srgbClr val="F71D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28960" y="3061348"/>
            <a:ext cx="53500" cy="764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4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16" grpId="0"/>
      <p:bldP spid="24" grpId="0" animBg="1"/>
      <p:bldP spid="3" grpId="0" animBg="1"/>
      <p:bldP spid="19" grpId="0" animBg="1"/>
      <p:bldP spid="18" grpId="0" animBg="1"/>
      <p:bldP spid="5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 txBox="1">
            <a:spLocks/>
          </p:cNvSpPr>
          <p:nvPr/>
        </p:nvSpPr>
        <p:spPr>
          <a:xfrm>
            <a:off x="1981200" y="381001"/>
            <a:ext cx="8229600" cy="562629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Приклад 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 err="1"/>
              <a:t>Розв</a:t>
            </a:r>
            <a:r>
              <a:rPr lang="en-US" sz="3200" b="1" dirty="0"/>
              <a:t>’</a:t>
            </a:r>
            <a:r>
              <a:rPr lang="uk-UA" sz="3200" b="1" dirty="0" err="1"/>
              <a:t>язати</a:t>
            </a:r>
            <a:r>
              <a:rPr lang="uk-UA" sz="3200" b="1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/>
              <a:t>нерівність: 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133600" y="1752601"/>
          <a:ext cx="227171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Формула" r:id="rId3" imgW="774360" imgH="431640" progId="Equation.3">
                  <p:embed/>
                </p:oleObj>
              </mc:Choice>
              <mc:Fallback>
                <p:oleObj name="Формула" r:id="rId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1"/>
                        <a:ext cx="2271712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4430" y="142852"/>
            <a:ext cx="5410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1. Будуємо одиничне тригонометричне коло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7" name="Группа 18"/>
          <p:cNvGrpSpPr/>
          <p:nvPr/>
        </p:nvGrpSpPr>
        <p:grpSpPr>
          <a:xfrm>
            <a:off x="6167438" y="3214686"/>
            <a:ext cx="3590948" cy="4115594"/>
            <a:chOff x="4419600" y="1752600"/>
            <a:chExt cx="3590948" cy="4115594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5400000" flipH="1" flipV="1">
              <a:off x="4495403" y="4115197"/>
              <a:ext cx="35052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4419600" y="3810000"/>
              <a:ext cx="3571900" cy="14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5078241" y="2636065"/>
              <a:ext cx="2362200" cy="2362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05748" y="339567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362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7400" y="5029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400" y="3821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48426" y="225266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i="1" dirty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24430" y="571481"/>
            <a:ext cx="5410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uk-UA" b="1" dirty="0">
                <a:solidFill>
                  <a:srgbClr val="0000FF"/>
                </a:solidFill>
              </a:rPr>
              <a:t>. Будуємо пряму</a:t>
            </a:r>
          </a:p>
          <a:p>
            <a:r>
              <a:rPr lang="uk-UA" b="1" dirty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7024695" y="500042"/>
          <a:ext cx="11525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" name="Формула" r:id="rId5" imgW="596880" imgH="431640" progId="Equation.3">
                  <p:embed/>
                </p:oleObj>
              </mc:Choice>
              <mc:Fallback>
                <p:oleObj name="Формула" r:id="rId5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95" y="500042"/>
                        <a:ext cx="1152525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10731"/>
              </p:ext>
            </p:extLst>
          </p:nvPr>
        </p:nvGraphicFramePr>
        <p:xfrm>
          <a:off x="5995776" y="3876738"/>
          <a:ext cx="806359" cy="53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8" name="Формула" r:id="rId7" imgW="596880" imgH="431640" progId="Equation.3">
                  <p:embed/>
                </p:oleObj>
              </mc:Choice>
              <mc:Fallback>
                <p:oleObj name="Формула" r:id="rId7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776" y="3876738"/>
                        <a:ext cx="806359" cy="5396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3238" y="405368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1200" b="1" dirty="0"/>
              <a:t>1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29438" y="611108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1200" b="1" dirty="0"/>
              <a:t>2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2238" y="48918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24430" y="1285861"/>
            <a:ext cx="5410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3. Знаходимо на одиничному </a:t>
            </a:r>
          </a:p>
          <a:p>
            <a:r>
              <a:rPr lang="uk-UA" b="1" dirty="0">
                <a:solidFill>
                  <a:srgbClr val="0000FF"/>
                </a:solidFill>
              </a:rPr>
              <a:t>колі точки, абсциси яких менші за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8524892" y="1428736"/>
          <a:ext cx="5524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" name="Формула" r:id="rId9" imgW="368280" imgH="431640" progId="Equation.3">
                  <p:embed/>
                </p:oleObj>
              </mc:Choice>
              <mc:Fallback>
                <p:oleObj name="Формула" r:id="rId9" imgW="368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92" y="1428736"/>
                        <a:ext cx="5524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6897688" y="5258593"/>
          <a:ext cx="2603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0" name="Формула" r:id="rId11" imgW="368280" imgH="431640" progId="Equation.3">
                  <p:embed/>
                </p:oleObj>
              </mc:Choice>
              <mc:Fallback>
                <p:oleObj name="Формула" r:id="rId11" imgW="368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5258593"/>
                        <a:ext cx="2603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Хорда 26"/>
          <p:cNvSpPr/>
          <p:nvPr/>
        </p:nvSpPr>
        <p:spPr>
          <a:xfrm rot="4255962">
            <a:off x="6778734" y="4193178"/>
            <a:ext cx="2348997" cy="2234250"/>
          </a:xfrm>
          <a:prstGeom prst="chord">
            <a:avLst>
              <a:gd name="adj1" fmla="val 3541934"/>
              <a:gd name="adj2" fmla="val 9689210"/>
            </a:avLst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758263" y="5377255"/>
            <a:ext cx="2956720" cy="4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9200" y="1981200"/>
            <a:ext cx="540543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4. </a:t>
            </a:r>
            <a:r>
              <a:rPr lang="uk-UA" b="1" dirty="0">
                <a:solidFill>
                  <a:srgbClr val="0000CC"/>
                </a:solidFill>
              </a:rPr>
              <a:t>Обчислюємо значення функції в граничних точках:</a:t>
            </a:r>
            <a:endParaRPr lang="uk-UA" b="1" dirty="0">
              <a:solidFill>
                <a:srgbClr val="0000FF"/>
              </a:solidFill>
            </a:endParaRPr>
          </a:p>
          <a:p>
            <a:endParaRPr lang="uk-UA" b="1" dirty="0">
              <a:solidFill>
                <a:srgbClr val="0000FF"/>
              </a:solidFill>
            </a:endParaRP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  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96105"/>
              </p:ext>
            </p:extLst>
          </p:nvPr>
        </p:nvGraphicFramePr>
        <p:xfrm>
          <a:off x="5505450" y="2424113"/>
          <a:ext cx="4551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" name="Уравнение" r:id="rId13" imgW="2476440" imgH="914400" progId="Equation.3">
                  <p:embed/>
                </p:oleObj>
              </mc:Choice>
              <mc:Fallback>
                <p:oleObj name="Уравнение" r:id="rId13" imgW="2476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2424113"/>
                        <a:ext cx="4551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>
            <a:endCxn id="27" idx="1"/>
          </p:cNvCxnSpPr>
          <p:nvPr/>
        </p:nvCxnSpPr>
        <p:spPr>
          <a:xfrm rot="16200000" flipV="1">
            <a:off x="7174245" y="4450886"/>
            <a:ext cx="888461" cy="755529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7" idx="0"/>
          </p:cNvCxnSpPr>
          <p:nvPr/>
        </p:nvCxnSpPr>
        <p:spPr>
          <a:xfrm rot="5400000">
            <a:off x="7159025" y="5340309"/>
            <a:ext cx="904640" cy="769786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8167702" y="485776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" name="Формула" r:id="rId15" imgW="241200" imgH="393480" progId="Equation.3">
                  <p:embed/>
                </p:oleObj>
              </mc:Choice>
              <mc:Fallback>
                <p:oleObj name="Формула" r:id="rId15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702" y="4857760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7310446" y="4714884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" name="Формула" r:id="rId17" imgW="241200" imgH="393480" progId="Equation.3">
                  <p:embed/>
                </p:oleObj>
              </mc:Choice>
              <mc:Fallback>
                <p:oleObj name="Формула" r:id="rId17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46" y="4714884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666844" y="3429001"/>
            <a:ext cx="4114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5. Отже, </a:t>
            </a:r>
            <a:r>
              <a:rPr lang="uk-UA" b="1" dirty="0" err="1">
                <a:solidFill>
                  <a:srgbClr val="0000FF"/>
                </a:solidFill>
              </a:rPr>
              <a:t>розв</a:t>
            </a:r>
            <a:r>
              <a:rPr lang="en-US" b="1" dirty="0">
                <a:solidFill>
                  <a:srgbClr val="0000FF"/>
                </a:solidFill>
              </a:rPr>
              <a:t>’</a:t>
            </a:r>
            <a:r>
              <a:rPr lang="uk-UA" b="1" dirty="0" err="1">
                <a:solidFill>
                  <a:srgbClr val="0000FF"/>
                </a:solidFill>
              </a:rPr>
              <a:t>язком</a:t>
            </a:r>
            <a:r>
              <a:rPr lang="uk-UA" b="1" dirty="0">
                <a:solidFill>
                  <a:srgbClr val="0000FF"/>
                </a:solidFill>
              </a:rPr>
              <a:t> нерівності будуть усі значення </a:t>
            </a:r>
            <a:r>
              <a:rPr lang="en-US" b="1" i="1" dirty="0">
                <a:solidFill>
                  <a:srgbClr val="0000FF"/>
                </a:solidFill>
              </a:rPr>
              <a:t>t</a:t>
            </a:r>
            <a:r>
              <a:rPr lang="uk-UA" b="1" dirty="0">
                <a:solidFill>
                  <a:srgbClr val="0000FF"/>
                </a:solidFill>
              </a:rPr>
              <a:t> із проміжку</a:t>
            </a:r>
          </a:p>
          <a:p>
            <a:r>
              <a:rPr lang="uk-UA" dirty="0"/>
              <a:t> </a:t>
            </a:r>
          </a:p>
          <a:p>
            <a:endParaRPr lang="ru-RU" dirty="0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4595802" y="3786190"/>
          <a:ext cx="10604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4" name="Формула" r:id="rId19" imgW="647640" imgH="431640" progId="Equation.3">
                  <p:embed/>
                </p:oleObj>
              </mc:Choice>
              <mc:Fallback>
                <p:oleObj name="Формула" r:id="rId19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02" y="3786190"/>
                        <a:ext cx="106045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666844" y="4714885"/>
            <a:ext cx="4114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6. Враховуючи періодичність функції 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    </a:t>
            </a:r>
            <a:r>
              <a:rPr lang="uk-UA" b="1" i="1" dirty="0">
                <a:solidFill>
                  <a:srgbClr val="0000FF"/>
                </a:solidFill>
              </a:rPr>
              <a:t>у = </a:t>
            </a:r>
            <a:r>
              <a:rPr lang="en-US" b="1" i="1" dirty="0" err="1">
                <a:solidFill>
                  <a:srgbClr val="0000FF"/>
                </a:solidFill>
              </a:rPr>
              <a:t>cos</a:t>
            </a:r>
            <a:r>
              <a:rPr lang="en-US" b="1" i="1" dirty="0">
                <a:solidFill>
                  <a:srgbClr val="0000FF"/>
                </a:solidFill>
              </a:rPr>
              <a:t> t</a:t>
            </a:r>
            <a:r>
              <a:rPr lang="uk-UA" b="1" i="1" dirty="0">
                <a:solidFill>
                  <a:srgbClr val="0000FF"/>
                </a:solidFill>
              </a:rPr>
              <a:t>, записуємо відповідь.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688" y="5941473"/>
            <a:ext cx="1371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Відповідь: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33645"/>
              </p:ext>
            </p:extLst>
          </p:nvPr>
        </p:nvGraphicFramePr>
        <p:xfrm>
          <a:off x="2133408" y="5618162"/>
          <a:ext cx="40020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" name="Формула" r:id="rId21" imgW="1752480" imgH="431640" progId="Equation.3">
                  <p:embed/>
                </p:oleObj>
              </mc:Choice>
              <mc:Fallback>
                <p:oleObj name="Формула" r:id="rId21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408" y="5618162"/>
                        <a:ext cx="400208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Дуга 44"/>
          <p:cNvSpPr/>
          <p:nvPr/>
        </p:nvSpPr>
        <p:spPr>
          <a:xfrm>
            <a:off x="7596198" y="4857760"/>
            <a:ext cx="1071570" cy="785818"/>
          </a:xfrm>
          <a:prstGeom prst="arc">
            <a:avLst>
              <a:gd name="adj1" fmla="val 12970584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7381884" y="4786322"/>
            <a:ext cx="1643074" cy="1000132"/>
          </a:xfrm>
          <a:prstGeom prst="arc">
            <a:avLst>
              <a:gd name="adj1" fmla="val 8662750"/>
              <a:gd name="adj2" fmla="val 2151987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1992869"/>
            <a:ext cx="541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4. На промені АТ лежать точки, ординати яких менші за 1. Їм відповідають такі точки на колі: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1981200" y="381001"/>
            <a:ext cx="2362200" cy="144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3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 err="1"/>
              <a:t>Розв</a:t>
            </a:r>
            <a:r>
              <a:rPr lang="en-US" sz="3200" b="1" dirty="0"/>
              <a:t>’</a:t>
            </a:r>
            <a:r>
              <a:rPr lang="uk-UA" sz="3200" b="1" dirty="0" err="1"/>
              <a:t>язати</a:t>
            </a:r>
            <a:r>
              <a:rPr lang="uk-UA" sz="3200" b="1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/>
              <a:t>нерівність: 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71739" y="2028825"/>
          <a:ext cx="12287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Формула" r:id="rId3" imgW="419040" imgH="203040" progId="Equation.3">
                  <p:embed/>
                </p:oleObj>
              </mc:Choice>
              <mc:Fallback>
                <p:oleObj name="Формула" r:id="rId3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9" y="2028825"/>
                        <a:ext cx="12287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381000"/>
            <a:ext cx="541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1. Будуємо одиничне тригонометричне коло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grpSp>
        <p:nvGrpSpPr>
          <p:cNvPr id="8" name="Группа 18"/>
          <p:cNvGrpSpPr/>
          <p:nvPr/>
        </p:nvGrpSpPr>
        <p:grpSpPr>
          <a:xfrm>
            <a:off x="6172200" y="2666206"/>
            <a:ext cx="4114800" cy="4115594"/>
            <a:chOff x="4419600" y="1752600"/>
            <a:chExt cx="4114800" cy="4115594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4229100" y="3848100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419600" y="3810000"/>
              <a:ext cx="411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5078241" y="2636065"/>
              <a:ext cx="2362200" cy="2362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296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2362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7400" y="5029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400" y="3821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29200" y="926068"/>
            <a:ext cx="541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2</a:t>
            </a:r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. Будуємо лінію тангенсів АТ: пряму 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8810644" y="1000108"/>
          <a:ext cx="6619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Формула" r:id="rId5" imgW="342720" imgH="177480" progId="Equation.3">
                  <p:embed/>
                </p:oleObj>
              </mc:Choice>
              <mc:Fallback>
                <p:oleObj name="Формула" r:id="rId5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44" y="1000108"/>
                        <a:ext cx="6619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20200" y="3364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А(1;1)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328694" y="4609306"/>
            <a:ext cx="373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1459468"/>
            <a:ext cx="541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3</a:t>
            </a:r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. Відмічаємо на ній точку А з ординатою 1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8001002" y="3574256"/>
            <a:ext cx="1197769" cy="1150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8453454" y="4286257"/>
          <a:ext cx="222250" cy="42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Формула" r:id="rId7" imgW="139680" imgH="228600" progId="Equation.3">
                  <p:embed/>
                </p:oleObj>
              </mc:Choice>
              <mc:Fallback>
                <p:oleObj name="Формула" r:id="rId7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54" y="4286257"/>
                        <a:ext cx="222250" cy="424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Дуга 27"/>
          <p:cNvSpPr/>
          <p:nvPr/>
        </p:nvSpPr>
        <p:spPr>
          <a:xfrm rot="1385144">
            <a:off x="7570030" y="3834185"/>
            <a:ext cx="1586136" cy="2104068"/>
          </a:xfrm>
          <a:prstGeom prst="arc">
            <a:avLst>
              <a:gd name="adj1" fmla="val 19577746"/>
              <a:gd name="adj2" fmla="val 163803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8167703" y="4714884"/>
          <a:ext cx="3841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Формула" r:id="rId9" imgW="241200" imgH="228600" progId="Equation.3">
                  <p:embed/>
                </p:oleObj>
              </mc:Choice>
              <mc:Fallback>
                <p:oleObj name="Формула" r:id="rId9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703" y="4714884"/>
                        <a:ext cx="3841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38282" y="2857497"/>
            <a:ext cx="476726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Враховуючи область визначення тангенса </a:t>
            </a:r>
          </a:p>
          <a:p>
            <a:pPr marL="342900" indent="-342900"/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та періодичність:</a:t>
            </a:r>
          </a:p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       </a:t>
            </a:r>
          </a:p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      </a:t>
            </a:r>
          </a:p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записуємо відповідь.</a:t>
            </a: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3667108" y="3357563"/>
          <a:ext cx="2311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Формула" r:id="rId11" imgW="1206360" imgH="431640" progId="Equation.3">
                  <p:embed/>
                </p:oleObj>
              </mc:Choice>
              <mc:Fallback>
                <p:oleObj name="Формула" r:id="rId11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08" y="3357563"/>
                        <a:ext cx="23114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738282" y="5715016"/>
            <a:ext cx="1447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Відповідь: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3394075" y="5500689"/>
          <a:ext cx="31750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Формула" r:id="rId13" imgW="1549080" imgH="431640" progId="Equation.3">
                  <p:embed/>
                </p:oleObj>
              </mc:Choice>
              <mc:Fallback>
                <p:oleObj name="Формула" r:id="rId13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5500689"/>
                        <a:ext cx="31750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2964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уга 38"/>
          <p:cNvSpPr/>
          <p:nvPr/>
        </p:nvSpPr>
        <p:spPr>
          <a:xfrm rot="3844491">
            <a:off x="7367908" y="4027614"/>
            <a:ext cx="1595608" cy="2103102"/>
          </a:xfrm>
          <a:prstGeom prst="arc">
            <a:avLst>
              <a:gd name="adj1" fmla="val 19577746"/>
              <a:gd name="adj2" fmla="val 218066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19713506">
            <a:off x="5571080" y="3566691"/>
            <a:ext cx="3714396" cy="3033849"/>
          </a:xfrm>
          <a:prstGeom prst="arc">
            <a:avLst>
              <a:gd name="adj1" fmla="val 21143763"/>
              <a:gd name="adj2" fmla="val 118672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8005760" y="4457700"/>
            <a:ext cx="428628" cy="500066"/>
          </a:xfrm>
          <a:prstGeom prst="arc">
            <a:avLst>
              <a:gd name="adj1" fmla="val 16937287"/>
              <a:gd name="adj2" fmla="val 201986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5400000">
            <a:off x="7781899" y="4500538"/>
            <a:ext cx="419122" cy="457231"/>
          </a:xfrm>
          <a:prstGeom prst="arc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7789603" y="5030852"/>
            <a:ext cx="2839557" cy="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9154160" y="3535680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8818403" y="3871436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7963516" y="5871676"/>
            <a:ext cx="76200" cy="76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4430" y="1802336"/>
            <a:ext cx="541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4. На промені АТ лежать точки, абсциси яких більші </a:t>
            </a:r>
          </a:p>
          <a:p>
            <a:r>
              <a:rPr lang="uk-UA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за </a:t>
            </a:r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  <a:p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1981200" y="381001"/>
            <a:ext cx="2362200" cy="144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Приклад 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 err="1"/>
              <a:t>Розв</a:t>
            </a:r>
            <a:r>
              <a:rPr lang="en-US" sz="3200" b="1" dirty="0"/>
              <a:t>’</a:t>
            </a:r>
            <a:r>
              <a:rPr lang="uk-UA" sz="3200" b="1" dirty="0" err="1"/>
              <a:t>язати</a:t>
            </a:r>
            <a:r>
              <a:rPr lang="uk-UA" sz="3200" b="1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dirty="0"/>
              <a:t>нерівність: 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89138" y="1716089"/>
          <a:ext cx="21955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4" name="Формула" r:id="rId3" imgW="749160" imgH="419040" progId="Equation.3">
                  <p:embed/>
                </p:oleObj>
              </mc:Choice>
              <mc:Fallback>
                <p:oleObj name="Формула" r:id="rId3" imgW="749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1716089"/>
                        <a:ext cx="21955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4430" y="142852"/>
            <a:ext cx="5410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1. Будуємо одиничне тригонометричне коло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grpSp>
        <p:nvGrpSpPr>
          <p:cNvPr id="8" name="Группа 18"/>
          <p:cNvGrpSpPr/>
          <p:nvPr/>
        </p:nvGrpSpPr>
        <p:grpSpPr>
          <a:xfrm>
            <a:off x="5943598" y="2885263"/>
            <a:ext cx="4114800" cy="3696495"/>
            <a:chOff x="4419600" y="1752600"/>
            <a:chExt cx="4114800" cy="3696495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4439047" y="3638948"/>
              <a:ext cx="3619500" cy="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419600" y="3810000"/>
              <a:ext cx="411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5078241" y="2636065"/>
              <a:ext cx="2362200" cy="2362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1752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296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7400" y="5029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400" y="3821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  <a:endParaRPr lang="ru-RU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24430" y="714356"/>
            <a:ext cx="5410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2</a:t>
            </a:r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. Будуємо лінію котангенсів АТ: пряму 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9024958" y="785795"/>
          <a:ext cx="6619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5" name="Формула" r:id="rId5" imgW="342720" imgH="203040" progId="Equation.3">
                  <p:embed/>
                </p:oleObj>
              </mc:Choice>
              <mc:Fallback>
                <p:oleObj name="Формула" r:id="rId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958" y="785795"/>
                        <a:ext cx="661988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24598" y="33424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uk-UA" dirty="0"/>
              <a:t>    </a:t>
            </a:r>
            <a:r>
              <a:rPr lang="en-US" dirty="0"/>
              <a:t>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1)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943598" y="3753942"/>
            <a:ext cx="411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7086598" y="3723462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24430" y="1214423"/>
            <a:ext cx="5410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3</a:t>
            </a:r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. Відмічаємо на ній точку А з абсцисою </a:t>
            </a:r>
          </a:p>
          <a:p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 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23" idx="5"/>
          </p:cNvCxnSpPr>
          <p:nvPr/>
        </p:nvCxnSpPr>
        <p:spPr>
          <a:xfrm rot="16200000" flipH="1">
            <a:off x="6884940" y="4055203"/>
            <a:ext cx="1154159" cy="620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7885111" y="4290200"/>
          <a:ext cx="3032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Формула" r:id="rId7" imgW="190440" imgH="228600" progId="Equation.3">
                  <p:embed/>
                </p:oleObj>
              </mc:Choice>
              <mc:Fallback>
                <p:oleObj name="Формула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1" y="4290200"/>
                        <a:ext cx="303212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4000" y="3643314"/>
            <a:ext cx="41148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Враховуючи область визначення котангенса та періодичність:</a:t>
            </a:r>
          </a:p>
          <a:p>
            <a:pPr marL="342900" indent="-342900"/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       </a:t>
            </a:r>
          </a:p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       записуємо відповідь.</a:t>
            </a:r>
          </a:p>
          <a:p>
            <a:pPr marL="342900" indent="-342900"/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952597" y="4286256"/>
          <a:ext cx="20986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Формула" r:id="rId9" imgW="723600" imgH="215640" progId="Equation.3">
                  <p:embed/>
                </p:oleObj>
              </mc:Choice>
              <mc:Fallback>
                <p:oleObj name="Формула" r:id="rId9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7" y="4286256"/>
                        <a:ext cx="20986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52596" y="5857892"/>
            <a:ext cx="1447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Відповідь</a:t>
            </a:r>
            <a:r>
              <a:rPr lang="uk-UA" b="1" dirty="0">
                <a:solidFill>
                  <a:srgbClr val="0000FF"/>
                </a:solidFill>
              </a:rPr>
              <a:t>: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3595671" y="5572140"/>
          <a:ext cx="25765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Формула" r:id="rId11" imgW="1257120" imgH="431640" progId="Equation.3">
                  <p:embed/>
                </p:oleObj>
              </mc:Choice>
              <mc:Fallback>
                <p:oleObj name="Формула" r:id="rId11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71" y="5572140"/>
                        <a:ext cx="2576513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9167834" y="1142984"/>
          <a:ext cx="533400" cy="60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Формула" r:id="rId13" imgW="368280" imgH="419040" progId="Equation.3">
                  <p:embed/>
                </p:oleObj>
              </mc:Choice>
              <mc:Fallback>
                <p:oleObj name="Формула" r:id="rId13" imgW="368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834" y="1142984"/>
                        <a:ext cx="533400" cy="606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6738941" y="3223396"/>
          <a:ext cx="40214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Формула" r:id="rId15" imgW="368280" imgH="419040" progId="Equation.3">
                  <p:embed/>
                </p:oleObj>
              </mc:Choice>
              <mc:Fallback>
                <p:oleObj name="Формула" r:id="rId15" imgW="368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1" y="3223396"/>
                        <a:ext cx="40214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753598" y="34186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65676"/>
              </p:ext>
            </p:extLst>
          </p:nvPr>
        </p:nvGraphicFramePr>
        <p:xfrm>
          <a:off x="5676898" y="2254857"/>
          <a:ext cx="53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Формула" r:id="rId16" imgW="368280" imgH="419040" progId="Equation.3">
                  <p:embed/>
                </p:oleObj>
              </mc:Choice>
              <mc:Fallback>
                <p:oleObj name="Формула" r:id="rId16" imgW="368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898" y="2254857"/>
                        <a:ext cx="5334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575385" y="2335965"/>
            <a:ext cx="3657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uk-UA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Їм відповідають точки на колі: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1" name="Дуга 40"/>
          <p:cNvSpPr/>
          <p:nvPr/>
        </p:nvSpPr>
        <p:spPr>
          <a:xfrm>
            <a:off x="7426318" y="4634686"/>
            <a:ext cx="785818" cy="642942"/>
          </a:xfrm>
          <a:prstGeom prst="arc">
            <a:avLst>
              <a:gd name="adj1" fmla="val 13885349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16200000">
            <a:off x="6792614" y="3688840"/>
            <a:ext cx="1984185" cy="2139154"/>
          </a:xfrm>
          <a:prstGeom prst="arc">
            <a:avLst>
              <a:gd name="adj1" fmla="val 19517837"/>
              <a:gd name="adj2" fmla="val 215497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9119368">
            <a:off x="6972896" y="3723154"/>
            <a:ext cx="1942278" cy="2171022"/>
          </a:xfrm>
          <a:prstGeom prst="arc">
            <a:avLst>
              <a:gd name="adj1" fmla="val 9926"/>
              <a:gd name="adj2" fmla="val 29099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6200000">
            <a:off x="6782633" y="3602353"/>
            <a:ext cx="1941806" cy="2260224"/>
          </a:xfrm>
          <a:prstGeom prst="arc">
            <a:avLst>
              <a:gd name="adj1" fmla="val 9926"/>
              <a:gd name="adj2" fmla="val 35212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7180260" y="3880624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8928102" y="4902976"/>
            <a:ext cx="76200" cy="76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55" y="-75688"/>
            <a:ext cx="7614507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Розв´язати нерівності: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756437" y="1067311"/>
                <a:ext cx="6400800" cy="505283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х</a:t>
                </a:r>
              </a:p>
              <a:p>
                <a:pPr marL="4572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2.(х+2)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0" i="1" smtClean="0">
                            <a:latin typeface="Cambria Math"/>
                          </a:rPr>
                          <m:t>х−1</m:t>
                        </m:r>
                      </m:e>
                    </m:d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˃0</a:t>
                </a:r>
              </a:p>
              <a:p>
                <a:pPr marL="4572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х−2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</a:p>
              <a:p>
                <a:pPr marL="4572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.(ЗНО)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3х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х+1</m:t>
                        </m:r>
                      </m:den>
                    </m:f>
                  </m:oMath>
                </a14:m>
                <a:r>
                  <a:rPr lang="ru-RU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х+1</m:t>
                        </m:r>
                      </m:den>
                    </m:f>
                  </m:oMath>
                </a14:m>
                <a:r>
                  <a:rPr lang="ru-RU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ЗНО)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(х+4)² ≤ 16</a:t>
                </a:r>
              </a:p>
              <a:p>
                <a:pPr marL="4572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(ЗНО)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3 </m:t>
                        </m:r>
                      </m:sup>
                    </m:sSup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х+5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х−7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</a:p>
              <a:p>
                <a:pPr marL="45720" indent="0">
                  <a:buNone/>
                </a:pP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756437" y="1067311"/>
                <a:ext cx="6400800" cy="5052831"/>
              </a:xfrm>
              <a:prstGeom prst="rect">
                <a:avLst/>
              </a:prstGeom>
              <a:blipFill rotWithShape="0">
                <a:blip r:embed="rId2"/>
                <a:stretch>
                  <a:fillRect l="-1143" t="-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91329" y="2040824"/>
            <a:ext cx="5634143" cy="218714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Розв´язуємо</a:t>
            </a:r>
            <a:endParaRPr lang="ru-RU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7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054" y="442865"/>
            <a:ext cx="3200400" cy="1990725"/>
          </a:xfrm>
        </p:spPr>
        <p:txBody>
          <a:bodyPr>
            <a:normAutofit fontScale="90000"/>
          </a:bodyPr>
          <a:lstStyle/>
          <a:p>
            <a:r>
              <a:rPr lang="" sz="6000" dirty="0"/>
              <a:t>Домашне завдання.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РОБОЧИЙ ЗОШИТ З  МАТЕМАТИКИ</a:t>
            </a:r>
          </a:p>
          <a:p>
            <a:r>
              <a:rPr lang="uk-UA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Тема 6. </a:t>
            </a:r>
            <a:r>
              <a:rPr lang="uk-UA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ст. </a:t>
            </a:r>
            <a:r>
              <a:rPr lang="uk-UA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72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Тест </a:t>
            </a:r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moodle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. 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60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" y="2610107"/>
            <a:ext cx="4655482" cy="4247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071813" y="2136775"/>
            <a:ext cx="6445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b="1">
                <a:latin typeface="Times New Roman" panose="02020603050405020304" pitchFamily="18" charset="0"/>
              </a:rPr>
              <a:t>Назвати первісні для функції</a:t>
            </a:r>
          </a:p>
        </p:txBody>
      </p:sp>
      <p:pic>
        <p:nvPicPr>
          <p:cNvPr id="24579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3244850"/>
            <a:ext cx="1762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270251"/>
            <a:ext cx="1508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Object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968501"/>
            <a:ext cx="12890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4511675" y="3357563"/>
            <a:ext cx="129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sz="2400" b="1">
                <a:latin typeface="Times New Roman" panose="02020603050405020304" pitchFamily="18" charset="0"/>
              </a:rPr>
              <a:t>а) 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400" b="1">
                <a:latin typeface="Times New Roman" panose="02020603050405020304" pitchFamily="18" charset="0"/>
              </a:rPr>
              <a:t>б)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400" b="1">
                <a:latin typeface="Times New Roman" panose="02020603050405020304" pitchFamily="18" charset="0"/>
              </a:rPr>
              <a:t>в)	</a:t>
            </a:r>
          </a:p>
        </p:txBody>
      </p:sp>
      <p:pic>
        <p:nvPicPr>
          <p:cNvPr id="24583" name="Object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9" y="3273426"/>
            <a:ext cx="1635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Object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9" y="4151314"/>
            <a:ext cx="22129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Object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9" y="5135563"/>
            <a:ext cx="22129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09395" y="422334"/>
            <a:ext cx="8455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sz="48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БЛІЦОПИТУВАННЯ</a:t>
            </a:r>
            <a:endParaRPr lang="ru-RU" sz="48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666477" y="3335776"/>
            <a:ext cx="1225899" cy="60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8691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590" cy="65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639616" y="620688"/>
                <a:ext cx="7560840" cy="1143000"/>
              </a:xfrm>
            </p:spPr>
            <p:txBody>
              <a:bodyPr>
                <a:prstTxWarp prst="textChevron">
                  <a:avLst/>
                </a:prstTxWarp>
                <a:normAutofit fontScale="90000"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uk-UA" sz="115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Успіхів</a:t>
                </a:r>
                <a14:m>
                  <m:oMath xmlns:m="http://schemas.openxmlformats.org/officeDocument/2006/math">
                    <m:r>
                      <a:rPr lang="uk-UA" sz="11500" i="1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!!!</m:t>
                    </m:r>
                  </m:oMath>
                </a14:m>
                <a:endParaRPr lang="ru-RU" sz="11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9616" y="620688"/>
                <a:ext cx="7560840" cy="1143000"/>
              </a:xfrm>
              <a:blipFill rotWithShape="0">
                <a:blip r:embed="rId3"/>
                <a:stretch>
                  <a:fillRect l="-645" t="-2139" r="-1129" b="-5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3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590800"/>
            <a:ext cx="65532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6048" y="-2647951"/>
            <a:ext cx="6819901" cy="1219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1200" y="1752600"/>
            <a:ext cx="734481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i="1" dirty="0" err="1">
                <a:ln>
                  <a:solidFill>
                    <a:srgbClr val="99000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Дякую</a:t>
            </a:r>
            <a:r>
              <a:rPr lang="ru-RU" sz="9600" b="1" i="1" dirty="0">
                <a:ln>
                  <a:solidFill>
                    <a:srgbClr val="99000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ru-RU" sz="9600" b="1" i="1" dirty="0">
                <a:ln>
                  <a:solidFill>
                    <a:srgbClr val="99000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за пару !!!</a:t>
            </a:r>
          </a:p>
        </p:txBody>
      </p:sp>
    </p:spTree>
    <p:extLst>
      <p:ext uri="{BB962C8B-B14F-4D97-AF65-F5344CB8AC3E}">
        <p14:creationId xmlns:p14="http://schemas.microsoft.com/office/powerpoint/2010/main" val="14835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05238" y="1077914"/>
            <a:ext cx="6748462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500"/>
              </a:lnSpc>
              <a:spcBef>
                <a:spcPct val="50000"/>
              </a:spcBef>
              <a:buNone/>
            </a:pPr>
            <a:r>
              <a:rPr lang="ru-RU" sz="2800" b="1">
                <a:latin typeface="Times New Roman" panose="02020603050405020304" pitchFamily="18" charset="0"/>
              </a:rPr>
              <a:t>На якому із рисунків площу фігури можна обчислити за формулою</a:t>
            </a:r>
          </a:p>
        </p:txBody>
      </p:sp>
      <p:pic>
        <p:nvPicPr>
          <p:cNvPr id="27651" name="Object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611314"/>
            <a:ext cx="1511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52" name="Group 46"/>
          <p:cNvGrpSpPr>
            <a:grpSpLocks/>
          </p:cNvGrpSpPr>
          <p:nvPr/>
        </p:nvGrpSpPr>
        <p:grpSpPr bwMode="auto">
          <a:xfrm>
            <a:off x="3016250" y="2192338"/>
            <a:ext cx="3151188" cy="2260600"/>
            <a:chOff x="336" y="2064"/>
            <a:chExt cx="1728" cy="1264"/>
          </a:xfrm>
        </p:grpSpPr>
        <p:sp>
          <p:nvSpPr>
            <p:cNvPr id="27694" name="Text Box 26"/>
            <p:cNvSpPr txBox="1">
              <a:spLocks noChangeArrowheads="1"/>
            </p:cNvSpPr>
            <p:nvPr/>
          </p:nvSpPr>
          <p:spPr bwMode="auto">
            <a:xfrm>
              <a:off x="1728" y="2928"/>
              <a:ext cx="33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 i="1">
                  <a:latin typeface="Times New Roman" panose="02020603050405020304" pitchFamily="18" charset="0"/>
                </a:rPr>
                <a:t>х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pic>
          <p:nvPicPr>
            <p:cNvPr id="27695" name="Object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2524"/>
              <a:ext cx="11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96" name="Object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40"/>
              <a:ext cx="9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97" name="Line 13"/>
            <p:cNvSpPr>
              <a:spLocks noChangeShapeType="1"/>
            </p:cNvSpPr>
            <p:nvPr/>
          </p:nvSpPr>
          <p:spPr bwMode="auto">
            <a:xfrm flipV="1">
              <a:off x="864" y="211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8" name="Line 14"/>
            <p:cNvSpPr>
              <a:spLocks noChangeShapeType="1"/>
            </p:cNvSpPr>
            <p:nvPr/>
          </p:nvSpPr>
          <p:spPr bwMode="auto">
            <a:xfrm>
              <a:off x="336" y="2928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9" name="Text Box 25"/>
            <p:cNvSpPr txBox="1">
              <a:spLocks noChangeArrowheads="1"/>
            </p:cNvSpPr>
            <p:nvPr/>
          </p:nvSpPr>
          <p:spPr bwMode="auto">
            <a:xfrm>
              <a:off x="624" y="2064"/>
              <a:ext cx="33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 i="1">
                  <a:latin typeface="Times New Roman" panose="02020603050405020304" pitchFamily="18" charset="0"/>
                </a:rPr>
                <a:t>у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700" name="Text Box 27"/>
            <p:cNvSpPr txBox="1">
              <a:spLocks noChangeArrowheads="1"/>
            </p:cNvSpPr>
            <p:nvPr/>
          </p:nvSpPr>
          <p:spPr bwMode="auto">
            <a:xfrm>
              <a:off x="1392" y="2928"/>
              <a:ext cx="33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701" name="Text Box 28"/>
            <p:cNvSpPr txBox="1">
              <a:spLocks noChangeArrowheads="1"/>
            </p:cNvSpPr>
            <p:nvPr/>
          </p:nvSpPr>
          <p:spPr bwMode="auto">
            <a:xfrm>
              <a:off x="816" y="2928"/>
              <a:ext cx="33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</a:rPr>
                <a:t>0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702" name="Text Box 29"/>
            <p:cNvSpPr txBox="1">
              <a:spLocks noChangeArrowheads="1"/>
            </p:cNvSpPr>
            <p:nvPr/>
          </p:nvSpPr>
          <p:spPr bwMode="auto">
            <a:xfrm>
              <a:off x="960" y="2592"/>
              <a:ext cx="48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</a:rPr>
                <a:t>Ф</a:t>
              </a:r>
              <a:r>
                <a:rPr lang="ru-RU" sz="2400" b="1" baseline="-25000">
                  <a:latin typeface="Times New Roman" panose="02020603050405020304" pitchFamily="18" charset="0"/>
                </a:rPr>
                <a:t>1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703" name="Freeform 33"/>
            <p:cNvSpPr>
              <a:spLocks/>
            </p:cNvSpPr>
            <p:nvPr/>
          </p:nvSpPr>
          <p:spPr bwMode="auto">
            <a:xfrm>
              <a:off x="384" y="2400"/>
              <a:ext cx="672" cy="624"/>
            </a:xfrm>
            <a:custGeom>
              <a:avLst/>
              <a:gdLst>
                <a:gd name="T0" fmla="*/ 0 w 672"/>
                <a:gd name="T1" fmla="*/ 12 h 864"/>
                <a:gd name="T2" fmla="*/ 336 w 672"/>
                <a:gd name="T3" fmla="*/ 4 h 864"/>
                <a:gd name="T4" fmla="*/ 528 w 672"/>
                <a:gd name="T5" fmla="*/ 1 h 864"/>
                <a:gd name="T6" fmla="*/ 672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4" name="Freeform 35"/>
            <p:cNvSpPr>
              <a:spLocks/>
            </p:cNvSpPr>
            <p:nvPr/>
          </p:nvSpPr>
          <p:spPr bwMode="auto">
            <a:xfrm flipH="1">
              <a:off x="1056" y="2400"/>
              <a:ext cx="672" cy="624"/>
            </a:xfrm>
            <a:custGeom>
              <a:avLst/>
              <a:gdLst>
                <a:gd name="T0" fmla="*/ 0 w 672"/>
                <a:gd name="T1" fmla="*/ 12 h 864"/>
                <a:gd name="T2" fmla="*/ 336 w 672"/>
                <a:gd name="T3" fmla="*/ 4 h 864"/>
                <a:gd name="T4" fmla="*/ 528 w 672"/>
                <a:gd name="T5" fmla="*/ 1 h 864"/>
                <a:gd name="T6" fmla="*/ 672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5" name="Line 39"/>
            <p:cNvSpPr>
              <a:spLocks noChangeShapeType="1"/>
            </p:cNvSpPr>
            <p:nvPr/>
          </p:nvSpPr>
          <p:spPr bwMode="auto">
            <a:xfrm flipV="1">
              <a:off x="480" y="2448"/>
              <a:ext cx="672" cy="43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6" name="Line 40"/>
            <p:cNvSpPr>
              <a:spLocks noChangeShapeType="1"/>
            </p:cNvSpPr>
            <p:nvPr/>
          </p:nvSpPr>
          <p:spPr bwMode="auto">
            <a:xfrm flipV="1">
              <a:off x="720" y="2544"/>
              <a:ext cx="576" cy="38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7" name="Line 41"/>
            <p:cNvSpPr>
              <a:spLocks noChangeShapeType="1"/>
            </p:cNvSpPr>
            <p:nvPr/>
          </p:nvSpPr>
          <p:spPr bwMode="auto">
            <a:xfrm flipV="1">
              <a:off x="1056" y="2640"/>
              <a:ext cx="384" cy="288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8" name="Line 42"/>
            <p:cNvSpPr>
              <a:spLocks noChangeShapeType="1"/>
            </p:cNvSpPr>
            <p:nvPr/>
          </p:nvSpPr>
          <p:spPr bwMode="auto">
            <a:xfrm flipV="1">
              <a:off x="1392" y="2832"/>
              <a:ext cx="144" cy="96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709" name="Object 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80"/>
              <a:ext cx="296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653" name="Group 80"/>
          <p:cNvGrpSpPr>
            <a:grpSpLocks/>
          </p:cNvGrpSpPr>
          <p:nvPr/>
        </p:nvGrpSpPr>
        <p:grpSpPr bwMode="auto">
          <a:xfrm>
            <a:off x="6294438" y="2497139"/>
            <a:ext cx="3409950" cy="2135187"/>
            <a:chOff x="2424" y="1200"/>
            <a:chExt cx="2040" cy="1104"/>
          </a:xfrm>
        </p:grpSpPr>
        <p:pic>
          <p:nvPicPr>
            <p:cNvPr id="27671" name="Object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948"/>
              <a:ext cx="11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72" name="Object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4"/>
              <a:ext cx="9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73" name="Text Box 48"/>
            <p:cNvSpPr txBox="1">
              <a:spLocks noChangeArrowheads="1"/>
            </p:cNvSpPr>
            <p:nvPr/>
          </p:nvSpPr>
          <p:spPr bwMode="auto">
            <a:xfrm>
              <a:off x="4128" y="1872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 i="1">
                  <a:latin typeface="Times New Roman" panose="02020603050405020304" pitchFamily="18" charset="0"/>
                </a:rPr>
                <a:t>х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pic>
          <p:nvPicPr>
            <p:cNvPr id="27674" name="Object 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" y="1420"/>
              <a:ext cx="11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75" name="Object 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36"/>
              <a:ext cx="9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76" name="Line 51"/>
            <p:cNvSpPr>
              <a:spLocks noChangeShapeType="1"/>
            </p:cNvSpPr>
            <p:nvPr/>
          </p:nvSpPr>
          <p:spPr bwMode="auto">
            <a:xfrm flipV="1">
              <a:off x="2928" y="124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7" name="Line 52"/>
            <p:cNvSpPr>
              <a:spLocks noChangeShapeType="1"/>
            </p:cNvSpPr>
            <p:nvPr/>
          </p:nvSpPr>
          <p:spPr bwMode="auto">
            <a:xfrm>
              <a:off x="2424" y="184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8" name="Text Box 53"/>
            <p:cNvSpPr txBox="1">
              <a:spLocks noChangeArrowheads="1"/>
            </p:cNvSpPr>
            <p:nvPr/>
          </p:nvSpPr>
          <p:spPr bwMode="auto">
            <a:xfrm>
              <a:off x="2640" y="1200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 i="1">
                  <a:latin typeface="Times New Roman" panose="02020603050405020304" pitchFamily="18" charset="0"/>
                </a:rPr>
                <a:t>у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79" name="Text Box 54"/>
            <p:cNvSpPr txBox="1">
              <a:spLocks noChangeArrowheads="1"/>
            </p:cNvSpPr>
            <p:nvPr/>
          </p:nvSpPr>
          <p:spPr bwMode="auto">
            <a:xfrm>
              <a:off x="3408" y="1584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80" name="Text Box 55"/>
            <p:cNvSpPr txBox="1">
              <a:spLocks noChangeArrowheads="1"/>
            </p:cNvSpPr>
            <p:nvPr/>
          </p:nvSpPr>
          <p:spPr bwMode="auto">
            <a:xfrm>
              <a:off x="2688" y="1584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</a:rPr>
                <a:t>0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81" name="Text Box 56"/>
            <p:cNvSpPr txBox="1">
              <a:spLocks noChangeArrowheads="1"/>
            </p:cNvSpPr>
            <p:nvPr/>
          </p:nvSpPr>
          <p:spPr bwMode="auto">
            <a:xfrm>
              <a:off x="2976" y="1488"/>
              <a:ext cx="48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</a:rPr>
                <a:t>Ф</a:t>
              </a:r>
              <a:r>
                <a:rPr lang="ru-RU" sz="2400" b="1" baseline="-25000">
                  <a:latin typeface="Times New Roman" panose="02020603050405020304" pitchFamily="18" charset="0"/>
                </a:rPr>
                <a:t>2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82" name="Freeform 57"/>
            <p:cNvSpPr>
              <a:spLocks/>
            </p:cNvSpPr>
            <p:nvPr/>
          </p:nvSpPr>
          <p:spPr bwMode="auto">
            <a:xfrm>
              <a:off x="2928" y="1392"/>
              <a:ext cx="288" cy="432"/>
            </a:xfrm>
            <a:custGeom>
              <a:avLst/>
              <a:gdLst>
                <a:gd name="T0" fmla="*/ 0 w 672"/>
                <a:gd name="T1" fmla="*/ 1 h 864"/>
                <a:gd name="T2" fmla="*/ 0 w 672"/>
                <a:gd name="T3" fmla="*/ 1 h 864"/>
                <a:gd name="T4" fmla="*/ 0 w 672"/>
                <a:gd name="T5" fmla="*/ 1 h 864"/>
                <a:gd name="T6" fmla="*/ 0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83" name="Object 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1776"/>
              <a:ext cx="151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84" name="Freeform 65"/>
            <p:cNvSpPr>
              <a:spLocks/>
            </p:cNvSpPr>
            <p:nvPr/>
          </p:nvSpPr>
          <p:spPr bwMode="auto">
            <a:xfrm flipH="1" flipV="1">
              <a:off x="2640" y="1824"/>
              <a:ext cx="288" cy="432"/>
            </a:xfrm>
            <a:custGeom>
              <a:avLst/>
              <a:gdLst>
                <a:gd name="T0" fmla="*/ 0 w 672"/>
                <a:gd name="T1" fmla="*/ 1 h 864"/>
                <a:gd name="T2" fmla="*/ 0 w 672"/>
                <a:gd name="T3" fmla="*/ 1 h 864"/>
                <a:gd name="T4" fmla="*/ 0 w 672"/>
                <a:gd name="T5" fmla="*/ 1 h 864"/>
                <a:gd name="T6" fmla="*/ 0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5" name="Freeform 66"/>
            <p:cNvSpPr>
              <a:spLocks/>
            </p:cNvSpPr>
            <p:nvPr/>
          </p:nvSpPr>
          <p:spPr bwMode="auto">
            <a:xfrm flipH="1">
              <a:off x="3216" y="1392"/>
              <a:ext cx="288" cy="432"/>
            </a:xfrm>
            <a:custGeom>
              <a:avLst/>
              <a:gdLst>
                <a:gd name="T0" fmla="*/ 0 w 672"/>
                <a:gd name="T1" fmla="*/ 1 h 864"/>
                <a:gd name="T2" fmla="*/ 0 w 672"/>
                <a:gd name="T3" fmla="*/ 1 h 864"/>
                <a:gd name="T4" fmla="*/ 0 w 672"/>
                <a:gd name="T5" fmla="*/ 1 h 864"/>
                <a:gd name="T6" fmla="*/ 0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6" name="Freeform 67"/>
            <p:cNvSpPr>
              <a:spLocks/>
            </p:cNvSpPr>
            <p:nvPr/>
          </p:nvSpPr>
          <p:spPr bwMode="auto">
            <a:xfrm flipV="1">
              <a:off x="3504" y="1824"/>
              <a:ext cx="288" cy="432"/>
            </a:xfrm>
            <a:custGeom>
              <a:avLst/>
              <a:gdLst>
                <a:gd name="T0" fmla="*/ 0 w 672"/>
                <a:gd name="T1" fmla="*/ 1 h 864"/>
                <a:gd name="T2" fmla="*/ 0 w 672"/>
                <a:gd name="T3" fmla="*/ 1 h 864"/>
                <a:gd name="T4" fmla="*/ 0 w 672"/>
                <a:gd name="T5" fmla="*/ 1 h 864"/>
                <a:gd name="T6" fmla="*/ 0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7" name="Freeform 68"/>
            <p:cNvSpPr>
              <a:spLocks/>
            </p:cNvSpPr>
            <p:nvPr/>
          </p:nvSpPr>
          <p:spPr bwMode="auto">
            <a:xfrm flipH="1" flipV="1">
              <a:off x="3792" y="1680"/>
              <a:ext cx="336" cy="576"/>
            </a:xfrm>
            <a:custGeom>
              <a:avLst/>
              <a:gdLst>
                <a:gd name="T0" fmla="*/ 0 w 672"/>
                <a:gd name="T1" fmla="*/ 5 h 864"/>
                <a:gd name="T2" fmla="*/ 1 w 672"/>
                <a:gd name="T3" fmla="*/ 1 h 864"/>
                <a:gd name="T4" fmla="*/ 1 w 672"/>
                <a:gd name="T5" fmla="*/ 1 h 864"/>
                <a:gd name="T6" fmla="*/ 1 w 6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864">
                  <a:moveTo>
                    <a:pt x="0" y="864"/>
                  </a:moveTo>
                  <a:cubicBezTo>
                    <a:pt x="124" y="644"/>
                    <a:pt x="248" y="424"/>
                    <a:pt x="336" y="288"/>
                  </a:cubicBezTo>
                  <a:cubicBezTo>
                    <a:pt x="424" y="152"/>
                    <a:pt x="472" y="96"/>
                    <a:pt x="528" y="48"/>
                  </a:cubicBezTo>
                  <a:cubicBezTo>
                    <a:pt x="584" y="0"/>
                    <a:pt x="64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8" name="Line 69"/>
            <p:cNvSpPr>
              <a:spLocks noChangeShapeType="1"/>
            </p:cNvSpPr>
            <p:nvPr/>
          </p:nvSpPr>
          <p:spPr bwMode="auto">
            <a:xfrm>
              <a:off x="3216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9" name="Line 72"/>
            <p:cNvSpPr>
              <a:spLocks noChangeShapeType="1"/>
            </p:cNvSpPr>
            <p:nvPr/>
          </p:nvSpPr>
          <p:spPr bwMode="auto">
            <a:xfrm flipV="1">
              <a:off x="2976" y="1488"/>
              <a:ext cx="336" cy="24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0" name="Line 73"/>
            <p:cNvSpPr>
              <a:spLocks noChangeShapeType="1"/>
            </p:cNvSpPr>
            <p:nvPr/>
          </p:nvSpPr>
          <p:spPr bwMode="auto">
            <a:xfrm flipV="1">
              <a:off x="2976" y="1584"/>
              <a:ext cx="384" cy="24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1" name="Line 74"/>
            <p:cNvSpPr>
              <a:spLocks noChangeShapeType="1"/>
            </p:cNvSpPr>
            <p:nvPr/>
          </p:nvSpPr>
          <p:spPr bwMode="auto">
            <a:xfrm flipV="1">
              <a:off x="3168" y="1680"/>
              <a:ext cx="240" cy="14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2" name="Line 75"/>
            <p:cNvSpPr>
              <a:spLocks noChangeShapeType="1"/>
            </p:cNvSpPr>
            <p:nvPr/>
          </p:nvSpPr>
          <p:spPr bwMode="auto">
            <a:xfrm flipV="1">
              <a:off x="3360" y="1776"/>
              <a:ext cx="96" cy="48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3" name="Line 78"/>
            <p:cNvSpPr>
              <a:spLocks noChangeShapeType="1"/>
            </p:cNvSpPr>
            <p:nvPr/>
          </p:nvSpPr>
          <p:spPr bwMode="auto">
            <a:xfrm flipV="1">
              <a:off x="3072" y="1440"/>
              <a:ext cx="192" cy="14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54" name="Group 108"/>
          <p:cNvGrpSpPr>
            <a:grpSpLocks/>
          </p:cNvGrpSpPr>
          <p:nvPr/>
        </p:nvGrpSpPr>
        <p:grpSpPr bwMode="auto">
          <a:xfrm>
            <a:off x="4079875" y="4635501"/>
            <a:ext cx="3779838" cy="1781175"/>
            <a:chOff x="1344" y="2256"/>
            <a:chExt cx="1824" cy="960"/>
          </a:xfrm>
        </p:grpSpPr>
        <p:sp>
          <p:nvSpPr>
            <p:cNvPr id="27656" name="Text Box 83"/>
            <p:cNvSpPr txBox="1">
              <a:spLocks noChangeArrowheads="1"/>
            </p:cNvSpPr>
            <p:nvPr/>
          </p:nvSpPr>
          <p:spPr bwMode="auto">
            <a:xfrm>
              <a:off x="2832" y="2880"/>
              <a:ext cx="3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 i="1">
                  <a:latin typeface="Times New Roman" panose="02020603050405020304" pitchFamily="18" charset="0"/>
                </a:rPr>
                <a:t>х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pic>
          <p:nvPicPr>
            <p:cNvPr id="27657" name="Object 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2716"/>
              <a:ext cx="11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58" name="Object 8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32"/>
              <a:ext cx="9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9" name="Line 86"/>
            <p:cNvSpPr>
              <a:spLocks noChangeShapeType="1"/>
            </p:cNvSpPr>
            <p:nvPr/>
          </p:nvSpPr>
          <p:spPr bwMode="auto">
            <a:xfrm flipV="1">
              <a:off x="1872" y="230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0" name="Line 87"/>
            <p:cNvSpPr>
              <a:spLocks noChangeShapeType="1"/>
            </p:cNvSpPr>
            <p:nvPr/>
          </p:nvSpPr>
          <p:spPr bwMode="auto">
            <a:xfrm>
              <a:off x="1344" y="2928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1" name="Text Box 88"/>
            <p:cNvSpPr txBox="1">
              <a:spLocks noChangeArrowheads="1"/>
            </p:cNvSpPr>
            <p:nvPr/>
          </p:nvSpPr>
          <p:spPr bwMode="auto">
            <a:xfrm>
              <a:off x="1632" y="2256"/>
              <a:ext cx="3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 i="1">
                  <a:latin typeface="Times New Roman" panose="02020603050405020304" pitchFamily="18" charset="0"/>
                </a:rPr>
                <a:t>у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62" name="Text Box 89"/>
            <p:cNvSpPr txBox="1">
              <a:spLocks noChangeArrowheads="1"/>
            </p:cNvSpPr>
            <p:nvPr/>
          </p:nvSpPr>
          <p:spPr bwMode="auto">
            <a:xfrm>
              <a:off x="2400" y="2880"/>
              <a:ext cx="3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63" name="Text Box 90"/>
            <p:cNvSpPr txBox="1">
              <a:spLocks noChangeArrowheads="1"/>
            </p:cNvSpPr>
            <p:nvPr/>
          </p:nvSpPr>
          <p:spPr bwMode="auto">
            <a:xfrm>
              <a:off x="1824" y="2880"/>
              <a:ext cx="3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</a:rPr>
                <a:t>0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64" name="Text Box 91"/>
            <p:cNvSpPr txBox="1">
              <a:spLocks noChangeArrowheads="1"/>
            </p:cNvSpPr>
            <p:nvPr/>
          </p:nvSpPr>
          <p:spPr bwMode="auto">
            <a:xfrm>
              <a:off x="2112" y="2640"/>
              <a:ext cx="48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sz="2400" i="1">
                  <a:latin typeface="Times New Roman" panose="02020603050405020304" pitchFamily="18" charset="0"/>
                </a:rPr>
                <a:t> </a:t>
              </a:r>
              <a:r>
                <a:rPr lang="ru-RU" sz="2400" b="1">
                  <a:latin typeface="Times New Roman" panose="02020603050405020304" pitchFamily="18" charset="0"/>
                </a:rPr>
                <a:t>Ф</a:t>
              </a:r>
              <a:r>
                <a:rPr lang="ru-RU" sz="2400" b="1" baseline="-25000">
                  <a:latin typeface="Times New Roman" panose="02020603050405020304" pitchFamily="18" charset="0"/>
                </a:rPr>
                <a:t>3</a:t>
              </a:r>
              <a:endParaRPr lang="ru-RU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27665" name="Line 99"/>
            <p:cNvSpPr>
              <a:spLocks noChangeShapeType="1"/>
            </p:cNvSpPr>
            <p:nvPr/>
          </p:nvSpPr>
          <p:spPr bwMode="auto">
            <a:xfrm flipV="1">
              <a:off x="1584" y="2352"/>
              <a:ext cx="1104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6" name="Line 102"/>
            <p:cNvSpPr>
              <a:spLocks noChangeShapeType="1"/>
            </p:cNvSpPr>
            <p:nvPr/>
          </p:nvSpPr>
          <p:spPr bwMode="auto">
            <a:xfrm>
              <a:off x="2544" y="24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7" name="Line 103"/>
            <p:cNvSpPr>
              <a:spLocks noChangeShapeType="1"/>
            </p:cNvSpPr>
            <p:nvPr/>
          </p:nvSpPr>
          <p:spPr bwMode="auto">
            <a:xfrm flipH="1">
              <a:off x="2016" y="2736"/>
              <a:ext cx="96" cy="19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8" name="Line 105"/>
            <p:cNvSpPr>
              <a:spLocks noChangeShapeType="1"/>
            </p:cNvSpPr>
            <p:nvPr/>
          </p:nvSpPr>
          <p:spPr bwMode="auto">
            <a:xfrm flipV="1">
              <a:off x="2112" y="2688"/>
              <a:ext cx="144" cy="24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9" name="Line 106"/>
            <p:cNvSpPr>
              <a:spLocks noChangeShapeType="1"/>
            </p:cNvSpPr>
            <p:nvPr/>
          </p:nvSpPr>
          <p:spPr bwMode="auto">
            <a:xfrm flipV="1">
              <a:off x="2256" y="2496"/>
              <a:ext cx="240" cy="43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0" name="Line 107"/>
            <p:cNvSpPr>
              <a:spLocks noChangeShapeType="1"/>
            </p:cNvSpPr>
            <p:nvPr/>
          </p:nvSpPr>
          <p:spPr bwMode="auto">
            <a:xfrm flipV="1">
              <a:off x="2400" y="2640"/>
              <a:ext cx="144" cy="288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1585105" y="150205"/>
            <a:ext cx="89685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sz="48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БЛІЦОПИТУВАННЯ</a:t>
            </a:r>
            <a:endParaRPr lang="ru-RU" sz="48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939237" y="2476501"/>
            <a:ext cx="1103163" cy="660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956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-20000"/>
          </a:blip>
          <a:stretch>
            <a:fillRect/>
          </a:stretch>
        </p:blipFill>
        <p:spPr>
          <a:xfrm>
            <a:off x="0" y="12985"/>
            <a:ext cx="12192000" cy="2328282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>
            <a:off x="3858567" y="467360"/>
            <a:ext cx="582804" cy="515240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contrast="-20000"/>
          </a:blip>
          <a:stretch>
            <a:fillRect/>
          </a:stretch>
        </p:blipFill>
        <p:spPr>
          <a:xfrm>
            <a:off x="0" y="2341267"/>
            <a:ext cx="12192000" cy="2278162"/>
          </a:xfrm>
          <a:prstGeom prst="rect">
            <a:avLst/>
          </a:prstGeom>
        </p:spPr>
      </p:pic>
      <p:sp>
        <p:nvSpPr>
          <p:cNvPr id="7" name="Сердце 6"/>
          <p:cNvSpPr/>
          <p:nvPr/>
        </p:nvSpPr>
        <p:spPr>
          <a:xfrm>
            <a:off x="1609412" y="3347776"/>
            <a:ext cx="582804" cy="515240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contrast="-20000"/>
          </a:blip>
          <a:stretch>
            <a:fillRect/>
          </a:stretch>
        </p:blipFill>
        <p:spPr>
          <a:xfrm>
            <a:off x="0" y="4619429"/>
            <a:ext cx="12192000" cy="2249266"/>
          </a:xfrm>
          <a:prstGeom prst="rect">
            <a:avLst/>
          </a:prstGeom>
        </p:spPr>
      </p:pic>
      <p:sp>
        <p:nvSpPr>
          <p:cNvPr id="9" name="Сердце 8"/>
          <p:cNvSpPr/>
          <p:nvPr/>
        </p:nvSpPr>
        <p:spPr>
          <a:xfrm>
            <a:off x="6523056" y="5259912"/>
            <a:ext cx="582804" cy="515240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0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20000"/>
          </a:blip>
          <a:stretch>
            <a:fillRect/>
          </a:stretch>
        </p:blipFill>
        <p:spPr>
          <a:xfrm>
            <a:off x="0" y="241160"/>
            <a:ext cx="12192000" cy="653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2853732" y="3175279"/>
            <a:ext cx="3461657" cy="314011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2140299" y="3717890"/>
            <a:ext cx="4139921" cy="88425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1989574" y="2964264"/>
            <a:ext cx="4250453" cy="161778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2210637" y="3717890"/>
            <a:ext cx="4139921" cy="17182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кругленный прямоугольник 221"/>
          <p:cNvSpPr/>
          <p:nvPr/>
        </p:nvSpPr>
        <p:spPr>
          <a:xfrm>
            <a:off x="2367140" y="3897272"/>
            <a:ext cx="1880179" cy="428628"/>
          </a:xfrm>
          <a:prstGeom prst="roundRect">
            <a:avLst>
              <a:gd name="adj" fmla="val 263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ru-RU" sz="2000" b="1" dirty="0">
              <a:solidFill>
                <a:schemeClr val="tx1"/>
              </a:solidFill>
              <a:latin typeface="Times New Roman"/>
              <a:ea typeface="Times New Roman"/>
              <a:hlinkClick r:id="rId3" action="ppaction://hlinksldjump"/>
            </a:endParaRPr>
          </a:p>
          <a:p>
            <a:pPr eaLnBrk="0" hangingPunct="0"/>
            <a:r>
              <a:rPr lang="ru-RU" sz="2000" b="1" dirty="0" err="1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|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f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(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х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)| &gt; 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g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(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х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3" action="ppaction://hlinksldjump"/>
              </a:rPr>
              <a:t>)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2909379" y="5072076"/>
            <a:ext cx="1684329" cy="6207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3452795" y="1142984"/>
            <a:ext cx="1857387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4038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5181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6238876" y="2571744"/>
            <a:ext cx="714380" cy="571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 flipH="1">
            <a:off x="6310314" y="3571877"/>
            <a:ext cx="35719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6381752" y="3929066"/>
            <a:ext cx="571504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81620" y="1714489"/>
            <a:ext cx="1477340" cy="1431939"/>
            <a:chOff x="2064" y="1008"/>
            <a:chExt cx="722" cy="872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FF00">
                  <a:alpha val="49804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169" y="1182"/>
              <a:ext cx="551" cy="3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  Дробові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нерівності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4595803" y="2786058"/>
            <a:ext cx="1747597" cy="1445222"/>
            <a:chOff x="2064" y="1008"/>
            <a:chExt cx="722" cy="767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6" y="1031"/>
              <a:ext cx="688" cy="744"/>
              <a:chOff x="3975" y="1593"/>
              <a:chExt cx="942" cy="1019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86" y="1613"/>
                <a:ext cx="931" cy="937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4285"/>
              <a:stretch>
                <a:fillRect/>
              </a:stretch>
            </p:blipFill>
            <p:spPr bwMode="gray">
              <a:xfrm>
                <a:off x="4107" y="1821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125" y="1937"/>
                <a:ext cx="764" cy="586"/>
                <a:chOff x="2532" y="1051"/>
                <a:chExt cx="832" cy="728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76" y="1119"/>
                  <a:ext cx="688" cy="660"/>
                  <a:chOff x="1701" y="2568"/>
                  <a:chExt cx="1035" cy="98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2214" y="303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248" y="1313"/>
              <a:ext cx="527" cy="391"/>
              <a:chOff x="2532" y="1049"/>
              <a:chExt cx="893" cy="753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49"/>
                <a:ext cx="743" cy="753"/>
                <a:chOff x="1565" y="2568"/>
                <a:chExt cx="1118" cy="1137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865" y="3183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2182" y="1160"/>
              <a:ext cx="531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Нерівності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із знаком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  модуля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5024430" y="4143380"/>
            <a:ext cx="1665308" cy="1384300"/>
            <a:chOff x="2064" y="1008"/>
            <a:chExt cx="722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14285"/>
              <a:stretch>
                <a:fillRect/>
              </a:stretch>
            </p:blipFill>
            <p:spPr bwMode="gray">
              <a:xfrm>
                <a:off x="3984" y="1633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157" y="1211"/>
              <a:ext cx="59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Квадратичні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 нерівності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8136515" y="1610257"/>
            <a:ext cx="2373019" cy="1509713"/>
            <a:chOff x="2064" y="1008"/>
            <a:chExt cx="1092" cy="951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473" y="1275"/>
              <a:ext cx="683" cy="684"/>
              <a:chOff x="4500" y="1927"/>
              <a:chExt cx="934" cy="937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4500" y="1927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4503" y="1927"/>
                <a:ext cx="931" cy="937"/>
              </a:xfrm>
              <a:prstGeom prst="ellipse">
                <a:avLst/>
              </a:prstGeom>
              <a:solidFill>
                <a:srgbClr val="0000CC">
                  <a:alpha val="49804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4285"/>
              <a:stretch>
                <a:fillRect/>
              </a:stretch>
            </p:blipFill>
            <p:spPr bwMode="gray">
              <a:xfrm>
                <a:off x="4501" y="2051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04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568" y="1365"/>
              <a:ext cx="56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Нерівності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  вищих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степенів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06" name="Group 127"/>
          <p:cNvGrpSpPr>
            <a:grpSpLocks/>
          </p:cNvGrpSpPr>
          <p:nvPr/>
        </p:nvGrpSpPr>
        <p:grpSpPr bwMode="auto">
          <a:xfrm>
            <a:off x="7096133" y="1714488"/>
            <a:ext cx="1705947" cy="1227150"/>
            <a:chOff x="2064" y="1008"/>
            <a:chExt cx="725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6600">
                  <a:alpha val="49804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2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3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2216" y="1160"/>
              <a:ext cx="573" cy="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  Лінійні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нерівності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2638" name="AutoShape 174"/>
          <p:cNvSpPr>
            <a:spLocks/>
          </p:cNvSpPr>
          <p:nvPr/>
        </p:nvSpPr>
        <p:spPr bwMode="auto">
          <a:xfrm>
            <a:off x="4238612" y="1285860"/>
            <a:ext cx="1000132" cy="285752"/>
          </a:xfrm>
          <a:prstGeom prst="accentCallout2">
            <a:avLst>
              <a:gd name="adj1" fmla="val 50586"/>
              <a:gd name="adj2" fmla="val 114717"/>
              <a:gd name="adj3" fmla="val 54101"/>
              <a:gd name="adj4" fmla="val 161730"/>
              <a:gd name="adj5" fmla="val 162327"/>
              <a:gd name="adj6" fmla="val 160723"/>
            </a:avLst>
          </a:prstGeom>
          <a:ln>
            <a:headEnd/>
            <a:tailEnd type="diamond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/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2640" name="AutoShape 176"/>
          <p:cNvSpPr>
            <a:spLocks/>
          </p:cNvSpPr>
          <p:nvPr/>
        </p:nvSpPr>
        <p:spPr bwMode="auto">
          <a:xfrm>
            <a:off x="2953741" y="5205154"/>
            <a:ext cx="1642686" cy="256040"/>
          </a:xfrm>
          <a:prstGeom prst="accentCallout2">
            <a:avLst>
              <a:gd name="adj1" fmla="val 43214"/>
              <a:gd name="adj2" fmla="val 106700"/>
              <a:gd name="adj3" fmla="val 43214"/>
              <a:gd name="adj4" fmla="val 122421"/>
              <a:gd name="adj5" fmla="val -59650"/>
              <a:gd name="adj6" fmla="val 142639"/>
            </a:avLst>
          </a:prstGeom>
          <a:ln>
            <a:headEnd/>
            <a:tailEnd type="diamond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Метод парабол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0" name="Group 98"/>
          <p:cNvGrpSpPr>
            <a:grpSpLocks/>
          </p:cNvGrpSpPr>
          <p:nvPr/>
        </p:nvGrpSpPr>
        <p:grpSpPr bwMode="auto">
          <a:xfrm>
            <a:off x="6596066" y="2928934"/>
            <a:ext cx="1573036" cy="1379538"/>
            <a:chOff x="2064" y="1008"/>
            <a:chExt cx="722" cy="869"/>
          </a:xfrm>
        </p:grpSpPr>
        <p:sp>
          <p:nvSpPr>
            <p:cNvPr id="181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2" name="Group 100"/>
            <p:cNvGrpSpPr>
              <a:grpSpLocks/>
            </p:cNvGrpSpPr>
            <p:nvPr/>
          </p:nvGrpSpPr>
          <p:grpSpPr bwMode="auto">
            <a:xfrm>
              <a:off x="2086" y="1032"/>
              <a:ext cx="680" cy="845"/>
              <a:chOff x="3975" y="1593"/>
              <a:chExt cx="931" cy="1157"/>
            </a:xfrm>
          </p:grpSpPr>
          <p:pic>
            <p:nvPicPr>
              <p:cNvPr id="195" name="Picture 101" descr="circuler_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CC0000">
                  <a:alpha val="49804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0" cy="191"/>
                <a:chOff x="2529" y="1060"/>
                <a:chExt cx="893" cy="236"/>
              </a:xfrm>
            </p:grpSpPr>
            <p:grpSp>
              <p:nvGrpSpPr>
                <p:cNvPr id="199" name="Group 105"/>
                <p:cNvGrpSpPr>
                  <a:grpSpLocks/>
                </p:cNvGrpSpPr>
                <p:nvPr/>
              </p:nvGrpSpPr>
              <p:grpSpPr bwMode="auto">
                <a:xfrm>
                  <a:off x="2529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5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8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01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4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3" name="Group 115"/>
            <p:cNvGrpSpPr>
              <a:grpSpLocks/>
            </p:cNvGrpSpPr>
            <p:nvPr/>
          </p:nvGrpSpPr>
          <p:grpSpPr bwMode="auto">
            <a:xfrm rot="-3733502" flipH="1" flipV="1">
              <a:off x="2364" y="1507"/>
              <a:ext cx="527" cy="122"/>
              <a:chOff x="2529" y="1060"/>
              <a:chExt cx="893" cy="236"/>
            </a:xfrm>
          </p:grpSpPr>
          <p:grpSp>
            <p:nvGrpSpPr>
              <p:cNvPr id="185" name="Group 116"/>
              <p:cNvGrpSpPr>
                <a:grpSpLocks/>
              </p:cNvGrpSpPr>
              <p:nvPr/>
            </p:nvGrpSpPr>
            <p:grpSpPr bwMode="auto">
              <a:xfrm>
                <a:off x="2529" y="1060"/>
                <a:ext cx="742" cy="186"/>
                <a:chOff x="1565" y="2568"/>
                <a:chExt cx="1118" cy="279"/>
              </a:xfrm>
            </p:grpSpPr>
            <p:sp>
              <p:nvSpPr>
                <p:cNvPr id="19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6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7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0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4" name="Rectangle 126"/>
            <p:cNvSpPr>
              <a:spLocks noChangeArrowheads="1"/>
            </p:cNvSpPr>
            <p:nvPr/>
          </p:nvSpPr>
          <p:spPr bwMode="gray">
            <a:xfrm>
              <a:off x="2162" y="1233"/>
              <a:ext cx="57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 Нерівності </a:t>
              </a:r>
            </a:p>
          </p:txBody>
        </p:sp>
      </p:grpSp>
      <p:sp>
        <p:nvSpPr>
          <p:cNvPr id="209" name="Line 8"/>
          <p:cNvSpPr>
            <a:spLocks noChangeShapeType="1"/>
          </p:cNvSpPr>
          <p:nvPr/>
        </p:nvSpPr>
        <p:spPr bwMode="gray">
          <a:xfrm flipV="1">
            <a:off x="8096264" y="2857496"/>
            <a:ext cx="1071570" cy="571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2903941" y="5857892"/>
            <a:ext cx="1763299" cy="4866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AutoShape 176"/>
          <p:cNvSpPr>
            <a:spLocks/>
          </p:cNvSpPr>
          <p:nvPr/>
        </p:nvSpPr>
        <p:spPr bwMode="auto">
          <a:xfrm>
            <a:off x="2909379" y="5839012"/>
            <a:ext cx="1759079" cy="632126"/>
          </a:xfrm>
          <a:prstGeom prst="accentCallout2">
            <a:avLst>
              <a:gd name="adj1" fmla="val 43214"/>
              <a:gd name="adj2" fmla="val 106700"/>
              <a:gd name="adj3" fmla="val 43214"/>
              <a:gd name="adj4" fmla="val 122421"/>
              <a:gd name="adj5" fmla="val -198279"/>
              <a:gd name="adj6" fmla="val 170057"/>
            </a:avLst>
          </a:prstGeom>
          <a:ln>
            <a:headEnd/>
            <a:tailEnd type="diamond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Метод інтервалів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3095604" y="2786058"/>
            <a:ext cx="1143008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AutoShape 175"/>
          <p:cNvSpPr>
            <a:spLocks/>
          </p:cNvSpPr>
          <p:nvPr/>
        </p:nvSpPr>
        <p:spPr bwMode="auto">
          <a:xfrm>
            <a:off x="2358433" y="2786059"/>
            <a:ext cx="1902425" cy="434975"/>
          </a:xfrm>
          <a:prstGeom prst="accentCallout2">
            <a:avLst>
              <a:gd name="adj1" fmla="val 51689"/>
              <a:gd name="adj2" fmla="val 105644"/>
              <a:gd name="adj3" fmla="val 47069"/>
              <a:gd name="adj4" fmla="val 123238"/>
              <a:gd name="adj5" fmla="val 90059"/>
              <a:gd name="adj6" fmla="val 141676"/>
            </a:avLst>
          </a:prstGeom>
          <a:ln>
            <a:headEnd/>
            <a:tailEnd type="diamond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ru-RU" sz="1400" dirty="0">
              <a:latin typeface="Times New Roman"/>
              <a:ea typeface="Times New Roman"/>
            </a:endParaRPr>
          </a:p>
          <a:p>
            <a:pPr algn="ctr" eaLnBrk="0" hangingPunct="0"/>
            <a:r>
              <a:rPr lang="ru-RU" sz="2000" b="1" dirty="0">
                <a:latin typeface="Times New Roman"/>
                <a:ea typeface="Times New Roman"/>
                <a:hlinkClick r:id="rId16" action="ppaction://hlinksldjump"/>
              </a:rPr>
              <a:t> | </a:t>
            </a:r>
            <a:r>
              <a:rPr lang="ru-RU" sz="2000" b="1" i="1" dirty="0" err="1">
                <a:latin typeface="Times New Roman"/>
                <a:ea typeface="Times New Roman"/>
                <a:hlinkClick r:id="rId16" action="ppaction://hlinksldjump"/>
              </a:rPr>
              <a:t>х</a:t>
            </a:r>
            <a:r>
              <a:rPr lang="ru-RU" sz="2000" b="1" i="1" dirty="0">
                <a:latin typeface="Times New Roman"/>
                <a:ea typeface="Times New Roman"/>
                <a:hlinkClick r:id="rId16" action="ppaction://hlinksldjump"/>
              </a:rPr>
              <a:t> </a:t>
            </a:r>
            <a:r>
              <a:rPr lang="ru-RU" sz="2000" b="1" dirty="0">
                <a:latin typeface="Times New Roman"/>
                <a:ea typeface="Times New Roman"/>
                <a:hlinkClick r:id="rId16" action="ppaction://hlinksldjump"/>
              </a:rPr>
              <a:t>|  &gt; </a:t>
            </a:r>
            <a:r>
              <a:rPr lang="ru-RU" sz="2000" b="1" i="1" dirty="0">
                <a:latin typeface="Times New Roman"/>
                <a:ea typeface="Times New Roman"/>
                <a:hlinkClick r:id="rId16" action="ppaction://hlinksldjump"/>
              </a:rPr>
              <a:t>а</a:t>
            </a:r>
            <a:r>
              <a:rPr lang="ru-RU" sz="2000" b="1" dirty="0">
                <a:latin typeface="Times New Roman"/>
                <a:ea typeface="Times New Roman"/>
                <a:hlinkClick r:id="rId16" action="ppaction://hlinksldjump"/>
              </a:rPr>
              <a:t> 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AutoShape 175"/>
          <p:cNvSpPr>
            <a:spLocks/>
          </p:cNvSpPr>
          <p:nvPr/>
        </p:nvSpPr>
        <p:spPr bwMode="auto">
          <a:xfrm>
            <a:off x="3095604" y="3929067"/>
            <a:ext cx="1165254" cy="434975"/>
          </a:xfrm>
          <a:prstGeom prst="accentCallout2">
            <a:avLst>
              <a:gd name="adj1" fmla="val 51689"/>
              <a:gd name="adj2" fmla="val 105644"/>
              <a:gd name="adj3" fmla="val 47069"/>
              <a:gd name="adj4" fmla="val 123238"/>
              <a:gd name="adj5" fmla="val -11585"/>
              <a:gd name="adj6" fmla="val 143634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1400" dirty="0">
                <a:latin typeface="Times New Roman"/>
                <a:ea typeface="Times New Roman"/>
              </a:rPr>
              <a:t> 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2358433" y="2143116"/>
            <a:ext cx="1880179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AutoShape 175"/>
          <p:cNvSpPr>
            <a:spLocks/>
          </p:cNvSpPr>
          <p:nvPr/>
        </p:nvSpPr>
        <p:spPr bwMode="auto">
          <a:xfrm>
            <a:off x="2361363" y="2143117"/>
            <a:ext cx="1899495" cy="434975"/>
          </a:xfrm>
          <a:prstGeom prst="accentCallout2">
            <a:avLst>
              <a:gd name="adj1" fmla="val 51689"/>
              <a:gd name="adj2" fmla="val 105644"/>
              <a:gd name="adj3" fmla="val 47069"/>
              <a:gd name="adj4" fmla="val 123238"/>
              <a:gd name="adj5" fmla="val 176616"/>
              <a:gd name="adj6" fmla="val 166504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ctr" eaLnBrk="0" hangingPunct="0"/>
            <a:r>
              <a:rPr lang="ru-RU" sz="2000" b="1" dirty="0">
                <a:latin typeface="Times New Roman"/>
                <a:ea typeface="Times New Roman"/>
                <a:hlinkClick r:id="rId17" action="ppaction://hlinksldjump"/>
              </a:rPr>
              <a:t>| </a:t>
            </a:r>
            <a:r>
              <a:rPr lang="ru-RU" sz="2000" b="1" i="1" dirty="0" err="1">
                <a:latin typeface="Times New Roman"/>
                <a:ea typeface="Times New Roman"/>
                <a:hlinkClick r:id="rId17" action="ppaction://hlinksldjump"/>
              </a:rPr>
              <a:t>х</a:t>
            </a:r>
            <a:r>
              <a:rPr lang="ru-RU" sz="2000" b="1" i="1" dirty="0">
                <a:latin typeface="Times New Roman"/>
                <a:ea typeface="Times New Roman"/>
                <a:hlinkClick r:id="rId17" action="ppaction://hlinksldjump"/>
              </a:rPr>
              <a:t> </a:t>
            </a:r>
            <a:r>
              <a:rPr lang="ru-RU" sz="2000" b="1" dirty="0">
                <a:latin typeface="Times New Roman"/>
                <a:ea typeface="Times New Roman"/>
                <a:hlinkClick r:id="rId17" action="ppaction://hlinksldjump"/>
              </a:rPr>
              <a:t>| &lt; </a:t>
            </a:r>
            <a:r>
              <a:rPr lang="ru-RU" sz="2000" b="1" i="1" dirty="0">
                <a:latin typeface="Times New Roman"/>
                <a:ea typeface="Times New Roman"/>
                <a:hlinkClick r:id="rId17" action="ppaction://hlinksldjump"/>
              </a:rPr>
              <a:t>а</a:t>
            </a:r>
            <a:r>
              <a:rPr lang="ru-RU" sz="2000" b="1" dirty="0">
                <a:latin typeface="Times New Roman"/>
                <a:ea typeface="Times New Roman"/>
                <a:hlinkClick r:id="rId17" action="ppaction://hlinksldjump"/>
              </a:rPr>
              <a:t> 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Скругленный прямоугольник 227">
            <a:hlinkClick r:id="rId15" action="ppaction://hlinksldjump"/>
          </p:cNvPr>
          <p:cNvSpPr/>
          <p:nvPr/>
        </p:nvSpPr>
        <p:spPr>
          <a:xfrm>
            <a:off x="5949718" y="509739"/>
            <a:ext cx="1806653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AutoShape 174"/>
          <p:cNvSpPr>
            <a:spLocks/>
          </p:cNvSpPr>
          <p:nvPr/>
        </p:nvSpPr>
        <p:spPr bwMode="auto">
          <a:xfrm flipH="1">
            <a:off x="6381752" y="1214423"/>
            <a:ext cx="1143008" cy="434975"/>
          </a:xfrm>
          <a:prstGeom prst="accentCallout2">
            <a:avLst>
              <a:gd name="adj1" fmla="val 55828"/>
              <a:gd name="adj2" fmla="val 106494"/>
              <a:gd name="adj3" fmla="val 58138"/>
              <a:gd name="adj4" fmla="val 134770"/>
              <a:gd name="adj5" fmla="val 110815"/>
              <a:gd name="adj6" fmla="val 135389"/>
            </a:avLst>
          </a:prstGeom>
          <a:noFill/>
          <a:ln w="2857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>
            <a:hlinkClick r:id="rId18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41140"/>
              </p:ext>
            </p:extLst>
          </p:nvPr>
        </p:nvGraphicFramePr>
        <p:xfrm>
          <a:off x="3833433" y="1142985"/>
          <a:ext cx="129577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Формула" r:id="rId19" imgW="685800" imgH="482600" progId="Equation.3">
                  <p:embed/>
                </p:oleObj>
              </mc:Choice>
              <mc:Fallback>
                <p:oleObj name="Формула" r:id="rId19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433" y="1142985"/>
                        <a:ext cx="1295770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>
            <a:hlinkClick r:id="rId1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86400"/>
              </p:ext>
            </p:extLst>
          </p:nvPr>
        </p:nvGraphicFramePr>
        <p:xfrm>
          <a:off x="6154592" y="581362"/>
          <a:ext cx="134634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Формула" r:id="rId21" imgW="685800" imgH="482600" progId="Equation.3">
                  <p:embed/>
                </p:oleObj>
              </mc:Choice>
              <mc:Fallback>
                <p:oleObj name="Формула" r:id="rId2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592" y="581362"/>
                        <a:ext cx="1346346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9" name="Group 98"/>
          <p:cNvGrpSpPr>
            <a:grpSpLocks/>
          </p:cNvGrpSpPr>
          <p:nvPr/>
        </p:nvGrpSpPr>
        <p:grpSpPr bwMode="auto">
          <a:xfrm>
            <a:off x="7667636" y="4000505"/>
            <a:ext cx="1573036" cy="1374775"/>
            <a:chOff x="2064" y="1008"/>
            <a:chExt cx="722" cy="866"/>
          </a:xfrm>
        </p:grpSpPr>
        <p:sp>
          <p:nvSpPr>
            <p:cNvPr id="24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1" name="Group 100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260" name="Picture 101" descr="circuler_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61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6666FF">
                  <a:alpha val="49804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62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63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264" name="Group 105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66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8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9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48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250" name="Group 116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56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7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8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9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1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52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3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4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5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9" name="Rectangle 126"/>
            <p:cNvSpPr>
              <a:spLocks noChangeArrowheads="1"/>
            </p:cNvSpPr>
            <p:nvPr/>
          </p:nvSpPr>
          <p:spPr bwMode="gray">
            <a:xfrm>
              <a:off x="2162" y="1233"/>
              <a:ext cx="50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Завдання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      ЗНО</a:t>
              </a:r>
            </a:p>
          </p:txBody>
        </p:sp>
      </p:grpSp>
      <p:sp>
        <p:nvSpPr>
          <p:cNvPr id="278" name="Line 6"/>
          <p:cNvSpPr>
            <a:spLocks noChangeShapeType="1"/>
          </p:cNvSpPr>
          <p:nvPr/>
        </p:nvSpPr>
        <p:spPr bwMode="gray">
          <a:xfrm>
            <a:off x="7881966" y="3890970"/>
            <a:ext cx="500034" cy="1476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9" name="Line 8"/>
          <p:cNvSpPr>
            <a:spLocks noChangeShapeType="1"/>
          </p:cNvSpPr>
          <p:nvPr/>
        </p:nvSpPr>
        <p:spPr bwMode="gray">
          <a:xfrm flipV="1">
            <a:off x="7500938" y="2655093"/>
            <a:ext cx="161926" cy="3143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7" name="Group 69"/>
          <p:cNvGrpSpPr>
            <a:grpSpLocks/>
          </p:cNvGrpSpPr>
          <p:nvPr/>
        </p:nvGrpSpPr>
        <p:grpSpPr bwMode="auto">
          <a:xfrm>
            <a:off x="6310315" y="4786322"/>
            <a:ext cx="1928251" cy="1379538"/>
            <a:chOff x="2064" y="1008"/>
            <a:chExt cx="836" cy="869"/>
          </a:xfrm>
        </p:grpSpPr>
        <p:sp>
          <p:nvSpPr>
            <p:cNvPr id="28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9" name="Group 71"/>
            <p:cNvGrpSpPr>
              <a:grpSpLocks/>
            </p:cNvGrpSpPr>
            <p:nvPr/>
          </p:nvGrpSpPr>
          <p:grpSpPr bwMode="auto">
            <a:xfrm>
              <a:off x="2088" y="1032"/>
              <a:ext cx="722" cy="845"/>
              <a:chOff x="3973" y="1593"/>
              <a:chExt cx="987" cy="1157"/>
            </a:xfrm>
          </p:grpSpPr>
          <p:pic>
            <p:nvPicPr>
              <p:cNvPr id="307" name="Picture 72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3973" y="1593"/>
                <a:ext cx="987" cy="935"/>
              </a:xfrm>
              <a:prstGeom prst="rect">
                <a:avLst/>
              </a:prstGeom>
              <a:noFill/>
            </p:spPr>
          </p:pic>
          <p:sp>
            <p:nvSpPr>
              <p:cNvPr id="308" name="Oval 73"/>
              <p:cNvSpPr>
                <a:spLocks noChangeArrowheads="1"/>
              </p:cNvSpPr>
              <p:nvPr/>
            </p:nvSpPr>
            <p:spPr bwMode="gray">
              <a:xfrm>
                <a:off x="3985" y="1622"/>
                <a:ext cx="974" cy="87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1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0" cy="191"/>
                <a:chOff x="2529" y="1060"/>
                <a:chExt cx="893" cy="236"/>
              </a:xfrm>
            </p:grpSpPr>
            <p:grpSp>
              <p:nvGrpSpPr>
                <p:cNvPr id="311" name="Group 76"/>
                <p:cNvGrpSpPr>
                  <a:grpSpLocks/>
                </p:cNvGrpSpPr>
                <p:nvPr/>
              </p:nvGrpSpPr>
              <p:grpSpPr bwMode="auto">
                <a:xfrm>
                  <a:off x="2529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7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3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1" name="Group 86"/>
            <p:cNvGrpSpPr>
              <a:grpSpLocks/>
            </p:cNvGrpSpPr>
            <p:nvPr/>
          </p:nvGrpSpPr>
          <p:grpSpPr bwMode="auto">
            <a:xfrm rot="-3733502" flipH="1" flipV="1">
              <a:off x="2442" y="1487"/>
              <a:ext cx="438" cy="96"/>
              <a:chOff x="2529" y="1060"/>
              <a:chExt cx="742" cy="186"/>
            </a:xfrm>
          </p:grpSpPr>
          <p:grpSp>
            <p:nvGrpSpPr>
              <p:cNvPr id="294" name="Group 87"/>
              <p:cNvGrpSpPr>
                <a:grpSpLocks/>
              </p:cNvGrpSpPr>
              <p:nvPr/>
            </p:nvGrpSpPr>
            <p:grpSpPr bwMode="auto">
              <a:xfrm>
                <a:off x="2529" y="1060"/>
                <a:ext cx="742" cy="186"/>
                <a:chOff x="1565" y="2568"/>
                <a:chExt cx="1118" cy="279"/>
              </a:xfrm>
            </p:grpSpPr>
            <p:sp>
              <p:nvSpPr>
                <p:cNvPr id="303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4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5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6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96" name="AutoShape 93"/>
              <p:cNvSpPr>
                <a:spLocks noChangeArrowheads="1"/>
              </p:cNvSpPr>
              <p:nvPr/>
            </p:nvSpPr>
            <p:spPr bwMode="white">
              <a:xfrm rot="6616670">
                <a:off x="2903" y="898"/>
                <a:ext cx="152" cy="541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2" name="Rectangle 97"/>
            <p:cNvSpPr>
              <a:spLocks noChangeArrowheads="1"/>
            </p:cNvSpPr>
            <p:nvPr/>
          </p:nvSpPr>
          <p:spPr bwMode="gray">
            <a:xfrm>
              <a:off x="2095" y="1211"/>
              <a:ext cx="80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r>
                <a:rPr lang="uk-UA" sz="1600" b="1" dirty="0">
                  <a:solidFill>
                    <a:srgbClr val="000000"/>
                  </a:solidFill>
                </a:rPr>
                <a:t>Тригонометричні </a:t>
              </a:r>
            </a:p>
            <a:p>
              <a:r>
                <a:rPr lang="uk-UA" sz="1600" b="1" dirty="0">
                  <a:solidFill>
                    <a:srgbClr val="000000"/>
                  </a:solidFill>
                </a:rPr>
                <a:t>  нерівності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21" name="Line 5"/>
          <p:cNvSpPr>
            <a:spLocks noChangeShapeType="1"/>
          </p:cNvSpPr>
          <p:nvPr/>
        </p:nvSpPr>
        <p:spPr bwMode="gray">
          <a:xfrm flipH="1">
            <a:off x="7239007" y="4000504"/>
            <a:ext cx="71439" cy="8572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8" name="Скругленный прямоугольник 297"/>
          <p:cNvSpPr/>
          <p:nvPr/>
        </p:nvSpPr>
        <p:spPr>
          <a:xfrm>
            <a:off x="2381224" y="4500570"/>
            <a:ext cx="1857388" cy="428628"/>
          </a:xfrm>
          <a:prstGeom prst="roundRect">
            <a:avLst>
              <a:gd name="adj" fmla="val 263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eaLnBrk="0" hangingPunct="0"/>
            <a:r>
              <a:rPr lang="ru-RU" sz="2000" b="1" dirty="0" err="1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|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f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(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х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)| &gt;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|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g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(</a:t>
            </a:r>
            <a:r>
              <a:rPr lang="ru-RU" sz="2000" b="1" i="1" dirty="0" err="1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х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hlinkClick r:id="rId23" action="ppaction://hlinksldjump"/>
              </a:rPr>
              <a:t>)| 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AutoShape 175"/>
          <p:cNvSpPr>
            <a:spLocks/>
          </p:cNvSpPr>
          <p:nvPr/>
        </p:nvSpPr>
        <p:spPr bwMode="auto">
          <a:xfrm>
            <a:off x="3095604" y="4500571"/>
            <a:ext cx="1214446" cy="434975"/>
          </a:xfrm>
          <a:prstGeom prst="accentCallout2">
            <a:avLst>
              <a:gd name="adj1" fmla="val 48185"/>
              <a:gd name="adj2" fmla="val 109568"/>
              <a:gd name="adj3" fmla="val 47069"/>
              <a:gd name="adj4" fmla="val 123238"/>
              <a:gd name="adj5" fmla="val -97424"/>
              <a:gd name="adj6" fmla="val 163906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1400" dirty="0">
                <a:latin typeface="Times New Roman"/>
                <a:ea typeface="Times New Roman"/>
              </a:rPr>
              <a:t> 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Скругленный прямоугольник 301"/>
          <p:cNvSpPr/>
          <p:nvPr/>
        </p:nvSpPr>
        <p:spPr>
          <a:xfrm>
            <a:off x="3095604" y="3357562"/>
            <a:ext cx="1143008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AutoShape 175"/>
          <p:cNvSpPr>
            <a:spLocks/>
          </p:cNvSpPr>
          <p:nvPr/>
        </p:nvSpPr>
        <p:spPr bwMode="auto">
          <a:xfrm>
            <a:off x="2358433" y="3357563"/>
            <a:ext cx="1902425" cy="434975"/>
          </a:xfrm>
          <a:prstGeom prst="accentCallout2">
            <a:avLst>
              <a:gd name="adj1" fmla="val 51689"/>
              <a:gd name="adj2" fmla="val 105644"/>
              <a:gd name="adj3" fmla="val 47069"/>
              <a:gd name="adj4" fmla="val 123238"/>
              <a:gd name="adj5" fmla="val 11227"/>
              <a:gd name="adj6" fmla="val 133829"/>
            </a:avLst>
          </a:prstGeom>
          <a:ln>
            <a:headEnd/>
            <a:tailEnd type="diamond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ru-RU" sz="1400" dirty="0">
              <a:latin typeface="Times New Roman"/>
              <a:ea typeface="Times New Roman"/>
            </a:endParaRPr>
          </a:p>
          <a:p>
            <a:pPr eaLnBrk="0" hangingPunct="0"/>
            <a:endParaRPr lang="ru-RU" sz="1400" dirty="0">
              <a:latin typeface="Times New Roman"/>
              <a:ea typeface="Times New Roman"/>
            </a:endParaRPr>
          </a:p>
          <a:p>
            <a:pPr algn="ctr" eaLnBrk="0" hangingPunct="0"/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hlinkClick r:id="rId24" action="ppaction://hlinksldjump"/>
              </a:rPr>
              <a:t>| </a:t>
            </a:r>
            <a:r>
              <a:rPr lang="ru-RU" sz="2000" b="1" i="1" dirty="0" err="1">
                <a:latin typeface="Times New Roman"/>
                <a:ea typeface="Times New Roman"/>
                <a:hlinkClick r:id="rId24" action="ppaction://hlinksldjump"/>
              </a:rPr>
              <a:t>f</a:t>
            </a:r>
            <a:r>
              <a:rPr lang="ru-RU" sz="2000" b="1" i="1" dirty="0">
                <a:latin typeface="Times New Roman"/>
                <a:ea typeface="Times New Roman"/>
                <a:hlinkClick r:id="rId24" action="ppaction://hlinksldjump"/>
              </a:rPr>
              <a:t> </a:t>
            </a:r>
            <a:r>
              <a:rPr lang="ru-RU" sz="2000" b="1" dirty="0">
                <a:latin typeface="Times New Roman"/>
                <a:ea typeface="Times New Roman"/>
                <a:hlinkClick r:id="rId24" action="ppaction://hlinksldjump"/>
              </a:rPr>
              <a:t>(</a:t>
            </a:r>
            <a:r>
              <a:rPr lang="ru-RU" sz="2000" b="1" i="1" dirty="0" err="1">
                <a:latin typeface="Times New Roman"/>
                <a:ea typeface="Times New Roman"/>
                <a:hlinkClick r:id="rId24" action="ppaction://hlinksldjump"/>
              </a:rPr>
              <a:t>х</a:t>
            </a:r>
            <a:r>
              <a:rPr lang="ru-RU" sz="2000" b="1" dirty="0">
                <a:latin typeface="Times New Roman"/>
                <a:ea typeface="Times New Roman"/>
                <a:hlinkClick r:id="rId24" action="ppaction://hlinksldjump"/>
              </a:rPr>
              <a:t>)| &lt; </a:t>
            </a:r>
            <a:r>
              <a:rPr lang="ru-RU" sz="2000" b="1" i="1" dirty="0" err="1">
                <a:latin typeface="Times New Roman"/>
                <a:ea typeface="Times New Roman"/>
                <a:hlinkClick r:id="rId24" action="ppaction://hlinksldjump"/>
              </a:rPr>
              <a:t>g</a:t>
            </a:r>
            <a:r>
              <a:rPr lang="ru-RU" sz="2000" b="1" dirty="0">
                <a:latin typeface="Times New Roman"/>
                <a:ea typeface="Times New Roman"/>
                <a:hlinkClick r:id="rId24" action="ppaction://hlinksldjump"/>
              </a:rPr>
              <a:t>(</a:t>
            </a:r>
            <a:r>
              <a:rPr lang="ru-RU" sz="2000" b="1" i="1" dirty="0" err="1">
                <a:latin typeface="Times New Roman"/>
                <a:ea typeface="Times New Roman"/>
                <a:hlinkClick r:id="rId24" action="ppaction://hlinksldjump"/>
              </a:rPr>
              <a:t>х</a:t>
            </a:r>
            <a:r>
              <a:rPr lang="ru-RU" sz="2000" b="1" dirty="0">
                <a:latin typeface="Times New Roman"/>
                <a:ea typeface="Times New Roman"/>
              </a:rPr>
              <a:t>) 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4" y="172017"/>
            <a:ext cx="8964488" cy="118802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4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4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03512" y="1628800"/>
            <a:ext cx="8568952" cy="45696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b&gt;c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a+c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- знак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k&gt;0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&gt;bk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 ж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число - знак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k&lt;0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 ж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від'ємне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число - знак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94222" y="323528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2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полосы (16:9)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4_TF16391941" id="{C37A0EF9-D554-461A-83D5-27DF94EE833D}" vid="{FDE45443-035E-4615-81A0-877D0B4F266A}"/>
    </a:ext>
  </a:extLst>
</a:theme>
</file>

<file path=ppt/theme/theme2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синей каймой Рассвет в горах (широкоэкранный формат)</Template>
  <TotalTime>807</TotalTime>
  <Words>1162</Words>
  <Application>Microsoft Office PowerPoint</Application>
  <PresentationFormat>Широкоэкранный</PresentationFormat>
  <Paragraphs>450</Paragraphs>
  <Slides>41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62" baseType="lpstr">
      <vt:lpstr>Microsoft YaHei</vt:lpstr>
      <vt:lpstr>Arial</vt:lpstr>
      <vt:lpstr>Arial Narrow</vt:lpstr>
      <vt:lpstr>Bahnschrift SemiLight</vt:lpstr>
      <vt:lpstr>Calibri</vt:lpstr>
      <vt:lpstr>Cambria Math</vt:lpstr>
      <vt:lpstr>Corbel</vt:lpstr>
      <vt:lpstr>Euphemia</vt:lpstr>
      <vt:lpstr>Georgia</vt:lpstr>
      <vt:lpstr>MathJax_Main</vt:lpstr>
      <vt:lpstr>MathJax_Math-italic</vt:lpstr>
      <vt:lpstr>Monotype Corsiva</vt:lpstr>
      <vt:lpstr>Open Sans</vt:lpstr>
      <vt:lpstr>Segoe UI</vt:lpstr>
      <vt:lpstr>Symbol</vt:lpstr>
      <vt:lpstr>Times New Roman</vt:lpstr>
      <vt:lpstr>Wingdings</vt:lpstr>
      <vt:lpstr>Синие полосы (16:9)</vt:lpstr>
      <vt:lpstr>Формула</vt:lpstr>
      <vt:lpstr>Equation</vt:lpstr>
      <vt:lpstr>Уравнение</vt:lpstr>
      <vt:lpstr>Розв’язання нерівностей.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властивості числових нерівностей.</vt:lpstr>
      <vt:lpstr>Числові інтервали.</vt:lpstr>
      <vt:lpstr>Розв’язування лінійних нерівностей.</vt:lpstr>
      <vt:lpstr>Розв'язання квадратних нерівностей: </vt:lpstr>
      <vt:lpstr>Метод інтервалів. </vt:lpstr>
      <vt:lpstr>Схема розв’язування нерівностей методом інтервалів</vt:lpstr>
      <vt:lpstr>Приклад</vt:lpstr>
      <vt:lpstr>Презентация PowerPoint</vt:lpstr>
      <vt:lpstr>Презентация PowerPoint</vt:lpstr>
      <vt:lpstr>Презентация PowerPoint</vt:lpstr>
      <vt:lpstr>Дробово-рацiональнi нерiвності </vt:lpstr>
      <vt:lpstr>Приклад</vt:lpstr>
      <vt:lpstr>ЗНО,2013</vt:lpstr>
      <vt:lpstr>Графічний метод</vt:lpstr>
      <vt:lpstr>    Показникові і логарифмічні нерівності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Розв´язати нерівності:</vt:lpstr>
      <vt:lpstr>Домашне завдання.</vt:lpstr>
      <vt:lpstr>Успіхів!!!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Розв’язання степеневих і показникових рівнянь</dc:title>
  <dc:creator>Valeriia</dc:creator>
  <cp:lastModifiedBy>Учетная запись Майкрософт</cp:lastModifiedBy>
  <cp:revision>65</cp:revision>
  <dcterms:created xsi:type="dcterms:W3CDTF">2021-11-30T18:26:04Z</dcterms:created>
  <dcterms:modified xsi:type="dcterms:W3CDTF">2023-04-24T12:49:05Z</dcterms:modified>
</cp:coreProperties>
</file>