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28" autoAdjust="0"/>
    <p:restoredTop sz="94660"/>
  </p:normalViewPr>
  <p:slideViewPr>
    <p:cSldViewPr snapToGrid="0">
      <p:cViewPr varScale="1">
        <p:scale>
          <a:sx n="73" d="100"/>
          <a:sy n="73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549371"/>
            <a:ext cx="9448800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ЛЕКСИЧНІ ЗАСОБИ ПРОФЕСІЙНОГО МОВЛЕННЯ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86891"/>
            <a:ext cx="9448800" cy="3461658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1. Пасивна лексика (застарілі слова, неологізми) у професійному мовленні. 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>
                <a:solidFill>
                  <a:srgbClr val="FFFF00"/>
                </a:solidFill>
              </a:rPr>
              <a:t>2. Синоніми та пароніми у професійному мовленні.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>
                <a:solidFill>
                  <a:srgbClr val="FFFF00"/>
                </a:solidFill>
              </a:rPr>
              <a:t>3. Поняття про омонімію та багатозначність слів.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>
                <a:solidFill>
                  <a:srgbClr val="FFFF00"/>
                </a:solidFill>
              </a:rPr>
              <a:t>4. Тавтологія, плеоназм, зайві слова в ділових паперах.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>
                <a:solidFill>
                  <a:srgbClr val="FFFF00"/>
                </a:solidFill>
              </a:rPr>
              <a:t>5. Канцеляризми, штампи, кліше в документах.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>
                <a:solidFill>
                  <a:srgbClr val="FFFF00"/>
                </a:solidFill>
              </a:rPr>
              <a:t>6. Доповідна записка. Пояснювальна записка. Службова записка.</a:t>
            </a:r>
            <a:endParaRPr lang="ru-RU" b="1" dirty="0">
              <a:solidFill>
                <a:srgbClr val="FFFF00"/>
              </a:solidFill>
            </a:endParaRPr>
          </a:p>
          <a:p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7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1965577" cy="809897"/>
          </a:xfrm>
        </p:spPr>
        <p:txBody>
          <a:bodyPr/>
          <a:lstStyle/>
          <a:p>
            <a:r>
              <a:rPr lang="uk-UA" b="1" dirty="0" err="1">
                <a:solidFill>
                  <a:srgbClr val="FF0000"/>
                </a:solidFill>
              </a:rPr>
              <a:t>Знайдімо</a:t>
            </a:r>
            <a:r>
              <a:rPr lang="uk-UA" b="1" dirty="0">
                <a:solidFill>
                  <a:srgbClr val="FF0000"/>
                </a:solidFill>
              </a:rPr>
              <a:t> синонім/варіант до слів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6349" y="809897"/>
            <a:ext cx="5334000" cy="5943600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i="1" dirty="0"/>
              <a:t>Активізуючий 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- </a:t>
            </a:r>
            <a:r>
              <a:rPr lang="ru-RU" sz="2400" dirty="0" err="1">
                <a:solidFill>
                  <a:srgbClr val="FFFF00"/>
                </a:solidFill>
              </a:rPr>
              <a:t>здатний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активізувати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активізатор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b="1" dirty="0" err="1">
                <a:solidFill>
                  <a:srgbClr val="FFFF00"/>
                </a:solidFill>
              </a:rPr>
              <a:t>активіз</a:t>
            </a:r>
            <a:r>
              <a:rPr lang="ru-RU" sz="2400" b="1" dirty="0" err="1">
                <a:solidFill>
                  <a:srgbClr val="00B0F0"/>
                </a:solidFill>
              </a:rPr>
              <a:t>ацій</a:t>
            </a:r>
            <a:r>
              <a:rPr lang="ru-RU" sz="2400" b="1" dirty="0" err="1">
                <a:solidFill>
                  <a:srgbClr val="FFFF00"/>
                </a:solidFill>
              </a:rPr>
              <a:t>ний</a:t>
            </a:r>
            <a:r>
              <a:rPr lang="ru-RU" sz="2400" dirty="0">
                <a:solidFill>
                  <a:srgbClr val="FFFF00"/>
                </a:solidFill>
              </a:rPr>
              <a:t>, для </a:t>
            </a:r>
            <a:r>
              <a:rPr lang="ru-RU" sz="2400" dirty="0" err="1">
                <a:solidFill>
                  <a:srgbClr val="FFFF00"/>
                </a:solidFill>
              </a:rPr>
              <a:t>активізації</a:t>
            </a:r>
            <a:endParaRPr lang="ru-RU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2400" b="1" i="1" dirty="0">
                <a:solidFill>
                  <a:srgbClr val="FFFF00"/>
                </a:solidFill>
              </a:rPr>
              <a:t> 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b="1" i="1" dirty="0" err="1"/>
              <a:t>Багатообіцяючий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-  </a:t>
            </a:r>
            <a:r>
              <a:rPr lang="ru-RU" sz="2400" dirty="0" err="1">
                <a:solidFill>
                  <a:srgbClr val="FFFF00"/>
                </a:solidFill>
              </a:rPr>
              <a:t>повен</a:t>
            </a:r>
            <a:r>
              <a:rPr lang="ru-RU" sz="2400" dirty="0">
                <a:solidFill>
                  <a:srgbClr val="FFFF00"/>
                </a:solidFill>
              </a:rPr>
              <a:t>  </a:t>
            </a:r>
            <a:r>
              <a:rPr lang="ru-RU" sz="2400" dirty="0" err="1">
                <a:solidFill>
                  <a:srgbClr val="FFFF00"/>
                </a:solidFill>
              </a:rPr>
              <a:t>надій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перспективний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багатонадійний</a:t>
            </a:r>
            <a:r>
              <a:rPr lang="ru-RU" sz="2400" dirty="0">
                <a:solidFill>
                  <a:srgbClr val="FFFF00"/>
                </a:solidFill>
              </a:rPr>
              <a:t>, з великими </a:t>
            </a:r>
            <a:r>
              <a:rPr lang="ru-RU" sz="2400" dirty="0" err="1">
                <a:solidFill>
                  <a:srgbClr val="FFFF00"/>
                </a:solidFill>
              </a:rPr>
              <a:t>надіями</a:t>
            </a:r>
            <a:endParaRPr lang="ru-RU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r>
              <a:rPr lang="ru-RU" sz="2400" b="1" i="1" dirty="0" err="1"/>
              <a:t>Бажаючий</a:t>
            </a:r>
            <a:r>
              <a:rPr lang="ru-RU" sz="2400" b="1" i="1" dirty="0"/>
              <a:t>  </a:t>
            </a:r>
            <a:r>
              <a:rPr lang="ru-RU" sz="2400" b="1" i="1" dirty="0">
                <a:solidFill>
                  <a:srgbClr val="FFFF00"/>
                </a:solidFill>
              </a:rPr>
              <a:t>-  </a:t>
            </a:r>
            <a:r>
              <a:rPr lang="ru-RU" sz="2400" dirty="0" err="1">
                <a:solidFill>
                  <a:srgbClr val="FFFF00"/>
                </a:solidFill>
              </a:rPr>
              <a:t>який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бажає</a:t>
            </a:r>
            <a:r>
              <a:rPr lang="ru-RU" sz="2400" b="1" dirty="0">
                <a:solidFill>
                  <a:srgbClr val="FFFF00"/>
                </a:solidFill>
              </a:rPr>
              <a:t>, охочий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сповнений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бажання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розохочений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спраглий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FF00"/>
                </a:solidFill>
              </a:rPr>
              <a:t> </a:t>
            </a:r>
          </a:p>
          <a:p>
            <a:r>
              <a:rPr lang="ru-RU" sz="2400" b="1" i="1" dirty="0" err="1"/>
              <a:t>Видужуючий</a:t>
            </a:r>
            <a:r>
              <a:rPr lang="ru-RU" sz="2400" b="1" i="1" dirty="0"/>
              <a:t>  </a:t>
            </a:r>
            <a:r>
              <a:rPr lang="ru-RU" sz="2400" b="1" i="1" dirty="0">
                <a:solidFill>
                  <a:srgbClr val="FFFF00"/>
                </a:solidFill>
              </a:rPr>
              <a:t>- 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(</a:t>
            </a:r>
            <a:r>
              <a:rPr lang="ru-RU" sz="2400" i="1" dirty="0" err="1">
                <a:solidFill>
                  <a:srgbClr val="FFFF00"/>
                </a:solidFill>
              </a:rPr>
              <a:t>який</a:t>
            </a:r>
            <a:r>
              <a:rPr lang="ru-RU" sz="2400" i="1" dirty="0">
                <a:solidFill>
                  <a:srgbClr val="FFFF00"/>
                </a:solidFill>
              </a:rPr>
              <a:t>) </a:t>
            </a:r>
            <a:r>
              <a:rPr lang="ru-RU" sz="2400" dirty="0" err="1">
                <a:solidFill>
                  <a:srgbClr val="FFFF00"/>
                </a:solidFill>
              </a:rPr>
              <a:t>видужує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майже</a:t>
            </a:r>
            <a:r>
              <a:rPr lang="ru-RU" sz="2400" dirty="0">
                <a:solidFill>
                  <a:srgbClr val="FFFF00"/>
                </a:solidFill>
              </a:rPr>
              <a:t> здоровий, </a:t>
            </a:r>
            <a:r>
              <a:rPr lang="ru-RU" sz="2400" b="1" dirty="0" err="1">
                <a:solidFill>
                  <a:srgbClr val="FFFF00"/>
                </a:solidFill>
              </a:rPr>
              <a:t>підлікований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підхворілий</a:t>
            </a:r>
            <a:r>
              <a:rPr lang="ru-RU" sz="2400" dirty="0">
                <a:solidFill>
                  <a:srgbClr val="FFFF00"/>
                </a:solidFill>
              </a:rPr>
              <a:t>,  </a:t>
            </a:r>
            <a:r>
              <a:rPr lang="ru-RU" sz="2400" dirty="0" err="1">
                <a:solidFill>
                  <a:srgbClr val="FFFF00"/>
                </a:solidFill>
              </a:rPr>
              <a:t>напівздоровий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майже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видужалий</a:t>
            </a:r>
            <a:r>
              <a:rPr lang="ru-RU" sz="2400" b="1" i="1" dirty="0">
                <a:solidFill>
                  <a:srgbClr val="FFFF00"/>
                </a:solidFill>
              </a:rPr>
              <a:t> 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b="1" i="1" dirty="0" err="1"/>
              <a:t>Виключаючий</a:t>
            </a:r>
            <a:r>
              <a:rPr lang="ru-RU" sz="2400" b="1" i="1" dirty="0"/>
              <a:t> -  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(</a:t>
            </a:r>
            <a:r>
              <a:rPr lang="ru-RU" sz="2400" b="1" i="1" dirty="0" err="1">
                <a:solidFill>
                  <a:srgbClr val="FFFF00"/>
                </a:solidFill>
              </a:rPr>
              <a:t>який</a:t>
            </a:r>
            <a:r>
              <a:rPr lang="ru-RU" sz="2400" b="1" i="1" dirty="0">
                <a:solidFill>
                  <a:srgbClr val="FFFF00"/>
                </a:solidFill>
              </a:rPr>
              <a:t>) </a:t>
            </a:r>
            <a:r>
              <a:rPr lang="ru-RU" sz="2400" dirty="0" err="1">
                <a:solidFill>
                  <a:srgbClr val="FFFF00"/>
                </a:solidFill>
              </a:rPr>
              <a:t>виключає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b="1" i="1" dirty="0" err="1"/>
              <a:t>Виснажуючий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- </a:t>
            </a:r>
            <a:r>
              <a:rPr lang="ru-RU" sz="2000" dirty="0" err="1">
                <a:solidFill>
                  <a:srgbClr val="FFFF00"/>
                </a:solidFill>
              </a:rPr>
              <a:t>що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b="1" i="1" dirty="0">
                <a:solidFill>
                  <a:srgbClr val="FFFF00"/>
                </a:solidFill>
              </a:rPr>
              <a:t>(</a:t>
            </a:r>
            <a:r>
              <a:rPr lang="ru-RU" sz="2000" b="1" i="1" dirty="0" err="1">
                <a:solidFill>
                  <a:srgbClr val="FFFF00"/>
                </a:solidFill>
              </a:rPr>
              <a:t>який</a:t>
            </a:r>
            <a:r>
              <a:rPr lang="ru-RU" sz="2000" b="1" i="1" dirty="0">
                <a:solidFill>
                  <a:srgbClr val="FFFF00"/>
                </a:solidFill>
              </a:rPr>
              <a:t>) </a:t>
            </a:r>
            <a:r>
              <a:rPr lang="ru-RU" sz="2000" dirty="0" err="1">
                <a:solidFill>
                  <a:srgbClr val="FFFF00"/>
                </a:solidFill>
              </a:rPr>
              <a:t>виснажує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виснажл</a:t>
            </a:r>
            <a:r>
              <a:rPr lang="ru-RU" sz="2000" b="1" dirty="0" err="1">
                <a:solidFill>
                  <a:srgbClr val="FFFF00"/>
                </a:solidFill>
              </a:rPr>
              <a:t>ив</a:t>
            </a:r>
            <a:r>
              <a:rPr lang="ru-RU" sz="2000" dirty="0" err="1">
                <a:solidFill>
                  <a:srgbClr val="FFFF00"/>
                </a:solidFill>
              </a:rPr>
              <a:t>ий</a:t>
            </a:r>
            <a:endParaRPr lang="ru-R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chemeClr val="bg1"/>
                </a:solidFill>
              </a:rPr>
              <a:t> </a:t>
            </a:r>
            <a:endParaRPr lang="ru-RU" sz="20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84817" y="809897"/>
            <a:ext cx="5334000" cy="5329646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i="1" dirty="0" err="1"/>
              <a:t>Діючий</a:t>
            </a:r>
            <a:r>
              <a:rPr lang="ru-RU" sz="2400" b="1" i="1" dirty="0"/>
              <a:t>   </a:t>
            </a:r>
            <a:r>
              <a:rPr lang="ru-RU" sz="2400" b="1" i="1" dirty="0">
                <a:solidFill>
                  <a:srgbClr val="FFFF00"/>
                </a:solidFill>
              </a:rPr>
              <a:t>- </a:t>
            </a:r>
            <a:r>
              <a:rPr lang="ru-RU" sz="2400" dirty="0" err="1">
                <a:solidFill>
                  <a:srgbClr val="FFFF00"/>
                </a:solidFill>
              </a:rPr>
              <a:t>діяльний,активний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ефективний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b="1" dirty="0" err="1">
                <a:solidFill>
                  <a:srgbClr val="FFFF00"/>
                </a:solidFill>
              </a:rPr>
              <a:t>чинний</a:t>
            </a:r>
            <a:r>
              <a:rPr lang="ru-RU" sz="2400" b="1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дійовий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</a:p>
          <a:p>
            <a:endParaRPr lang="ru-RU" sz="2400" b="1" i="1" dirty="0">
              <a:solidFill>
                <a:schemeClr val="bg1"/>
              </a:solidFill>
            </a:endParaRPr>
          </a:p>
          <a:p>
            <a:r>
              <a:rPr lang="ru-RU" sz="2400" b="1" i="1" dirty="0" err="1"/>
              <a:t>Знаючий</a:t>
            </a:r>
            <a:r>
              <a:rPr lang="ru-RU" sz="2400" b="1" i="1" dirty="0"/>
              <a:t>     - </a:t>
            </a:r>
            <a:r>
              <a:rPr lang="ru-RU" sz="2400" dirty="0" err="1">
                <a:solidFill>
                  <a:srgbClr val="FFFF00"/>
                </a:solidFill>
              </a:rPr>
              <a:t>знавець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тямущий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досвідчений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обізнаний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компетентний</a:t>
            </a:r>
            <a:r>
              <a:rPr lang="ru-RU" sz="2400" dirty="0">
                <a:solidFill>
                  <a:srgbClr val="FFFF00"/>
                </a:solidFill>
              </a:rPr>
              <a:t>, (</a:t>
            </a:r>
            <a:r>
              <a:rPr lang="ru-RU" sz="2400" dirty="0" err="1">
                <a:solidFill>
                  <a:srgbClr val="FFFF00"/>
                </a:solidFill>
              </a:rPr>
              <a:t>погляд</a:t>
            </a:r>
            <a:r>
              <a:rPr lang="ru-RU" sz="2400" dirty="0">
                <a:solidFill>
                  <a:srgbClr val="FFFF00"/>
                </a:solidFill>
              </a:rPr>
              <a:t>) </a:t>
            </a:r>
          </a:p>
          <a:p>
            <a:endParaRPr lang="ru-RU" sz="2400" b="1" i="1" dirty="0">
              <a:solidFill>
                <a:srgbClr val="FFFF00"/>
              </a:solidFill>
            </a:endParaRPr>
          </a:p>
          <a:p>
            <a:r>
              <a:rPr lang="ru-RU" sz="2400" b="1" i="1" dirty="0" err="1"/>
              <a:t>Існуючий</a:t>
            </a:r>
            <a:r>
              <a:rPr lang="ru-RU" sz="2400" b="1" i="1" dirty="0"/>
              <a:t>  -   </a:t>
            </a:r>
            <a:r>
              <a:rPr lang="ru-RU" sz="2400" dirty="0" err="1">
                <a:solidFill>
                  <a:srgbClr val="FFFF00"/>
                </a:solidFill>
              </a:rPr>
              <a:t>наявний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i="1" dirty="0">
                <a:solidFill>
                  <a:srgbClr val="FFFF00"/>
                </a:solidFill>
              </a:rPr>
              <a:t>(</a:t>
            </a:r>
            <a:r>
              <a:rPr lang="ru-RU" sz="2400" i="1" dirty="0" err="1">
                <a:solidFill>
                  <a:srgbClr val="FFFF00"/>
                </a:solidFill>
              </a:rPr>
              <a:t>який</a:t>
            </a:r>
            <a:r>
              <a:rPr lang="ru-RU" sz="2400" i="1" dirty="0">
                <a:solidFill>
                  <a:srgbClr val="FFFF00"/>
                </a:solidFill>
              </a:rPr>
              <a:t>) </a:t>
            </a:r>
            <a:r>
              <a:rPr lang="ru-RU" sz="2400" dirty="0" err="1">
                <a:solidFill>
                  <a:srgbClr val="FFFF00"/>
                </a:solidFill>
              </a:rPr>
              <a:t>існує</a:t>
            </a:r>
            <a:r>
              <a:rPr lang="ru-RU" sz="2400" dirty="0">
                <a:solidFill>
                  <a:srgbClr val="FFFF0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FF00"/>
                </a:solidFill>
              </a:rPr>
              <a:t> 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b="1" i="1" dirty="0" err="1"/>
              <a:t>Перевіряючий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-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(</a:t>
            </a:r>
            <a:r>
              <a:rPr lang="ru-RU" sz="2400" b="1" i="1" dirty="0" err="1">
                <a:solidFill>
                  <a:srgbClr val="FFFF00"/>
                </a:solidFill>
              </a:rPr>
              <a:t>який</a:t>
            </a:r>
            <a:r>
              <a:rPr lang="ru-RU" sz="2400" b="1" i="1" dirty="0">
                <a:solidFill>
                  <a:srgbClr val="FFFF00"/>
                </a:solidFill>
              </a:rPr>
              <a:t>) </a:t>
            </a:r>
            <a:r>
              <a:rPr lang="ru-RU" sz="2400" dirty="0" err="1">
                <a:solidFill>
                  <a:srgbClr val="FFFF00"/>
                </a:solidFill>
              </a:rPr>
              <a:t>перевіряє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b="1" dirty="0" err="1">
                <a:solidFill>
                  <a:srgbClr val="FFFF00"/>
                </a:solidFill>
              </a:rPr>
              <a:t>перевір</a:t>
            </a:r>
            <a:r>
              <a:rPr lang="ru-RU" sz="2400" b="1" dirty="0" err="1">
                <a:solidFill>
                  <a:srgbClr val="00B0F0"/>
                </a:solidFill>
              </a:rPr>
              <a:t>яльн</a:t>
            </a:r>
            <a:r>
              <a:rPr lang="ru-RU" sz="2400" b="1" dirty="0" err="1">
                <a:solidFill>
                  <a:srgbClr val="FFFF00"/>
                </a:solidFill>
              </a:rPr>
              <a:t>ик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перевірчий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r>
              <a:rPr lang="ru-RU" sz="2400" b="1" i="1" dirty="0" err="1"/>
              <a:t>Функціонуючий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-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b="1" i="1" dirty="0">
                <a:solidFill>
                  <a:srgbClr val="FFFF00"/>
                </a:solidFill>
              </a:rPr>
              <a:t>(</a:t>
            </a:r>
            <a:r>
              <a:rPr lang="ru-RU" sz="2400" b="1" i="1" dirty="0" err="1">
                <a:solidFill>
                  <a:srgbClr val="FFFF00"/>
                </a:solidFill>
              </a:rPr>
              <a:t>який</a:t>
            </a:r>
            <a:r>
              <a:rPr lang="ru-RU" sz="2400" b="1" i="1" dirty="0">
                <a:solidFill>
                  <a:srgbClr val="FFFF00"/>
                </a:solidFill>
              </a:rPr>
              <a:t>) </a:t>
            </a:r>
            <a:r>
              <a:rPr lang="ru-RU" sz="2400" dirty="0" err="1">
                <a:solidFill>
                  <a:srgbClr val="FFFF00"/>
                </a:solidFill>
              </a:rPr>
              <a:t>функціює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здатний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функціювати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функційований</a:t>
            </a:r>
            <a:endParaRPr lang="ru-RU" sz="24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111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777" y="202671"/>
            <a:ext cx="11800114" cy="1293028"/>
          </a:xfrm>
        </p:spPr>
        <p:txBody>
          <a:bodyPr/>
          <a:lstStyle/>
          <a:p>
            <a:pPr algn="ctr"/>
            <a:r>
              <a:rPr lang="uk-UA" b="1" dirty="0" err="1">
                <a:solidFill>
                  <a:srgbClr val="FFFF00"/>
                </a:solidFill>
              </a:rPr>
              <a:t>Знайдімо</a:t>
            </a:r>
            <a:r>
              <a:rPr lang="uk-UA" b="1" dirty="0">
                <a:solidFill>
                  <a:srgbClr val="FFFF00"/>
                </a:solidFill>
              </a:rPr>
              <a:t> синонім/варіант до слів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480" y="1345475"/>
            <a:ext cx="10820400" cy="5355771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715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1" y="189607"/>
            <a:ext cx="11323320" cy="12930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FFFF00"/>
                </a:solidFill>
              </a:rPr>
              <a:t>Відредагуймо словосполучення</a:t>
            </a:r>
            <a:r>
              <a:rPr lang="ru-RU" b="1" dirty="0">
                <a:solidFill>
                  <a:srgbClr val="FFFF00"/>
                </a:solidFill>
              </a:rPr>
              <a:t/>
            </a:r>
            <a:br>
              <a:rPr lang="ru-RU" b="1" dirty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031" y="1267097"/>
            <a:ext cx="10820400" cy="559090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uk-UA" b="1" strike="sngStrike" dirty="0"/>
              <a:t>Бувші </a:t>
            </a:r>
            <a:r>
              <a:rPr lang="uk-UA" b="1" dirty="0"/>
              <a:t>учасники, запитуючий учень, подорожуючий студент, граючий у шахи, </a:t>
            </a:r>
            <a:r>
              <a:rPr lang="uk-UA" b="1" dirty="0" err="1"/>
              <a:t>рахуючий</a:t>
            </a:r>
            <a:r>
              <a:rPr lang="uk-UA" b="1" dirty="0"/>
              <a:t> прибутки, головуючий зборами, пануюча думка, знеболюючий засіб, перемігший учасник, </a:t>
            </a:r>
            <a:r>
              <a:rPr lang="uk-UA" b="1" dirty="0" err="1"/>
              <a:t>кажучий</a:t>
            </a:r>
            <a:r>
              <a:rPr lang="uk-UA" b="1" dirty="0"/>
              <a:t> промову, початкуючий поет, дестабілізуючі чинники, відстаючий клас, захоплюючий краєвид, забруднюючі речовини. </a:t>
            </a:r>
            <a:endParaRPr lang="uk-UA" dirty="0"/>
          </a:p>
          <a:p>
            <a:endParaRPr lang="uk-UA" dirty="0"/>
          </a:p>
          <a:p>
            <a:pPr>
              <a:lnSpc>
                <a:spcPct val="150000"/>
              </a:lnSpc>
            </a:pPr>
            <a:r>
              <a:rPr lang="uk-UA" b="1" dirty="0"/>
              <a:t>Хвилюючий стан, ведучий архітектор, лікуючі властивості, поважаюча себе людина, </a:t>
            </a:r>
            <a:r>
              <a:rPr lang="uk-UA" b="1" dirty="0" smtClean="0"/>
              <a:t>завідувачка/ч </a:t>
            </a:r>
            <a:r>
              <a:rPr lang="uk-UA" b="1" dirty="0"/>
              <a:t>відділом, </a:t>
            </a:r>
            <a:r>
              <a:rPr lang="uk-UA" b="1" dirty="0" err="1"/>
              <a:t>копіююча</a:t>
            </a:r>
            <a:r>
              <a:rPr lang="uk-UA" b="1" dirty="0"/>
              <a:t> техніка, ворогуючі сторони, заспокоюючий препарат, бувший директор, </a:t>
            </a:r>
            <a:r>
              <a:rPr lang="ru-RU" b="1" dirty="0" err="1"/>
              <a:t>вражаючі</a:t>
            </a:r>
            <a:r>
              <a:rPr lang="ru-RU" b="1" dirty="0"/>
              <a:t> </a:t>
            </a:r>
            <a:r>
              <a:rPr lang="ru-RU" b="1" dirty="0" err="1"/>
              <a:t>результати</a:t>
            </a:r>
            <a:r>
              <a:rPr lang="uk-UA" b="1" dirty="0"/>
              <a:t>, </a:t>
            </a:r>
            <a:r>
              <a:rPr lang="ru-RU" b="1" dirty="0" err="1"/>
              <a:t>всепроникаючий</a:t>
            </a:r>
            <a:r>
              <a:rPr lang="ru-RU" b="1" dirty="0"/>
              <a:t>  </a:t>
            </a:r>
            <a:r>
              <a:rPr lang="ru-RU" b="1" dirty="0" err="1" smtClean="0"/>
              <a:t>погляд</a:t>
            </a:r>
            <a:r>
              <a:rPr lang="ru-RU" b="1" dirty="0" smtClean="0"/>
              <a:t>,  </a:t>
            </a:r>
            <a:r>
              <a:rPr lang="uk-UA" b="1" dirty="0" err="1"/>
              <a:t>відбілюючий</a:t>
            </a:r>
            <a:r>
              <a:rPr lang="uk-UA" b="1" dirty="0"/>
              <a:t> засіб, </a:t>
            </a:r>
            <a:r>
              <a:rPr lang="uk-UA" b="1" dirty="0" err="1"/>
              <a:t>хворіючий</a:t>
            </a:r>
            <a:r>
              <a:rPr lang="uk-UA" b="1" dirty="0"/>
              <a:t> студент, </a:t>
            </a:r>
            <a:r>
              <a:rPr lang="uk-UA" b="1" dirty="0" err="1"/>
              <a:t>захворівший</a:t>
            </a:r>
            <a:r>
              <a:rPr lang="uk-UA" b="1" dirty="0"/>
              <a:t> грипом.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351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51972"/>
              </p:ext>
            </p:extLst>
          </p:nvPr>
        </p:nvGraphicFramePr>
        <p:xfrm>
          <a:off x="862150" y="457200"/>
          <a:ext cx="10228216" cy="6260177"/>
        </p:xfrm>
        <a:graphic>
          <a:graphicData uri="http://schemas.openxmlformats.org/drawingml/2006/table">
            <a:tbl>
              <a:tblPr firstRow="1" firstCol="1" bandRow="1"/>
              <a:tblGrid>
                <a:gridCol w="3939281">
                  <a:extLst>
                    <a:ext uri="{9D8B030D-6E8A-4147-A177-3AD203B41FA5}">
                      <a16:colId xmlns:a16="http://schemas.microsoft.com/office/drawing/2014/main" val="2882332558"/>
                    </a:ext>
                  </a:extLst>
                </a:gridCol>
                <a:gridCol w="2351731">
                  <a:extLst>
                    <a:ext uri="{9D8B030D-6E8A-4147-A177-3AD203B41FA5}">
                      <a16:colId xmlns:a16="http://schemas.microsoft.com/office/drawing/2014/main" val="4055737799"/>
                    </a:ext>
                  </a:extLst>
                </a:gridCol>
                <a:gridCol w="3937204">
                  <a:extLst>
                    <a:ext uri="{9D8B030D-6E8A-4147-A177-3AD203B41FA5}">
                      <a16:colId xmlns:a16="http://schemas.microsoft.com/office/drawing/2014/main" val="1258340491"/>
                    </a:ext>
                  </a:extLst>
                </a:gridCol>
              </a:tblGrid>
              <a:tr h="92825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ВІННИЦЬКА ОБЛАСНА МОЛОДІЖНА ГРОМАДСЬКА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ОРГАНІЗАЦІЯ «ЄНОТ»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бул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Шевченко, буд. 52, </a:t>
                      </a: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14, 69091, м. Вінниця, </a:t>
                      </a: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701 24 67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689525"/>
                  </a:ext>
                </a:extLst>
              </a:tr>
              <a:tr h="1299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Ісх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№ 95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 «21» вересня 2022 р.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Главлікарю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Санітарно-епідеміологічної станції                                                                               в Запорізькій області                                                                                          Сидоренку  В. І.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319858"/>
                  </a:ext>
                </a:extLst>
              </a:tr>
              <a:tr h="32488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Шановний 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В’ячеславе Івановичу!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98637"/>
                  </a:ext>
                </a:extLst>
              </a:tr>
              <a:tr h="2274224">
                <a:tc gridSpan="3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Після пожару на складі </a:t>
                      </a:r>
                      <a:r>
                        <a:rPr lang="uk-UA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пестіцидів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біля села </a:t>
                      </a:r>
                      <a:r>
                        <a:rPr lang="uk-UA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Новогригорівка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uk-UA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Немирівського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району) працівниками санітарно-епідеміологічної станції 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було спрямовано на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експертизу проби </a:t>
                      </a:r>
                      <a:r>
                        <a:rPr lang="uk-UA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почви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та води 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радіусі 200 та 1200 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м.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 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місця пожежі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Просимо Вас згідно з «Законом України про інформацію» та «Законом України про звернення громадян» надати нам результати експертизи.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62472"/>
                  </a:ext>
                </a:extLst>
              </a:tr>
              <a:tr h="12995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 повагою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Голова Вінницької обласної молодіжної громадської організації «Єнот»                    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підпис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endParaRPr lang="uk-UA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43150" algn="l"/>
                        </a:tabLs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Н.І.</a:t>
                      </a:r>
                      <a:r>
                        <a:rPr lang="uk-UA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Гончаренко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297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56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215733"/>
            <a:ext cx="11782697" cy="698667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2800" b="1" dirty="0" err="1">
                <a:solidFill>
                  <a:srgbClr val="FF0000"/>
                </a:solidFill>
              </a:rPr>
              <a:t>Знайдімо</a:t>
            </a:r>
            <a:r>
              <a:rPr lang="uk-UA" sz="2800" b="1" dirty="0">
                <a:solidFill>
                  <a:srgbClr val="FF0000"/>
                </a:solidFill>
              </a:rPr>
              <a:t> синоніми чи варіанти до </a:t>
            </a:r>
            <a:r>
              <a:rPr lang="uk-UA" sz="2800" b="1" dirty="0" smtClean="0">
                <a:solidFill>
                  <a:srgbClr val="FF0000"/>
                </a:solidFill>
              </a:rPr>
              <a:t>слів</a:t>
            </a:r>
            <a:r>
              <a:rPr lang="uk-UA" b="1" dirty="0">
                <a:solidFill>
                  <a:srgbClr val="FF0000"/>
                </a:solidFill>
              </a:rPr>
              <a:t/>
            </a:r>
            <a:br>
              <a:rPr lang="uk-UA" b="1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147" y="914400"/>
            <a:ext cx="10820400" cy="561702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sz="2000" b="1" dirty="0" smtClean="0">
                <a:solidFill>
                  <a:prstClr val="white"/>
                </a:solidFill>
              </a:rPr>
              <a:t>Винятковий </a:t>
            </a:r>
            <a:r>
              <a:rPr lang="uk-UA" sz="2000" b="1" dirty="0">
                <a:solidFill>
                  <a:prstClr val="white"/>
                </a:solidFill>
              </a:rPr>
              <a:t>– </a:t>
            </a:r>
            <a:r>
              <a:rPr lang="uk-UA" sz="2000" b="1" dirty="0"/>
              <a:t>надзвичайний, особливий</a:t>
            </a:r>
            <a:r>
              <a:rPr lang="uk-UA" sz="2000" dirty="0"/>
              <a:t> (</a:t>
            </a:r>
            <a:r>
              <a:rPr lang="uk-UA" sz="2000" dirty="0">
                <a:solidFill>
                  <a:srgbClr val="FFFF00"/>
                </a:solidFill>
              </a:rPr>
              <a:t>але не </a:t>
            </a:r>
            <a:r>
              <a:rPr lang="uk-UA" sz="2000" b="1" dirty="0">
                <a:solidFill>
                  <a:srgbClr val="FFFF00"/>
                </a:solidFill>
              </a:rPr>
              <a:t>виключний</a:t>
            </a:r>
            <a:r>
              <a:rPr lang="uk-UA" sz="2000" dirty="0">
                <a:solidFill>
                  <a:srgbClr val="FFFF00"/>
                </a:solidFill>
              </a:rPr>
              <a:t> </a:t>
            </a:r>
            <a:r>
              <a:rPr lang="uk-UA" sz="2000" dirty="0"/>
              <a:t>– російська калька)</a:t>
            </a:r>
          </a:p>
          <a:p>
            <a:pPr lvl="0"/>
            <a:r>
              <a:rPr lang="uk-UA" sz="2000" b="1" dirty="0">
                <a:solidFill>
                  <a:srgbClr val="FFFF00"/>
                </a:solidFill>
              </a:rPr>
              <a:t>Згідно з рішенням – відповідно до рішення</a:t>
            </a:r>
            <a:r>
              <a:rPr lang="uk-UA" sz="2000" dirty="0">
                <a:solidFill>
                  <a:srgbClr val="FFFF00"/>
                </a:solidFill>
              </a:rPr>
              <a:t> (це синоніми) </a:t>
            </a:r>
            <a:r>
              <a:rPr lang="uk-UA" sz="2000" dirty="0">
                <a:solidFill>
                  <a:srgbClr val="FF0000"/>
                </a:solidFill>
              </a:rPr>
              <a:t>А от </a:t>
            </a:r>
            <a:r>
              <a:rPr lang="uk-UA" sz="2000" i="1" dirty="0">
                <a:solidFill>
                  <a:srgbClr val="FFC000"/>
                </a:solidFill>
              </a:rPr>
              <a:t>у</a:t>
            </a:r>
            <a:r>
              <a:rPr lang="uk-UA" sz="2000" i="1" dirty="0">
                <a:solidFill>
                  <a:srgbClr val="FF0000"/>
                </a:solidFill>
              </a:rPr>
              <a:t> </a:t>
            </a:r>
            <a:r>
              <a:rPr lang="uk-UA" sz="2000" i="1" dirty="0">
                <a:solidFill>
                  <a:srgbClr val="FFC000"/>
                </a:solidFill>
              </a:rPr>
              <a:t>відповідності з </a:t>
            </a:r>
            <a:r>
              <a:rPr lang="uk-UA" sz="2000" dirty="0">
                <a:solidFill>
                  <a:srgbClr val="FFC000"/>
                </a:solidFill>
              </a:rPr>
              <a:t>чи </a:t>
            </a:r>
            <a:r>
              <a:rPr lang="uk-UA" sz="2000" i="1" dirty="0">
                <a:solidFill>
                  <a:srgbClr val="FFC000"/>
                </a:solidFill>
              </a:rPr>
              <a:t>згідно рішення</a:t>
            </a:r>
            <a:r>
              <a:rPr lang="uk-UA" sz="2000" i="1" dirty="0">
                <a:solidFill>
                  <a:srgbClr val="FF0000"/>
                </a:solidFill>
              </a:rPr>
              <a:t> – </a:t>
            </a:r>
            <a:r>
              <a:rPr lang="uk-UA" sz="2000" dirty="0">
                <a:solidFill>
                  <a:srgbClr val="FF0000"/>
                </a:solidFill>
              </a:rPr>
              <a:t>неправильні  кальки з російської( в </a:t>
            </a:r>
            <a:r>
              <a:rPr lang="uk-UA" sz="2000" dirty="0" err="1">
                <a:solidFill>
                  <a:srgbClr val="FF0000"/>
                </a:solidFill>
              </a:rPr>
              <a:t>соответствии</a:t>
            </a:r>
            <a:r>
              <a:rPr lang="uk-UA" sz="2000" dirty="0">
                <a:solidFill>
                  <a:srgbClr val="FF0000"/>
                </a:solidFill>
              </a:rPr>
              <a:t> с, </a:t>
            </a:r>
            <a:r>
              <a:rPr lang="uk-UA" sz="2000" dirty="0" err="1">
                <a:solidFill>
                  <a:srgbClr val="FF0000"/>
                </a:solidFill>
              </a:rPr>
              <a:t>согласно</a:t>
            </a:r>
            <a:r>
              <a:rPr lang="uk-UA" sz="2000" dirty="0">
                <a:solidFill>
                  <a:srgbClr val="FF0000"/>
                </a:solidFill>
              </a:rPr>
              <a:t> </a:t>
            </a:r>
            <a:r>
              <a:rPr lang="uk-UA" sz="2000" dirty="0" err="1">
                <a:solidFill>
                  <a:srgbClr val="FF0000"/>
                </a:solidFill>
              </a:rPr>
              <a:t>решению</a:t>
            </a:r>
            <a:r>
              <a:rPr lang="uk-UA" sz="2000" dirty="0">
                <a:solidFill>
                  <a:srgbClr val="FF0000"/>
                </a:solidFill>
              </a:rPr>
              <a:t>).</a:t>
            </a: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Наступний</a:t>
            </a:r>
            <a:r>
              <a:rPr lang="uk-UA" sz="2000" dirty="0">
                <a:solidFill>
                  <a:prstClr val="white"/>
                </a:solidFill>
              </a:rPr>
              <a:t> </a:t>
            </a:r>
            <a:r>
              <a:rPr lang="uk-UA" sz="2000" dirty="0">
                <a:solidFill>
                  <a:srgbClr val="FFFF00"/>
                </a:solidFill>
              </a:rPr>
              <a:t>(конкретне, зупинка, тиждень) – </a:t>
            </a:r>
            <a:r>
              <a:rPr lang="uk-UA" sz="2000" b="1" dirty="0">
                <a:solidFill>
                  <a:srgbClr val="FFFF00"/>
                </a:solidFill>
              </a:rPr>
              <a:t>подальший</a:t>
            </a:r>
            <a:r>
              <a:rPr lang="uk-UA" sz="2000" dirty="0">
                <a:solidFill>
                  <a:srgbClr val="FFFF00"/>
                </a:solidFill>
              </a:rPr>
              <a:t> (абстрактне, подальше життя).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srgbClr val="FFFF00"/>
                </a:solidFill>
              </a:rPr>
              <a:t>Третє лютого (</a:t>
            </a:r>
            <a:r>
              <a:rPr lang="uk-UA" sz="2000" dirty="0">
                <a:solidFill>
                  <a:srgbClr val="FFFF00"/>
                </a:solidFill>
              </a:rPr>
              <a:t>третє число лютого)</a:t>
            </a:r>
            <a:r>
              <a:rPr lang="uk-UA" sz="2000" b="1" dirty="0">
                <a:solidFill>
                  <a:srgbClr val="FFFF00"/>
                </a:solidFill>
              </a:rPr>
              <a:t> = третього лютого</a:t>
            </a:r>
            <a:r>
              <a:rPr lang="uk-UA" sz="2000" dirty="0">
                <a:solidFill>
                  <a:srgbClr val="FFFF00"/>
                </a:solidFill>
              </a:rPr>
              <a:t>( третього дня лютого). Це синоніми.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Аргумент </a:t>
            </a:r>
            <a:r>
              <a:rPr lang="uk-UA" sz="2000" dirty="0">
                <a:solidFill>
                  <a:srgbClr val="FFFF00"/>
                </a:solidFill>
              </a:rPr>
              <a:t>– підстава, мотиви, обґрунтування, доказ.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Дефект</a:t>
            </a:r>
            <a:r>
              <a:rPr lang="uk-UA" sz="2000" dirty="0">
                <a:solidFill>
                  <a:srgbClr val="FFFF00"/>
                </a:solidFill>
              </a:rPr>
              <a:t> – недоробка, вада, хиба, недолік, пошкодження, ґандж.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/>
              <a:t>Завірити(когось у чомусь</a:t>
            </a:r>
            <a:r>
              <a:rPr lang="uk-UA" sz="2000" b="1" dirty="0">
                <a:solidFill>
                  <a:srgbClr val="FFFF00"/>
                </a:solidFill>
              </a:rPr>
              <a:t>)</a:t>
            </a:r>
            <a:r>
              <a:rPr lang="uk-UA" sz="2000" b="1" dirty="0">
                <a:solidFill>
                  <a:schemeClr val="bg1"/>
                </a:solidFill>
              </a:rPr>
              <a:t> </a:t>
            </a:r>
            <a:r>
              <a:rPr lang="uk-UA" sz="2000" dirty="0">
                <a:solidFill>
                  <a:srgbClr val="FFFF00"/>
                </a:solidFill>
              </a:rPr>
              <a:t>– запевнити, гарантувати, дати слово.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Ідентичний</a:t>
            </a:r>
            <a:r>
              <a:rPr lang="uk-UA" sz="2000" dirty="0">
                <a:solidFill>
                  <a:prstClr val="white"/>
                </a:solidFill>
              </a:rPr>
              <a:t> – </a:t>
            </a:r>
            <a:r>
              <a:rPr lang="uk-UA" sz="2000" dirty="0">
                <a:solidFill>
                  <a:srgbClr val="FFFF00"/>
                </a:solidFill>
              </a:rPr>
              <a:t>тотожний, рівнозначний, однаковий, схожий.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Порівнювати</a:t>
            </a:r>
            <a:r>
              <a:rPr lang="uk-UA" sz="2000" dirty="0">
                <a:solidFill>
                  <a:srgbClr val="FFFF00"/>
                </a:solidFill>
              </a:rPr>
              <a:t> </a:t>
            </a:r>
            <a:r>
              <a:rPr lang="uk-UA" sz="2000" dirty="0">
                <a:solidFill>
                  <a:prstClr val="white"/>
                </a:solidFill>
              </a:rPr>
              <a:t>– </a:t>
            </a:r>
            <a:r>
              <a:rPr lang="uk-UA" sz="2000" dirty="0">
                <a:solidFill>
                  <a:srgbClr val="FFFF00"/>
                </a:solidFill>
              </a:rPr>
              <a:t>зіставляти, співвідносити, проводити аналогію.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Основний</a:t>
            </a:r>
            <a:r>
              <a:rPr lang="uk-UA" sz="2000" dirty="0">
                <a:solidFill>
                  <a:prstClr val="white"/>
                </a:solidFill>
              </a:rPr>
              <a:t> – </a:t>
            </a:r>
            <a:r>
              <a:rPr lang="uk-UA" sz="2000" dirty="0">
                <a:solidFill>
                  <a:srgbClr val="FFFF00"/>
                </a:solidFill>
              </a:rPr>
              <a:t>головний, першорядний, найважливіший, першочерговий.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Екстрений</a:t>
            </a:r>
            <a:r>
              <a:rPr lang="uk-UA" sz="2000" dirty="0">
                <a:solidFill>
                  <a:prstClr val="white"/>
                </a:solidFill>
              </a:rPr>
              <a:t> – </a:t>
            </a:r>
            <a:r>
              <a:rPr lang="uk-UA" sz="2000" dirty="0">
                <a:solidFill>
                  <a:srgbClr val="FFFF00"/>
                </a:solidFill>
              </a:rPr>
              <a:t>негайний, терміновий, спішний. </a:t>
            </a:r>
            <a:endParaRPr lang="uk-UA" sz="2000" dirty="0" smtClean="0">
              <a:solidFill>
                <a:srgbClr val="FFFF00"/>
              </a:solidFill>
            </a:endParaRPr>
          </a:p>
          <a:p>
            <a:pPr lvl="0"/>
            <a:r>
              <a:rPr lang="uk-UA" sz="2000" b="1" dirty="0" smtClean="0">
                <a:solidFill>
                  <a:prstClr val="white"/>
                </a:solidFill>
              </a:rPr>
              <a:t>Енергійний</a:t>
            </a:r>
            <a:r>
              <a:rPr lang="uk-UA" sz="2000" dirty="0" smtClean="0">
                <a:solidFill>
                  <a:prstClr val="white"/>
                </a:solidFill>
              </a:rPr>
              <a:t> </a:t>
            </a:r>
            <a:r>
              <a:rPr lang="uk-UA" sz="2000" dirty="0">
                <a:solidFill>
                  <a:prstClr val="white"/>
                </a:solidFill>
              </a:rPr>
              <a:t>– </a:t>
            </a:r>
            <a:r>
              <a:rPr lang="uk-UA" sz="2000" dirty="0">
                <a:solidFill>
                  <a:srgbClr val="FFFF00"/>
                </a:solidFill>
              </a:rPr>
              <a:t>активний, працьовитий, наполегливий, рішучий, діяльний.</a:t>
            </a:r>
            <a:endParaRPr lang="ru-RU" sz="2000" dirty="0">
              <a:solidFill>
                <a:srgbClr val="FFFF00"/>
              </a:solidFill>
            </a:endParaRPr>
          </a:p>
          <a:p>
            <a:pPr lvl="0"/>
            <a:r>
              <a:rPr lang="uk-UA" sz="2000" b="1" dirty="0">
                <a:solidFill>
                  <a:prstClr val="white"/>
                </a:solidFill>
              </a:rPr>
              <a:t>Авторитет</a:t>
            </a:r>
            <a:r>
              <a:rPr lang="uk-UA" sz="2000" dirty="0">
                <a:solidFill>
                  <a:prstClr val="white"/>
                </a:solidFill>
              </a:rPr>
              <a:t> – </a:t>
            </a:r>
            <a:r>
              <a:rPr lang="uk-UA" sz="2000" dirty="0">
                <a:solidFill>
                  <a:srgbClr val="FFFF00"/>
                </a:solidFill>
              </a:rPr>
              <a:t>повага, пошана, шаноба, поважання.</a:t>
            </a:r>
            <a:endParaRPr lang="ru-RU" sz="20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30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338" y="294110"/>
            <a:ext cx="11956868" cy="12930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Знайдіть українськомовний  відповідник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789" y="1345474"/>
            <a:ext cx="10820400" cy="5212080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Имеющий </a:t>
            </a:r>
            <a:r>
              <a:rPr lang="uk-UA" b="1" dirty="0" err="1"/>
              <a:t>возможность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спроможний, той, що має можливість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/>
              <a:t>По </a:t>
            </a:r>
            <a:r>
              <a:rPr lang="uk-UA" b="1" dirty="0" err="1"/>
              <a:t>соглашению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за згодою, за порозумінням.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 err="1"/>
              <a:t>Отношение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відносини, ставлення, стосунки // </a:t>
            </a:r>
            <a:r>
              <a:rPr lang="uk-UA" b="1" dirty="0" err="1" smtClean="0"/>
              <a:t>матем</a:t>
            </a:r>
            <a:r>
              <a:rPr lang="uk-UA" b="1" dirty="0" smtClean="0"/>
              <a:t>. відношення </a:t>
            </a:r>
            <a:endParaRPr lang="uk-UA" b="1" dirty="0" smtClean="0"/>
          </a:p>
          <a:p>
            <a:r>
              <a:rPr lang="uk-UA" b="1" dirty="0" smtClean="0"/>
              <a:t>Відношення </a:t>
            </a:r>
            <a:r>
              <a:rPr lang="uk-UA" b="1" dirty="0"/>
              <a:t>канцелярське </a:t>
            </a:r>
            <a:r>
              <a:rPr lang="uk-UA" b="1" dirty="0">
                <a:solidFill>
                  <a:srgbClr val="FFFF00"/>
                </a:solidFill>
              </a:rPr>
              <a:t>– </a:t>
            </a:r>
            <a:r>
              <a:rPr lang="uk-UA" b="1" dirty="0" err="1">
                <a:solidFill>
                  <a:srgbClr val="FFFF00"/>
                </a:solidFill>
              </a:rPr>
              <a:t>завідомлення</a:t>
            </a:r>
            <a:r>
              <a:rPr lang="uk-UA" b="1" dirty="0">
                <a:solidFill>
                  <a:srgbClr val="FFFF00"/>
                </a:solidFill>
              </a:rPr>
              <a:t>, лист.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 err="1"/>
              <a:t>Иметь</a:t>
            </a:r>
            <a:r>
              <a:rPr lang="uk-UA" b="1" dirty="0"/>
              <a:t> </a:t>
            </a:r>
            <a:r>
              <a:rPr lang="uk-UA" b="1" dirty="0" err="1"/>
              <a:t>отношение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стосуватися(неживе), має відношення(живе)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/>
              <a:t>В</a:t>
            </a:r>
            <a:r>
              <a:rPr lang="ru-RU" b="1" dirty="0"/>
              <a:t>ы</a:t>
            </a:r>
            <a:r>
              <a:rPr lang="uk-UA" b="1" dirty="0"/>
              <a:t>сказ</a:t>
            </a:r>
            <a:r>
              <a:rPr lang="ru-RU" b="1" dirty="0"/>
              <a:t>ы</a:t>
            </a:r>
            <a:r>
              <a:rPr lang="uk-UA" b="1" dirty="0" err="1"/>
              <a:t>вать</a:t>
            </a:r>
            <a:r>
              <a:rPr lang="uk-UA" b="1" dirty="0"/>
              <a:t> </a:t>
            </a:r>
            <a:r>
              <a:rPr lang="uk-UA" b="1" dirty="0" err="1"/>
              <a:t>своё</a:t>
            </a:r>
            <a:r>
              <a:rPr lang="uk-UA" b="1" dirty="0"/>
              <a:t> </a:t>
            </a:r>
            <a:r>
              <a:rPr lang="uk-UA" b="1" dirty="0" err="1"/>
              <a:t>отношение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висловлювати свій погляд.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/>
              <a:t>Во </a:t>
            </a:r>
            <a:r>
              <a:rPr lang="uk-UA" b="1" dirty="0" err="1"/>
              <a:t>всех</a:t>
            </a:r>
            <a:r>
              <a:rPr lang="uk-UA" b="1" dirty="0"/>
              <a:t> </a:t>
            </a:r>
            <a:r>
              <a:rPr lang="uk-UA" b="1" dirty="0" err="1"/>
              <a:t>отношениях</a:t>
            </a:r>
            <a:r>
              <a:rPr lang="uk-UA" b="1" dirty="0"/>
              <a:t> – </a:t>
            </a:r>
            <a:r>
              <a:rPr lang="uk-UA" b="1" dirty="0" smtClean="0">
                <a:solidFill>
                  <a:srgbClr val="FFFF00"/>
                </a:solidFill>
              </a:rPr>
              <a:t>усіма </a:t>
            </a:r>
            <a:r>
              <a:rPr lang="uk-UA" b="1" dirty="0">
                <a:solidFill>
                  <a:srgbClr val="FFFF00"/>
                </a:solidFill>
              </a:rPr>
              <a:t>сторонами,  з кожного погляду.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/>
              <a:t>В </a:t>
            </a:r>
            <a:r>
              <a:rPr lang="ru-RU" b="1" dirty="0"/>
              <a:t>э</a:t>
            </a:r>
            <a:r>
              <a:rPr lang="uk-UA" b="1" dirty="0"/>
              <a:t>том </a:t>
            </a:r>
            <a:r>
              <a:rPr lang="uk-UA" b="1" dirty="0" err="1"/>
              <a:t>отношении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з цього погляду.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/>
              <a:t>В </a:t>
            </a:r>
            <a:r>
              <a:rPr lang="uk-UA" b="1" dirty="0" err="1"/>
              <a:t>процентном</a:t>
            </a:r>
            <a:r>
              <a:rPr lang="uk-UA" b="1" dirty="0"/>
              <a:t> </a:t>
            </a:r>
            <a:r>
              <a:rPr lang="uk-UA" b="1" dirty="0" err="1"/>
              <a:t>отношенни</a:t>
            </a:r>
            <a:r>
              <a:rPr lang="uk-UA" b="1" dirty="0"/>
              <a:t> – </a:t>
            </a:r>
            <a:r>
              <a:rPr lang="uk-UA" b="1" dirty="0" err="1">
                <a:solidFill>
                  <a:srgbClr val="FFFF00"/>
                </a:solidFill>
              </a:rPr>
              <a:t>відсотково</a:t>
            </a:r>
            <a:r>
              <a:rPr lang="uk-UA" b="1" dirty="0">
                <a:solidFill>
                  <a:srgbClr val="FFFF00"/>
                </a:solidFill>
              </a:rPr>
              <a:t>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 err="1"/>
              <a:t>Ответное</a:t>
            </a:r>
            <a:r>
              <a:rPr lang="uk-UA" b="1" dirty="0"/>
              <a:t> </a:t>
            </a:r>
            <a:r>
              <a:rPr lang="uk-UA" b="1" dirty="0" err="1"/>
              <a:t>отношение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відпис.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/>
              <a:t>На ваше </a:t>
            </a:r>
            <a:r>
              <a:rPr lang="uk-UA" b="1" dirty="0" err="1"/>
              <a:t>отношение</a:t>
            </a:r>
            <a:r>
              <a:rPr lang="uk-UA" b="1" dirty="0"/>
              <a:t> </a:t>
            </a:r>
            <a:r>
              <a:rPr lang="uk-UA" b="1" dirty="0" err="1"/>
              <a:t>уведомляем</a:t>
            </a:r>
            <a:r>
              <a:rPr lang="uk-UA" b="1" dirty="0"/>
              <a:t> – </a:t>
            </a:r>
            <a:r>
              <a:rPr lang="uk-UA" b="1" dirty="0">
                <a:solidFill>
                  <a:srgbClr val="FFFF00"/>
                </a:solidFill>
              </a:rPr>
              <a:t>на вашого листа/</a:t>
            </a:r>
            <a:r>
              <a:rPr lang="uk-UA" b="1" dirty="0" err="1">
                <a:solidFill>
                  <a:srgbClr val="FFFF00"/>
                </a:solidFill>
              </a:rPr>
              <a:t>завідомлення</a:t>
            </a:r>
            <a:r>
              <a:rPr lang="uk-UA" b="1" dirty="0">
                <a:solidFill>
                  <a:srgbClr val="FFFF00"/>
                </a:solidFill>
              </a:rPr>
              <a:t> повідомляємо.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uk-UA" b="1" dirty="0"/>
              <a:t>Без </a:t>
            </a:r>
            <a:r>
              <a:rPr lang="uk-UA" b="1" dirty="0" err="1"/>
              <a:t>основания</a:t>
            </a:r>
            <a:r>
              <a:rPr lang="uk-UA" b="1" dirty="0"/>
              <a:t> </a:t>
            </a:r>
            <a:r>
              <a:rPr lang="uk-UA" b="1" dirty="0">
                <a:solidFill>
                  <a:srgbClr val="FFFF00"/>
                </a:solidFill>
              </a:rPr>
              <a:t>– безпідставно.</a:t>
            </a:r>
            <a:endParaRPr lang="ru-RU" b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97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3555" y="124293"/>
            <a:ext cx="8610600" cy="1293028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FFFF00"/>
                </a:solidFill>
              </a:rPr>
              <a:t>Виправте п</a:t>
            </a:r>
            <a:r>
              <a:rPr lang="uk-UA" b="1" dirty="0">
                <a:solidFill>
                  <a:srgbClr val="FF0000"/>
                </a:solidFill>
              </a:rPr>
              <a:t>о</a:t>
            </a:r>
            <a:r>
              <a:rPr lang="uk-UA" b="1" dirty="0">
                <a:solidFill>
                  <a:srgbClr val="FFFF00"/>
                </a:solidFill>
              </a:rPr>
              <a:t>милки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292" y="1149531"/>
            <a:ext cx="10820400" cy="5590903"/>
          </a:xfrm>
        </p:spPr>
        <p:txBody>
          <a:bodyPr>
            <a:normAutofit lnSpcReduction="10000"/>
          </a:bodyPr>
          <a:lstStyle/>
          <a:p>
            <a:r>
              <a:rPr lang="uk-UA" dirty="0"/>
              <a:t>1. </a:t>
            </a:r>
            <a:r>
              <a:rPr lang="uk-UA" b="1" strike="sngStrike" dirty="0" smtClean="0"/>
              <a:t>Благополучч</a:t>
            </a:r>
            <a:r>
              <a:rPr lang="uk-UA" b="1" dirty="0" smtClean="0"/>
              <a:t>я </a:t>
            </a:r>
            <a:r>
              <a:rPr lang="uk-UA" b="1" dirty="0" smtClean="0">
                <a:solidFill>
                  <a:srgbClr val="FFFF00"/>
                </a:solidFill>
              </a:rPr>
              <a:t>Добробут</a:t>
            </a:r>
            <a:r>
              <a:rPr lang="uk-UA" b="1" dirty="0" smtClean="0"/>
              <a:t> </a:t>
            </a:r>
            <a:r>
              <a:rPr lang="uk-UA" b="1" dirty="0"/>
              <a:t>населення постійно зростає. </a:t>
            </a:r>
          </a:p>
          <a:p>
            <a:r>
              <a:rPr lang="uk-UA" b="1" dirty="0"/>
              <a:t>2. Ми </a:t>
            </a:r>
            <a:r>
              <a:rPr lang="uk-UA" b="1" strike="sngStrike" dirty="0">
                <a:solidFill>
                  <a:srgbClr val="FFFF00"/>
                </a:solidFill>
              </a:rPr>
              <a:t>випустили з </a:t>
            </a:r>
            <a:r>
              <a:rPr lang="uk-UA" b="1" strike="sngStrike" dirty="0" smtClean="0">
                <a:solidFill>
                  <a:srgbClr val="FFFF00"/>
                </a:solidFill>
              </a:rPr>
              <a:t>виду</a:t>
            </a:r>
            <a:r>
              <a:rPr lang="uk-UA" b="1" strike="sngStrike" dirty="0">
                <a:solidFill>
                  <a:srgbClr val="FFFF00"/>
                </a:solidFill>
              </a:rPr>
              <a:t> </a:t>
            </a:r>
            <a:r>
              <a:rPr lang="uk-UA" b="1" dirty="0" smtClean="0"/>
              <a:t>не зважали на цю </a:t>
            </a:r>
            <a:r>
              <a:rPr lang="uk-UA" b="1" dirty="0"/>
              <a:t>проблему. </a:t>
            </a:r>
          </a:p>
          <a:p>
            <a:r>
              <a:rPr lang="uk-UA" b="1" dirty="0"/>
              <a:t>3. Яблучний сік був </a:t>
            </a:r>
            <a:r>
              <a:rPr lang="uk-UA" b="1" strike="sngStrike" dirty="0" err="1" smtClean="0"/>
              <a:t>просрочений</a:t>
            </a:r>
            <a:r>
              <a:rPr lang="uk-UA" b="1" dirty="0" smtClean="0"/>
              <a:t> </a:t>
            </a:r>
            <a:r>
              <a:rPr lang="uk-UA" b="1" dirty="0" err="1" smtClean="0"/>
              <a:t>протерміновий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4</a:t>
            </a:r>
            <a:r>
              <a:rPr lang="uk-UA" b="1" dirty="0"/>
              <a:t>. Комісія виявила </a:t>
            </a:r>
            <a:r>
              <a:rPr lang="uk-UA" b="1" strike="sngStrike" dirty="0"/>
              <a:t>багато</a:t>
            </a:r>
            <a:r>
              <a:rPr lang="uk-UA" b="1" dirty="0"/>
              <a:t>численні помилки. </a:t>
            </a:r>
          </a:p>
          <a:p>
            <a:r>
              <a:rPr lang="uk-UA" b="1" dirty="0"/>
              <a:t>5. Практиканти </a:t>
            </a:r>
            <a:r>
              <a:rPr lang="uk-UA" b="1" dirty="0" smtClean="0">
                <a:solidFill>
                  <a:srgbClr val="FF0000"/>
                </a:solidFill>
              </a:rPr>
              <a:t>п</a:t>
            </a:r>
            <a:r>
              <a:rPr lang="uk-UA" b="1" dirty="0" smtClean="0"/>
              <a:t>ознайомилися </a:t>
            </a:r>
            <a:r>
              <a:rPr lang="uk-UA" b="1" dirty="0"/>
              <a:t>з роботою служби психологічної підтримки. </a:t>
            </a:r>
          </a:p>
          <a:p>
            <a:r>
              <a:rPr lang="uk-UA" b="1" dirty="0"/>
              <a:t>6. Ми </a:t>
            </a:r>
            <a:r>
              <a:rPr lang="uk-UA" b="1" strike="sngStrike" dirty="0" err="1" smtClean="0"/>
              <a:t>прий</a:t>
            </a:r>
            <a:r>
              <a:rPr lang="uk-UA" b="1" dirty="0" err="1" smtClean="0"/>
              <a:t>дійшли</a:t>
            </a:r>
            <a:r>
              <a:rPr lang="uk-UA" b="1" dirty="0" smtClean="0"/>
              <a:t> </a:t>
            </a:r>
            <a:r>
              <a:rPr lang="uk-UA" b="1" dirty="0"/>
              <a:t>до висновку про необхідність </a:t>
            </a:r>
            <a:r>
              <a:rPr lang="uk-UA" b="1" strike="sngStrike" dirty="0"/>
              <a:t>проведення</a:t>
            </a:r>
            <a:r>
              <a:rPr lang="uk-UA" b="1" dirty="0"/>
              <a:t> повторної психологічної експертизи. </a:t>
            </a:r>
          </a:p>
          <a:p>
            <a:r>
              <a:rPr lang="uk-UA" b="1" dirty="0"/>
              <a:t>7. </a:t>
            </a:r>
            <a:r>
              <a:rPr lang="uk-UA" b="1" strike="sngStrike" dirty="0"/>
              <a:t>Вірна</a:t>
            </a:r>
            <a:r>
              <a:rPr lang="uk-UA" b="1" dirty="0"/>
              <a:t> </a:t>
            </a:r>
            <a:r>
              <a:rPr lang="uk-UA" b="1" dirty="0" smtClean="0"/>
              <a:t>Правильна відповідь </a:t>
            </a:r>
            <a:r>
              <a:rPr lang="uk-UA" b="1" dirty="0"/>
              <a:t>на питання. </a:t>
            </a:r>
          </a:p>
          <a:p>
            <a:r>
              <a:rPr lang="uk-UA" b="1" dirty="0"/>
              <a:t>8. Наші думки </a:t>
            </a:r>
            <a:r>
              <a:rPr lang="uk-UA" b="1" strike="sngStrike" dirty="0"/>
              <a:t>співпадають. </a:t>
            </a:r>
            <a:r>
              <a:rPr lang="uk-UA" b="1" dirty="0" smtClean="0">
                <a:solidFill>
                  <a:srgbClr val="FFFF00"/>
                </a:solidFill>
              </a:rPr>
              <a:t>збігаються</a:t>
            </a:r>
            <a:endParaRPr lang="uk-UA" b="1" dirty="0" smtClean="0">
              <a:solidFill>
                <a:srgbClr val="FFFF00"/>
              </a:solidFill>
            </a:endParaRPr>
          </a:p>
          <a:p>
            <a:r>
              <a:rPr lang="uk-UA" b="1" dirty="0" smtClean="0"/>
              <a:t>9</a:t>
            </a:r>
            <a:r>
              <a:rPr lang="uk-UA" b="1" dirty="0"/>
              <a:t>. </a:t>
            </a:r>
            <a:r>
              <a:rPr lang="uk-UA" b="1" strike="sngStrike" dirty="0" smtClean="0"/>
              <a:t>Половина  50/50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FFFF00"/>
                </a:solidFill>
              </a:rPr>
              <a:t>Більшість/Меншість</a:t>
            </a:r>
            <a:r>
              <a:rPr lang="uk-UA" b="1" dirty="0" smtClean="0"/>
              <a:t> учнів </a:t>
            </a:r>
            <a:r>
              <a:rPr lang="uk-UA" b="1" dirty="0" smtClean="0"/>
              <a:t>ще </a:t>
            </a:r>
            <a:r>
              <a:rPr lang="uk-UA" b="1" dirty="0"/>
              <a:t>не відчиняли двері бібліотеки. </a:t>
            </a:r>
            <a:endParaRPr lang="uk-UA" b="1" dirty="0" smtClean="0"/>
          </a:p>
          <a:p>
            <a:r>
              <a:rPr lang="uk-UA" b="1" dirty="0" smtClean="0"/>
              <a:t>10</a:t>
            </a:r>
            <a:r>
              <a:rPr lang="uk-UA" b="1" dirty="0"/>
              <a:t>. Коваленко Валентина </a:t>
            </a:r>
            <a:r>
              <a:rPr lang="uk-UA" b="1" strike="sngStrike" dirty="0"/>
              <a:t>знаходиться</a:t>
            </a:r>
            <a:r>
              <a:rPr lang="uk-UA" b="1" dirty="0"/>
              <a:t> </a:t>
            </a:r>
            <a:r>
              <a:rPr lang="uk-UA" b="1" dirty="0" smtClean="0"/>
              <a:t>перебуває на </a:t>
            </a:r>
            <a:r>
              <a:rPr lang="uk-UA" b="1" dirty="0"/>
              <a:t>лікуванні. </a:t>
            </a:r>
          </a:p>
          <a:p>
            <a:r>
              <a:rPr lang="uk-UA" b="1" dirty="0"/>
              <a:t>11. Дякуємо за чуйне </a:t>
            </a:r>
            <a:r>
              <a:rPr lang="uk-UA" b="1" strike="sngStrike" dirty="0"/>
              <a:t>відношення</a:t>
            </a:r>
            <a:r>
              <a:rPr lang="uk-UA" b="1" dirty="0"/>
              <a:t> </a:t>
            </a:r>
            <a:r>
              <a:rPr lang="uk-UA" b="1" dirty="0" smtClean="0"/>
              <a:t>ставлення до </a:t>
            </a:r>
            <a:r>
              <a:rPr lang="uk-UA" b="1" dirty="0"/>
              <a:t>самотніх людей. </a:t>
            </a:r>
          </a:p>
          <a:p>
            <a:r>
              <a:rPr lang="uk-UA" b="1" dirty="0"/>
              <a:t>12. Із </a:t>
            </a:r>
            <a:r>
              <a:rPr lang="uk-UA" b="1" strike="sngStrike" dirty="0"/>
              <a:t>наступаючими</a:t>
            </a:r>
            <a:r>
              <a:rPr lang="uk-UA" b="1" dirty="0"/>
              <a:t> </a:t>
            </a:r>
            <a:r>
              <a:rPr lang="uk-UA" b="1" dirty="0" smtClean="0"/>
              <a:t>прийдешніми святами</a:t>
            </a:r>
            <a:r>
              <a:rPr lang="uk-UA" b="1" dirty="0"/>
              <a:t>!  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11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7691" y="0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БУДЬМО </a:t>
            </a:r>
            <a:r>
              <a:rPr lang="uk-UA" b="1" dirty="0" smtClean="0">
                <a:solidFill>
                  <a:srgbClr val="FFFF00"/>
                </a:solidFill>
              </a:rPr>
              <a:t>ПУРИСТАМИ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7773" y="1423897"/>
            <a:ext cx="9684561" cy="458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0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5622" y="254922"/>
            <a:ext cx="8610600" cy="1293028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Норма – це про нас!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uk-UA" sz="2800" b="1" dirty="0">
                <a:solidFill>
                  <a:srgbClr val="FFFF00"/>
                </a:solidFill>
              </a:rPr>
              <a:t>Суть  </a:t>
            </a:r>
            <a:r>
              <a:rPr lang="uk-UA" sz="2800" b="1" dirty="0" smtClean="0">
                <a:solidFill>
                  <a:srgbClr val="FFFF00"/>
                </a:solidFill>
              </a:rPr>
              <a:t>чи </a:t>
            </a:r>
            <a:r>
              <a:rPr lang="uk-UA" sz="2800" b="1" strike="sngStrike" dirty="0" smtClean="0">
                <a:solidFill>
                  <a:srgbClr val="FFFF00"/>
                </a:solidFill>
              </a:rPr>
              <a:t>сутність </a:t>
            </a:r>
            <a:r>
              <a:rPr lang="uk-UA" sz="2800" b="1" dirty="0">
                <a:solidFill>
                  <a:srgbClr val="FFFF00"/>
                </a:solidFill>
              </a:rPr>
              <a:t>питання</a:t>
            </a:r>
            <a:endParaRPr lang="ru-RU" sz="2800" b="1" dirty="0">
              <a:solidFill>
                <a:srgbClr val="FFFF00"/>
              </a:solidFill>
            </a:endParaRPr>
          </a:p>
          <a:p>
            <a:pPr lvl="0">
              <a:lnSpc>
                <a:spcPct val="200000"/>
              </a:lnSpc>
            </a:pPr>
            <a:r>
              <a:rPr lang="ru-RU" sz="2800" b="1" dirty="0">
                <a:solidFill>
                  <a:srgbClr val="FFFF00"/>
                </a:solidFill>
              </a:rPr>
              <a:t>Центр </a:t>
            </a:r>
            <a:r>
              <a:rPr lang="ru-RU" sz="2800" b="1" dirty="0" err="1">
                <a:solidFill>
                  <a:srgbClr val="FFFF00"/>
                </a:solidFill>
              </a:rPr>
              <a:t>навчання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іноземн</a:t>
            </a:r>
            <a:r>
              <a:rPr lang="ru-RU" sz="2800" b="1" dirty="0" err="1" smtClean="0">
                <a:solidFill>
                  <a:srgbClr val="FF0000"/>
                </a:solidFill>
              </a:rPr>
              <a:t>их</a:t>
            </a:r>
            <a:r>
              <a:rPr lang="ru-RU" sz="2800" b="1" dirty="0" smtClean="0">
                <a:solidFill>
                  <a:srgbClr val="FFFF00"/>
                </a:solidFill>
              </a:rPr>
              <a:t> мов </a:t>
            </a:r>
            <a:r>
              <a:rPr lang="ru-RU" sz="2800" b="1" dirty="0" err="1" smtClean="0">
                <a:solidFill>
                  <a:srgbClr val="FF0000"/>
                </a:solidFill>
              </a:rPr>
              <a:t>Р.в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  <a:endParaRPr lang="ru-RU" sz="2800" b="1" dirty="0">
              <a:solidFill>
                <a:srgbClr val="FF0000"/>
              </a:solidFill>
            </a:endParaRPr>
          </a:p>
          <a:p>
            <a:pPr lvl="0">
              <a:lnSpc>
                <a:spcPct val="200000"/>
              </a:lnSpc>
            </a:pPr>
            <a:r>
              <a:rPr lang="ru-RU" sz="2800" b="1" dirty="0" smtClean="0">
                <a:solidFill>
                  <a:srgbClr val="FFFF00"/>
                </a:solidFill>
              </a:rPr>
              <a:t>Доброго дня (</a:t>
            </a:r>
            <a:r>
              <a:rPr lang="ru-RU" sz="2800" b="1" dirty="0" err="1" smtClean="0">
                <a:solidFill>
                  <a:srgbClr val="FFFF00"/>
                </a:solidFill>
              </a:rPr>
              <a:t>привітання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чи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побажання</a:t>
            </a:r>
            <a:r>
              <a:rPr lang="ru-RU" sz="2800" b="1" dirty="0" smtClean="0">
                <a:solidFill>
                  <a:srgbClr val="FFFF00"/>
                </a:solidFill>
              </a:rPr>
              <a:t>?) </a:t>
            </a:r>
          </a:p>
          <a:p>
            <a:pPr lvl="0"/>
            <a:endParaRPr lang="ru-RU" b="1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806440" cy="40241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ru-RU" sz="3000" b="1" dirty="0" err="1">
                <a:solidFill>
                  <a:srgbClr val="FFFF00"/>
                </a:solidFill>
              </a:rPr>
              <a:t>Він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>
                <a:solidFill>
                  <a:srgbClr val="FFFF00"/>
                </a:solidFill>
              </a:rPr>
              <a:t>приділяв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</a:rPr>
              <a:t>їй</a:t>
            </a:r>
            <a:r>
              <a:rPr lang="ru-RU" sz="3000" b="1" dirty="0" smtClean="0">
                <a:solidFill>
                  <a:srgbClr val="FFFF00"/>
                </a:solidFill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</a:rPr>
              <a:t>увагу</a:t>
            </a:r>
            <a:r>
              <a:rPr lang="ru-RU" sz="3000" b="1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3000" b="1" dirty="0" err="1" smtClean="0">
                <a:solidFill>
                  <a:srgbClr val="FFFF00"/>
                </a:solidFill>
              </a:rPr>
              <a:t>Виявляють</a:t>
            </a:r>
            <a:r>
              <a:rPr lang="ru-RU" sz="3000" b="1" dirty="0" smtClean="0">
                <a:solidFill>
                  <a:srgbClr val="FFFF00"/>
                </a:solidFill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</a:rPr>
              <a:t>турботу</a:t>
            </a:r>
            <a:endParaRPr lang="ru-RU" sz="3000" b="1" dirty="0" smtClean="0">
              <a:solidFill>
                <a:srgbClr val="FFFF00"/>
              </a:solidFill>
            </a:endParaRPr>
          </a:p>
          <a:p>
            <a:pPr>
              <a:lnSpc>
                <a:spcPct val="170000"/>
              </a:lnSpc>
            </a:pPr>
            <a:r>
              <a:rPr lang="ru-RU" sz="3000" b="1" dirty="0">
                <a:solidFill>
                  <a:srgbClr val="FFFF00"/>
                </a:solidFill>
              </a:rPr>
              <a:t>Сашко читав книги з </a:t>
            </a:r>
            <a:r>
              <a:rPr lang="ru-RU" sz="3000" b="1" dirty="0" err="1">
                <a:solidFill>
                  <a:srgbClr val="FFFF00"/>
                </a:solidFill>
              </a:rPr>
              <a:t>популярної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>
                <a:solidFill>
                  <a:srgbClr val="FFFF00"/>
                </a:solidFill>
              </a:rPr>
              <a:t>медицини</a:t>
            </a:r>
            <a:r>
              <a:rPr lang="ru-RU" sz="3000" b="1" dirty="0">
                <a:solidFill>
                  <a:srgbClr val="FFFF00"/>
                </a:solidFill>
              </a:rPr>
              <a:t> та </a:t>
            </a:r>
            <a:r>
              <a:rPr lang="ru-RU" sz="3000" b="1" strike="sngStrike" dirty="0" err="1">
                <a:solidFill>
                  <a:srgbClr val="FFFF00"/>
                </a:solidFill>
              </a:rPr>
              <a:t>підвищував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</a:rPr>
              <a:t>розширювати</a:t>
            </a:r>
            <a:r>
              <a:rPr lang="ru-RU" sz="3000" b="1" dirty="0" smtClean="0">
                <a:solidFill>
                  <a:srgbClr val="FFFF00"/>
                </a:solidFill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</a:rPr>
              <a:t>свій</a:t>
            </a:r>
            <a:r>
              <a:rPr lang="ru-RU" sz="3000" b="1" dirty="0" smtClean="0">
                <a:solidFill>
                  <a:srgbClr val="FFFF00"/>
                </a:solidFill>
              </a:rPr>
              <a:t> </a:t>
            </a:r>
            <a:r>
              <a:rPr lang="ru-RU" sz="3000" b="1" dirty="0" err="1">
                <a:solidFill>
                  <a:srgbClr val="FFFF00"/>
                </a:solidFill>
              </a:rPr>
              <a:t>кругозір</a:t>
            </a:r>
            <a:r>
              <a:rPr lang="ru-RU" sz="3000" b="1" dirty="0">
                <a:solidFill>
                  <a:srgbClr val="FFFF00"/>
                </a:solidFill>
              </a:rPr>
              <a:t>. </a:t>
            </a:r>
          </a:p>
          <a:p>
            <a:pPr>
              <a:lnSpc>
                <a:spcPct val="170000"/>
              </a:lnSpc>
            </a:pPr>
            <a:r>
              <a:rPr lang="ru-RU" sz="3000" b="1" dirty="0">
                <a:solidFill>
                  <a:srgbClr val="FFFF00"/>
                </a:solidFill>
              </a:rPr>
              <a:t>по </a:t>
            </a:r>
            <a:r>
              <a:rPr lang="ru-RU" sz="3000" b="1" dirty="0" err="1">
                <a:solidFill>
                  <a:srgbClr val="FFFF00"/>
                </a:solidFill>
              </a:rPr>
              <a:t>батькові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>
                <a:solidFill>
                  <a:srgbClr val="FF0000"/>
                </a:solidFill>
              </a:rPr>
              <a:t>чи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err="1">
                <a:solidFill>
                  <a:srgbClr val="FFFF00"/>
                </a:solidFill>
              </a:rPr>
              <a:t>по-батькові</a:t>
            </a:r>
            <a:endParaRPr lang="ru-RU" sz="30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054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7874" y="98167"/>
            <a:ext cx="8610600" cy="129302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СИНОНІМИ-РЯТІВНИКИ (евфемізми)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662" y="1293223"/>
            <a:ext cx="11488783" cy="53557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2000" b="1" dirty="0"/>
              <a:t>Старий </a:t>
            </a:r>
            <a:r>
              <a:rPr lang="uk-UA" sz="2000" b="1" dirty="0" smtClean="0"/>
              <a:t>– </a:t>
            </a:r>
            <a:r>
              <a:rPr lang="uk-UA" sz="2000" b="1" dirty="0" smtClean="0">
                <a:solidFill>
                  <a:srgbClr val="FFFF00"/>
                </a:solidFill>
              </a:rPr>
              <a:t>літній, </a:t>
            </a:r>
            <a:r>
              <a:rPr lang="uk-UA" sz="2000" b="1" strike="sngStrike" dirty="0" smtClean="0">
                <a:solidFill>
                  <a:srgbClr val="FFFF00"/>
                </a:solidFill>
              </a:rPr>
              <a:t>похилого </a:t>
            </a:r>
            <a:r>
              <a:rPr lang="uk-UA" sz="2000" b="1" dirty="0" smtClean="0">
                <a:solidFill>
                  <a:srgbClr val="FFFF00"/>
                </a:solidFill>
              </a:rPr>
              <a:t>віку, у літах</a:t>
            </a:r>
            <a:endParaRPr lang="uk-UA" sz="2000" b="1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r>
              <a:rPr lang="uk-UA" sz="2000" b="1" dirty="0" smtClean="0"/>
              <a:t>Поганий- </a:t>
            </a:r>
            <a:r>
              <a:rPr lang="uk-UA" sz="2000" b="1" dirty="0" smtClean="0">
                <a:solidFill>
                  <a:srgbClr val="FFFF00"/>
                </a:solidFill>
              </a:rPr>
              <a:t>невдалий, кепський</a:t>
            </a:r>
          </a:p>
          <a:p>
            <a:pPr>
              <a:lnSpc>
                <a:spcPct val="100000"/>
              </a:lnSpc>
            </a:pPr>
            <a:r>
              <a:rPr lang="uk-UA" sz="2000" b="1" dirty="0" smtClean="0"/>
              <a:t>Дурний</a:t>
            </a:r>
            <a:r>
              <a:rPr lang="uk-UA" sz="2000" b="1" dirty="0" smtClean="0">
                <a:solidFill>
                  <a:srgbClr val="FFFF00"/>
                </a:solidFill>
              </a:rPr>
              <a:t>- нерозумний</a:t>
            </a:r>
            <a:r>
              <a:rPr lang="uk-UA" sz="2000" b="1" dirty="0">
                <a:solidFill>
                  <a:srgbClr val="FFFF00"/>
                </a:solidFill>
              </a:rPr>
              <a:t>, </a:t>
            </a:r>
            <a:r>
              <a:rPr lang="uk-UA" sz="2000" b="1" dirty="0" smtClean="0">
                <a:solidFill>
                  <a:srgbClr val="FFFF00"/>
                </a:solidFill>
              </a:rPr>
              <a:t>необачний</a:t>
            </a:r>
            <a:endParaRPr lang="uk-UA" sz="2000" b="1" dirty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r>
              <a:rPr lang="uk-UA" sz="2000" b="1" dirty="0"/>
              <a:t>Грубий </a:t>
            </a:r>
            <a:r>
              <a:rPr lang="uk-UA" sz="2000" dirty="0"/>
              <a:t>– </a:t>
            </a:r>
            <a:r>
              <a:rPr lang="uk-UA" sz="2000" dirty="0" smtClean="0"/>
              <a:t>прямолінійний, нечемний</a:t>
            </a:r>
            <a:endParaRPr lang="uk-UA" sz="2000" dirty="0"/>
          </a:p>
          <a:p>
            <a:pPr>
              <a:lnSpc>
                <a:spcPct val="100000"/>
              </a:lnSpc>
            </a:pPr>
            <a:r>
              <a:rPr lang="uk-UA" sz="2000" b="1" dirty="0"/>
              <a:t>Товстий- </a:t>
            </a:r>
            <a:r>
              <a:rPr lang="uk-UA" sz="2000" b="1" dirty="0" smtClean="0">
                <a:solidFill>
                  <a:srgbClr val="FFFF00"/>
                </a:solidFill>
              </a:rPr>
              <a:t>у </a:t>
            </a:r>
            <a:r>
              <a:rPr lang="uk-UA" sz="2000" b="1" dirty="0">
                <a:solidFill>
                  <a:srgbClr val="FFFF00"/>
                </a:solidFill>
              </a:rPr>
              <a:t>тілі, широка кістка</a:t>
            </a:r>
          </a:p>
          <a:p>
            <a:pPr>
              <a:lnSpc>
                <a:spcPct val="100000"/>
              </a:lnSpc>
            </a:pPr>
            <a:r>
              <a:rPr lang="uk-UA" sz="2000" b="1" dirty="0"/>
              <a:t>Дешевий- </a:t>
            </a:r>
            <a:r>
              <a:rPr lang="uk-UA" sz="2000" b="1" dirty="0">
                <a:solidFill>
                  <a:srgbClr val="FFFF00"/>
                </a:solidFill>
              </a:rPr>
              <a:t>доступний, бюджетний</a:t>
            </a:r>
          </a:p>
          <a:p>
            <a:pPr>
              <a:lnSpc>
                <a:spcPct val="100000"/>
              </a:lnSpc>
            </a:pPr>
            <a:r>
              <a:rPr lang="uk-UA" sz="2000" b="1" dirty="0"/>
              <a:t>Інвалід – </a:t>
            </a:r>
            <a:r>
              <a:rPr lang="uk-UA" sz="2000" b="1" dirty="0">
                <a:solidFill>
                  <a:srgbClr val="FFFF00"/>
                </a:solidFill>
              </a:rPr>
              <a:t>з особливостями</a:t>
            </a:r>
          </a:p>
          <a:p>
            <a:pPr>
              <a:lnSpc>
                <a:spcPct val="100000"/>
              </a:lnSpc>
            </a:pPr>
            <a:r>
              <a:rPr lang="uk-UA" sz="2000" b="1" dirty="0"/>
              <a:t>Битий посуд </a:t>
            </a:r>
            <a:r>
              <a:rPr lang="uk-UA" sz="2000" b="1" dirty="0" smtClean="0"/>
              <a:t>– </a:t>
            </a:r>
            <a:r>
              <a:rPr lang="uk-UA" sz="2400" b="1" dirty="0">
                <a:solidFill>
                  <a:srgbClr val="FFFF00"/>
                </a:solidFill>
              </a:rPr>
              <a:t>з </a:t>
            </a:r>
            <a:r>
              <a:rPr lang="uk-UA" sz="2400" b="1" dirty="0" smtClean="0">
                <a:solidFill>
                  <a:srgbClr val="FFFF00"/>
                </a:solidFill>
              </a:rPr>
              <a:t>особливостями</a:t>
            </a:r>
            <a:endParaRPr lang="uk-UA" b="1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r>
              <a:rPr lang="uk-UA" b="1" dirty="0" smtClean="0"/>
              <a:t>П’яний – </a:t>
            </a:r>
          </a:p>
          <a:p>
            <a:pPr>
              <a:lnSpc>
                <a:spcPct val="100000"/>
              </a:lnSpc>
            </a:pPr>
            <a:r>
              <a:rPr lang="uk-UA" b="1" dirty="0" smtClean="0"/>
              <a:t>Брехати-</a:t>
            </a:r>
            <a:r>
              <a:rPr lang="uk-UA" b="1" dirty="0" smtClean="0">
                <a:solidFill>
                  <a:srgbClr val="FFFF00"/>
                </a:solidFill>
              </a:rPr>
              <a:t>помилятися</a:t>
            </a:r>
            <a:endParaRPr lang="uk-UA" b="1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r>
              <a:rPr lang="uk-UA" b="1" dirty="0" smtClean="0"/>
              <a:t>Помер-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48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" y="150418"/>
            <a:ext cx="11756572" cy="76398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Встановіть різницю у значеннях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903" y="1097280"/>
            <a:ext cx="10820400" cy="555171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FFFF00"/>
                </a:solidFill>
              </a:rPr>
              <a:t>Відносини/</a:t>
            </a:r>
            <a:r>
              <a:rPr lang="ru-RU" sz="2400" b="1" dirty="0" err="1" smtClean="0">
                <a:solidFill>
                  <a:srgbClr val="FFFF00"/>
                </a:solidFill>
              </a:rPr>
              <a:t>стосунки</a:t>
            </a:r>
            <a:r>
              <a:rPr lang="ru-RU" sz="2400" b="1" dirty="0" smtClean="0">
                <a:solidFill>
                  <a:srgbClr val="FFFF00"/>
                </a:solidFill>
              </a:rPr>
              <a:t>/</a:t>
            </a:r>
            <a:r>
              <a:rPr lang="ru-RU" sz="2400" b="1" dirty="0" err="1" smtClean="0">
                <a:solidFill>
                  <a:srgbClr val="FFFF00"/>
                </a:solidFill>
              </a:rPr>
              <a:t>взаємини</a:t>
            </a:r>
            <a:r>
              <a:rPr lang="ru-RU" sz="2400" b="1" dirty="0" smtClean="0">
                <a:solidFill>
                  <a:srgbClr val="FFFF00"/>
                </a:solidFill>
              </a:rPr>
              <a:t>/</a:t>
            </a:r>
            <a:r>
              <a:rPr lang="ru-RU" sz="2400" b="1" dirty="0" err="1" smtClean="0">
                <a:solidFill>
                  <a:srgbClr val="FFFF00"/>
                </a:solidFill>
              </a:rPr>
              <a:t>відношення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b="1" dirty="0" err="1">
                <a:solidFill>
                  <a:srgbClr val="FFFF00"/>
                </a:solidFill>
              </a:rPr>
              <a:t>Відзначати</a:t>
            </a:r>
            <a:r>
              <a:rPr lang="ru-RU" sz="2400" b="1" dirty="0">
                <a:solidFill>
                  <a:srgbClr val="FFFF00"/>
                </a:solidFill>
              </a:rPr>
              <a:t> / </a:t>
            </a:r>
            <a:r>
              <a:rPr lang="ru-RU" sz="2400" b="1" strike="sngStrike" dirty="0" err="1" smtClean="0">
                <a:solidFill>
                  <a:srgbClr val="FF0000"/>
                </a:solidFill>
              </a:rPr>
              <a:t>Відмічати</a:t>
            </a:r>
            <a:r>
              <a:rPr lang="ru-RU" sz="2400" b="1" strike="sngStrike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Помітити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 err="1">
                <a:solidFill>
                  <a:srgbClr val="FFFF00"/>
                </a:solidFill>
              </a:rPr>
              <a:t>Галузь</a:t>
            </a:r>
            <a:r>
              <a:rPr lang="ru-RU" b="1" dirty="0">
                <a:solidFill>
                  <a:srgbClr val="FFFF00"/>
                </a:solidFill>
              </a:rPr>
              <a:t> / Сфера / </a:t>
            </a:r>
            <a:r>
              <a:rPr lang="ru-RU" b="1" dirty="0" err="1" smtClean="0">
                <a:solidFill>
                  <a:srgbClr val="FFFF00"/>
                </a:solidFill>
              </a:rPr>
              <a:t>Ділянка</a:t>
            </a:r>
            <a:endParaRPr lang="ru-RU" b="1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 err="1" smtClean="0">
                <a:solidFill>
                  <a:srgbClr val="FF0000"/>
                </a:solidFill>
              </a:rPr>
              <a:t>Ди</a:t>
            </a:r>
            <a:r>
              <a:rPr lang="ru-RU" b="1" dirty="0" err="1" smtClean="0">
                <a:solidFill>
                  <a:srgbClr val="FFFF00"/>
                </a:solidFill>
              </a:rPr>
              <a:t>лема</a:t>
            </a:r>
            <a:r>
              <a:rPr lang="ru-RU" b="1" dirty="0" smtClean="0">
                <a:solidFill>
                  <a:srgbClr val="FFFF00"/>
                </a:solidFill>
              </a:rPr>
              <a:t>/</a:t>
            </a:r>
            <a:r>
              <a:rPr lang="ru-RU" b="1" dirty="0" smtClean="0">
                <a:solidFill>
                  <a:srgbClr val="00B0F0"/>
                </a:solidFill>
              </a:rPr>
              <a:t>Проблема </a:t>
            </a:r>
            <a:r>
              <a:rPr lang="ru-RU" b="1" dirty="0" err="1" smtClean="0">
                <a:solidFill>
                  <a:srgbClr val="00B0F0"/>
                </a:solidFill>
              </a:rPr>
              <a:t>розв’язана</a:t>
            </a:r>
            <a:r>
              <a:rPr lang="ru-RU" b="1" dirty="0" smtClean="0">
                <a:solidFill>
                  <a:srgbClr val="FFFF00"/>
                </a:solidFill>
              </a:rPr>
              <a:t>/</a:t>
            </a:r>
            <a:r>
              <a:rPr lang="ru-RU" b="1" dirty="0" err="1" smtClean="0">
                <a:solidFill>
                  <a:srgbClr val="FFFF00"/>
                </a:solidFill>
              </a:rPr>
              <a:t>Завдання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вирішують</a:t>
            </a:r>
            <a:endParaRPr lang="ru-RU" b="1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 err="1">
                <a:solidFill>
                  <a:srgbClr val="FFFF00"/>
                </a:solidFill>
              </a:rPr>
              <a:t>Загальний</a:t>
            </a:r>
            <a:r>
              <a:rPr lang="ru-RU" b="1" dirty="0">
                <a:solidFill>
                  <a:srgbClr val="FFFF00"/>
                </a:solidFill>
              </a:rPr>
              <a:t> / </a:t>
            </a:r>
            <a:r>
              <a:rPr lang="ru-RU" b="1" dirty="0" err="1" smtClean="0">
                <a:solidFill>
                  <a:srgbClr val="FFFF00"/>
                </a:solidFill>
              </a:rPr>
              <a:t>Спільний</a:t>
            </a:r>
            <a:r>
              <a:rPr lang="ru-RU" b="1" dirty="0" smtClean="0">
                <a:solidFill>
                  <a:srgbClr val="FFFF00"/>
                </a:solidFill>
              </a:rPr>
              <a:t> -</a:t>
            </a:r>
            <a:r>
              <a:rPr lang="ru-RU" b="1" dirty="0" err="1" smtClean="0">
                <a:solidFill>
                  <a:srgbClr val="FFFF00"/>
                </a:solidFill>
              </a:rPr>
              <a:t>навпіл</a:t>
            </a:r>
            <a:endParaRPr lang="ru-RU" b="1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 err="1">
                <a:solidFill>
                  <a:srgbClr val="FFFF00"/>
                </a:solidFill>
              </a:rPr>
              <a:t>Положення</a:t>
            </a:r>
            <a:r>
              <a:rPr lang="ru-RU" b="1" dirty="0">
                <a:solidFill>
                  <a:srgbClr val="FFFF00"/>
                </a:solidFill>
              </a:rPr>
              <a:t> / Становище / </a:t>
            </a:r>
            <a:r>
              <a:rPr lang="ru-RU" b="1" dirty="0" smtClean="0">
                <a:solidFill>
                  <a:srgbClr val="FFFF00"/>
                </a:solidFill>
              </a:rPr>
              <a:t>Стан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FFFF00"/>
                </a:solidFill>
              </a:rPr>
              <a:t>Процент / </a:t>
            </a:r>
            <a:r>
              <a:rPr lang="ru-RU" b="1" dirty="0" err="1" smtClean="0">
                <a:solidFill>
                  <a:srgbClr val="FFFF00"/>
                </a:solidFill>
              </a:rPr>
              <a:t>Відсоток</a:t>
            </a:r>
            <a:endParaRPr lang="ru-RU" b="1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 err="1">
                <a:solidFill>
                  <a:srgbClr val="FFFF00"/>
                </a:solidFill>
              </a:rPr>
              <a:t>Навколишній</a:t>
            </a:r>
            <a:r>
              <a:rPr lang="ru-RU" b="1" dirty="0">
                <a:solidFill>
                  <a:srgbClr val="FFFF00"/>
                </a:solidFill>
              </a:rPr>
              <a:t> / </a:t>
            </a:r>
            <a:r>
              <a:rPr lang="ru-RU" b="1" strike="sngStrike" dirty="0" err="1" smtClean="0">
                <a:solidFill>
                  <a:srgbClr val="FFFF00"/>
                </a:solidFill>
              </a:rPr>
              <a:t>Оточуючий</a:t>
            </a:r>
            <a:r>
              <a:rPr lang="ru-RU" b="1" dirty="0" smtClean="0">
                <a:solidFill>
                  <a:srgbClr val="FFFF00"/>
                </a:solidFill>
              </a:rPr>
              <a:t>  </a:t>
            </a:r>
            <a:r>
              <a:rPr lang="ru-RU" b="1" dirty="0" err="1" smtClean="0">
                <a:solidFill>
                  <a:srgbClr val="FFFF00"/>
                </a:solidFill>
              </a:rPr>
              <a:t>Довкілля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11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5176" y="294111"/>
            <a:ext cx="10924903" cy="12930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FFFF00"/>
                </a:solidFill>
              </a:rPr>
              <a:t>Уживання слів </a:t>
            </a:r>
            <a:r>
              <a:rPr lang="uk-UA" b="1" dirty="0">
                <a:solidFill>
                  <a:srgbClr val="FF0000"/>
                </a:solidFill>
              </a:rPr>
              <a:t>на –</a:t>
            </a:r>
            <a:r>
              <a:rPr lang="uk-UA" b="1" dirty="0" err="1">
                <a:solidFill>
                  <a:srgbClr val="FF0000"/>
                </a:solidFill>
              </a:rPr>
              <a:t>учий</a:t>
            </a:r>
            <a:r>
              <a:rPr lang="uk-UA" b="1" dirty="0">
                <a:solidFill>
                  <a:srgbClr val="FF0000"/>
                </a:solidFill>
              </a:rPr>
              <a:t>/</a:t>
            </a:r>
            <a:r>
              <a:rPr lang="uk-UA" b="1" dirty="0" err="1">
                <a:solidFill>
                  <a:srgbClr val="FF0000"/>
                </a:solidFill>
              </a:rPr>
              <a:t>ючий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FF00"/>
                </a:solidFill>
              </a:rPr>
              <a:t>небажане в українській мові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137" y="1130329"/>
            <a:ext cx="11018926" cy="508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110202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115</TotalTime>
  <Words>878</Words>
  <Application>Microsoft Office PowerPoint</Application>
  <PresentationFormat>Широкоэкранный</PresentationFormat>
  <Paragraphs>123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Times New Roman</vt:lpstr>
      <vt:lpstr>След самолета</vt:lpstr>
      <vt:lpstr>ЛЕКСИЧНІ ЗАСОБИ ПРОФЕСІЙНОГО МОВЛЕННЯ</vt:lpstr>
      <vt:lpstr>Знайдімо синоніми чи варіанти до слів </vt:lpstr>
      <vt:lpstr>Знайдіть українськомовний  відповідник </vt:lpstr>
      <vt:lpstr>Виправте помилки</vt:lpstr>
      <vt:lpstr>БУДЬМО ПУРИСТАМИ</vt:lpstr>
      <vt:lpstr>Норма – це про нас!</vt:lpstr>
      <vt:lpstr>СИНОНІМИ-РЯТІВНИКИ (евфемізми)</vt:lpstr>
      <vt:lpstr>Встановіть різницю у значеннях</vt:lpstr>
      <vt:lpstr>Уживання слів на –учий/ючий небажане в українській мові</vt:lpstr>
      <vt:lpstr>Знайдімо синонім/варіант до слів</vt:lpstr>
      <vt:lpstr>Знайдімо синонім/варіант до слів</vt:lpstr>
      <vt:lpstr>Відредагуймо словосполучення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ЛЕКСИЧНІ ЗАСОБИ ПРОФЕСІЙНОГО МОВЛЕННЯ</dc:title>
  <dc:creator>admin</dc:creator>
  <cp:lastModifiedBy>admin</cp:lastModifiedBy>
  <cp:revision>13</cp:revision>
  <dcterms:created xsi:type="dcterms:W3CDTF">2023-10-24T05:59:22Z</dcterms:created>
  <dcterms:modified xsi:type="dcterms:W3CDTF">2023-10-24T08:02:32Z</dcterms:modified>
</cp:coreProperties>
</file>