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FA975D34-0003-457F-B3AC-2E83036E91CB}">
          <p14:sldIdLst>
            <p14:sldId id="256"/>
            <p14:sldId id="257"/>
            <p14:sldId id="258"/>
            <p14:sldId id="259"/>
            <p14:sldId id="260"/>
            <p14:sldId id="261"/>
            <p14:sldId id="262"/>
            <p14:sldId id="263"/>
            <p14:sldId id="264"/>
            <p14:sldId id="265"/>
            <p14:sldId id="266"/>
            <p14:sldId id="267"/>
            <p14:sldId id="268"/>
            <p14:sldId id="269"/>
            <p14:sldId id="271"/>
            <p14:sldId id="270"/>
          </p14:sldIdLst>
        </p14:section>
        <p14:section name="Раздел без заголовка" id="{E2B89AC9-39F7-4F40-ACE8-D9D7F4CE97CE}">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3500899-4802-4FCF-8973-DDBE7B56AF78}" type="datetimeFigureOut">
              <a:rPr lang="uk-UA" smtClean="0"/>
              <a:t>14.11.2023</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720E0B8-B6D0-4883-836E-B5074EFCBDB8}" type="slidenum">
              <a:rPr lang="uk-UA" smtClean="0"/>
              <a:t>‹#›</a:t>
            </a:fld>
            <a:endParaRPr lang="uk-UA"/>
          </a:p>
        </p:txBody>
      </p:sp>
    </p:spTree>
    <p:extLst>
      <p:ext uri="{BB962C8B-B14F-4D97-AF65-F5344CB8AC3E}">
        <p14:creationId xmlns:p14="http://schemas.microsoft.com/office/powerpoint/2010/main" val="2659963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3500899-4802-4FCF-8973-DDBE7B56AF78}" type="datetimeFigureOut">
              <a:rPr lang="uk-UA" smtClean="0"/>
              <a:t>14.11.2023</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20E0B8-B6D0-4883-836E-B5074EFCBDB8}" type="slidenum">
              <a:rPr lang="uk-UA" smtClean="0"/>
              <a:t>‹#›</a:t>
            </a:fld>
            <a:endParaRPr lang="uk-UA"/>
          </a:p>
        </p:txBody>
      </p:sp>
    </p:spTree>
    <p:extLst>
      <p:ext uri="{BB962C8B-B14F-4D97-AF65-F5344CB8AC3E}">
        <p14:creationId xmlns:p14="http://schemas.microsoft.com/office/powerpoint/2010/main" val="1678392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3500899-4802-4FCF-8973-DDBE7B56AF78}" type="datetimeFigureOut">
              <a:rPr lang="uk-UA" smtClean="0"/>
              <a:t>14.11.2023</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20E0B8-B6D0-4883-836E-B5074EFCBDB8}" type="slidenum">
              <a:rPr lang="uk-UA" smtClean="0"/>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114788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53500899-4802-4FCF-8973-DDBE7B56AF78}" type="datetimeFigureOut">
              <a:rPr lang="uk-UA" smtClean="0"/>
              <a:t>14.11.2023</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20E0B8-B6D0-4883-836E-B5074EFCBDB8}" type="slidenum">
              <a:rPr lang="uk-UA" smtClean="0"/>
              <a:t>‹#›</a:t>
            </a:fld>
            <a:endParaRPr lang="uk-UA"/>
          </a:p>
        </p:txBody>
      </p:sp>
    </p:spTree>
    <p:extLst>
      <p:ext uri="{BB962C8B-B14F-4D97-AF65-F5344CB8AC3E}">
        <p14:creationId xmlns:p14="http://schemas.microsoft.com/office/powerpoint/2010/main" val="2366685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53500899-4802-4FCF-8973-DDBE7B56AF78}" type="datetimeFigureOut">
              <a:rPr lang="uk-UA" smtClean="0"/>
              <a:t>14.11.2023</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20E0B8-B6D0-4883-836E-B5074EFCBDB8}" type="slidenum">
              <a:rPr lang="uk-UA" smtClean="0"/>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40982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53500899-4802-4FCF-8973-DDBE7B56AF78}" type="datetimeFigureOut">
              <a:rPr lang="uk-UA" smtClean="0"/>
              <a:t>14.11.2023</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20E0B8-B6D0-4883-836E-B5074EFCBDB8}" type="slidenum">
              <a:rPr lang="uk-UA" smtClean="0"/>
              <a:t>‹#›</a:t>
            </a:fld>
            <a:endParaRPr lang="uk-UA"/>
          </a:p>
        </p:txBody>
      </p:sp>
    </p:spTree>
    <p:extLst>
      <p:ext uri="{BB962C8B-B14F-4D97-AF65-F5344CB8AC3E}">
        <p14:creationId xmlns:p14="http://schemas.microsoft.com/office/powerpoint/2010/main" val="818616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3500899-4802-4FCF-8973-DDBE7B56AF78}" type="datetimeFigureOut">
              <a:rPr lang="uk-UA" smtClean="0"/>
              <a:t>14.11.2023</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20E0B8-B6D0-4883-836E-B5074EFCBDB8}" type="slidenum">
              <a:rPr lang="uk-UA" smtClean="0"/>
              <a:t>‹#›</a:t>
            </a:fld>
            <a:endParaRPr lang="uk-UA"/>
          </a:p>
        </p:txBody>
      </p:sp>
    </p:spTree>
    <p:extLst>
      <p:ext uri="{BB962C8B-B14F-4D97-AF65-F5344CB8AC3E}">
        <p14:creationId xmlns:p14="http://schemas.microsoft.com/office/powerpoint/2010/main" val="10752041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3500899-4802-4FCF-8973-DDBE7B56AF78}" type="datetimeFigureOut">
              <a:rPr lang="uk-UA" smtClean="0"/>
              <a:t>14.11.2023</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20E0B8-B6D0-4883-836E-B5074EFCBDB8}" type="slidenum">
              <a:rPr lang="uk-UA" smtClean="0"/>
              <a:t>‹#›</a:t>
            </a:fld>
            <a:endParaRPr lang="uk-UA"/>
          </a:p>
        </p:txBody>
      </p:sp>
    </p:spTree>
    <p:extLst>
      <p:ext uri="{BB962C8B-B14F-4D97-AF65-F5344CB8AC3E}">
        <p14:creationId xmlns:p14="http://schemas.microsoft.com/office/powerpoint/2010/main" val="263847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3500899-4802-4FCF-8973-DDBE7B56AF78}" type="datetimeFigureOut">
              <a:rPr lang="uk-UA" smtClean="0"/>
              <a:t>14.11.2023</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20E0B8-B6D0-4883-836E-B5074EFCBDB8}" type="slidenum">
              <a:rPr lang="uk-UA" smtClean="0"/>
              <a:t>‹#›</a:t>
            </a:fld>
            <a:endParaRPr lang="uk-UA"/>
          </a:p>
        </p:txBody>
      </p:sp>
    </p:spTree>
    <p:extLst>
      <p:ext uri="{BB962C8B-B14F-4D97-AF65-F5344CB8AC3E}">
        <p14:creationId xmlns:p14="http://schemas.microsoft.com/office/powerpoint/2010/main" val="1225986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3500899-4802-4FCF-8973-DDBE7B56AF78}" type="datetimeFigureOut">
              <a:rPr lang="uk-UA" smtClean="0"/>
              <a:t>14.11.2023</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20E0B8-B6D0-4883-836E-B5074EFCBDB8}" type="slidenum">
              <a:rPr lang="uk-UA" smtClean="0"/>
              <a:t>‹#›</a:t>
            </a:fld>
            <a:endParaRPr lang="uk-UA"/>
          </a:p>
        </p:txBody>
      </p:sp>
    </p:spTree>
    <p:extLst>
      <p:ext uri="{BB962C8B-B14F-4D97-AF65-F5344CB8AC3E}">
        <p14:creationId xmlns:p14="http://schemas.microsoft.com/office/powerpoint/2010/main" val="1343704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3500899-4802-4FCF-8973-DDBE7B56AF78}" type="datetimeFigureOut">
              <a:rPr lang="uk-UA" smtClean="0"/>
              <a:t>14.11.2023</a:t>
            </a:fld>
            <a:endParaRPr lang="uk-UA"/>
          </a:p>
        </p:txBody>
      </p:sp>
      <p:sp>
        <p:nvSpPr>
          <p:cNvPr id="6" name="Footer Placeholder 5"/>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20E0B8-B6D0-4883-836E-B5074EFCBDB8}" type="slidenum">
              <a:rPr lang="uk-UA" smtClean="0"/>
              <a:t>‹#›</a:t>
            </a:fld>
            <a:endParaRPr lang="uk-UA"/>
          </a:p>
        </p:txBody>
      </p:sp>
    </p:spTree>
    <p:extLst>
      <p:ext uri="{BB962C8B-B14F-4D97-AF65-F5344CB8AC3E}">
        <p14:creationId xmlns:p14="http://schemas.microsoft.com/office/powerpoint/2010/main" val="3297229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3500899-4802-4FCF-8973-DDBE7B56AF78}" type="datetimeFigureOut">
              <a:rPr lang="uk-UA" smtClean="0"/>
              <a:t>14.11.2023</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20E0B8-B6D0-4883-836E-B5074EFCBDB8}" type="slidenum">
              <a:rPr lang="uk-UA" smtClean="0"/>
              <a:t>‹#›</a:t>
            </a:fld>
            <a:endParaRPr lang="uk-UA"/>
          </a:p>
        </p:txBody>
      </p:sp>
    </p:spTree>
    <p:extLst>
      <p:ext uri="{BB962C8B-B14F-4D97-AF65-F5344CB8AC3E}">
        <p14:creationId xmlns:p14="http://schemas.microsoft.com/office/powerpoint/2010/main" val="4207437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3500899-4802-4FCF-8973-DDBE7B56AF78}" type="datetimeFigureOut">
              <a:rPr lang="uk-UA" smtClean="0"/>
              <a:t>14.11.2023</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720E0B8-B6D0-4883-836E-B5074EFCBDB8}" type="slidenum">
              <a:rPr lang="uk-UA" smtClean="0"/>
              <a:t>‹#›</a:t>
            </a:fld>
            <a:endParaRPr lang="uk-UA"/>
          </a:p>
        </p:txBody>
      </p:sp>
    </p:spTree>
    <p:extLst>
      <p:ext uri="{BB962C8B-B14F-4D97-AF65-F5344CB8AC3E}">
        <p14:creationId xmlns:p14="http://schemas.microsoft.com/office/powerpoint/2010/main" val="505408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500899-4802-4FCF-8973-DDBE7B56AF78}" type="datetimeFigureOut">
              <a:rPr lang="uk-UA" smtClean="0"/>
              <a:t>14.11.2023</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720E0B8-B6D0-4883-836E-B5074EFCBDB8}" type="slidenum">
              <a:rPr lang="uk-UA" smtClean="0"/>
              <a:t>‹#›</a:t>
            </a:fld>
            <a:endParaRPr lang="uk-UA"/>
          </a:p>
        </p:txBody>
      </p:sp>
    </p:spTree>
    <p:extLst>
      <p:ext uri="{BB962C8B-B14F-4D97-AF65-F5344CB8AC3E}">
        <p14:creationId xmlns:p14="http://schemas.microsoft.com/office/powerpoint/2010/main" val="813774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3500899-4802-4FCF-8973-DDBE7B56AF78}" type="datetimeFigureOut">
              <a:rPr lang="uk-UA" smtClean="0"/>
              <a:t>14.11.2023</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720E0B8-B6D0-4883-836E-B5074EFCBDB8}" type="slidenum">
              <a:rPr lang="uk-UA" smtClean="0"/>
              <a:t>‹#›</a:t>
            </a:fld>
            <a:endParaRPr lang="uk-UA"/>
          </a:p>
        </p:txBody>
      </p:sp>
    </p:spTree>
    <p:extLst>
      <p:ext uri="{BB962C8B-B14F-4D97-AF65-F5344CB8AC3E}">
        <p14:creationId xmlns:p14="http://schemas.microsoft.com/office/powerpoint/2010/main" val="319646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3500899-4802-4FCF-8973-DDBE7B56AF78}" type="datetimeFigureOut">
              <a:rPr lang="uk-UA" smtClean="0"/>
              <a:t>14.11.2023</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20E0B8-B6D0-4883-836E-B5074EFCBDB8}" type="slidenum">
              <a:rPr lang="uk-UA" smtClean="0"/>
              <a:t>‹#›</a:t>
            </a:fld>
            <a:endParaRPr lang="uk-UA"/>
          </a:p>
        </p:txBody>
      </p:sp>
    </p:spTree>
    <p:extLst>
      <p:ext uri="{BB962C8B-B14F-4D97-AF65-F5344CB8AC3E}">
        <p14:creationId xmlns:p14="http://schemas.microsoft.com/office/powerpoint/2010/main" val="4276325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3500899-4802-4FCF-8973-DDBE7B56AF78}" type="datetimeFigureOut">
              <a:rPr lang="uk-UA" smtClean="0"/>
              <a:t>14.11.2023</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720E0B8-B6D0-4883-836E-B5074EFCBDB8}" type="slidenum">
              <a:rPr lang="uk-UA" smtClean="0"/>
              <a:t>‹#›</a:t>
            </a:fld>
            <a:endParaRPr lang="uk-UA"/>
          </a:p>
        </p:txBody>
      </p:sp>
    </p:spTree>
    <p:extLst>
      <p:ext uri="{BB962C8B-B14F-4D97-AF65-F5344CB8AC3E}">
        <p14:creationId xmlns:p14="http://schemas.microsoft.com/office/powerpoint/2010/main" val="321452464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E71509-31BB-41F5-9D9C-4456B7F80F7B}"/>
              </a:ext>
            </a:extLst>
          </p:cNvPr>
          <p:cNvSpPr>
            <a:spLocks noGrp="1"/>
          </p:cNvSpPr>
          <p:nvPr>
            <p:ph type="ctrTitle"/>
          </p:nvPr>
        </p:nvSpPr>
        <p:spPr/>
        <p:txBody>
          <a:bodyPr>
            <a:normAutofit/>
          </a:bodyPr>
          <a:lstStyle/>
          <a:p>
            <a:r>
              <a:rPr lang="uk-UA" sz="4000" dirty="0"/>
              <a:t>ОСОБЛИВОСТІ КРИМІНАЛЬНОГО ПЕРЕСЛІДУВАННЯ ВІЙСЬКОВОПОЛОНЕНИХ</a:t>
            </a:r>
          </a:p>
        </p:txBody>
      </p:sp>
    </p:spTree>
    <p:extLst>
      <p:ext uri="{BB962C8B-B14F-4D97-AF65-F5344CB8AC3E}">
        <p14:creationId xmlns:p14="http://schemas.microsoft.com/office/powerpoint/2010/main" val="246010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скругленные противолежащие углы 4">
            <a:extLst>
              <a:ext uri="{FF2B5EF4-FFF2-40B4-BE49-F238E27FC236}">
                <a16:creationId xmlns:a16="http://schemas.microsoft.com/office/drawing/2014/main" id="{522B1E5D-27F1-4FB6-BB11-25E11DFAD66F}"/>
              </a:ext>
            </a:extLst>
          </p:cNvPr>
          <p:cNvSpPr/>
          <p:nvPr/>
        </p:nvSpPr>
        <p:spPr>
          <a:xfrm>
            <a:off x="2494603" y="235974"/>
            <a:ext cx="9412261" cy="6622025"/>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Прямоугольник: скругленные противолежащие углы 5">
            <a:extLst>
              <a:ext uri="{FF2B5EF4-FFF2-40B4-BE49-F238E27FC236}">
                <a16:creationId xmlns:a16="http://schemas.microsoft.com/office/drawing/2014/main" id="{54B07042-9F22-4018-BC1B-EE8FF0E19228}"/>
              </a:ext>
            </a:extLst>
          </p:cNvPr>
          <p:cNvSpPr/>
          <p:nvPr/>
        </p:nvSpPr>
        <p:spPr>
          <a:xfrm>
            <a:off x="3185650" y="324464"/>
            <a:ext cx="8583561" cy="6420465"/>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ru-RU" sz="2000" b="1" dirty="0"/>
              <a:t>ЖЕНЕВСЬКА КОНВЕНЦІЯ III, СТАТТЯ 105 — ПРАВА ТА ЗАСОБИ </a:t>
            </a:r>
          </a:p>
          <a:p>
            <a:pPr algn="just"/>
            <a:r>
              <a:rPr lang="ru-RU" sz="2000" b="1" dirty="0"/>
              <a:t>ЗАХИСТУ</a:t>
            </a:r>
          </a:p>
          <a:p>
            <a:pPr indent="354013" algn="just"/>
            <a:r>
              <a:rPr lang="ru-RU" sz="2000" dirty="0" err="1"/>
              <a:t>Військовополонений</a:t>
            </a:r>
            <a:r>
              <a:rPr lang="ru-RU" sz="2000" dirty="0"/>
              <a:t> </a:t>
            </a:r>
            <a:r>
              <a:rPr lang="ru-RU" sz="2000" dirty="0" err="1"/>
              <a:t>має</a:t>
            </a:r>
            <a:r>
              <a:rPr lang="ru-RU" sz="2000" dirty="0"/>
              <a:t> право </a:t>
            </a:r>
            <a:r>
              <a:rPr lang="ru-RU" sz="2000" dirty="0" err="1"/>
              <a:t>користуватися</a:t>
            </a:r>
            <a:r>
              <a:rPr lang="ru-RU" sz="2000" dirty="0"/>
              <a:t> </a:t>
            </a:r>
            <a:r>
              <a:rPr lang="ru-RU" sz="2000" dirty="0" err="1"/>
              <a:t>допомогою</a:t>
            </a:r>
            <a:r>
              <a:rPr lang="ru-RU" sz="2000" dirty="0"/>
              <a:t> одного </a:t>
            </a:r>
            <a:r>
              <a:rPr lang="ru-RU" sz="2000" dirty="0" err="1"/>
              <a:t>зі</a:t>
            </a:r>
            <a:r>
              <a:rPr lang="ru-RU" sz="2000" dirty="0"/>
              <a:t> </a:t>
            </a:r>
            <a:r>
              <a:rPr lang="ru-RU" sz="2000" dirty="0" err="1"/>
              <a:t>своїх</a:t>
            </a:r>
            <a:r>
              <a:rPr lang="ru-RU" sz="2000" dirty="0"/>
              <a:t> </a:t>
            </a:r>
            <a:r>
              <a:rPr lang="ru-RU" sz="2000" dirty="0" err="1"/>
              <a:t>товаришів-полонених</a:t>
            </a:r>
            <a:r>
              <a:rPr lang="ru-RU" sz="2000" dirty="0"/>
              <a:t>, </a:t>
            </a:r>
            <a:r>
              <a:rPr lang="ru-RU" sz="2000" dirty="0" err="1"/>
              <a:t>мати</a:t>
            </a:r>
            <a:r>
              <a:rPr lang="ru-RU" sz="2000" dirty="0"/>
              <a:t> </a:t>
            </a:r>
            <a:r>
              <a:rPr lang="ru-RU" sz="2000" dirty="0" err="1"/>
              <a:t>захист</a:t>
            </a:r>
            <a:r>
              <a:rPr lang="ru-RU" sz="2000" dirty="0"/>
              <a:t> </a:t>
            </a:r>
            <a:r>
              <a:rPr lang="ru-RU" sz="2000" dirty="0" err="1"/>
              <a:t>кваліфікованого</a:t>
            </a:r>
            <a:r>
              <a:rPr lang="ru-RU" sz="2000" dirty="0"/>
              <a:t> адвоката </a:t>
            </a:r>
            <a:r>
              <a:rPr lang="ru-RU" sz="2000" dirty="0" err="1"/>
              <a:t>або</a:t>
            </a:r>
            <a:r>
              <a:rPr lang="ru-RU" sz="2000" dirty="0"/>
              <a:t> </a:t>
            </a:r>
            <a:r>
              <a:rPr lang="ru-RU" sz="2000" dirty="0" err="1"/>
              <a:t>радника</a:t>
            </a:r>
            <a:r>
              <a:rPr lang="ru-RU" sz="2000" dirty="0"/>
              <a:t> на </a:t>
            </a:r>
            <a:r>
              <a:rPr lang="ru-RU" sz="2000" dirty="0" err="1"/>
              <a:t>власний</a:t>
            </a:r>
            <a:r>
              <a:rPr lang="ru-RU" sz="2000" dirty="0"/>
              <a:t> </a:t>
            </a:r>
            <a:r>
              <a:rPr lang="ru-RU" sz="2000" dirty="0" err="1"/>
              <a:t>вибір</a:t>
            </a:r>
            <a:r>
              <a:rPr lang="ru-RU" sz="2000" dirty="0"/>
              <a:t>, </a:t>
            </a:r>
            <a:r>
              <a:rPr lang="ru-RU" sz="2000" dirty="0" err="1"/>
              <a:t>викликати</a:t>
            </a:r>
            <a:r>
              <a:rPr lang="ru-RU" sz="2000" dirty="0"/>
              <a:t> до суду </a:t>
            </a:r>
            <a:r>
              <a:rPr lang="ru-RU" sz="2000" dirty="0" err="1"/>
              <a:t>свідків</a:t>
            </a:r>
            <a:r>
              <a:rPr lang="ru-RU" sz="2000" dirty="0"/>
              <a:t>, та, </a:t>
            </a:r>
            <a:r>
              <a:rPr lang="ru-RU" sz="2000" dirty="0" err="1"/>
              <a:t>якщо</a:t>
            </a:r>
            <a:r>
              <a:rPr lang="ru-RU" sz="2000" dirty="0"/>
              <a:t> </a:t>
            </a:r>
            <a:r>
              <a:rPr lang="ru-RU" sz="2000" dirty="0" err="1"/>
              <a:t>він</a:t>
            </a:r>
            <a:r>
              <a:rPr lang="ru-RU" sz="2000" dirty="0"/>
              <a:t> </a:t>
            </a:r>
            <a:r>
              <a:rPr lang="ru-RU" sz="2000" dirty="0" err="1"/>
              <a:t>уважає</a:t>
            </a:r>
            <a:r>
              <a:rPr lang="ru-RU" sz="2000" dirty="0"/>
              <a:t> </a:t>
            </a:r>
            <a:r>
              <a:rPr lang="ru-RU" sz="2000" dirty="0" err="1"/>
              <a:t>це</a:t>
            </a:r>
            <a:r>
              <a:rPr lang="ru-RU" sz="2000" dirty="0"/>
              <a:t> </a:t>
            </a:r>
            <a:r>
              <a:rPr lang="ru-RU" sz="2000" dirty="0" err="1"/>
              <a:t>необхідним</a:t>
            </a:r>
            <a:r>
              <a:rPr lang="ru-RU" sz="2000" dirty="0"/>
              <a:t>, </a:t>
            </a:r>
            <a:r>
              <a:rPr lang="ru-RU" sz="2000" dirty="0" err="1"/>
              <a:t>користуватися</a:t>
            </a:r>
            <a:r>
              <a:rPr lang="ru-RU" sz="2000" dirty="0"/>
              <a:t> </a:t>
            </a:r>
            <a:r>
              <a:rPr lang="ru-RU" sz="2000" dirty="0" err="1"/>
              <a:t>послугами</a:t>
            </a:r>
            <a:r>
              <a:rPr lang="ru-RU" sz="2000" dirty="0"/>
              <a:t> компетентного </a:t>
            </a:r>
            <a:r>
              <a:rPr lang="ru-RU" sz="2000" dirty="0" err="1"/>
              <a:t>перекладача</a:t>
            </a:r>
            <a:r>
              <a:rPr lang="ru-RU" sz="2000" dirty="0"/>
              <a:t>. Держава, </a:t>
            </a:r>
            <a:r>
              <a:rPr lang="ru-RU" sz="2000" dirty="0" err="1"/>
              <a:t>що</a:t>
            </a:r>
            <a:r>
              <a:rPr lang="ru-RU" sz="2000" dirty="0"/>
              <a:t> </a:t>
            </a:r>
            <a:r>
              <a:rPr lang="ru-RU" sz="2000" dirty="0" err="1"/>
              <a:t>тримає</a:t>
            </a:r>
            <a:r>
              <a:rPr lang="ru-RU" sz="2000" dirty="0"/>
              <a:t> в </a:t>
            </a:r>
            <a:r>
              <a:rPr lang="ru-RU" sz="2000" dirty="0" err="1"/>
              <a:t>полоні</a:t>
            </a:r>
            <a:r>
              <a:rPr lang="ru-RU" sz="2000" dirty="0"/>
              <a:t>, </a:t>
            </a:r>
            <a:r>
              <a:rPr lang="ru-RU" sz="2000" dirty="0" err="1"/>
              <a:t>інформує</a:t>
            </a:r>
            <a:r>
              <a:rPr lang="ru-RU" sz="2000" dirty="0"/>
              <a:t> </a:t>
            </a:r>
            <a:r>
              <a:rPr lang="ru-RU" sz="2000" dirty="0" err="1"/>
              <a:t>його</a:t>
            </a:r>
            <a:r>
              <a:rPr lang="ru-RU" sz="2000" dirty="0"/>
              <a:t> про </a:t>
            </a:r>
            <a:r>
              <a:rPr lang="ru-RU" sz="2000" dirty="0" err="1"/>
              <a:t>ці</a:t>
            </a:r>
            <a:r>
              <a:rPr lang="ru-RU" sz="2000" dirty="0"/>
              <a:t> права </a:t>
            </a:r>
            <a:r>
              <a:rPr lang="ru-RU" sz="2000" dirty="0" err="1"/>
              <a:t>завчасно</a:t>
            </a:r>
            <a:r>
              <a:rPr lang="ru-RU" sz="2000" dirty="0"/>
              <a:t>, до початку </a:t>
            </a:r>
            <a:r>
              <a:rPr lang="ru-RU" sz="2000" dirty="0" err="1"/>
              <a:t>слухання</a:t>
            </a:r>
            <a:r>
              <a:rPr lang="ru-RU" sz="2000" dirty="0"/>
              <a:t> </a:t>
            </a:r>
            <a:r>
              <a:rPr lang="ru-RU" sz="2000" dirty="0" err="1"/>
              <a:t>справи</a:t>
            </a:r>
            <a:r>
              <a:rPr lang="ru-RU" sz="2000" dirty="0"/>
              <a:t>.</a:t>
            </a:r>
          </a:p>
          <a:p>
            <a:pPr indent="354013" algn="just"/>
            <a:r>
              <a:rPr lang="ru-RU" sz="2000" dirty="0" err="1"/>
              <a:t>Якщо</a:t>
            </a:r>
            <a:r>
              <a:rPr lang="ru-RU" sz="2000" dirty="0"/>
              <a:t> </a:t>
            </a:r>
            <a:r>
              <a:rPr lang="ru-RU" sz="2000" dirty="0" err="1"/>
              <a:t>військовополонений</a:t>
            </a:r>
            <a:r>
              <a:rPr lang="ru-RU" sz="2000" dirty="0"/>
              <a:t> не </a:t>
            </a:r>
            <a:r>
              <a:rPr lang="ru-RU" sz="2000" dirty="0" err="1"/>
              <a:t>вибрав</a:t>
            </a:r>
            <a:r>
              <a:rPr lang="ru-RU" sz="2000" dirty="0"/>
              <a:t> </a:t>
            </a:r>
            <a:r>
              <a:rPr lang="ru-RU" sz="2000" dirty="0" err="1"/>
              <a:t>собі</a:t>
            </a:r>
            <a:r>
              <a:rPr lang="ru-RU" sz="2000" dirty="0"/>
              <a:t> </a:t>
            </a:r>
            <a:r>
              <a:rPr lang="ru-RU" sz="2000" dirty="0" err="1"/>
              <a:t>захисника</a:t>
            </a:r>
            <a:r>
              <a:rPr lang="ru-RU" sz="2000" dirty="0"/>
              <a:t>, то держава-</a:t>
            </a:r>
            <a:r>
              <a:rPr lang="ru-RU" sz="2000" dirty="0" err="1"/>
              <a:t>покровителька</a:t>
            </a:r>
            <a:r>
              <a:rPr lang="ru-RU" sz="2000" dirty="0"/>
              <a:t> </a:t>
            </a:r>
            <a:r>
              <a:rPr lang="ru-RU" sz="2000" dirty="0" err="1"/>
              <a:t>знаходить</a:t>
            </a:r>
            <a:r>
              <a:rPr lang="ru-RU" sz="2000" dirty="0"/>
              <a:t> </a:t>
            </a:r>
            <a:r>
              <a:rPr lang="ru-RU" sz="2000" dirty="0" err="1"/>
              <a:t>йому</a:t>
            </a:r>
            <a:r>
              <a:rPr lang="ru-RU" sz="2000" dirty="0"/>
              <a:t> адвоката, </a:t>
            </a:r>
            <a:r>
              <a:rPr lang="ru-RU" sz="2000" dirty="0" err="1"/>
              <a:t>маючи</a:t>
            </a:r>
            <a:r>
              <a:rPr lang="ru-RU" sz="2000" dirty="0"/>
              <a:t> для </a:t>
            </a:r>
            <a:r>
              <a:rPr lang="ru-RU" sz="2000" dirty="0" err="1"/>
              <a:t>цього</a:t>
            </a:r>
            <a:r>
              <a:rPr lang="ru-RU" sz="2000" dirty="0"/>
              <a:t> у </a:t>
            </a:r>
            <a:r>
              <a:rPr lang="ru-RU" sz="2000" dirty="0" err="1"/>
              <a:t>своєму</a:t>
            </a:r>
            <a:r>
              <a:rPr lang="ru-RU" sz="2000" dirty="0"/>
              <a:t> </a:t>
            </a:r>
            <a:r>
              <a:rPr lang="ru-RU" sz="2000" dirty="0" err="1"/>
              <a:t>розпорядженні</a:t>
            </a:r>
            <a:r>
              <a:rPr lang="ru-RU" sz="2000" dirty="0"/>
              <a:t>, </a:t>
            </a:r>
            <a:r>
              <a:rPr lang="ru-RU" sz="2000" dirty="0" err="1"/>
              <a:t>принаймні</a:t>
            </a:r>
            <a:r>
              <a:rPr lang="ru-RU" sz="2000" dirty="0"/>
              <a:t>, один </a:t>
            </a:r>
            <a:r>
              <a:rPr lang="ru-RU" sz="2000" dirty="0" err="1"/>
              <a:t>тиждень</a:t>
            </a:r>
            <a:r>
              <a:rPr lang="ru-RU" sz="2000" dirty="0"/>
              <a:t>. На </a:t>
            </a:r>
            <a:r>
              <a:rPr lang="ru-RU" sz="2000" dirty="0" err="1"/>
              <a:t>прохання</a:t>
            </a:r>
            <a:r>
              <a:rPr lang="ru-RU" sz="2000" dirty="0"/>
              <a:t> </a:t>
            </a:r>
            <a:r>
              <a:rPr lang="ru-RU" sz="2000" dirty="0" err="1"/>
              <a:t>держави-покровительки</a:t>
            </a:r>
            <a:r>
              <a:rPr lang="ru-RU" sz="2000" dirty="0"/>
              <a:t>, держава, </a:t>
            </a:r>
            <a:r>
              <a:rPr lang="ru-RU" sz="2000" dirty="0" err="1"/>
              <a:t>що</a:t>
            </a:r>
            <a:r>
              <a:rPr lang="ru-RU" sz="2000" dirty="0"/>
              <a:t> </a:t>
            </a:r>
            <a:r>
              <a:rPr lang="ru-RU" sz="2000" dirty="0" err="1"/>
              <a:t>тримає</a:t>
            </a:r>
            <a:r>
              <a:rPr lang="ru-RU" sz="2000" dirty="0"/>
              <a:t> в </a:t>
            </a:r>
            <a:r>
              <a:rPr lang="ru-RU" sz="2000" dirty="0" err="1"/>
              <a:t>полоні</a:t>
            </a:r>
            <a:r>
              <a:rPr lang="ru-RU" sz="2000" dirty="0"/>
              <a:t>, </a:t>
            </a:r>
            <a:r>
              <a:rPr lang="ru-RU" sz="2000" dirty="0" err="1"/>
              <a:t>передає</a:t>
            </a:r>
            <a:r>
              <a:rPr lang="ru-RU" sz="2000" dirty="0"/>
              <a:t> </a:t>
            </a:r>
            <a:r>
              <a:rPr lang="ru-RU" sz="2000" dirty="0" err="1"/>
              <a:t>їй</a:t>
            </a:r>
            <a:r>
              <a:rPr lang="ru-RU" sz="2000" dirty="0"/>
              <a:t> список </a:t>
            </a:r>
            <a:r>
              <a:rPr lang="ru-RU" sz="2000" dirty="0" err="1"/>
              <a:t>кваліфікованих</a:t>
            </a:r>
            <a:r>
              <a:rPr lang="ru-RU" sz="2000" dirty="0"/>
              <a:t> </a:t>
            </a:r>
            <a:r>
              <a:rPr lang="ru-RU" sz="2000" dirty="0" err="1"/>
              <a:t>осіб</a:t>
            </a:r>
            <a:r>
              <a:rPr lang="ru-RU" sz="2000" dirty="0"/>
              <a:t>, </a:t>
            </a:r>
            <a:r>
              <a:rPr lang="ru-RU" sz="2000" dirty="0" err="1"/>
              <a:t>які</a:t>
            </a:r>
            <a:r>
              <a:rPr lang="ru-RU" sz="2000" dirty="0"/>
              <a:t> </a:t>
            </a:r>
            <a:r>
              <a:rPr lang="ru-RU" sz="2000" dirty="0" err="1"/>
              <a:t>можуть</a:t>
            </a:r>
            <a:r>
              <a:rPr lang="ru-RU" sz="2000" dirty="0"/>
              <a:t> </a:t>
            </a:r>
            <a:r>
              <a:rPr lang="ru-RU" sz="2000" dirty="0" err="1"/>
              <a:t>забезпечити</a:t>
            </a:r>
            <a:r>
              <a:rPr lang="ru-RU" sz="2000" dirty="0"/>
              <a:t> </a:t>
            </a:r>
            <a:r>
              <a:rPr lang="ru-RU" sz="2000" dirty="0" err="1"/>
              <a:t>захист</a:t>
            </a:r>
            <a:r>
              <a:rPr lang="ru-RU" sz="2000" dirty="0"/>
              <a:t>. У </a:t>
            </a:r>
            <a:r>
              <a:rPr lang="ru-RU" sz="2000" dirty="0" err="1"/>
              <a:t>випадку</a:t>
            </a:r>
            <a:r>
              <a:rPr lang="ru-RU" sz="2000" dirty="0"/>
              <a:t>, коли </a:t>
            </a:r>
            <a:r>
              <a:rPr lang="ru-RU" sz="2000" dirty="0" err="1"/>
              <a:t>ні</a:t>
            </a:r>
            <a:r>
              <a:rPr lang="ru-RU" sz="2000" dirty="0"/>
              <a:t> </a:t>
            </a:r>
            <a:r>
              <a:rPr lang="ru-RU" sz="2000" dirty="0" err="1"/>
              <a:t>військовополонений</a:t>
            </a:r>
            <a:r>
              <a:rPr lang="ru-RU" sz="2000" dirty="0"/>
              <a:t>, </a:t>
            </a:r>
            <a:r>
              <a:rPr lang="ru-RU" sz="2000" dirty="0" err="1"/>
              <a:t>ні</a:t>
            </a:r>
            <a:r>
              <a:rPr lang="ru-RU" sz="2000" dirty="0"/>
              <a:t> держава-</a:t>
            </a:r>
            <a:r>
              <a:rPr lang="ru-RU" sz="2000" dirty="0" err="1"/>
              <a:t>покровителька</a:t>
            </a:r>
            <a:r>
              <a:rPr lang="ru-RU" sz="2000" dirty="0"/>
              <a:t> не </a:t>
            </a:r>
            <a:r>
              <a:rPr lang="ru-RU" sz="2000" dirty="0" err="1"/>
              <a:t>вибрали</a:t>
            </a:r>
            <a:r>
              <a:rPr lang="ru-RU" sz="2000" dirty="0"/>
              <a:t> </a:t>
            </a:r>
            <a:r>
              <a:rPr lang="ru-RU" sz="2000" dirty="0" err="1"/>
              <a:t>захисника</a:t>
            </a:r>
            <a:r>
              <a:rPr lang="ru-RU" sz="2000" dirty="0"/>
              <a:t>, держава, </a:t>
            </a:r>
            <a:r>
              <a:rPr lang="ru-RU" sz="2000" dirty="0" err="1"/>
              <a:t>що</a:t>
            </a:r>
            <a:r>
              <a:rPr lang="ru-RU" sz="2000" dirty="0"/>
              <a:t> </a:t>
            </a:r>
            <a:r>
              <a:rPr lang="ru-RU" sz="2000" dirty="0" err="1"/>
              <a:t>тримає</a:t>
            </a:r>
            <a:r>
              <a:rPr lang="ru-RU" sz="2000" dirty="0"/>
              <a:t> в </a:t>
            </a:r>
            <a:r>
              <a:rPr lang="ru-RU" sz="2000" dirty="0" err="1"/>
              <a:t>полоні</a:t>
            </a:r>
            <a:r>
              <a:rPr lang="ru-RU" sz="2000" dirty="0"/>
              <a:t>, </a:t>
            </a:r>
            <a:r>
              <a:rPr lang="ru-RU" sz="2000" dirty="0" err="1"/>
              <a:t>призначає</a:t>
            </a:r>
            <a:r>
              <a:rPr lang="ru-RU" sz="2000" dirty="0"/>
              <a:t> </a:t>
            </a:r>
            <a:r>
              <a:rPr lang="ru-RU" sz="2000" dirty="0" err="1"/>
              <a:t>кваліфікованого</a:t>
            </a:r>
            <a:r>
              <a:rPr lang="ru-RU" sz="2000" dirty="0"/>
              <a:t> адвоката для </a:t>
            </a:r>
            <a:r>
              <a:rPr lang="ru-RU" sz="2000" dirty="0" err="1"/>
              <a:t>здійснення</a:t>
            </a:r>
            <a:r>
              <a:rPr lang="ru-RU" sz="2000" dirty="0"/>
              <a:t> </a:t>
            </a:r>
            <a:r>
              <a:rPr lang="ru-RU" sz="2000" dirty="0" err="1"/>
              <a:t>захисту</a:t>
            </a:r>
            <a:r>
              <a:rPr lang="ru-RU" sz="2000" dirty="0"/>
              <a:t>.</a:t>
            </a:r>
          </a:p>
        </p:txBody>
      </p:sp>
    </p:spTree>
    <p:extLst>
      <p:ext uri="{BB962C8B-B14F-4D97-AF65-F5344CB8AC3E}">
        <p14:creationId xmlns:p14="http://schemas.microsoft.com/office/powerpoint/2010/main" val="3959322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скругленные противолежащие углы 4">
            <a:extLst>
              <a:ext uri="{FF2B5EF4-FFF2-40B4-BE49-F238E27FC236}">
                <a16:creationId xmlns:a16="http://schemas.microsoft.com/office/drawing/2014/main" id="{522B1E5D-27F1-4FB6-BB11-25E11DFAD66F}"/>
              </a:ext>
            </a:extLst>
          </p:cNvPr>
          <p:cNvSpPr/>
          <p:nvPr/>
        </p:nvSpPr>
        <p:spPr>
          <a:xfrm>
            <a:off x="2494603" y="235974"/>
            <a:ext cx="9412261" cy="6622025"/>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Прямоугольник: скругленные противолежащие углы 5">
            <a:extLst>
              <a:ext uri="{FF2B5EF4-FFF2-40B4-BE49-F238E27FC236}">
                <a16:creationId xmlns:a16="http://schemas.microsoft.com/office/drawing/2014/main" id="{54B07042-9F22-4018-BC1B-EE8FF0E19228}"/>
              </a:ext>
            </a:extLst>
          </p:cNvPr>
          <p:cNvSpPr/>
          <p:nvPr/>
        </p:nvSpPr>
        <p:spPr>
          <a:xfrm>
            <a:off x="3185650" y="324464"/>
            <a:ext cx="8583561" cy="6420465"/>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indent="354013" algn="just"/>
            <a:r>
              <a:rPr lang="ru-RU" dirty="0"/>
              <a:t>Адвокат, </a:t>
            </a:r>
            <a:r>
              <a:rPr lang="ru-RU" dirty="0" err="1"/>
              <a:t>який</a:t>
            </a:r>
            <a:r>
              <a:rPr lang="ru-RU" dirty="0"/>
              <a:t> </a:t>
            </a:r>
            <a:r>
              <a:rPr lang="ru-RU" dirty="0" err="1"/>
              <a:t>здійснює</a:t>
            </a:r>
            <a:r>
              <a:rPr lang="ru-RU" dirty="0"/>
              <a:t> </a:t>
            </a:r>
            <a:r>
              <a:rPr lang="ru-RU" dirty="0" err="1"/>
              <a:t>захист</a:t>
            </a:r>
            <a:r>
              <a:rPr lang="ru-RU" dirty="0"/>
              <a:t> </a:t>
            </a:r>
            <a:r>
              <a:rPr lang="ru-RU" dirty="0" err="1"/>
              <a:t>від</a:t>
            </a:r>
            <a:r>
              <a:rPr lang="ru-RU" dirty="0"/>
              <a:t> </a:t>
            </a:r>
            <a:r>
              <a:rPr lang="ru-RU" dirty="0" err="1"/>
              <a:t>імені</a:t>
            </a:r>
            <a:r>
              <a:rPr lang="ru-RU" dirty="0"/>
              <a:t> </a:t>
            </a:r>
            <a:r>
              <a:rPr lang="ru-RU" dirty="0" err="1"/>
              <a:t>військовополоненого</a:t>
            </a:r>
            <a:r>
              <a:rPr lang="ru-RU" dirty="0"/>
              <a:t>, </a:t>
            </a:r>
            <a:r>
              <a:rPr lang="ru-RU" dirty="0" err="1"/>
              <a:t>має</a:t>
            </a:r>
            <a:r>
              <a:rPr lang="ru-RU" dirty="0"/>
              <a:t> у </a:t>
            </a:r>
            <a:r>
              <a:rPr lang="ru-RU" dirty="0" err="1"/>
              <a:t>своєму</a:t>
            </a:r>
            <a:r>
              <a:rPr lang="ru-RU" dirty="0"/>
              <a:t> </a:t>
            </a:r>
            <a:r>
              <a:rPr lang="ru-RU" dirty="0" err="1"/>
              <a:t>розпорядженні</a:t>
            </a:r>
            <a:r>
              <a:rPr lang="ru-RU" dirty="0"/>
              <a:t>, </a:t>
            </a:r>
            <a:r>
              <a:rPr lang="ru-RU" dirty="0" err="1"/>
              <a:t>принаймні</a:t>
            </a:r>
            <a:r>
              <a:rPr lang="ru-RU" dirty="0"/>
              <a:t>, два </a:t>
            </a:r>
            <a:r>
              <a:rPr lang="ru-RU" dirty="0" err="1"/>
              <a:t>тижні</a:t>
            </a:r>
            <a:r>
              <a:rPr lang="ru-RU" dirty="0"/>
              <a:t> до початку </a:t>
            </a:r>
            <a:r>
              <a:rPr lang="ru-RU" dirty="0" err="1"/>
              <a:t>слухання</a:t>
            </a:r>
            <a:r>
              <a:rPr lang="ru-RU" dirty="0"/>
              <a:t> </a:t>
            </a:r>
            <a:r>
              <a:rPr lang="ru-RU" dirty="0" err="1"/>
              <a:t>справи</a:t>
            </a:r>
            <a:r>
              <a:rPr lang="ru-RU" dirty="0"/>
              <a:t>, а </a:t>
            </a:r>
            <a:r>
              <a:rPr lang="ru-RU" dirty="0" err="1"/>
              <a:t>також</a:t>
            </a:r>
            <a:r>
              <a:rPr lang="ru-RU" dirty="0"/>
              <a:t> </a:t>
            </a:r>
            <a:r>
              <a:rPr lang="ru-RU" dirty="0" err="1"/>
              <a:t>необхідні</a:t>
            </a:r>
            <a:r>
              <a:rPr lang="ru-RU" dirty="0"/>
              <a:t> </a:t>
            </a:r>
            <a:r>
              <a:rPr lang="ru-RU" dirty="0" err="1"/>
              <a:t>можливості</a:t>
            </a:r>
            <a:r>
              <a:rPr lang="ru-RU" dirty="0"/>
              <a:t> для </a:t>
            </a:r>
            <a:r>
              <a:rPr lang="ru-RU" dirty="0" err="1"/>
              <a:t>підготовки</a:t>
            </a:r>
            <a:r>
              <a:rPr lang="ru-RU" dirty="0"/>
              <a:t> </a:t>
            </a:r>
            <a:r>
              <a:rPr lang="ru-RU" dirty="0" err="1"/>
              <a:t>захисту</a:t>
            </a:r>
            <a:r>
              <a:rPr lang="ru-RU" dirty="0"/>
              <a:t> </a:t>
            </a:r>
            <a:r>
              <a:rPr lang="ru-RU" dirty="0" err="1"/>
              <a:t>обвинуваченого</a:t>
            </a:r>
            <a:r>
              <a:rPr lang="ru-RU" dirty="0"/>
              <a:t>. </a:t>
            </a:r>
            <a:r>
              <a:rPr lang="ru-RU" dirty="0" err="1"/>
              <a:t>Він</a:t>
            </a:r>
            <a:r>
              <a:rPr lang="ru-RU" dirty="0"/>
              <a:t> </a:t>
            </a:r>
            <a:r>
              <a:rPr lang="ru-RU" dirty="0" err="1"/>
              <a:t>може</a:t>
            </a:r>
            <a:r>
              <a:rPr lang="ru-RU" dirty="0"/>
              <a:t>, </a:t>
            </a:r>
            <a:r>
              <a:rPr lang="ru-RU" dirty="0" err="1"/>
              <a:t>зокрема</a:t>
            </a:r>
            <a:r>
              <a:rPr lang="ru-RU" dirty="0"/>
              <a:t>, </a:t>
            </a:r>
            <a:r>
              <a:rPr lang="ru-RU" dirty="0" err="1"/>
              <a:t>вільно</a:t>
            </a:r>
            <a:r>
              <a:rPr lang="ru-RU" dirty="0"/>
              <a:t> </a:t>
            </a:r>
            <a:r>
              <a:rPr lang="ru-RU" dirty="0" err="1"/>
              <a:t>відвідувати</a:t>
            </a:r>
            <a:r>
              <a:rPr lang="ru-RU" dirty="0"/>
              <a:t> </a:t>
            </a:r>
            <a:r>
              <a:rPr lang="ru-RU" dirty="0" err="1"/>
              <a:t>обвинуваченого</a:t>
            </a:r>
            <a:r>
              <a:rPr lang="ru-RU" dirty="0"/>
              <a:t> та </a:t>
            </a:r>
            <a:r>
              <a:rPr lang="ru-RU" dirty="0" err="1"/>
              <a:t>розмовляти</a:t>
            </a:r>
            <a:r>
              <a:rPr lang="ru-RU" dirty="0"/>
              <a:t> з ним без </a:t>
            </a:r>
            <a:r>
              <a:rPr lang="ru-RU" dirty="0" err="1"/>
              <a:t>свідків</a:t>
            </a:r>
            <a:r>
              <a:rPr lang="ru-RU" dirty="0"/>
              <a:t>. </a:t>
            </a:r>
            <a:r>
              <a:rPr lang="ru-RU" dirty="0" err="1"/>
              <a:t>Він</a:t>
            </a:r>
            <a:r>
              <a:rPr lang="ru-RU" dirty="0"/>
              <a:t> </a:t>
            </a:r>
            <a:r>
              <a:rPr lang="ru-RU" dirty="0" err="1"/>
              <a:t>може</a:t>
            </a:r>
            <a:r>
              <a:rPr lang="ru-RU" dirty="0"/>
              <a:t> </a:t>
            </a:r>
            <a:r>
              <a:rPr lang="ru-RU" dirty="0" err="1"/>
              <a:t>також</a:t>
            </a:r>
            <a:r>
              <a:rPr lang="ru-RU" dirty="0"/>
              <a:t> </a:t>
            </a:r>
            <a:r>
              <a:rPr lang="ru-RU" dirty="0" err="1"/>
              <a:t>розмовляти</a:t>
            </a:r>
            <a:r>
              <a:rPr lang="ru-RU" dirty="0"/>
              <a:t> з </a:t>
            </a:r>
            <a:r>
              <a:rPr lang="ru-RU" dirty="0" err="1"/>
              <a:t>усіма</a:t>
            </a:r>
            <a:r>
              <a:rPr lang="ru-RU" dirty="0"/>
              <a:t> </a:t>
            </a:r>
            <a:r>
              <a:rPr lang="ru-RU" dirty="0" err="1"/>
              <a:t>свідками</a:t>
            </a:r>
            <a:r>
              <a:rPr lang="ru-RU" dirty="0"/>
              <a:t> </a:t>
            </a:r>
            <a:r>
              <a:rPr lang="ru-RU" dirty="0" err="1"/>
              <a:t>захисту</a:t>
            </a:r>
            <a:r>
              <a:rPr lang="ru-RU" dirty="0"/>
              <a:t>, </a:t>
            </a:r>
            <a:r>
              <a:rPr lang="ru-RU" dirty="0" err="1"/>
              <a:t>зокрема</a:t>
            </a:r>
            <a:r>
              <a:rPr lang="ru-RU" dirty="0"/>
              <a:t> з </a:t>
            </a:r>
            <a:r>
              <a:rPr lang="ru-RU" dirty="0" err="1"/>
              <a:t>військовополоненими</a:t>
            </a:r>
            <a:r>
              <a:rPr lang="ru-RU" dirty="0"/>
              <a:t>. </a:t>
            </a:r>
            <a:r>
              <a:rPr lang="ru-RU" dirty="0" err="1"/>
              <a:t>Йому</a:t>
            </a:r>
            <a:r>
              <a:rPr lang="ru-RU" dirty="0"/>
              <a:t> </a:t>
            </a:r>
            <a:r>
              <a:rPr lang="ru-RU" dirty="0" err="1"/>
              <a:t>надаються</a:t>
            </a:r>
            <a:r>
              <a:rPr lang="ru-RU" dirty="0"/>
              <a:t> </a:t>
            </a:r>
            <a:r>
              <a:rPr lang="ru-RU" dirty="0" err="1"/>
              <a:t>такі</a:t>
            </a:r>
            <a:r>
              <a:rPr lang="ru-RU" dirty="0"/>
              <a:t> </a:t>
            </a:r>
            <a:r>
              <a:rPr lang="ru-RU" dirty="0" err="1"/>
              <a:t>можливості</a:t>
            </a:r>
            <a:r>
              <a:rPr lang="ru-RU" dirty="0"/>
              <a:t> до </a:t>
            </a:r>
            <a:r>
              <a:rPr lang="ru-RU" dirty="0" err="1"/>
              <a:t>закінчення</a:t>
            </a:r>
            <a:r>
              <a:rPr lang="ru-RU" dirty="0"/>
              <a:t> строку </a:t>
            </a:r>
            <a:r>
              <a:rPr lang="ru-RU" dirty="0" err="1"/>
              <a:t>оскарження</a:t>
            </a:r>
            <a:r>
              <a:rPr lang="ru-RU" dirty="0"/>
              <a:t> вироку.</a:t>
            </a:r>
          </a:p>
          <a:p>
            <a:pPr indent="354013" algn="just"/>
            <a:r>
              <a:rPr lang="ru-RU" dirty="0"/>
              <a:t>За </a:t>
            </a:r>
            <a:r>
              <a:rPr lang="ru-RU" dirty="0" err="1"/>
              <a:t>певний</a:t>
            </a:r>
            <a:r>
              <a:rPr lang="ru-RU" dirty="0"/>
              <a:t>, </a:t>
            </a:r>
            <a:r>
              <a:rPr lang="ru-RU" dirty="0" err="1"/>
              <a:t>достатньо</a:t>
            </a:r>
            <a:r>
              <a:rPr lang="ru-RU" dirty="0"/>
              <a:t> </a:t>
            </a:r>
            <a:r>
              <a:rPr lang="ru-RU" dirty="0" err="1"/>
              <a:t>тривалий</a:t>
            </a:r>
            <a:r>
              <a:rPr lang="ru-RU" dirty="0"/>
              <a:t> час до початку </a:t>
            </a:r>
            <a:r>
              <a:rPr lang="ru-RU" dirty="0" err="1"/>
              <a:t>слухання</a:t>
            </a:r>
            <a:r>
              <a:rPr lang="ru-RU" dirty="0"/>
              <a:t> </a:t>
            </a:r>
            <a:r>
              <a:rPr lang="ru-RU" dirty="0" err="1"/>
              <a:t>справи</a:t>
            </a:r>
            <a:r>
              <a:rPr lang="ru-RU" dirty="0"/>
              <a:t>, </a:t>
            </a:r>
            <a:r>
              <a:rPr lang="ru-RU" dirty="0" err="1"/>
              <a:t>обвинувачений</a:t>
            </a:r>
            <a:r>
              <a:rPr lang="ru-RU" dirty="0"/>
              <a:t> </a:t>
            </a:r>
            <a:r>
              <a:rPr lang="ru-RU" dirty="0" err="1"/>
              <a:t>військовополонений</a:t>
            </a:r>
            <a:r>
              <a:rPr lang="ru-RU" dirty="0"/>
              <a:t> </a:t>
            </a:r>
            <a:r>
              <a:rPr lang="ru-RU" dirty="0" err="1"/>
              <a:t>одержує</a:t>
            </a:r>
            <a:r>
              <a:rPr lang="ru-RU" dirty="0"/>
              <a:t> </a:t>
            </a:r>
            <a:r>
              <a:rPr lang="ru-RU" dirty="0" err="1"/>
              <a:t>мовою</a:t>
            </a:r>
            <a:r>
              <a:rPr lang="ru-RU" dirty="0"/>
              <a:t>, яку </a:t>
            </a:r>
            <a:r>
              <a:rPr lang="ru-RU" dirty="0" err="1"/>
              <a:t>він</a:t>
            </a:r>
            <a:r>
              <a:rPr lang="ru-RU" dirty="0"/>
              <a:t> </a:t>
            </a:r>
            <a:r>
              <a:rPr lang="ru-RU" dirty="0" err="1"/>
              <a:t>розуміє</a:t>
            </a:r>
            <a:r>
              <a:rPr lang="ru-RU" dirty="0"/>
              <a:t>, </a:t>
            </a:r>
            <a:r>
              <a:rPr lang="ru-RU" dirty="0" err="1"/>
              <a:t>подробиці</a:t>
            </a:r>
            <a:r>
              <a:rPr lang="ru-RU" dirty="0"/>
              <a:t> </a:t>
            </a:r>
            <a:r>
              <a:rPr lang="ru-RU" dirty="0" err="1"/>
              <a:t>обвинувачення</a:t>
            </a:r>
            <a:r>
              <a:rPr lang="ru-RU" dirty="0"/>
              <a:t>, а </a:t>
            </a:r>
            <a:r>
              <a:rPr lang="ru-RU" dirty="0" err="1"/>
              <a:t>також</a:t>
            </a:r>
            <a:r>
              <a:rPr lang="ru-RU" dirty="0"/>
              <a:t> </a:t>
            </a:r>
            <a:r>
              <a:rPr lang="ru-RU" dirty="0" err="1"/>
              <a:t>ті</a:t>
            </a:r>
            <a:r>
              <a:rPr lang="ru-RU" dirty="0"/>
              <a:t> </a:t>
            </a:r>
            <a:r>
              <a:rPr lang="ru-RU" dirty="0" err="1"/>
              <a:t>документи</a:t>
            </a:r>
            <a:r>
              <a:rPr lang="ru-RU" dirty="0"/>
              <a:t>, </a:t>
            </a:r>
            <a:r>
              <a:rPr lang="ru-RU" dirty="0" err="1"/>
              <a:t>які</a:t>
            </a:r>
            <a:r>
              <a:rPr lang="ru-RU" dirty="0"/>
              <a:t> </a:t>
            </a:r>
            <a:r>
              <a:rPr lang="ru-RU" dirty="0" err="1"/>
              <a:t>зазвичай</a:t>
            </a:r>
            <a:r>
              <a:rPr lang="ru-RU" dirty="0"/>
              <a:t> </a:t>
            </a:r>
            <a:r>
              <a:rPr lang="ru-RU" dirty="0" err="1"/>
              <a:t>доводять</a:t>
            </a:r>
            <a:r>
              <a:rPr lang="ru-RU" dirty="0"/>
              <a:t> до </a:t>
            </a:r>
            <a:r>
              <a:rPr lang="ru-RU" dirty="0" err="1"/>
              <a:t>відома</a:t>
            </a:r>
            <a:r>
              <a:rPr lang="ru-RU" dirty="0"/>
              <a:t> </a:t>
            </a:r>
            <a:r>
              <a:rPr lang="ru-RU" dirty="0" err="1"/>
              <a:t>обвинуваченого</a:t>
            </a:r>
            <a:r>
              <a:rPr lang="ru-RU" dirty="0"/>
              <a:t> </a:t>
            </a:r>
            <a:r>
              <a:rPr lang="ru-RU" dirty="0" err="1"/>
              <a:t>згідно</a:t>
            </a:r>
            <a:r>
              <a:rPr lang="ru-RU" dirty="0"/>
              <a:t> </a:t>
            </a:r>
            <a:r>
              <a:rPr lang="ru-RU" dirty="0" err="1"/>
              <a:t>із</a:t>
            </a:r>
            <a:r>
              <a:rPr lang="ru-RU" dirty="0"/>
              <a:t> законами, </a:t>
            </a:r>
            <a:r>
              <a:rPr lang="ru-RU" dirty="0" err="1"/>
              <a:t>які</a:t>
            </a:r>
            <a:r>
              <a:rPr lang="ru-RU" dirty="0"/>
              <a:t> є </a:t>
            </a:r>
            <a:r>
              <a:rPr lang="ru-RU" dirty="0" err="1"/>
              <a:t>чинними</a:t>
            </a:r>
            <a:r>
              <a:rPr lang="ru-RU" dirty="0"/>
              <a:t> у </a:t>
            </a:r>
            <a:r>
              <a:rPr lang="ru-RU" dirty="0" err="1"/>
              <a:t>збройних</a:t>
            </a:r>
            <a:r>
              <a:rPr lang="ru-RU" dirty="0"/>
              <a:t> силах </a:t>
            </a:r>
            <a:r>
              <a:rPr lang="ru-RU" dirty="0" err="1"/>
              <a:t>держави</a:t>
            </a:r>
            <a:r>
              <a:rPr lang="ru-RU" dirty="0"/>
              <a:t>, </a:t>
            </a:r>
            <a:r>
              <a:rPr lang="ru-RU" dirty="0" err="1"/>
              <a:t>що</a:t>
            </a:r>
            <a:r>
              <a:rPr lang="ru-RU" dirty="0"/>
              <a:t> </a:t>
            </a:r>
            <a:r>
              <a:rPr lang="ru-RU" dirty="0" err="1"/>
              <a:t>тримає</a:t>
            </a:r>
            <a:r>
              <a:rPr lang="ru-RU" dirty="0"/>
              <a:t> в </a:t>
            </a:r>
            <a:r>
              <a:rPr lang="ru-RU" dirty="0" err="1"/>
              <a:t>полоні</a:t>
            </a:r>
            <a:r>
              <a:rPr lang="ru-RU" dirty="0"/>
              <a:t>. </a:t>
            </a:r>
            <a:r>
              <a:rPr lang="ru-RU" dirty="0" err="1"/>
              <a:t>Таку</a:t>
            </a:r>
            <a:r>
              <a:rPr lang="ru-RU" dirty="0"/>
              <a:t> саму </a:t>
            </a:r>
            <a:r>
              <a:rPr lang="ru-RU" dirty="0" err="1"/>
              <a:t>інформацію</a:t>
            </a:r>
            <a:r>
              <a:rPr lang="ru-RU" dirty="0"/>
              <a:t> за тих самих </a:t>
            </a:r>
            <a:r>
              <a:rPr lang="ru-RU" dirty="0" err="1"/>
              <a:t>обставин</a:t>
            </a:r>
            <a:r>
              <a:rPr lang="ru-RU" dirty="0"/>
              <a:t> </a:t>
            </a:r>
            <a:r>
              <a:rPr lang="ru-RU" dirty="0" err="1"/>
              <a:t>передають</a:t>
            </a:r>
            <a:r>
              <a:rPr lang="ru-RU" dirty="0"/>
              <a:t> адвокату, </a:t>
            </a:r>
            <a:r>
              <a:rPr lang="ru-RU" dirty="0" err="1"/>
              <a:t>який</a:t>
            </a:r>
            <a:r>
              <a:rPr lang="ru-RU" dirty="0"/>
              <a:t> </a:t>
            </a:r>
            <a:r>
              <a:rPr lang="ru-RU" dirty="0" err="1"/>
              <a:t>здійснює</a:t>
            </a:r>
            <a:r>
              <a:rPr lang="ru-RU" dirty="0"/>
              <a:t> </a:t>
            </a:r>
            <a:r>
              <a:rPr lang="ru-RU" dirty="0" err="1"/>
              <a:t>захист</a:t>
            </a:r>
            <a:r>
              <a:rPr lang="ru-RU" dirty="0"/>
              <a:t> </a:t>
            </a:r>
            <a:r>
              <a:rPr lang="ru-RU" dirty="0" err="1"/>
              <a:t>від</a:t>
            </a:r>
            <a:r>
              <a:rPr lang="ru-RU" dirty="0"/>
              <a:t> </a:t>
            </a:r>
            <a:r>
              <a:rPr lang="ru-RU" dirty="0" err="1"/>
              <a:t>імені</a:t>
            </a:r>
            <a:r>
              <a:rPr lang="ru-RU" dirty="0"/>
              <a:t> </a:t>
            </a:r>
            <a:r>
              <a:rPr lang="ru-RU" dirty="0" err="1"/>
              <a:t>військовополоненого</a:t>
            </a:r>
            <a:r>
              <a:rPr lang="ru-RU" dirty="0"/>
              <a:t>.</a:t>
            </a:r>
          </a:p>
          <a:p>
            <a:pPr indent="354013" algn="just"/>
            <a:r>
              <a:rPr lang="ru-RU" dirty="0" err="1"/>
              <a:t>Представники</a:t>
            </a:r>
            <a:r>
              <a:rPr lang="ru-RU" dirty="0"/>
              <a:t> </a:t>
            </a:r>
            <a:r>
              <a:rPr lang="ru-RU" dirty="0" err="1"/>
              <a:t>держави-покровительки</a:t>
            </a:r>
            <a:r>
              <a:rPr lang="ru-RU" dirty="0"/>
              <a:t> </a:t>
            </a:r>
            <a:r>
              <a:rPr lang="ru-RU" dirty="0" err="1"/>
              <a:t>мають</a:t>
            </a:r>
            <a:r>
              <a:rPr lang="ru-RU" dirty="0"/>
              <a:t> право бути </a:t>
            </a:r>
            <a:r>
              <a:rPr lang="ru-RU" dirty="0" err="1"/>
              <a:t>присутніми</a:t>
            </a:r>
            <a:r>
              <a:rPr lang="ru-RU" dirty="0"/>
              <a:t> </a:t>
            </a:r>
            <a:r>
              <a:rPr lang="ru-RU" dirty="0" err="1"/>
              <a:t>під</a:t>
            </a:r>
            <a:r>
              <a:rPr lang="ru-RU" dirty="0"/>
              <a:t> час </a:t>
            </a:r>
            <a:r>
              <a:rPr lang="ru-RU" dirty="0" err="1"/>
              <a:t>розгляду</a:t>
            </a:r>
            <a:r>
              <a:rPr lang="ru-RU" dirty="0"/>
              <a:t> </a:t>
            </a:r>
            <a:r>
              <a:rPr lang="ru-RU" dirty="0" err="1"/>
              <a:t>справи</a:t>
            </a:r>
            <a:r>
              <a:rPr lang="ru-RU" dirty="0"/>
              <a:t>, </a:t>
            </a:r>
            <a:r>
              <a:rPr lang="ru-RU" dirty="0" err="1"/>
              <a:t>якщо</a:t>
            </a:r>
            <a:r>
              <a:rPr lang="ru-RU" dirty="0"/>
              <a:t> у </a:t>
            </a:r>
            <a:r>
              <a:rPr lang="ru-RU" dirty="0" err="1"/>
              <a:t>виключних</a:t>
            </a:r>
            <a:r>
              <a:rPr lang="ru-RU" dirty="0"/>
              <a:t> </a:t>
            </a:r>
            <a:r>
              <a:rPr lang="ru-RU" dirty="0" err="1"/>
              <a:t>випадках</a:t>
            </a:r>
            <a:r>
              <a:rPr lang="ru-RU" dirty="0"/>
              <a:t> справу не </a:t>
            </a:r>
            <a:r>
              <a:rPr lang="ru-RU" dirty="0" err="1"/>
              <a:t>розглядають</a:t>
            </a:r>
            <a:r>
              <a:rPr lang="ru-RU" dirty="0"/>
              <a:t> на </a:t>
            </a:r>
            <a:r>
              <a:rPr lang="ru-RU" dirty="0" err="1"/>
              <a:t>закритому</a:t>
            </a:r>
            <a:r>
              <a:rPr lang="ru-RU" dirty="0"/>
              <a:t> </a:t>
            </a:r>
            <a:r>
              <a:rPr lang="ru-RU" dirty="0" err="1"/>
              <a:t>засіданні</a:t>
            </a:r>
            <a:r>
              <a:rPr lang="ru-RU" dirty="0"/>
              <a:t> в </a:t>
            </a:r>
            <a:r>
              <a:rPr lang="ru-RU" dirty="0" err="1"/>
              <a:t>інтересах</a:t>
            </a:r>
            <a:r>
              <a:rPr lang="ru-RU" dirty="0"/>
              <a:t> </a:t>
            </a:r>
            <a:r>
              <a:rPr lang="ru-RU" dirty="0" err="1"/>
              <a:t>державної</a:t>
            </a:r>
            <a:r>
              <a:rPr lang="ru-RU" dirty="0"/>
              <a:t> </a:t>
            </a:r>
            <a:r>
              <a:rPr lang="ru-RU" dirty="0" err="1"/>
              <a:t>безпеки</a:t>
            </a:r>
            <a:r>
              <a:rPr lang="ru-RU" dirty="0"/>
              <a:t>. У таких </a:t>
            </a:r>
            <a:r>
              <a:rPr lang="ru-RU" dirty="0" err="1"/>
              <a:t>випадках</a:t>
            </a:r>
            <a:r>
              <a:rPr lang="ru-RU" dirty="0"/>
              <a:t> держава, </a:t>
            </a:r>
            <a:r>
              <a:rPr lang="ru-RU" dirty="0" err="1"/>
              <a:t>що</a:t>
            </a:r>
            <a:r>
              <a:rPr lang="ru-RU" dirty="0"/>
              <a:t> </a:t>
            </a:r>
            <a:r>
              <a:rPr lang="ru-RU" dirty="0" err="1"/>
              <a:t>тримає</a:t>
            </a:r>
            <a:r>
              <a:rPr lang="ru-RU" dirty="0"/>
              <a:t> в </a:t>
            </a:r>
            <a:r>
              <a:rPr lang="ru-RU" dirty="0" err="1"/>
              <a:t>полоні</a:t>
            </a:r>
            <a:r>
              <a:rPr lang="ru-RU" dirty="0"/>
              <a:t>, </a:t>
            </a:r>
            <a:r>
              <a:rPr lang="ru-RU" dirty="0" err="1"/>
              <a:t>повідомляє</a:t>
            </a:r>
            <a:r>
              <a:rPr lang="ru-RU" dirty="0"/>
              <a:t> про </a:t>
            </a:r>
            <a:r>
              <a:rPr lang="ru-RU" dirty="0" err="1"/>
              <a:t>це</a:t>
            </a:r>
            <a:r>
              <a:rPr lang="ru-RU" dirty="0"/>
              <a:t> </a:t>
            </a:r>
            <a:r>
              <a:rPr lang="ru-RU" dirty="0" err="1"/>
              <a:t>відповідним</a:t>
            </a:r>
            <a:r>
              <a:rPr lang="ru-RU" dirty="0"/>
              <a:t> чином </a:t>
            </a:r>
            <a:r>
              <a:rPr lang="ru-RU" dirty="0" err="1"/>
              <a:t>державі-покровительці</a:t>
            </a:r>
            <a:r>
              <a:rPr lang="ru-RU" dirty="0"/>
              <a:t>.</a:t>
            </a:r>
          </a:p>
        </p:txBody>
      </p:sp>
    </p:spTree>
    <p:extLst>
      <p:ext uri="{BB962C8B-B14F-4D97-AF65-F5344CB8AC3E}">
        <p14:creationId xmlns:p14="http://schemas.microsoft.com/office/powerpoint/2010/main" val="4081969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E3C1EB-7351-4B96-8530-CF44C25C6CB8}"/>
              </a:ext>
            </a:extLst>
          </p:cNvPr>
          <p:cNvSpPr>
            <a:spLocks noGrp="1"/>
          </p:cNvSpPr>
          <p:nvPr>
            <p:ph type="title"/>
          </p:nvPr>
        </p:nvSpPr>
        <p:spPr>
          <a:xfrm>
            <a:off x="2612590" y="240652"/>
            <a:ext cx="8911687" cy="1280890"/>
          </a:xfrm>
        </p:spPr>
        <p:txBody>
          <a:bodyPr>
            <a:normAutofit fontScale="90000"/>
          </a:bodyPr>
          <a:lstStyle/>
          <a:p>
            <a:r>
              <a:rPr lang="en-US" sz="2000" dirty="0"/>
              <a:t>F</a:t>
            </a:r>
            <a:r>
              <a:rPr lang="ru-RU" sz="2000" dirty="0"/>
              <a:t>. </a:t>
            </a:r>
            <a:r>
              <a:rPr lang="ru-RU" sz="2000" dirty="0" err="1"/>
              <a:t>Військовополонені</a:t>
            </a:r>
            <a:r>
              <a:rPr lang="ru-RU" sz="2000" dirty="0"/>
              <a:t> не </a:t>
            </a:r>
            <a:r>
              <a:rPr lang="ru-RU" sz="2000" dirty="0" err="1"/>
              <a:t>можуть</a:t>
            </a:r>
            <a:r>
              <a:rPr lang="ru-RU" sz="2000" dirty="0"/>
              <a:t> бути </a:t>
            </a:r>
            <a:r>
              <a:rPr lang="ru-RU" sz="2000" dirty="0" err="1"/>
              <a:t>ув’язнені</a:t>
            </a:r>
            <a:r>
              <a:rPr lang="ru-RU" sz="2000" dirty="0"/>
              <a:t> до судового </a:t>
            </a:r>
            <a:r>
              <a:rPr lang="ru-RU" sz="2000" dirty="0" err="1"/>
              <a:t>процесу</a:t>
            </a:r>
            <a:r>
              <a:rPr lang="ru-RU" sz="2000" dirty="0"/>
              <a:t>, за </a:t>
            </a:r>
            <a:r>
              <a:rPr lang="ru-RU" sz="2000" dirty="0" err="1"/>
              <a:t>винятком</a:t>
            </a:r>
            <a:r>
              <a:rPr lang="ru-RU" sz="2000" dirty="0"/>
              <a:t> </a:t>
            </a:r>
            <a:r>
              <a:rPr lang="ru-RU" sz="2000" dirty="0" err="1"/>
              <a:t>випадків</a:t>
            </a:r>
            <a:r>
              <a:rPr lang="ru-RU" sz="2000" dirty="0"/>
              <a:t>, коли </a:t>
            </a:r>
            <a:r>
              <a:rPr lang="ru-RU" sz="2000" dirty="0" err="1"/>
              <a:t>військовослужбовець</a:t>
            </a:r>
            <a:r>
              <a:rPr lang="ru-RU" sz="2000" dirty="0"/>
              <a:t> </a:t>
            </a:r>
            <a:r>
              <a:rPr lang="ru-RU" sz="2000" dirty="0" err="1"/>
              <a:t>збройних</a:t>
            </a:r>
            <a:r>
              <a:rPr lang="ru-RU" sz="2000" dirty="0"/>
              <a:t> сил </a:t>
            </a:r>
            <a:r>
              <a:rPr lang="ru-RU" sz="2000" dirty="0" err="1"/>
              <a:t>держави</a:t>
            </a:r>
            <a:r>
              <a:rPr lang="ru-RU" sz="2000" dirty="0"/>
              <a:t>, </a:t>
            </a:r>
            <a:r>
              <a:rPr lang="ru-RU" sz="2000" dirty="0" err="1"/>
              <a:t>що</a:t>
            </a:r>
            <a:r>
              <a:rPr lang="ru-RU" sz="2000" dirty="0"/>
              <a:t> </a:t>
            </a:r>
            <a:r>
              <a:rPr lang="ru-RU" sz="2000" dirty="0" err="1"/>
              <a:t>тримає</a:t>
            </a:r>
            <a:r>
              <a:rPr lang="ru-RU" sz="2000" dirty="0"/>
              <a:t> в </a:t>
            </a:r>
            <a:r>
              <a:rPr lang="ru-RU" sz="2000" dirty="0" err="1"/>
              <a:t>полоні</a:t>
            </a:r>
            <a:r>
              <a:rPr lang="ru-RU" sz="2000" dirty="0"/>
              <a:t>, </a:t>
            </a:r>
            <a:r>
              <a:rPr lang="ru-RU" sz="2000" dirty="0" err="1"/>
              <a:t>був</a:t>
            </a:r>
            <a:r>
              <a:rPr lang="ru-RU" sz="2000" dirty="0"/>
              <a:t> би </a:t>
            </a:r>
            <a:r>
              <a:rPr lang="ru-RU" sz="2000" dirty="0" err="1"/>
              <a:t>ув’язнений</a:t>
            </a:r>
            <a:r>
              <a:rPr lang="ru-RU" sz="2000" dirty="0"/>
              <a:t> за те ж </a:t>
            </a:r>
            <a:r>
              <a:rPr lang="ru-RU" sz="2000" dirty="0" err="1"/>
              <a:t>саме</a:t>
            </a:r>
            <a:r>
              <a:rPr lang="ru-RU" sz="2000" dirty="0"/>
              <a:t> </a:t>
            </a:r>
            <a:r>
              <a:rPr lang="ru-RU" sz="2000" dirty="0" err="1"/>
              <a:t>правопорушення</a:t>
            </a:r>
            <a:r>
              <a:rPr lang="ru-RU" sz="2000" dirty="0"/>
              <a:t> (</a:t>
            </a:r>
            <a:r>
              <a:rPr lang="ru-RU" sz="2000" dirty="0" err="1"/>
              <a:t>Женевська</a:t>
            </a:r>
            <a:r>
              <a:rPr lang="ru-RU" sz="2000" dirty="0"/>
              <a:t> </a:t>
            </a:r>
            <a:r>
              <a:rPr lang="ru-RU" sz="2000" dirty="0" err="1"/>
              <a:t>Конвенція</a:t>
            </a:r>
            <a:r>
              <a:rPr lang="ru-RU" sz="2000" dirty="0"/>
              <a:t> III, </a:t>
            </a:r>
            <a:r>
              <a:rPr lang="ru-RU" sz="2000" dirty="0" err="1"/>
              <a:t>стаття</a:t>
            </a:r>
            <a:r>
              <a:rPr lang="ru-RU" sz="2000" dirty="0"/>
              <a:t> 103)</a:t>
            </a:r>
            <a:endParaRPr lang="uk-UA" sz="2000" dirty="0"/>
          </a:p>
        </p:txBody>
      </p:sp>
      <p:sp>
        <p:nvSpPr>
          <p:cNvPr id="5" name="Прямоугольник: скругленные противолежащие углы 4">
            <a:extLst>
              <a:ext uri="{FF2B5EF4-FFF2-40B4-BE49-F238E27FC236}">
                <a16:creationId xmlns:a16="http://schemas.microsoft.com/office/drawing/2014/main" id="{522B1E5D-27F1-4FB6-BB11-25E11DFAD66F}"/>
              </a:ext>
            </a:extLst>
          </p:cNvPr>
          <p:cNvSpPr/>
          <p:nvPr/>
        </p:nvSpPr>
        <p:spPr>
          <a:xfrm>
            <a:off x="2494603" y="1521542"/>
            <a:ext cx="9412261" cy="5336457"/>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Прямоугольник: скругленные противолежащие углы 5">
            <a:extLst>
              <a:ext uri="{FF2B5EF4-FFF2-40B4-BE49-F238E27FC236}">
                <a16:creationId xmlns:a16="http://schemas.microsoft.com/office/drawing/2014/main" id="{54B07042-9F22-4018-BC1B-EE8FF0E19228}"/>
              </a:ext>
            </a:extLst>
          </p:cNvPr>
          <p:cNvSpPr/>
          <p:nvPr/>
        </p:nvSpPr>
        <p:spPr>
          <a:xfrm>
            <a:off x="2910349" y="1691148"/>
            <a:ext cx="8996516" cy="5014452"/>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ru-RU" b="1" dirty="0"/>
              <a:t>ЖЕНЕВСЬКА КОНВЕНЦІЯ ІІІ, СТАТТЯ 103 — СУДОВІ РОЗСЛІДУВАННЯ ТА ТРИМАННЯ ПІД ВАРТОЮ В ОЧІКУВАННІ СУДУ</a:t>
            </a:r>
          </a:p>
          <a:p>
            <a:pPr algn="just"/>
            <a:r>
              <a:rPr lang="ru-RU" dirty="0"/>
              <a:t>1. </a:t>
            </a:r>
            <a:r>
              <a:rPr lang="ru-RU" dirty="0" err="1"/>
              <a:t>Судові</a:t>
            </a:r>
            <a:r>
              <a:rPr lang="ru-RU" dirty="0"/>
              <a:t> </a:t>
            </a:r>
            <a:r>
              <a:rPr lang="ru-RU" dirty="0" err="1"/>
              <a:t>розслідування</a:t>
            </a:r>
            <a:r>
              <a:rPr lang="ru-RU" dirty="0"/>
              <a:t> </a:t>
            </a:r>
            <a:r>
              <a:rPr lang="ru-RU" dirty="0" err="1"/>
              <a:t>стосовно</a:t>
            </a:r>
            <a:r>
              <a:rPr lang="ru-RU" dirty="0"/>
              <a:t> </a:t>
            </a:r>
            <a:r>
              <a:rPr lang="ru-RU" dirty="0" err="1"/>
              <a:t>військовополоненого</a:t>
            </a:r>
            <a:r>
              <a:rPr lang="ru-RU" dirty="0"/>
              <a:t> </a:t>
            </a:r>
            <a:r>
              <a:rPr lang="ru-RU" dirty="0" err="1"/>
              <a:t>проводять</a:t>
            </a:r>
            <a:r>
              <a:rPr lang="ru-RU" dirty="0"/>
              <a:t> </a:t>
            </a:r>
            <a:r>
              <a:rPr lang="ru-RU" dirty="0" err="1"/>
              <a:t>настільки</a:t>
            </a:r>
            <a:r>
              <a:rPr lang="ru-RU" dirty="0"/>
              <a:t> </a:t>
            </a:r>
            <a:r>
              <a:rPr lang="ru-RU" dirty="0" err="1"/>
              <a:t>швидко</a:t>
            </a:r>
            <a:r>
              <a:rPr lang="ru-RU" dirty="0"/>
              <a:t>, </a:t>
            </a:r>
            <a:r>
              <a:rPr lang="ru-RU" dirty="0" err="1"/>
              <a:t>наскільки</a:t>
            </a:r>
            <a:r>
              <a:rPr lang="ru-RU" dirty="0"/>
              <a:t> </a:t>
            </a:r>
            <a:r>
              <a:rPr lang="ru-RU" dirty="0" err="1"/>
              <a:t>це</a:t>
            </a:r>
            <a:r>
              <a:rPr lang="ru-RU" dirty="0"/>
              <a:t> </a:t>
            </a:r>
            <a:r>
              <a:rPr lang="ru-RU" dirty="0" err="1"/>
              <a:t>дозволяють</a:t>
            </a:r>
            <a:r>
              <a:rPr lang="ru-RU" dirty="0"/>
              <a:t> </a:t>
            </a:r>
            <a:r>
              <a:rPr lang="ru-RU" dirty="0" err="1"/>
              <a:t>обставини</a:t>
            </a:r>
            <a:r>
              <a:rPr lang="ru-RU" dirty="0"/>
              <a:t>, й так, </a:t>
            </a:r>
            <a:r>
              <a:rPr lang="ru-RU" dirty="0" err="1"/>
              <a:t>щоб</a:t>
            </a:r>
            <a:r>
              <a:rPr lang="ru-RU" dirty="0"/>
              <a:t> </a:t>
            </a:r>
            <a:r>
              <a:rPr lang="ru-RU" dirty="0" err="1"/>
              <a:t>судовий</a:t>
            </a:r>
            <a:r>
              <a:rPr lang="ru-RU" dirty="0"/>
              <a:t> </a:t>
            </a:r>
            <a:r>
              <a:rPr lang="ru-RU" dirty="0" err="1"/>
              <a:t>процес</a:t>
            </a:r>
            <a:r>
              <a:rPr lang="ru-RU" dirty="0"/>
              <a:t> </a:t>
            </a:r>
            <a:r>
              <a:rPr lang="ru-RU" dirty="0" err="1"/>
              <a:t>відбувся</a:t>
            </a:r>
            <a:r>
              <a:rPr lang="ru-RU" dirty="0"/>
              <a:t> </a:t>
            </a:r>
            <a:r>
              <a:rPr lang="ru-RU" dirty="0" err="1"/>
              <a:t>якомога</a:t>
            </a:r>
            <a:r>
              <a:rPr lang="ru-RU" dirty="0"/>
              <a:t> </a:t>
            </a:r>
            <a:r>
              <a:rPr lang="ru-RU" dirty="0" err="1"/>
              <a:t>скоріше</a:t>
            </a:r>
            <a:r>
              <a:rPr lang="ru-RU" dirty="0"/>
              <a:t>. </a:t>
            </a:r>
            <a:r>
              <a:rPr lang="ru-RU" dirty="0" err="1"/>
              <a:t>Військовополоненого</a:t>
            </a:r>
            <a:r>
              <a:rPr lang="ru-RU" dirty="0"/>
              <a:t>, </a:t>
            </a:r>
            <a:r>
              <a:rPr lang="ru-RU" dirty="0" err="1"/>
              <a:t>який</a:t>
            </a:r>
            <a:r>
              <a:rPr lang="ru-RU" dirty="0"/>
              <a:t> </a:t>
            </a:r>
            <a:r>
              <a:rPr lang="ru-RU" dirty="0" err="1"/>
              <a:t>очікує</a:t>
            </a:r>
            <a:r>
              <a:rPr lang="ru-RU" dirty="0"/>
              <a:t> суду, не </a:t>
            </a:r>
            <a:r>
              <a:rPr lang="ru-RU" dirty="0" err="1"/>
              <a:t>тримають</a:t>
            </a:r>
            <a:r>
              <a:rPr lang="ru-RU" dirty="0"/>
              <a:t> </a:t>
            </a:r>
            <a:r>
              <a:rPr lang="ru-RU" dirty="0" err="1"/>
              <a:t>під</a:t>
            </a:r>
            <a:r>
              <a:rPr lang="ru-RU" dirty="0"/>
              <a:t> </a:t>
            </a:r>
            <a:r>
              <a:rPr lang="ru-RU" dirty="0" err="1"/>
              <a:t>вартою</a:t>
            </a:r>
            <a:r>
              <a:rPr lang="ru-RU" dirty="0"/>
              <a:t>, </a:t>
            </a:r>
            <a:r>
              <a:rPr lang="ru-RU" dirty="0" err="1"/>
              <a:t>якщо</a:t>
            </a:r>
            <a:r>
              <a:rPr lang="ru-RU" dirty="0"/>
              <a:t> </a:t>
            </a:r>
            <a:r>
              <a:rPr lang="ru-RU" dirty="0" err="1"/>
              <a:t>такий</a:t>
            </a:r>
            <a:r>
              <a:rPr lang="ru-RU" dirty="0"/>
              <a:t> </a:t>
            </a:r>
            <a:r>
              <a:rPr lang="ru-RU" dirty="0" err="1"/>
              <a:t>самий</a:t>
            </a:r>
            <a:r>
              <a:rPr lang="ru-RU" dirty="0"/>
              <a:t> </a:t>
            </a:r>
            <a:r>
              <a:rPr lang="ru-RU" dirty="0" err="1"/>
              <a:t>захід</a:t>
            </a:r>
            <a:r>
              <a:rPr lang="ru-RU" dirty="0"/>
              <a:t> не </a:t>
            </a:r>
            <a:r>
              <a:rPr lang="ru-RU" dirty="0" err="1"/>
              <a:t>застосували</a:t>
            </a:r>
            <a:r>
              <a:rPr lang="ru-RU" dirty="0"/>
              <a:t> б до особи </a:t>
            </a:r>
            <a:r>
              <a:rPr lang="ru-RU" dirty="0" err="1"/>
              <a:t>зі</a:t>
            </a:r>
            <a:r>
              <a:rPr lang="ru-RU" dirty="0"/>
              <a:t> складу </a:t>
            </a:r>
            <a:r>
              <a:rPr lang="ru-RU" dirty="0" err="1"/>
              <a:t>збройних</a:t>
            </a:r>
            <a:r>
              <a:rPr lang="ru-RU" dirty="0"/>
              <a:t> сил </a:t>
            </a:r>
            <a:r>
              <a:rPr lang="ru-RU" dirty="0" err="1"/>
              <a:t>держави</a:t>
            </a:r>
            <a:r>
              <a:rPr lang="ru-RU" dirty="0"/>
              <a:t>, </a:t>
            </a:r>
            <a:r>
              <a:rPr lang="ru-RU" dirty="0" err="1"/>
              <a:t>що</a:t>
            </a:r>
            <a:r>
              <a:rPr lang="ru-RU" dirty="0"/>
              <a:t> </a:t>
            </a:r>
            <a:r>
              <a:rPr lang="ru-RU" dirty="0" err="1"/>
              <a:t>тримає</a:t>
            </a:r>
            <a:r>
              <a:rPr lang="ru-RU" dirty="0"/>
              <a:t> в </a:t>
            </a:r>
            <a:r>
              <a:rPr lang="ru-RU" dirty="0" err="1"/>
              <a:t>полоні</a:t>
            </a:r>
            <a:r>
              <a:rPr lang="ru-RU" dirty="0"/>
              <a:t>, </a:t>
            </a:r>
            <a:r>
              <a:rPr lang="ru-RU" dirty="0" err="1"/>
              <a:t>якби</a:t>
            </a:r>
            <a:r>
              <a:rPr lang="ru-RU" dirty="0"/>
              <a:t> вона </a:t>
            </a:r>
            <a:r>
              <a:rPr lang="ru-RU" dirty="0" err="1"/>
              <a:t>обвинувачувалася</a:t>
            </a:r>
            <a:r>
              <a:rPr lang="ru-RU" dirty="0"/>
              <a:t> в </a:t>
            </a:r>
            <a:r>
              <a:rPr lang="ru-RU" dirty="0" err="1"/>
              <a:t>подібному</a:t>
            </a:r>
            <a:r>
              <a:rPr lang="ru-RU" dirty="0"/>
              <a:t> </a:t>
            </a:r>
            <a:r>
              <a:rPr lang="ru-RU" dirty="0" err="1"/>
              <a:t>порушенні</a:t>
            </a:r>
            <a:r>
              <a:rPr lang="ru-RU" dirty="0"/>
              <a:t>, </a:t>
            </a:r>
            <a:r>
              <a:rPr lang="ru-RU" dirty="0" err="1"/>
              <a:t>або</a:t>
            </a:r>
            <a:r>
              <a:rPr lang="ru-RU" dirty="0"/>
              <a:t> </a:t>
            </a:r>
            <a:r>
              <a:rPr lang="ru-RU" dirty="0" err="1"/>
              <a:t>якщо</a:t>
            </a:r>
            <a:r>
              <a:rPr lang="ru-RU" dirty="0"/>
              <a:t> </a:t>
            </a:r>
            <a:r>
              <a:rPr lang="ru-RU" dirty="0" err="1"/>
              <a:t>це</a:t>
            </a:r>
            <a:r>
              <a:rPr lang="ru-RU" dirty="0"/>
              <a:t> є </a:t>
            </a:r>
            <a:r>
              <a:rPr lang="ru-RU" dirty="0" err="1"/>
              <a:t>необхідним</a:t>
            </a:r>
            <a:r>
              <a:rPr lang="ru-RU" dirty="0"/>
              <a:t> в </a:t>
            </a:r>
            <a:r>
              <a:rPr lang="ru-RU" dirty="0" err="1"/>
              <a:t>інтересах</a:t>
            </a:r>
            <a:r>
              <a:rPr lang="ru-RU" dirty="0"/>
              <a:t> </a:t>
            </a:r>
            <a:r>
              <a:rPr lang="ru-RU" dirty="0" err="1"/>
              <a:t>національної</a:t>
            </a:r>
            <a:r>
              <a:rPr lang="ru-RU" dirty="0"/>
              <a:t> </a:t>
            </a:r>
            <a:r>
              <a:rPr lang="ru-RU" dirty="0" err="1"/>
              <a:t>безпеки</a:t>
            </a:r>
            <a:r>
              <a:rPr lang="ru-RU" dirty="0"/>
              <a:t>. За </a:t>
            </a:r>
            <a:r>
              <a:rPr lang="ru-RU" dirty="0" err="1"/>
              <a:t>жодних</a:t>
            </a:r>
            <a:r>
              <a:rPr lang="ru-RU" dirty="0"/>
              <a:t> </a:t>
            </a:r>
            <a:r>
              <a:rPr lang="ru-RU" dirty="0" err="1"/>
              <a:t>обставин</a:t>
            </a:r>
            <a:r>
              <a:rPr lang="ru-RU" dirty="0"/>
              <a:t> </a:t>
            </a:r>
            <a:r>
              <a:rPr lang="ru-RU" dirty="0" err="1"/>
              <a:t>тримання</a:t>
            </a:r>
            <a:r>
              <a:rPr lang="ru-RU" dirty="0"/>
              <a:t> </a:t>
            </a:r>
            <a:r>
              <a:rPr lang="ru-RU" dirty="0" err="1"/>
              <a:t>під</a:t>
            </a:r>
            <a:r>
              <a:rPr lang="ru-RU" dirty="0"/>
              <a:t> </a:t>
            </a:r>
            <a:r>
              <a:rPr lang="ru-RU" dirty="0" err="1"/>
              <a:t>арештом</a:t>
            </a:r>
            <a:r>
              <a:rPr lang="ru-RU" dirty="0"/>
              <a:t> не </a:t>
            </a:r>
            <a:r>
              <a:rPr lang="ru-RU" dirty="0" err="1"/>
              <a:t>перевищує</a:t>
            </a:r>
            <a:r>
              <a:rPr lang="ru-RU" dirty="0"/>
              <a:t> </a:t>
            </a:r>
            <a:r>
              <a:rPr lang="ru-RU" dirty="0" err="1"/>
              <a:t>тримісячного</a:t>
            </a:r>
            <a:r>
              <a:rPr lang="ru-RU" dirty="0"/>
              <a:t> строку.</a:t>
            </a:r>
          </a:p>
          <a:p>
            <a:pPr algn="just"/>
            <a:r>
              <a:rPr lang="ru-RU" dirty="0"/>
              <a:t>2. Будь-</a:t>
            </a:r>
            <a:r>
              <a:rPr lang="ru-RU" dirty="0" err="1"/>
              <a:t>який</a:t>
            </a:r>
            <a:r>
              <a:rPr lang="ru-RU" dirty="0"/>
              <a:t> </a:t>
            </a:r>
            <a:r>
              <a:rPr lang="ru-RU" dirty="0" err="1"/>
              <a:t>період</a:t>
            </a:r>
            <a:r>
              <a:rPr lang="ru-RU" dirty="0"/>
              <a:t> </a:t>
            </a:r>
            <a:r>
              <a:rPr lang="ru-RU" dirty="0" err="1"/>
              <a:t>перебування</a:t>
            </a:r>
            <a:r>
              <a:rPr lang="ru-RU" dirty="0"/>
              <a:t> </a:t>
            </a:r>
            <a:r>
              <a:rPr lang="ru-RU" dirty="0" err="1"/>
              <a:t>військовополоненого</a:t>
            </a:r>
            <a:r>
              <a:rPr lang="ru-RU" dirty="0"/>
              <a:t> </a:t>
            </a:r>
            <a:r>
              <a:rPr lang="ru-RU" dirty="0" err="1"/>
              <a:t>під</a:t>
            </a:r>
            <a:r>
              <a:rPr lang="ru-RU" dirty="0"/>
              <a:t> </a:t>
            </a:r>
            <a:r>
              <a:rPr lang="ru-RU" dirty="0" err="1"/>
              <a:t>вартою</a:t>
            </a:r>
            <a:r>
              <a:rPr lang="ru-RU" dirty="0"/>
              <a:t> в </a:t>
            </a:r>
            <a:r>
              <a:rPr lang="ru-RU" dirty="0" err="1"/>
              <a:t>очікуванні</a:t>
            </a:r>
            <a:r>
              <a:rPr lang="ru-RU" dirty="0"/>
              <a:t> суду </a:t>
            </a:r>
            <a:r>
              <a:rPr lang="ru-RU" dirty="0" err="1"/>
              <a:t>віднімають</a:t>
            </a:r>
            <a:r>
              <a:rPr lang="ru-RU" dirty="0"/>
              <a:t> </a:t>
            </a:r>
            <a:r>
              <a:rPr lang="ru-RU" dirty="0" err="1"/>
              <a:t>від</a:t>
            </a:r>
            <a:r>
              <a:rPr lang="ru-RU" dirty="0"/>
              <a:t> </a:t>
            </a:r>
            <a:r>
              <a:rPr lang="ru-RU" dirty="0" err="1"/>
              <a:t>загального</a:t>
            </a:r>
            <a:r>
              <a:rPr lang="ru-RU" dirty="0"/>
              <a:t> строку </a:t>
            </a:r>
            <a:r>
              <a:rPr lang="ru-RU" dirty="0" err="1"/>
              <a:t>покарання</a:t>
            </a:r>
            <a:r>
              <a:rPr lang="ru-RU" dirty="0"/>
              <a:t>, </a:t>
            </a:r>
            <a:r>
              <a:rPr lang="ru-RU" dirty="0" err="1"/>
              <a:t>призначеного</a:t>
            </a:r>
            <a:r>
              <a:rPr lang="ru-RU" dirty="0"/>
              <a:t> </a:t>
            </a:r>
            <a:r>
              <a:rPr lang="ru-RU" dirty="0" err="1"/>
              <a:t>військовополоненому</a:t>
            </a:r>
            <a:r>
              <a:rPr lang="ru-RU" dirty="0"/>
              <a:t>, та </a:t>
            </a:r>
            <a:r>
              <a:rPr lang="ru-RU" dirty="0" err="1"/>
              <a:t>беруть</a:t>
            </a:r>
            <a:r>
              <a:rPr lang="ru-RU" dirty="0"/>
              <a:t> до </a:t>
            </a:r>
            <a:r>
              <a:rPr lang="ru-RU" dirty="0" err="1"/>
              <a:t>уваги</a:t>
            </a:r>
            <a:r>
              <a:rPr lang="ru-RU" dirty="0"/>
              <a:t> </a:t>
            </a:r>
            <a:r>
              <a:rPr lang="ru-RU" dirty="0" err="1"/>
              <a:t>під</a:t>
            </a:r>
            <a:r>
              <a:rPr lang="ru-RU" dirty="0"/>
              <a:t> час </a:t>
            </a:r>
            <a:r>
              <a:rPr lang="ru-RU" dirty="0" err="1"/>
              <a:t>винесення</a:t>
            </a:r>
            <a:r>
              <a:rPr lang="ru-RU" dirty="0"/>
              <a:t> вироку.</a:t>
            </a:r>
          </a:p>
          <a:p>
            <a:pPr algn="just"/>
            <a:r>
              <a:rPr lang="ru-RU" dirty="0"/>
              <a:t>3. </a:t>
            </a:r>
            <a:r>
              <a:rPr lang="ru-RU" dirty="0" err="1"/>
              <a:t>Положення</a:t>
            </a:r>
            <a:r>
              <a:rPr lang="ru-RU" dirty="0"/>
              <a:t> статей 97 та 98 </a:t>
            </a:r>
            <a:r>
              <a:rPr lang="ru-RU" dirty="0" err="1"/>
              <a:t>цієї</a:t>
            </a:r>
            <a:r>
              <a:rPr lang="ru-RU" dirty="0"/>
              <a:t> </a:t>
            </a:r>
            <a:r>
              <a:rPr lang="ru-RU" dirty="0" err="1"/>
              <a:t>глави</a:t>
            </a:r>
            <a:r>
              <a:rPr lang="ru-RU" dirty="0"/>
              <a:t> </a:t>
            </a:r>
            <a:r>
              <a:rPr lang="ru-RU" dirty="0" err="1"/>
              <a:t>застосовують</a:t>
            </a:r>
            <a:r>
              <a:rPr lang="ru-RU" dirty="0"/>
              <a:t> до </a:t>
            </a:r>
            <a:r>
              <a:rPr lang="ru-RU" dirty="0" err="1"/>
              <a:t>військовополоненого</a:t>
            </a:r>
            <a:r>
              <a:rPr lang="ru-RU" dirty="0"/>
              <a:t> </a:t>
            </a:r>
            <a:r>
              <a:rPr lang="ru-RU" dirty="0" err="1"/>
              <a:t>під</a:t>
            </a:r>
            <a:r>
              <a:rPr lang="ru-RU" dirty="0"/>
              <a:t> час </a:t>
            </a:r>
            <a:r>
              <a:rPr lang="ru-RU" dirty="0" err="1"/>
              <a:t>його</a:t>
            </a:r>
            <a:r>
              <a:rPr lang="ru-RU" dirty="0"/>
              <a:t> </a:t>
            </a:r>
            <a:r>
              <a:rPr lang="ru-RU" dirty="0" err="1"/>
              <a:t>перебування</a:t>
            </a:r>
            <a:r>
              <a:rPr lang="ru-RU" dirty="0"/>
              <a:t> </a:t>
            </a:r>
            <a:r>
              <a:rPr lang="ru-RU" dirty="0" err="1"/>
              <a:t>під</a:t>
            </a:r>
            <a:r>
              <a:rPr lang="ru-RU" dirty="0"/>
              <a:t> </a:t>
            </a:r>
            <a:r>
              <a:rPr lang="ru-RU" dirty="0" err="1"/>
              <a:t>вартою</a:t>
            </a:r>
            <a:r>
              <a:rPr lang="ru-RU" dirty="0"/>
              <a:t> в </a:t>
            </a:r>
            <a:r>
              <a:rPr lang="ru-RU" dirty="0" err="1"/>
              <a:t>очікуванні</a:t>
            </a:r>
            <a:r>
              <a:rPr lang="ru-RU" dirty="0"/>
              <a:t> суду.</a:t>
            </a:r>
          </a:p>
        </p:txBody>
      </p:sp>
    </p:spTree>
    <p:extLst>
      <p:ext uri="{BB962C8B-B14F-4D97-AF65-F5344CB8AC3E}">
        <p14:creationId xmlns:p14="http://schemas.microsoft.com/office/powerpoint/2010/main" val="3796008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E3C1EB-7351-4B96-8530-CF44C25C6CB8}"/>
              </a:ext>
            </a:extLst>
          </p:cNvPr>
          <p:cNvSpPr>
            <a:spLocks noGrp="1"/>
          </p:cNvSpPr>
          <p:nvPr>
            <p:ph type="title"/>
          </p:nvPr>
        </p:nvSpPr>
        <p:spPr>
          <a:xfrm>
            <a:off x="2612588" y="692936"/>
            <a:ext cx="8911687" cy="1280890"/>
          </a:xfrm>
        </p:spPr>
        <p:txBody>
          <a:bodyPr>
            <a:normAutofit/>
          </a:bodyPr>
          <a:lstStyle/>
          <a:p>
            <a:r>
              <a:rPr lang="ru-RU" sz="2000" dirty="0"/>
              <a:t>G. </a:t>
            </a:r>
            <a:r>
              <a:rPr lang="ru-RU" sz="2000" dirty="0" err="1"/>
              <a:t>Вироки</a:t>
            </a:r>
            <a:r>
              <a:rPr lang="ru-RU" sz="2000" dirty="0"/>
              <a:t> </a:t>
            </a:r>
            <a:r>
              <a:rPr lang="ru-RU" sz="2000" dirty="0" err="1"/>
              <a:t>мають</a:t>
            </a:r>
            <a:r>
              <a:rPr lang="ru-RU" sz="2000" dirty="0"/>
              <a:t> </a:t>
            </a:r>
            <a:r>
              <a:rPr lang="ru-RU" sz="2000" dirty="0" err="1"/>
              <a:t>виноситися</a:t>
            </a:r>
            <a:r>
              <a:rPr lang="ru-RU" sz="2000" dirty="0"/>
              <a:t> </a:t>
            </a:r>
            <a:r>
              <a:rPr lang="ru-RU" sz="2000" dirty="0" err="1"/>
              <a:t>компетентним</a:t>
            </a:r>
            <a:r>
              <a:rPr lang="ru-RU" sz="2000" dirty="0"/>
              <a:t> судом за </a:t>
            </a:r>
            <a:r>
              <a:rPr lang="ru-RU" sz="2000" dirty="0" err="1"/>
              <a:t>тієї</a:t>
            </a:r>
            <a:r>
              <a:rPr lang="ru-RU" sz="2000" dirty="0"/>
              <a:t> </a:t>
            </a:r>
            <a:r>
              <a:rPr lang="ru-RU" sz="2000" dirty="0" err="1"/>
              <a:t>самої</a:t>
            </a:r>
            <a:r>
              <a:rPr lang="ru-RU" sz="2000" dirty="0"/>
              <a:t> </a:t>
            </a:r>
            <a:r>
              <a:rPr lang="ru-RU" sz="2000" dirty="0" err="1"/>
              <a:t>процедури</a:t>
            </a:r>
            <a:r>
              <a:rPr lang="ru-RU" sz="2000" dirty="0"/>
              <a:t>, яка </a:t>
            </a:r>
            <a:r>
              <a:rPr lang="ru-RU" sz="2000" dirty="0" err="1"/>
              <a:t>застосовується</a:t>
            </a:r>
            <a:r>
              <a:rPr lang="ru-RU" sz="2000" dirty="0"/>
              <a:t> до </a:t>
            </a:r>
            <a:r>
              <a:rPr lang="ru-RU" sz="2000" dirty="0" err="1"/>
              <a:t>військовослужбовців</a:t>
            </a:r>
            <a:r>
              <a:rPr lang="ru-RU" sz="2000" dirty="0"/>
              <a:t> </a:t>
            </a:r>
            <a:r>
              <a:rPr lang="ru-RU" sz="2000" dirty="0" err="1"/>
              <a:t>збройних</a:t>
            </a:r>
            <a:r>
              <a:rPr lang="ru-RU" sz="2000" dirty="0"/>
              <a:t> сил </a:t>
            </a:r>
            <a:r>
              <a:rPr lang="ru-RU" sz="2000" dirty="0" err="1"/>
              <a:t>держави</a:t>
            </a:r>
            <a:r>
              <a:rPr lang="ru-RU" sz="2000" dirty="0"/>
              <a:t>, </a:t>
            </a:r>
            <a:r>
              <a:rPr lang="ru-RU" sz="2000" dirty="0" err="1"/>
              <a:t>що</a:t>
            </a:r>
            <a:r>
              <a:rPr lang="ru-RU" sz="2000" dirty="0"/>
              <a:t> </a:t>
            </a:r>
            <a:r>
              <a:rPr lang="ru-RU" sz="2000" dirty="0" err="1"/>
              <a:t>тримає</a:t>
            </a:r>
            <a:r>
              <a:rPr lang="ru-RU" sz="2000" dirty="0"/>
              <a:t> в </a:t>
            </a:r>
            <a:r>
              <a:rPr lang="ru-RU" sz="2000" dirty="0" err="1"/>
              <a:t>полоні</a:t>
            </a:r>
            <a:r>
              <a:rPr lang="ru-RU" sz="2000" dirty="0"/>
              <a:t> (ЖК III, </a:t>
            </a:r>
            <a:r>
              <a:rPr lang="ru-RU" sz="2000" dirty="0" err="1"/>
              <a:t>стаття</a:t>
            </a:r>
            <a:r>
              <a:rPr lang="ru-RU" sz="2000" dirty="0"/>
              <a:t> 102)</a:t>
            </a:r>
            <a:endParaRPr lang="uk-UA" sz="2000" dirty="0"/>
          </a:p>
        </p:txBody>
      </p:sp>
      <p:sp>
        <p:nvSpPr>
          <p:cNvPr id="5" name="Прямоугольник: скругленные противолежащие углы 4">
            <a:extLst>
              <a:ext uri="{FF2B5EF4-FFF2-40B4-BE49-F238E27FC236}">
                <a16:creationId xmlns:a16="http://schemas.microsoft.com/office/drawing/2014/main" id="{522B1E5D-27F1-4FB6-BB11-25E11DFAD66F}"/>
              </a:ext>
            </a:extLst>
          </p:cNvPr>
          <p:cNvSpPr/>
          <p:nvPr/>
        </p:nvSpPr>
        <p:spPr>
          <a:xfrm>
            <a:off x="2362302" y="2848898"/>
            <a:ext cx="9412261" cy="3197942"/>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Прямоугольник: скругленные противолежащие углы 5">
            <a:extLst>
              <a:ext uri="{FF2B5EF4-FFF2-40B4-BE49-F238E27FC236}">
                <a16:creationId xmlns:a16="http://schemas.microsoft.com/office/drawing/2014/main" id="{54B07042-9F22-4018-BC1B-EE8FF0E19228}"/>
              </a:ext>
            </a:extLst>
          </p:cNvPr>
          <p:cNvSpPr/>
          <p:nvPr/>
        </p:nvSpPr>
        <p:spPr>
          <a:xfrm>
            <a:off x="2612590" y="3012359"/>
            <a:ext cx="8996516" cy="2871020"/>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ru-RU" b="1" dirty="0"/>
              <a:t>ЖЕНЕВСЬКА КОНВЕНЦІЯ ІІІ, СТАТТЯ 102 — СУДОВА ПРОЦЕДУРА: </a:t>
            </a:r>
          </a:p>
          <a:p>
            <a:pPr algn="just"/>
            <a:r>
              <a:rPr lang="ru-RU" b="1" dirty="0"/>
              <a:t>УМОВИ НАБРАННЯ ВИРОКОМ ЗАКОННОЇ СИЛИ</a:t>
            </a:r>
          </a:p>
          <a:p>
            <a:pPr algn="just"/>
            <a:r>
              <a:rPr lang="ru-RU" dirty="0" err="1"/>
              <a:t>Вирок</a:t>
            </a:r>
            <a:r>
              <a:rPr lang="ru-RU" dirty="0"/>
              <a:t> </a:t>
            </a:r>
            <a:r>
              <a:rPr lang="ru-RU" dirty="0" err="1"/>
              <a:t>стосовно</a:t>
            </a:r>
            <a:r>
              <a:rPr lang="ru-RU" dirty="0"/>
              <a:t> будь-</a:t>
            </a:r>
            <a:r>
              <a:rPr lang="ru-RU" dirty="0" err="1"/>
              <a:t>якого</a:t>
            </a:r>
            <a:r>
              <a:rPr lang="ru-RU" dirty="0"/>
              <a:t> </a:t>
            </a:r>
            <a:r>
              <a:rPr lang="ru-RU" dirty="0" err="1"/>
              <a:t>військовополоненого</a:t>
            </a:r>
            <a:r>
              <a:rPr lang="ru-RU" dirty="0"/>
              <a:t> </a:t>
            </a:r>
            <a:r>
              <a:rPr lang="ru-RU" dirty="0" err="1"/>
              <a:t>вважається</a:t>
            </a:r>
            <a:r>
              <a:rPr lang="ru-RU" dirty="0"/>
              <a:t> </a:t>
            </a:r>
            <a:r>
              <a:rPr lang="ru-RU" dirty="0" err="1"/>
              <a:t>законним</a:t>
            </a:r>
            <a:r>
              <a:rPr lang="ru-RU" dirty="0"/>
              <a:t> </a:t>
            </a:r>
            <a:r>
              <a:rPr lang="ru-RU" dirty="0" err="1"/>
              <a:t>лише</a:t>
            </a:r>
            <a:r>
              <a:rPr lang="ru-RU" dirty="0"/>
              <a:t> </a:t>
            </a:r>
            <a:r>
              <a:rPr lang="ru-RU" dirty="0" err="1"/>
              <a:t>тоді</a:t>
            </a:r>
            <a:r>
              <a:rPr lang="ru-RU" dirty="0"/>
              <a:t>, коли </a:t>
            </a:r>
            <a:r>
              <a:rPr lang="ru-RU" dirty="0" err="1"/>
              <a:t>його</a:t>
            </a:r>
            <a:r>
              <a:rPr lang="ru-RU" dirty="0"/>
              <a:t> </a:t>
            </a:r>
            <a:r>
              <a:rPr lang="ru-RU" dirty="0" err="1"/>
              <a:t>виносять</a:t>
            </a:r>
            <a:r>
              <a:rPr lang="ru-RU" dirty="0"/>
              <a:t> </a:t>
            </a:r>
            <a:r>
              <a:rPr lang="ru-RU" dirty="0" err="1"/>
              <a:t>ті</a:t>
            </a:r>
            <a:r>
              <a:rPr lang="ru-RU" dirty="0"/>
              <a:t> </a:t>
            </a:r>
            <a:r>
              <a:rPr lang="ru-RU" dirty="0" err="1"/>
              <a:t>самі</a:t>
            </a:r>
            <a:r>
              <a:rPr lang="ru-RU" dirty="0"/>
              <a:t> суди й за </a:t>
            </a:r>
            <a:r>
              <a:rPr lang="ru-RU" dirty="0" err="1"/>
              <a:t>тією</a:t>
            </a:r>
            <a:r>
              <a:rPr lang="ru-RU" dirty="0"/>
              <a:t> самою процедурою, </a:t>
            </a:r>
            <a:r>
              <a:rPr lang="ru-RU" dirty="0" err="1"/>
              <a:t>що</a:t>
            </a:r>
            <a:r>
              <a:rPr lang="ru-RU" dirty="0"/>
              <a:t> </a:t>
            </a:r>
            <a:r>
              <a:rPr lang="ru-RU" dirty="0" err="1"/>
              <a:t>встановлені</a:t>
            </a:r>
            <a:r>
              <a:rPr lang="ru-RU" dirty="0"/>
              <a:t> для </a:t>
            </a:r>
            <a:r>
              <a:rPr lang="ru-RU" dirty="0" err="1"/>
              <a:t>осіб</a:t>
            </a:r>
            <a:r>
              <a:rPr lang="ru-RU" dirty="0"/>
              <a:t> </a:t>
            </a:r>
            <a:r>
              <a:rPr lang="ru-RU" dirty="0" err="1"/>
              <a:t>зі</a:t>
            </a:r>
            <a:r>
              <a:rPr lang="ru-RU" dirty="0"/>
              <a:t> складу </a:t>
            </a:r>
            <a:r>
              <a:rPr lang="ru-RU" dirty="0" err="1"/>
              <a:t>збройних</a:t>
            </a:r>
            <a:r>
              <a:rPr lang="ru-RU" dirty="0"/>
              <a:t> сил </a:t>
            </a:r>
            <a:r>
              <a:rPr lang="ru-RU" dirty="0" err="1"/>
              <a:t>держави</a:t>
            </a:r>
            <a:r>
              <a:rPr lang="ru-RU" dirty="0"/>
              <a:t>, </a:t>
            </a:r>
            <a:r>
              <a:rPr lang="ru-RU" dirty="0" err="1"/>
              <a:t>що</a:t>
            </a:r>
            <a:r>
              <a:rPr lang="ru-RU" dirty="0"/>
              <a:t> </a:t>
            </a:r>
            <a:r>
              <a:rPr lang="ru-RU" dirty="0" err="1"/>
              <a:t>тримає</a:t>
            </a:r>
            <a:r>
              <a:rPr lang="ru-RU" dirty="0"/>
              <a:t> в </a:t>
            </a:r>
            <a:r>
              <a:rPr lang="ru-RU" dirty="0" err="1"/>
              <a:t>полоні</a:t>
            </a:r>
            <a:r>
              <a:rPr lang="ru-RU" dirty="0"/>
              <a:t>, та, </a:t>
            </a:r>
            <a:r>
              <a:rPr lang="ru-RU" dirty="0" err="1"/>
              <a:t>крім</a:t>
            </a:r>
            <a:r>
              <a:rPr lang="ru-RU" dirty="0"/>
              <a:t> того за </a:t>
            </a:r>
            <a:r>
              <a:rPr lang="ru-RU" dirty="0" err="1"/>
              <a:t>умови</a:t>
            </a:r>
            <a:r>
              <a:rPr lang="ru-RU" dirty="0"/>
              <a:t> </a:t>
            </a:r>
            <a:r>
              <a:rPr lang="ru-RU" dirty="0" err="1"/>
              <a:t>дотримання</a:t>
            </a:r>
            <a:r>
              <a:rPr lang="ru-RU" dirty="0"/>
              <a:t> </a:t>
            </a:r>
            <a:r>
              <a:rPr lang="ru-RU" dirty="0" err="1"/>
              <a:t>положень</a:t>
            </a:r>
            <a:r>
              <a:rPr lang="ru-RU" dirty="0"/>
              <a:t> </a:t>
            </a:r>
            <a:r>
              <a:rPr lang="ru-RU" dirty="0" err="1"/>
              <a:t>цієї</a:t>
            </a:r>
            <a:r>
              <a:rPr lang="ru-RU" dirty="0"/>
              <a:t> </a:t>
            </a:r>
            <a:r>
              <a:rPr lang="ru-RU" dirty="0" err="1"/>
              <a:t>глави</a:t>
            </a:r>
            <a:r>
              <a:rPr lang="ru-RU" dirty="0"/>
              <a:t>.</a:t>
            </a:r>
          </a:p>
        </p:txBody>
      </p:sp>
    </p:spTree>
    <p:extLst>
      <p:ext uri="{BB962C8B-B14F-4D97-AF65-F5344CB8AC3E}">
        <p14:creationId xmlns:p14="http://schemas.microsoft.com/office/powerpoint/2010/main" val="252710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E3C1EB-7351-4B96-8530-CF44C25C6CB8}"/>
              </a:ext>
            </a:extLst>
          </p:cNvPr>
          <p:cNvSpPr>
            <a:spLocks noGrp="1"/>
          </p:cNvSpPr>
          <p:nvPr>
            <p:ph type="title"/>
          </p:nvPr>
        </p:nvSpPr>
        <p:spPr>
          <a:xfrm>
            <a:off x="2612588" y="692936"/>
            <a:ext cx="8911687" cy="1280890"/>
          </a:xfrm>
        </p:spPr>
        <p:txBody>
          <a:bodyPr>
            <a:normAutofit/>
          </a:bodyPr>
          <a:lstStyle/>
          <a:p>
            <a:r>
              <a:rPr lang="ru-RU" sz="2000" dirty="0"/>
              <a:t>H. </a:t>
            </a:r>
            <a:r>
              <a:rPr lang="ru-RU" sz="2000" dirty="0" err="1"/>
              <a:t>Військовополоненим</a:t>
            </a:r>
            <a:r>
              <a:rPr lang="ru-RU" sz="2000" dirty="0"/>
              <a:t> </a:t>
            </a:r>
            <a:r>
              <a:rPr lang="ru-RU" sz="2000" dirty="0" err="1"/>
              <a:t>має</a:t>
            </a:r>
            <a:r>
              <a:rPr lang="ru-RU" sz="2000" dirty="0"/>
              <a:t> бути </a:t>
            </a:r>
            <a:r>
              <a:rPr lang="ru-RU" sz="2000" dirty="0" err="1"/>
              <a:t>гарантовано</a:t>
            </a:r>
            <a:r>
              <a:rPr lang="ru-RU" sz="2000" dirty="0"/>
              <a:t> право на </a:t>
            </a:r>
            <a:r>
              <a:rPr lang="ru-RU" sz="2000" dirty="0" err="1"/>
              <a:t>апеляційну</a:t>
            </a:r>
            <a:r>
              <a:rPr lang="ru-RU" sz="2000" dirty="0"/>
              <a:t> </a:t>
            </a:r>
            <a:r>
              <a:rPr lang="ru-RU" sz="2000" dirty="0" err="1"/>
              <a:t>скаргу</a:t>
            </a:r>
            <a:r>
              <a:rPr lang="ru-RU" sz="2000" dirty="0"/>
              <a:t> (ЖК III, </a:t>
            </a:r>
            <a:r>
              <a:rPr lang="ru-RU" sz="2000" dirty="0" err="1"/>
              <a:t>стаття</a:t>
            </a:r>
            <a:r>
              <a:rPr lang="ru-RU" sz="2000" dirty="0"/>
              <a:t> 106)</a:t>
            </a:r>
            <a:endParaRPr lang="uk-UA" sz="2000" dirty="0"/>
          </a:p>
        </p:txBody>
      </p:sp>
      <p:sp>
        <p:nvSpPr>
          <p:cNvPr id="5" name="Прямоугольник: скругленные противолежащие углы 4">
            <a:extLst>
              <a:ext uri="{FF2B5EF4-FFF2-40B4-BE49-F238E27FC236}">
                <a16:creationId xmlns:a16="http://schemas.microsoft.com/office/drawing/2014/main" id="{522B1E5D-27F1-4FB6-BB11-25E11DFAD66F}"/>
              </a:ext>
            </a:extLst>
          </p:cNvPr>
          <p:cNvSpPr/>
          <p:nvPr/>
        </p:nvSpPr>
        <p:spPr>
          <a:xfrm>
            <a:off x="2362302" y="2848898"/>
            <a:ext cx="9412261" cy="3197942"/>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Прямоугольник: скругленные противолежащие углы 5">
            <a:extLst>
              <a:ext uri="{FF2B5EF4-FFF2-40B4-BE49-F238E27FC236}">
                <a16:creationId xmlns:a16="http://schemas.microsoft.com/office/drawing/2014/main" id="{54B07042-9F22-4018-BC1B-EE8FF0E19228}"/>
              </a:ext>
            </a:extLst>
          </p:cNvPr>
          <p:cNvSpPr/>
          <p:nvPr/>
        </p:nvSpPr>
        <p:spPr>
          <a:xfrm>
            <a:off x="2612590" y="3012359"/>
            <a:ext cx="8996516" cy="2871020"/>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ru-RU" b="1" dirty="0"/>
              <a:t>ЖЕНЕВСЬКА КОНВЕНЦІЯ ІІІ, СТАТТЯ 106 — АПЕЛЯЦІЙНІ СКАРГИ</a:t>
            </a:r>
          </a:p>
          <a:p>
            <a:pPr algn="just"/>
            <a:r>
              <a:rPr lang="ru-RU" dirty="0" err="1"/>
              <a:t>Кожний</a:t>
            </a:r>
            <a:r>
              <a:rPr lang="ru-RU" dirty="0"/>
              <a:t> </a:t>
            </a:r>
            <a:r>
              <a:rPr lang="ru-RU" dirty="0" err="1"/>
              <a:t>військовополонений</a:t>
            </a:r>
            <a:r>
              <a:rPr lang="ru-RU" dirty="0"/>
              <a:t> так само, як й особи </a:t>
            </a:r>
            <a:r>
              <a:rPr lang="ru-RU" dirty="0" err="1"/>
              <a:t>зі</a:t>
            </a:r>
            <a:r>
              <a:rPr lang="ru-RU" dirty="0"/>
              <a:t> складу </a:t>
            </a:r>
            <a:r>
              <a:rPr lang="ru-RU" dirty="0" err="1"/>
              <a:t>збройних</a:t>
            </a:r>
            <a:r>
              <a:rPr lang="ru-RU" dirty="0"/>
              <a:t> сил </a:t>
            </a:r>
            <a:r>
              <a:rPr lang="ru-RU" dirty="0" err="1"/>
              <a:t>держави</a:t>
            </a:r>
            <a:r>
              <a:rPr lang="ru-RU" dirty="0"/>
              <a:t>, </a:t>
            </a:r>
            <a:r>
              <a:rPr lang="ru-RU" dirty="0" err="1"/>
              <a:t>що</a:t>
            </a:r>
            <a:r>
              <a:rPr lang="ru-RU" dirty="0"/>
              <a:t> </a:t>
            </a:r>
            <a:r>
              <a:rPr lang="ru-RU" dirty="0" err="1"/>
              <a:t>тримає</a:t>
            </a:r>
            <a:r>
              <a:rPr lang="ru-RU" dirty="0"/>
              <a:t> в </a:t>
            </a:r>
            <a:r>
              <a:rPr lang="ru-RU" dirty="0" err="1"/>
              <a:t>полоні</a:t>
            </a:r>
            <a:r>
              <a:rPr lang="ru-RU" dirty="0"/>
              <a:t>, </a:t>
            </a:r>
            <a:r>
              <a:rPr lang="ru-RU" dirty="0" err="1"/>
              <a:t>має</a:t>
            </a:r>
            <a:r>
              <a:rPr lang="ru-RU" dirty="0"/>
              <a:t> право </a:t>
            </a:r>
            <a:r>
              <a:rPr lang="ru-RU" dirty="0" err="1"/>
              <a:t>подавати</a:t>
            </a:r>
            <a:r>
              <a:rPr lang="ru-RU" dirty="0"/>
              <a:t> </a:t>
            </a:r>
            <a:r>
              <a:rPr lang="ru-RU" dirty="0" err="1"/>
              <a:t>апеляційну</a:t>
            </a:r>
            <a:r>
              <a:rPr lang="ru-RU" dirty="0"/>
              <a:t> </a:t>
            </a:r>
            <a:r>
              <a:rPr lang="ru-RU" dirty="0" err="1"/>
              <a:t>чи</a:t>
            </a:r>
            <a:r>
              <a:rPr lang="ru-RU" dirty="0"/>
              <a:t> </a:t>
            </a:r>
            <a:r>
              <a:rPr lang="ru-RU" dirty="0" err="1"/>
              <a:t>касаційну</a:t>
            </a:r>
            <a:r>
              <a:rPr lang="ru-RU" dirty="0"/>
              <a:t> </a:t>
            </a:r>
            <a:r>
              <a:rPr lang="ru-RU" dirty="0" err="1"/>
              <a:t>скаргу</a:t>
            </a:r>
            <a:r>
              <a:rPr lang="ru-RU" dirty="0"/>
              <a:t> на будь-</a:t>
            </a:r>
            <a:r>
              <a:rPr lang="ru-RU" dirty="0" err="1"/>
              <a:t>який</a:t>
            </a:r>
            <a:r>
              <a:rPr lang="ru-RU" dirty="0"/>
              <a:t> </a:t>
            </a:r>
            <a:r>
              <a:rPr lang="ru-RU" dirty="0" err="1"/>
              <a:t>винесений</a:t>
            </a:r>
            <a:r>
              <a:rPr lang="ru-RU" dirty="0"/>
              <a:t> </a:t>
            </a:r>
            <a:r>
              <a:rPr lang="ru-RU" dirty="0" err="1"/>
              <a:t>йому</a:t>
            </a:r>
            <a:r>
              <a:rPr lang="ru-RU" dirty="0"/>
              <a:t> </a:t>
            </a:r>
            <a:r>
              <a:rPr lang="ru-RU" dirty="0" err="1"/>
              <a:t>вирок</a:t>
            </a:r>
            <a:r>
              <a:rPr lang="ru-RU" dirty="0"/>
              <a:t> </a:t>
            </a:r>
            <a:r>
              <a:rPr lang="ru-RU" dirty="0" err="1"/>
              <a:t>або</a:t>
            </a:r>
            <a:r>
              <a:rPr lang="ru-RU" dirty="0"/>
              <a:t> </a:t>
            </a:r>
            <a:r>
              <a:rPr lang="ru-RU" dirty="0" err="1"/>
              <a:t>прохати</a:t>
            </a:r>
            <a:r>
              <a:rPr lang="ru-RU" dirty="0"/>
              <a:t> перегляду </a:t>
            </a:r>
            <a:r>
              <a:rPr lang="ru-RU" dirty="0" err="1"/>
              <a:t>справи</a:t>
            </a:r>
            <a:r>
              <a:rPr lang="ru-RU" dirty="0"/>
              <a:t>. </a:t>
            </a:r>
            <a:r>
              <a:rPr lang="ru-RU" dirty="0" err="1"/>
              <a:t>Йому</a:t>
            </a:r>
            <a:r>
              <a:rPr lang="ru-RU" dirty="0"/>
              <a:t> </a:t>
            </a:r>
            <a:r>
              <a:rPr lang="ru-RU" dirty="0" err="1"/>
              <a:t>надають</a:t>
            </a:r>
            <a:r>
              <a:rPr lang="ru-RU" dirty="0"/>
              <a:t> </a:t>
            </a:r>
            <a:r>
              <a:rPr lang="ru-RU" dirty="0" err="1"/>
              <a:t>повну</a:t>
            </a:r>
            <a:r>
              <a:rPr lang="ru-RU" dirty="0"/>
              <a:t> </a:t>
            </a:r>
            <a:r>
              <a:rPr lang="ru-RU" dirty="0" err="1"/>
              <a:t>інформацію</a:t>
            </a:r>
            <a:r>
              <a:rPr lang="ru-RU" dirty="0"/>
              <a:t> про </a:t>
            </a:r>
            <a:r>
              <a:rPr lang="ru-RU" dirty="0" err="1"/>
              <a:t>його</a:t>
            </a:r>
            <a:r>
              <a:rPr lang="ru-RU" dirty="0"/>
              <a:t> право на </a:t>
            </a:r>
            <a:r>
              <a:rPr lang="ru-RU" dirty="0" err="1"/>
              <a:t>оскарження</a:t>
            </a:r>
            <a:r>
              <a:rPr lang="ru-RU" dirty="0"/>
              <a:t> вироку та про строк, </a:t>
            </a:r>
            <a:r>
              <a:rPr lang="ru-RU" dirty="0" err="1"/>
              <a:t>протягом</a:t>
            </a:r>
            <a:r>
              <a:rPr lang="ru-RU" dirty="0"/>
              <a:t> </a:t>
            </a:r>
            <a:r>
              <a:rPr lang="ru-RU" dirty="0" err="1"/>
              <a:t>якого</a:t>
            </a:r>
            <a:r>
              <a:rPr lang="ru-RU" dirty="0"/>
              <a:t> </a:t>
            </a:r>
            <a:r>
              <a:rPr lang="ru-RU" dirty="0" err="1"/>
              <a:t>він</a:t>
            </a:r>
            <a:r>
              <a:rPr lang="ru-RU" dirty="0"/>
              <a:t> </a:t>
            </a:r>
            <a:r>
              <a:rPr lang="ru-RU" dirty="0" err="1"/>
              <a:t>може</a:t>
            </a:r>
            <a:r>
              <a:rPr lang="ru-RU" dirty="0"/>
              <a:t> </a:t>
            </a:r>
            <a:r>
              <a:rPr lang="ru-RU" dirty="0" err="1"/>
              <a:t>це</a:t>
            </a:r>
            <a:r>
              <a:rPr lang="ru-RU" dirty="0"/>
              <a:t> </a:t>
            </a:r>
            <a:r>
              <a:rPr lang="ru-RU" dirty="0" err="1"/>
              <a:t>зробити</a:t>
            </a:r>
            <a:endParaRPr lang="ru-RU" dirty="0"/>
          </a:p>
        </p:txBody>
      </p:sp>
    </p:spTree>
    <p:extLst>
      <p:ext uri="{BB962C8B-B14F-4D97-AF65-F5344CB8AC3E}">
        <p14:creationId xmlns:p14="http://schemas.microsoft.com/office/powerpoint/2010/main" val="1231553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E3C1EB-7351-4B96-8530-CF44C25C6CB8}"/>
              </a:ext>
            </a:extLst>
          </p:cNvPr>
          <p:cNvSpPr>
            <a:spLocks noGrp="1"/>
          </p:cNvSpPr>
          <p:nvPr>
            <p:ph type="title"/>
          </p:nvPr>
        </p:nvSpPr>
        <p:spPr>
          <a:xfrm>
            <a:off x="2612588" y="692936"/>
            <a:ext cx="8911687" cy="1280890"/>
          </a:xfrm>
        </p:spPr>
        <p:txBody>
          <a:bodyPr>
            <a:normAutofit/>
          </a:bodyPr>
          <a:lstStyle/>
          <a:p>
            <a:r>
              <a:rPr lang="ru-RU" sz="2000" dirty="0"/>
              <a:t>III. </a:t>
            </a:r>
            <a:r>
              <a:rPr lang="ru-RU" sz="2000" dirty="0" err="1"/>
              <a:t>Воєнний</a:t>
            </a:r>
            <a:r>
              <a:rPr lang="ru-RU" sz="2000" dirty="0"/>
              <a:t> </a:t>
            </a:r>
            <a:r>
              <a:rPr lang="ru-RU" sz="2000" dirty="0" err="1"/>
              <a:t>злочин</a:t>
            </a:r>
            <a:r>
              <a:rPr lang="ru-RU" sz="2000" dirty="0"/>
              <a:t> </a:t>
            </a:r>
            <a:r>
              <a:rPr lang="ru-RU" sz="2000" dirty="0" err="1"/>
              <a:t>умисного</a:t>
            </a:r>
            <a:r>
              <a:rPr lang="ru-RU" sz="2000" dirty="0"/>
              <a:t> </a:t>
            </a:r>
            <a:r>
              <a:rPr lang="ru-RU" sz="2000" dirty="0" err="1"/>
              <a:t>позбавлення</a:t>
            </a:r>
            <a:r>
              <a:rPr lang="ru-RU" sz="2000" dirty="0"/>
              <a:t> </a:t>
            </a:r>
            <a:r>
              <a:rPr lang="ru-RU" sz="2000" dirty="0" err="1"/>
              <a:t>військовополоненого</a:t>
            </a:r>
            <a:r>
              <a:rPr lang="ru-RU" sz="2000" dirty="0"/>
              <a:t> </a:t>
            </a:r>
            <a:r>
              <a:rPr lang="ru-RU" sz="2000" dirty="0" err="1"/>
              <a:t>або</a:t>
            </a:r>
            <a:r>
              <a:rPr lang="ru-RU" sz="2000" dirty="0"/>
              <a:t> </a:t>
            </a:r>
            <a:r>
              <a:rPr lang="ru-RU" sz="2000" dirty="0" err="1"/>
              <a:t>іншої</a:t>
            </a:r>
            <a:r>
              <a:rPr lang="ru-RU" sz="2000" dirty="0"/>
              <a:t> особи, </a:t>
            </a:r>
            <a:r>
              <a:rPr lang="ru-RU" sz="2000" dirty="0" err="1"/>
              <a:t>що</a:t>
            </a:r>
            <a:r>
              <a:rPr lang="ru-RU" sz="2000" dirty="0"/>
              <a:t> </a:t>
            </a:r>
            <a:r>
              <a:rPr lang="ru-RU" sz="2000" dirty="0" err="1"/>
              <a:t>перебуває</a:t>
            </a:r>
            <a:r>
              <a:rPr lang="ru-RU" sz="2000" dirty="0"/>
              <a:t> </a:t>
            </a:r>
            <a:r>
              <a:rPr lang="ru-RU" sz="2000" dirty="0" err="1"/>
              <a:t>під</a:t>
            </a:r>
            <a:r>
              <a:rPr lang="ru-RU" sz="2000" dirty="0"/>
              <a:t> </a:t>
            </a:r>
            <a:r>
              <a:rPr lang="ru-RU" sz="2000" dirty="0" err="1"/>
              <a:t>захистом</a:t>
            </a:r>
            <a:r>
              <a:rPr lang="ru-RU" sz="2000" dirty="0"/>
              <a:t>, права на </a:t>
            </a:r>
            <a:r>
              <a:rPr lang="ru-RU" sz="2000" dirty="0" err="1"/>
              <a:t>справедливий</a:t>
            </a:r>
            <a:r>
              <a:rPr lang="ru-RU" sz="2000" dirty="0"/>
              <a:t> і </a:t>
            </a:r>
            <a:r>
              <a:rPr lang="ru-RU" sz="2000" dirty="0" err="1"/>
              <a:t>звичайний</a:t>
            </a:r>
            <a:r>
              <a:rPr lang="ru-RU" sz="2000" dirty="0"/>
              <a:t> суд</a:t>
            </a:r>
            <a:endParaRPr lang="uk-UA" sz="2000" dirty="0"/>
          </a:p>
        </p:txBody>
      </p:sp>
      <p:sp>
        <p:nvSpPr>
          <p:cNvPr id="5" name="Прямоугольник: скругленные противолежащие углы 4">
            <a:extLst>
              <a:ext uri="{FF2B5EF4-FFF2-40B4-BE49-F238E27FC236}">
                <a16:creationId xmlns:a16="http://schemas.microsoft.com/office/drawing/2014/main" id="{522B1E5D-27F1-4FB6-BB11-25E11DFAD66F}"/>
              </a:ext>
            </a:extLst>
          </p:cNvPr>
          <p:cNvSpPr/>
          <p:nvPr/>
        </p:nvSpPr>
        <p:spPr>
          <a:xfrm>
            <a:off x="2362302" y="1700981"/>
            <a:ext cx="9412261" cy="5157019"/>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Прямоугольник: скругленные противолежащие углы 5">
            <a:extLst>
              <a:ext uri="{FF2B5EF4-FFF2-40B4-BE49-F238E27FC236}">
                <a16:creationId xmlns:a16="http://schemas.microsoft.com/office/drawing/2014/main" id="{54B07042-9F22-4018-BC1B-EE8FF0E19228}"/>
              </a:ext>
            </a:extLst>
          </p:cNvPr>
          <p:cNvSpPr/>
          <p:nvPr/>
        </p:nvSpPr>
        <p:spPr>
          <a:xfrm>
            <a:off x="2612590" y="1973826"/>
            <a:ext cx="8996516" cy="4594122"/>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ru-RU" b="1" dirty="0"/>
              <a:t>НПСК, СПРАВА 002/02 РІШЕННЯ</a:t>
            </a:r>
          </a:p>
          <a:p>
            <a:pPr algn="just"/>
            <a:r>
              <a:rPr lang="ru-RU" dirty="0"/>
              <a:t>2629. В </a:t>
            </a:r>
            <a:r>
              <a:rPr lang="ru-RU" dirty="0" err="1"/>
              <a:t>ухвалі</a:t>
            </a:r>
            <a:r>
              <a:rPr lang="ru-RU" dirty="0"/>
              <a:t> про </a:t>
            </a:r>
            <a:r>
              <a:rPr lang="ru-RU" dirty="0" err="1"/>
              <a:t>призначення</a:t>
            </a:r>
            <a:r>
              <a:rPr lang="ru-RU" dirty="0"/>
              <a:t> </a:t>
            </a:r>
            <a:r>
              <a:rPr lang="ru-RU" dirty="0" err="1"/>
              <a:t>справи</a:t>
            </a:r>
            <a:r>
              <a:rPr lang="ru-RU" dirty="0"/>
              <a:t> до судового </a:t>
            </a:r>
            <a:r>
              <a:rPr lang="ru-RU" dirty="0" err="1"/>
              <a:t>розгляду</a:t>
            </a:r>
            <a:r>
              <a:rPr lang="ru-RU" dirty="0"/>
              <a:t> </a:t>
            </a:r>
            <a:r>
              <a:rPr lang="ru-RU" dirty="0" err="1"/>
              <a:t>обвинуваченим</a:t>
            </a:r>
            <a:r>
              <a:rPr lang="ru-RU" dirty="0"/>
              <a:t> </a:t>
            </a:r>
            <a:r>
              <a:rPr lang="ru-RU" dirty="0" err="1"/>
              <a:t>висувається</a:t>
            </a:r>
            <a:r>
              <a:rPr lang="ru-RU" dirty="0"/>
              <a:t> </a:t>
            </a:r>
            <a:r>
              <a:rPr lang="ru-RU" dirty="0" err="1"/>
              <a:t>звинувачення</a:t>
            </a:r>
            <a:r>
              <a:rPr lang="ru-RU" dirty="0"/>
              <a:t> в </a:t>
            </a:r>
            <a:r>
              <a:rPr lang="ru-RU" dirty="0" err="1"/>
              <a:t>умисному</a:t>
            </a:r>
            <a:r>
              <a:rPr lang="ru-RU" dirty="0"/>
              <a:t> </a:t>
            </a:r>
            <a:r>
              <a:rPr lang="ru-RU" dirty="0" err="1"/>
              <a:t>позбавленні</a:t>
            </a:r>
            <a:r>
              <a:rPr lang="ru-RU" dirty="0"/>
              <a:t> </a:t>
            </a:r>
            <a:r>
              <a:rPr lang="ru-RU" dirty="0" err="1"/>
              <a:t>військовополоненого</a:t>
            </a:r>
            <a:r>
              <a:rPr lang="ru-RU" dirty="0"/>
              <a:t> </a:t>
            </a:r>
            <a:r>
              <a:rPr lang="ru-RU" dirty="0" err="1"/>
              <a:t>або</a:t>
            </a:r>
            <a:r>
              <a:rPr lang="ru-RU" dirty="0"/>
              <a:t> </a:t>
            </a:r>
            <a:r>
              <a:rPr lang="ru-RU" dirty="0" err="1"/>
              <a:t>цивільної</a:t>
            </a:r>
            <a:r>
              <a:rPr lang="ru-RU" dirty="0"/>
              <a:t> особи права на </a:t>
            </a:r>
            <a:r>
              <a:rPr lang="ru-RU" dirty="0" err="1"/>
              <a:t>справедливий</a:t>
            </a:r>
            <a:r>
              <a:rPr lang="ru-RU" dirty="0"/>
              <a:t> і </a:t>
            </a:r>
            <a:r>
              <a:rPr lang="ru-RU" dirty="0" err="1"/>
              <a:t>належний</a:t>
            </a:r>
            <a:r>
              <a:rPr lang="ru-RU" dirty="0"/>
              <a:t> </a:t>
            </a:r>
            <a:r>
              <a:rPr lang="ru-RU" dirty="0" err="1"/>
              <a:t>судовий</a:t>
            </a:r>
            <a:r>
              <a:rPr lang="ru-RU" dirty="0"/>
              <a:t> </a:t>
            </a:r>
            <a:r>
              <a:rPr lang="ru-RU" dirty="0" err="1"/>
              <a:t>розгляд</a:t>
            </a:r>
            <a:r>
              <a:rPr lang="ru-RU" dirty="0"/>
              <a:t> як </a:t>
            </a:r>
            <a:r>
              <a:rPr lang="ru-RU" dirty="0" err="1"/>
              <a:t>серйозне</a:t>
            </a:r>
            <a:r>
              <a:rPr lang="ru-RU" dirty="0"/>
              <a:t> </a:t>
            </a:r>
            <a:r>
              <a:rPr lang="ru-RU" dirty="0" err="1"/>
              <a:t>порушення</a:t>
            </a:r>
            <a:r>
              <a:rPr lang="ru-RU" dirty="0"/>
              <a:t> </a:t>
            </a:r>
            <a:r>
              <a:rPr lang="ru-RU" dirty="0" err="1"/>
              <a:t>Женевських</a:t>
            </a:r>
            <a:r>
              <a:rPr lang="ru-RU" dirty="0"/>
              <a:t> </a:t>
            </a:r>
            <a:r>
              <a:rPr lang="ru-RU" dirty="0" err="1"/>
              <a:t>конвенцій</a:t>
            </a:r>
            <a:r>
              <a:rPr lang="ru-RU" dirty="0"/>
              <a:t> у </a:t>
            </a:r>
            <a:r>
              <a:rPr lang="ru-RU" dirty="0" err="1"/>
              <a:t>Центрі</a:t>
            </a:r>
            <a:r>
              <a:rPr lang="ru-RU" dirty="0"/>
              <a:t> </a:t>
            </a:r>
            <a:r>
              <a:rPr lang="ru-RU" dirty="0" err="1"/>
              <a:t>безпеки</a:t>
            </a:r>
            <a:r>
              <a:rPr lang="ru-RU" dirty="0"/>
              <a:t> (S-21) </a:t>
            </a:r>
            <a:r>
              <a:rPr lang="ru-RU" dirty="0" err="1"/>
              <a:t>внаслідок</a:t>
            </a:r>
            <a:r>
              <a:rPr lang="ru-RU" dirty="0"/>
              <a:t> </a:t>
            </a:r>
            <a:r>
              <a:rPr lang="ru-RU" dirty="0" err="1"/>
              <a:t>ймовірного</a:t>
            </a:r>
            <a:r>
              <a:rPr lang="ru-RU" dirty="0"/>
              <a:t> </a:t>
            </a:r>
            <a:r>
              <a:rPr lang="ru-RU" dirty="0" err="1"/>
              <a:t>умисного</a:t>
            </a:r>
            <a:r>
              <a:rPr lang="ru-RU" dirty="0"/>
              <a:t> </a:t>
            </a:r>
            <a:r>
              <a:rPr lang="ru-RU" dirty="0" err="1"/>
              <a:t>позбавлення</a:t>
            </a:r>
            <a:r>
              <a:rPr lang="ru-RU" dirty="0"/>
              <a:t> </a:t>
            </a:r>
            <a:r>
              <a:rPr lang="ru-RU" dirty="0" err="1"/>
              <a:t>в'єтнамських</a:t>
            </a:r>
            <a:r>
              <a:rPr lang="ru-RU" dirty="0"/>
              <a:t> </a:t>
            </a:r>
            <a:r>
              <a:rPr lang="ru-RU" dirty="0" err="1"/>
              <a:t>військовополонених</a:t>
            </a:r>
            <a:r>
              <a:rPr lang="ru-RU" dirty="0"/>
              <a:t> і </a:t>
            </a:r>
            <a:r>
              <a:rPr lang="ru-RU" dirty="0" err="1"/>
              <a:t>цивільних</a:t>
            </a:r>
            <a:r>
              <a:rPr lang="ru-RU" dirty="0"/>
              <a:t> </a:t>
            </a:r>
            <a:r>
              <a:rPr lang="ru-RU" dirty="0" err="1"/>
              <a:t>осіб</a:t>
            </a:r>
            <a:r>
              <a:rPr lang="ru-RU" dirty="0"/>
              <a:t> права на </a:t>
            </a:r>
            <a:r>
              <a:rPr lang="ru-RU" dirty="0" err="1"/>
              <a:t>справедливий</a:t>
            </a:r>
            <a:r>
              <a:rPr lang="ru-RU" dirty="0"/>
              <a:t> і </a:t>
            </a:r>
            <a:r>
              <a:rPr lang="ru-RU" dirty="0" err="1"/>
              <a:t>належний</a:t>
            </a:r>
            <a:r>
              <a:rPr lang="ru-RU" dirty="0"/>
              <a:t> </a:t>
            </a:r>
            <a:r>
              <a:rPr lang="ru-RU" dirty="0" err="1"/>
              <a:t>судовий</a:t>
            </a:r>
            <a:r>
              <a:rPr lang="ru-RU" dirty="0"/>
              <a:t> </a:t>
            </a:r>
            <a:r>
              <a:rPr lang="ru-RU" dirty="0" err="1"/>
              <a:t>розгляд</a:t>
            </a:r>
            <a:r>
              <a:rPr lang="ru-RU" dirty="0"/>
              <a:t>. </a:t>
            </a:r>
            <a:r>
              <a:rPr lang="ru-RU" dirty="0" err="1"/>
              <a:t>Співробітники</a:t>
            </a:r>
            <a:r>
              <a:rPr lang="ru-RU" dirty="0"/>
              <a:t> Центру </a:t>
            </a:r>
            <a:r>
              <a:rPr lang="ru-RU" dirty="0" err="1"/>
              <a:t>безпеки</a:t>
            </a:r>
            <a:r>
              <a:rPr lang="ru-RU" dirty="0"/>
              <a:t> </a:t>
            </a:r>
            <a:r>
              <a:rPr lang="ru-RU" dirty="0" err="1"/>
              <a:t>позбавили</a:t>
            </a:r>
            <a:r>
              <a:rPr lang="ru-RU" dirty="0"/>
              <a:t> </a:t>
            </a:r>
            <a:r>
              <a:rPr lang="ru-RU" dirty="0" err="1"/>
              <a:t>захищених</a:t>
            </a:r>
            <a:r>
              <a:rPr lang="ru-RU" dirty="0"/>
              <a:t> </a:t>
            </a:r>
            <a:r>
              <a:rPr lang="ru-RU" dirty="0" err="1"/>
              <a:t>осіб</a:t>
            </a:r>
            <a:r>
              <a:rPr lang="ru-RU" dirty="0"/>
              <a:t> права на </a:t>
            </a:r>
            <a:r>
              <a:rPr lang="ru-RU" dirty="0" err="1"/>
              <a:t>розгляд</a:t>
            </a:r>
            <a:r>
              <a:rPr lang="ru-RU" dirty="0"/>
              <a:t> </a:t>
            </a:r>
            <a:r>
              <a:rPr lang="ru-RU" dirty="0" err="1"/>
              <a:t>справи</a:t>
            </a:r>
            <a:r>
              <a:rPr lang="ru-RU" dirty="0"/>
              <a:t> </a:t>
            </a:r>
            <a:r>
              <a:rPr lang="ru-RU" dirty="0" err="1"/>
              <a:t>незалежним</a:t>
            </a:r>
            <a:r>
              <a:rPr lang="ru-RU" dirty="0"/>
              <a:t> і </a:t>
            </a:r>
            <a:r>
              <a:rPr lang="ru-RU" dirty="0" err="1"/>
              <a:t>безстороннім</a:t>
            </a:r>
            <a:r>
              <a:rPr lang="ru-RU" dirty="0"/>
              <a:t> судом, права бути </a:t>
            </a:r>
            <a:r>
              <a:rPr lang="ru-RU" dirty="0" err="1"/>
              <a:t>повідомленим</a:t>
            </a:r>
            <a:r>
              <a:rPr lang="ru-RU" dirty="0"/>
              <a:t> про </a:t>
            </a:r>
            <a:r>
              <a:rPr lang="ru-RU" dirty="0" err="1"/>
              <a:t>інкримінований</a:t>
            </a:r>
            <a:r>
              <a:rPr lang="ru-RU" dirty="0"/>
              <a:t> </a:t>
            </a:r>
            <a:r>
              <a:rPr lang="ru-RU" dirty="0" err="1"/>
              <a:t>їм</a:t>
            </a:r>
            <a:r>
              <a:rPr lang="ru-RU" dirty="0"/>
              <a:t> </a:t>
            </a:r>
            <a:r>
              <a:rPr lang="ru-RU" dirty="0" err="1"/>
              <a:t>злочин</a:t>
            </a:r>
            <a:r>
              <a:rPr lang="ru-RU" dirty="0"/>
              <a:t>, права і </a:t>
            </a:r>
            <a:r>
              <a:rPr lang="ru-RU" dirty="0" err="1"/>
              <a:t>засобів</a:t>
            </a:r>
            <a:r>
              <a:rPr lang="ru-RU" dirty="0"/>
              <a:t> </a:t>
            </a:r>
            <a:r>
              <a:rPr lang="ru-RU" dirty="0" err="1"/>
              <a:t>захисту</a:t>
            </a:r>
            <a:r>
              <a:rPr lang="ru-RU" dirty="0"/>
              <a:t>, </a:t>
            </a:r>
            <a:r>
              <a:rPr lang="ru-RU" dirty="0" err="1"/>
              <a:t>захисту</a:t>
            </a:r>
            <a:r>
              <a:rPr lang="ru-RU" dirty="0"/>
              <a:t> </a:t>
            </a:r>
            <a:r>
              <a:rPr lang="ru-RU" dirty="0" err="1"/>
              <a:t>від</a:t>
            </a:r>
            <a:r>
              <a:rPr lang="ru-RU" dirty="0"/>
              <a:t> </a:t>
            </a:r>
            <a:r>
              <a:rPr lang="ru-RU" dirty="0" err="1"/>
              <a:t>колективного</a:t>
            </a:r>
            <a:r>
              <a:rPr lang="ru-RU" dirty="0"/>
              <a:t> </a:t>
            </a:r>
            <a:r>
              <a:rPr lang="ru-RU" dirty="0" err="1"/>
              <a:t>покарання</a:t>
            </a:r>
            <a:r>
              <a:rPr lang="ru-RU" dirty="0"/>
              <a:t>, </a:t>
            </a:r>
            <a:r>
              <a:rPr lang="ru-RU" dirty="0" err="1"/>
              <a:t>презумпції</a:t>
            </a:r>
            <a:r>
              <a:rPr lang="ru-RU" dirty="0"/>
              <a:t> </a:t>
            </a:r>
            <a:r>
              <a:rPr lang="ru-RU" dirty="0" err="1"/>
              <a:t>невинуватості</a:t>
            </a:r>
            <a:r>
              <a:rPr lang="ru-RU" dirty="0"/>
              <a:t>, права на </a:t>
            </a:r>
            <a:r>
              <a:rPr lang="ru-RU" dirty="0" err="1"/>
              <a:t>апеляцію</a:t>
            </a:r>
            <a:r>
              <a:rPr lang="ru-RU" dirty="0"/>
              <a:t> і </a:t>
            </a:r>
            <a:r>
              <a:rPr lang="ru-RU" dirty="0" err="1"/>
              <a:t>захисту</a:t>
            </a:r>
            <a:r>
              <a:rPr lang="ru-RU" dirty="0"/>
              <a:t> </a:t>
            </a:r>
            <a:r>
              <a:rPr lang="ru-RU" dirty="0" err="1"/>
              <a:t>від</a:t>
            </a:r>
            <a:r>
              <a:rPr lang="ru-RU" dirty="0"/>
              <a:t> вироку, </a:t>
            </a:r>
            <a:r>
              <a:rPr lang="ru-RU" dirty="0" err="1"/>
              <a:t>винесеного</a:t>
            </a:r>
            <a:r>
              <a:rPr lang="ru-RU" dirty="0"/>
              <a:t> без </a:t>
            </a:r>
            <a:r>
              <a:rPr lang="ru-RU" dirty="0" err="1"/>
              <a:t>рішення</a:t>
            </a:r>
            <a:r>
              <a:rPr lang="ru-RU" dirty="0"/>
              <a:t> компетентного суду</a:t>
            </a:r>
          </a:p>
        </p:txBody>
      </p:sp>
    </p:spTree>
    <p:extLst>
      <p:ext uri="{BB962C8B-B14F-4D97-AF65-F5344CB8AC3E}">
        <p14:creationId xmlns:p14="http://schemas.microsoft.com/office/powerpoint/2010/main" val="596737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скругленные противолежащие углы 4">
            <a:extLst>
              <a:ext uri="{FF2B5EF4-FFF2-40B4-BE49-F238E27FC236}">
                <a16:creationId xmlns:a16="http://schemas.microsoft.com/office/drawing/2014/main" id="{522B1E5D-27F1-4FB6-BB11-25E11DFAD66F}"/>
              </a:ext>
            </a:extLst>
          </p:cNvPr>
          <p:cNvSpPr/>
          <p:nvPr/>
        </p:nvSpPr>
        <p:spPr>
          <a:xfrm>
            <a:off x="2362302" y="412955"/>
            <a:ext cx="9412261" cy="6445045"/>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Прямоугольник: скругленные противолежащие углы 5">
            <a:extLst>
              <a:ext uri="{FF2B5EF4-FFF2-40B4-BE49-F238E27FC236}">
                <a16:creationId xmlns:a16="http://schemas.microsoft.com/office/drawing/2014/main" id="{54B07042-9F22-4018-BC1B-EE8FF0E19228}"/>
              </a:ext>
            </a:extLst>
          </p:cNvPr>
          <p:cNvSpPr/>
          <p:nvPr/>
        </p:nvSpPr>
        <p:spPr>
          <a:xfrm>
            <a:off x="2612590" y="619432"/>
            <a:ext cx="8996516" cy="5948516"/>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ru-RU"/>
              <a:t>2630. Судова палата встановила, що в'єтнамським полоненим, які потрапили до </a:t>
            </a:r>
            <a:r>
              <a:rPr lang="en-US"/>
              <a:t>S-21, </a:t>
            </a:r>
            <a:r>
              <a:rPr lang="ru-RU"/>
              <a:t>не було надано жодної можливості захистити себе після арешту, вони були позбавлені будь-якої видимості справедливого суду і перед смертю були змушені зізнатися у шпигунстві. Усіх в'єтнамських солдатів і цивільних, які потрапляли до </a:t>
            </a:r>
            <a:r>
              <a:rPr lang="en-US"/>
              <a:t>S-21, </a:t>
            </a:r>
            <a:r>
              <a:rPr lang="ru-RU"/>
              <a:t>оголошували шпигунами і вважали ворогами. Доля цих в'язнів була вирішена заздалегідь, оскільки всі вони зрештою підлягали страті. Судова палата звертає увагу, що полонені не мали доступу до адвокатів або суддів протягом усього часу їхнього утримання у </a:t>
            </a:r>
            <a:r>
              <a:rPr lang="en-US"/>
              <a:t>S-21 </a:t>
            </a:r>
            <a:r>
              <a:rPr lang="ru-RU"/>
              <a:t>і врешті-решт були страчені без судового розгляду. Як було встановлено раніше, всі в'єтнамці, які потрапили до </a:t>
            </a:r>
            <a:r>
              <a:rPr lang="en-US"/>
              <a:t>S-21, </a:t>
            </a:r>
            <a:r>
              <a:rPr lang="ru-RU"/>
              <a:t>умисно і систематично вбивалися після допитів. Таким чином, Судова палата переконана, що як </a:t>
            </a:r>
            <a:r>
              <a:rPr lang="en-US"/>
              <a:t>actus reus, </a:t>
            </a:r>
            <a:r>
              <a:rPr lang="ru-RU"/>
              <a:t>так і </a:t>
            </a:r>
            <a:r>
              <a:rPr lang="en-US"/>
              <a:t>mens rea </a:t>
            </a:r>
            <a:r>
              <a:rPr lang="ru-RU"/>
              <a:t>цього злочину встановлені. Відповідно, Судова палата вважає, що умисне позбавлення військовополоненого або цивільної особи права на справедливий і звичайний суд в Центрі безпеки </a:t>
            </a:r>
            <a:r>
              <a:rPr lang="en-US"/>
              <a:t>S-21, </a:t>
            </a:r>
            <a:r>
              <a:rPr lang="ru-RU"/>
              <a:t>що є серйозним порушенням Женевських конвенцій, було доведено.</a:t>
            </a:r>
            <a:endParaRPr lang="ru-RU" dirty="0"/>
          </a:p>
        </p:txBody>
      </p:sp>
    </p:spTree>
    <p:extLst>
      <p:ext uri="{BB962C8B-B14F-4D97-AF65-F5344CB8AC3E}">
        <p14:creationId xmlns:p14="http://schemas.microsoft.com/office/powerpoint/2010/main" val="3001225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E3C1EB-7351-4B96-8530-CF44C25C6CB8}"/>
              </a:ext>
            </a:extLst>
          </p:cNvPr>
          <p:cNvSpPr>
            <a:spLocks noGrp="1"/>
          </p:cNvSpPr>
          <p:nvPr>
            <p:ph type="title"/>
          </p:nvPr>
        </p:nvSpPr>
        <p:spPr/>
        <p:txBody>
          <a:bodyPr/>
          <a:lstStyle/>
          <a:p>
            <a:r>
              <a:rPr lang="en-US" dirty="0"/>
              <a:t>I. </a:t>
            </a:r>
            <a:r>
              <a:rPr lang="uk-UA" dirty="0"/>
              <a:t>Визначення військовополонених</a:t>
            </a:r>
          </a:p>
        </p:txBody>
      </p:sp>
      <p:sp>
        <p:nvSpPr>
          <p:cNvPr id="5" name="Прямоугольник: скругленные противолежащие углы 4">
            <a:extLst>
              <a:ext uri="{FF2B5EF4-FFF2-40B4-BE49-F238E27FC236}">
                <a16:creationId xmlns:a16="http://schemas.microsoft.com/office/drawing/2014/main" id="{522B1E5D-27F1-4FB6-BB11-25E11DFAD66F}"/>
              </a:ext>
            </a:extLst>
          </p:cNvPr>
          <p:cNvSpPr/>
          <p:nvPr/>
        </p:nvSpPr>
        <p:spPr>
          <a:xfrm>
            <a:off x="2592925" y="1347019"/>
            <a:ext cx="9412261" cy="539791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Прямоугольник: скругленные противолежащие углы 5">
            <a:extLst>
              <a:ext uri="{FF2B5EF4-FFF2-40B4-BE49-F238E27FC236}">
                <a16:creationId xmlns:a16="http://schemas.microsoft.com/office/drawing/2014/main" id="{54B07042-9F22-4018-BC1B-EE8FF0E19228}"/>
              </a:ext>
            </a:extLst>
          </p:cNvPr>
          <p:cNvSpPr/>
          <p:nvPr/>
        </p:nvSpPr>
        <p:spPr>
          <a:xfrm>
            <a:off x="3195483" y="1602658"/>
            <a:ext cx="8583561" cy="4984955"/>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uk-UA" sz="1600" b="1" dirty="0">
                <a:effectLst>
                  <a:outerShdw blurRad="38100" dist="38100" dir="2700000" algn="tl">
                    <a:srgbClr val="000000">
                      <a:alpha val="43137"/>
                    </a:srgbClr>
                  </a:outerShdw>
                </a:effectLst>
              </a:rPr>
              <a:t>ЖЕНЕВСЬКА КОНВЕНЦІЯ </a:t>
            </a:r>
            <a:r>
              <a:rPr lang="en-US" sz="1600" b="1" dirty="0">
                <a:effectLst>
                  <a:outerShdw blurRad="38100" dist="38100" dir="2700000" algn="tl">
                    <a:srgbClr val="000000">
                      <a:alpha val="43137"/>
                    </a:srgbClr>
                  </a:outerShdw>
                </a:effectLst>
              </a:rPr>
              <a:t>III, </a:t>
            </a:r>
            <a:r>
              <a:rPr lang="uk-UA" sz="1600" b="1" dirty="0">
                <a:effectLst>
                  <a:outerShdw blurRad="38100" dist="38100" dir="2700000" algn="tl">
                    <a:srgbClr val="000000">
                      <a:alpha val="43137"/>
                    </a:srgbClr>
                  </a:outerShdw>
                </a:effectLst>
              </a:rPr>
              <a:t>СТАТТЯ 4</a:t>
            </a:r>
          </a:p>
          <a:p>
            <a:pPr algn="just"/>
            <a:r>
              <a:rPr lang="en-US" sz="1600" dirty="0"/>
              <a:t>A. </a:t>
            </a:r>
            <a:r>
              <a:rPr lang="uk-UA" sz="1600" dirty="0"/>
              <a:t>Військовополоненими, у розумінні цієї Конвенції, є особи, які потрапили в полон до супротивника й належать до однієї з таких категорій:</a:t>
            </a:r>
          </a:p>
          <a:p>
            <a:pPr algn="just"/>
            <a:r>
              <a:rPr lang="uk-UA" sz="1600" dirty="0"/>
              <a:t>1. Особового складу збройних сил сторони конфлікту, а також членів ополчення або добровольчих загонів, які є частиною цих збройних сил.</a:t>
            </a:r>
          </a:p>
          <a:p>
            <a:pPr algn="just"/>
            <a:r>
              <a:rPr lang="uk-UA" sz="1600" dirty="0"/>
              <a:t>2. Членів інших ополчень та добровольчих загонів, зокрема членів організованих рухів опору, які належать до однієї зі сторін конфлікту й діють на своїй території або за її межами, навіть якщо цю територію окуповано, за умови, що ці ополчення або добровольчі загони, зокрема організовані рухи опору, відповідають таким умовам:</a:t>
            </a:r>
          </a:p>
          <a:p>
            <a:pPr algn="just"/>
            <a:r>
              <a:rPr lang="en-US" sz="1600" dirty="0"/>
              <a:t>a) </a:t>
            </a:r>
            <a:r>
              <a:rPr lang="uk-UA" sz="1600" dirty="0"/>
              <a:t>ними командує особа, яка відповідає за своїх підлеглих;</a:t>
            </a:r>
          </a:p>
          <a:p>
            <a:pPr algn="just"/>
            <a:r>
              <a:rPr lang="en-US" sz="1600" dirty="0"/>
              <a:t>b) </a:t>
            </a:r>
            <a:r>
              <a:rPr lang="uk-UA" sz="1600" dirty="0"/>
              <a:t>вони мають постійний відмітний знак, добре розпізнаваний на відстані;</a:t>
            </a:r>
          </a:p>
          <a:p>
            <a:pPr algn="just"/>
            <a:r>
              <a:rPr lang="en-US" sz="1600" dirty="0"/>
              <a:t>c) </a:t>
            </a:r>
            <a:r>
              <a:rPr lang="uk-UA" sz="1600" dirty="0"/>
              <a:t>вони носять зброю відкрито;</a:t>
            </a:r>
          </a:p>
          <a:p>
            <a:pPr algn="just"/>
            <a:r>
              <a:rPr lang="en-US" sz="1600" dirty="0"/>
              <a:t>d) </a:t>
            </a:r>
            <a:r>
              <a:rPr lang="uk-UA" sz="1600" dirty="0"/>
              <a:t>вони здійснюють свої операції згідно із законами та звичаями війни</a:t>
            </a:r>
          </a:p>
        </p:txBody>
      </p:sp>
    </p:spTree>
    <p:extLst>
      <p:ext uri="{BB962C8B-B14F-4D97-AF65-F5344CB8AC3E}">
        <p14:creationId xmlns:p14="http://schemas.microsoft.com/office/powerpoint/2010/main" val="2996542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скругленные противолежащие углы 4">
            <a:extLst>
              <a:ext uri="{FF2B5EF4-FFF2-40B4-BE49-F238E27FC236}">
                <a16:creationId xmlns:a16="http://schemas.microsoft.com/office/drawing/2014/main" id="{522B1E5D-27F1-4FB6-BB11-25E11DFAD66F}"/>
              </a:ext>
            </a:extLst>
          </p:cNvPr>
          <p:cNvSpPr/>
          <p:nvPr/>
        </p:nvSpPr>
        <p:spPr>
          <a:xfrm>
            <a:off x="2592925" y="127819"/>
            <a:ext cx="9412261" cy="661711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Прямоугольник: скругленные противолежащие углы 5">
            <a:extLst>
              <a:ext uri="{FF2B5EF4-FFF2-40B4-BE49-F238E27FC236}">
                <a16:creationId xmlns:a16="http://schemas.microsoft.com/office/drawing/2014/main" id="{54B07042-9F22-4018-BC1B-EE8FF0E19228}"/>
              </a:ext>
            </a:extLst>
          </p:cNvPr>
          <p:cNvSpPr/>
          <p:nvPr/>
        </p:nvSpPr>
        <p:spPr>
          <a:xfrm>
            <a:off x="3165986" y="309716"/>
            <a:ext cx="8583561" cy="6253316"/>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uk-UA" sz="1600"/>
              <a:t>3. Членів особового складу регулярних збройних сил, які заявляють про свою відданість урядові або владі, що не визнані державою, яка їх затримує.</a:t>
            </a:r>
          </a:p>
          <a:p>
            <a:pPr algn="just"/>
            <a:r>
              <a:rPr lang="uk-UA" sz="1600"/>
              <a:t>4. Осіб, які супроводжують збройні сили, але фактично не входять до їхнього складу, наприклад цивільних осіб з екіпажів військових літаків, військових кореспондентів, постачальників, особового складу робочих підрозділів або служб побутового обслуговування збройних сил, за умови, що вони отримали на це дозвіл тих збройних сил, які вони супроводжують, для чого останні видають їм посвідчення особи за зразком, наведеним у додатку.</a:t>
            </a:r>
          </a:p>
          <a:p>
            <a:pPr algn="just"/>
            <a:r>
              <a:rPr lang="uk-UA" sz="1600"/>
              <a:t>5. Членів екіпажів суден торговельного флоту, зокрема капітанів, лоцманів та юнг, а також екіпажів цивільних повітряних суден сторін конфлікту, які не користуються більш сприятливим режимом згідно з будь-якими іншими положеннями міжнародного права.</a:t>
            </a:r>
          </a:p>
          <a:p>
            <a:pPr algn="just"/>
            <a:r>
              <a:rPr lang="uk-UA" sz="1600"/>
              <a:t>6. Жителів неокупованої території, які під час наближення ворога озброюються, щоб чинити опір силам загарбника, не маючи часу сформуватися в регулярні війська, за умови, що вони носить зброю відкрито й дотримуються законів і звичаїв війни.</a:t>
            </a:r>
            <a:endParaRPr lang="uk-UA" sz="1600" dirty="0"/>
          </a:p>
        </p:txBody>
      </p:sp>
    </p:spTree>
    <p:extLst>
      <p:ext uri="{BB962C8B-B14F-4D97-AF65-F5344CB8AC3E}">
        <p14:creationId xmlns:p14="http://schemas.microsoft.com/office/powerpoint/2010/main" val="2408880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E3C1EB-7351-4B96-8530-CF44C25C6CB8}"/>
              </a:ext>
            </a:extLst>
          </p:cNvPr>
          <p:cNvSpPr>
            <a:spLocks noGrp="1"/>
          </p:cNvSpPr>
          <p:nvPr>
            <p:ph type="title"/>
          </p:nvPr>
        </p:nvSpPr>
        <p:spPr/>
        <p:txBody>
          <a:bodyPr/>
          <a:lstStyle/>
          <a:p>
            <a:r>
              <a:rPr lang="ru-RU" dirty="0"/>
              <a:t>II. Правила </a:t>
            </a:r>
            <a:r>
              <a:rPr lang="ru-RU" dirty="0" err="1"/>
              <a:t>щодо</a:t>
            </a:r>
            <a:r>
              <a:rPr lang="ru-RU" dirty="0"/>
              <a:t> </a:t>
            </a:r>
            <a:r>
              <a:rPr lang="ru-RU" dirty="0" err="1"/>
              <a:t>кримінального</a:t>
            </a:r>
            <a:r>
              <a:rPr lang="ru-RU" dirty="0"/>
              <a:t> </a:t>
            </a:r>
            <a:r>
              <a:rPr lang="ru-RU" dirty="0" err="1"/>
              <a:t>переслідування</a:t>
            </a:r>
            <a:r>
              <a:rPr lang="ru-RU" dirty="0"/>
              <a:t> </a:t>
            </a:r>
            <a:r>
              <a:rPr lang="ru-RU" dirty="0" err="1"/>
              <a:t>військовополонених</a:t>
            </a:r>
            <a:endParaRPr lang="uk-UA" dirty="0"/>
          </a:p>
        </p:txBody>
      </p:sp>
      <p:sp>
        <p:nvSpPr>
          <p:cNvPr id="5" name="Прямоугольник: скругленные противолежащие углы 4">
            <a:extLst>
              <a:ext uri="{FF2B5EF4-FFF2-40B4-BE49-F238E27FC236}">
                <a16:creationId xmlns:a16="http://schemas.microsoft.com/office/drawing/2014/main" id="{522B1E5D-27F1-4FB6-BB11-25E11DFAD66F}"/>
              </a:ext>
            </a:extLst>
          </p:cNvPr>
          <p:cNvSpPr/>
          <p:nvPr/>
        </p:nvSpPr>
        <p:spPr>
          <a:xfrm>
            <a:off x="2592925" y="1905000"/>
            <a:ext cx="9412261" cy="4839928"/>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Прямоугольник: скругленные противолежащие углы 5">
            <a:extLst>
              <a:ext uri="{FF2B5EF4-FFF2-40B4-BE49-F238E27FC236}">
                <a16:creationId xmlns:a16="http://schemas.microsoft.com/office/drawing/2014/main" id="{54B07042-9F22-4018-BC1B-EE8FF0E19228}"/>
              </a:ext>
            </a:extLst>
          </p:cNvPr>
          <p:cNvSpPr/>
          <p:nvPr/>
        </p:nvSpPr>
        <p:spPr>
          <a:xfrm>
            <a:off x="3195483" y="2202426"/>
            <a:ext cx="8583561" cy="4385187"/>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marL="400050" indent="-400050" algn="just">
              <a:buFont typeface="+mj-lt"/>
              <a:buAutoNum type="romanLcPeriod"/>
            </a:pPr>
            <a:r>
              <a:rPr lang="ru-RU" sz="1600" dirty="0" err="1"/>
              <a:t>Військовополонені</a:t>
            </a:r>
            <a:r>
              <a:rPr lang="ru-RU" sz="1600" dirty="0"/>
              <a:t> не </a:t>
            </a:r>
            <a:r>
              <a:rPr lang="ru-RU" sz="1600" dirty="0" err="1"/>
              <a:t>можуть</a:t>
            </a:r>
            <a:r>
              <a:rPr lang="ru-RU" sz="1600" dirty="0"/>
              <a:t> бути </a:t>
            </a:r>
            <a:r>
              <a:rPr lang="ru-RU" sz="1600" dirty="0" err="1"/>
              <a:t>притягнуті</a:t>
            </a:r>
            <a:r>
              <a:rPr lang="ru-RU" sz="1600" dirty="0"/>
              <a:t> до </a:t>
            </a:r>
            <a:r>
              <a:rPr lang="ru-RU" sz="1600" dirty="0" err="1"/>
              <a:t>відповідальності</a:t>
            </a:r>
            <a:r>
              <a:rPr lang="ru-RU" sz="1600" dirty="0"/>
              <a:t> за участь у </a:t>
            </a:r>
            <a:r>
              <a:rPr lang="ru-RU" sz="1600" dirty="0" err="1"/>
              <a:t>бойових</a:t>
            </a:r>
            <a:r>
              <a:rPr lang="ru-RU" sz="1600" dirty="0"/>
              <a:t> </a:t>
            </a:r>
            <a:r>
              <a:rPr lang="ru-RU" sz="1600" dirty="0" err="1"/>
              <a:t>діях</a:t>
            </a:r>
            <a:r>
              <a:rPr lang="ru-RU" sz="1600" dirty="0"/>
              <a:t>;</a:t>
            </a:r>
          </a:p>
          <a:p>
            <a:pPr marL="400050" indent="-400050" algn="just">
              <a:buFont typeface="+mj-lt"/>
              <a:buAutoNum type="romanLcPeriod"/>
            </a:pPr>
            <a:r>
              <a:rPr lang="ru-RU" sz="1600" dirty="0" err="1"/>
              <a:t>Завжди</a:t>
            </a:r>
            <a:r>
              <a:rPr lang="ru-RU" sz="1600" dirty="0"/>
              <a:t> </a:t>
            </a:r>
            <a:r>
              <a:rPr lang="ru-RU" sz="1600" dirty="0" err="1"/>
              <a:t>має</a:t>
            </a:r>
            <a:r>
              <a:rPr lang="ru-RU" sz="1600" dirty="0"/>
              <a:t> бути </a:t>
            </a:r>
            <a:r>
              <a:rPr lang="ru-RU" sz="1600" dirty="0" err="1"/>
              <a:t>дотримано</a:t>
            </a:r>
            <a:r>
              <a:rPr lang="ru-RU" sz="1600" dirty="0"/>
              <a:t> принцип </a:t>
            </a:r>
            <a:r>
              <a:rPr lang="ru-RU" sz="1600" dirty="0" err="1"/>
              <a:t>законності</a:t>
            </a:r>
            <a:r>
              <a:rPr lang="ru-RU" sz="1600" dirty="0"/>
              <a:t>;</a:t>
            </a:r>
          </a:p>
          <a:p>
            <a:pPr marL="400050" indent="-400050" algn="just">
              <a:buFont typeface="+mj-lt"/>
              <a:buAutoNum type="romanLcPeriod"/>
            </a:pPr>
            <a:r>
              <a:rPr lang="ru-RU" sz="1600" dirty="0" err="1"/>
              <a:t>Військовополонений</a:t>
            </a:r>
            <a:r>
              <a:rPr lang="ru-RU" sz="1600" dirty="0"/>
              <a:t> не </a:t>
            </a:r>
            <a:r>
              <a:rPr lang="ru-RU" sz="1600" dirty="0" err="1"/>
              <a:t>може</a:t>
            </a:r>
            <a:r>
              <a:rPr lang="ru-RU" sz="1600" dirty="0"/>
              <a:t> бути </a:t>
            </a:r>
            <a:r>
              <a:rPr lang="ru-RU" sz="1600" dirty="0" err="1"/>
              <a:t>підданий</a:t>
            </a:r>
            <a:r>
              <a:rPr lang="ru-RU" sz="1600" dirty="0"/>
              <a:t> </a:t>
            </a:r>
            <a:r>
              <a:rPr lang="ru-RU" sz="1600" dirty="0" err="1"/>
              <a:t>фізичному</a:t>
            </a:r>
            <a:r>
              <a:rPr lang="ru-RU" sz="1600" dirty="0"/>
              <a:t> </a:t>
            </a:r>
            <a:r>
              <a:rPr lang="ru-RU" sz="1600" dirty="0" err="1"/>
              <a:t>або</a:t>
            </a:r>
            <a:r>
              <a:rPr lang="ru-RU" sz="1600" dirty="0"/>
              <a:t> </a:t>
            </a:r>
            <a:r>
              <a:rPr lang="ru-RU" sz="1600" dirty="0" err="1"/>
              <a:t>психічному</a:t>
            </a:r>
            <a:r>
              <a:rPr lang="ru-RU" sz="1600" dirty="0"/>
              <a:t> примусу до </a:t>
            </a:r>
            <a:r>
              <a:rPr lang="ru-RU" sz="1600" dirty="0" err="1"/>
              <a:t>самообмовлення</a:t>
            </a:r>
            <a:r>
              <a:rPr lang="ru-RU" sz="1600" dirty="0"/>
              <a:t>;</a:t>
            </a:r>
          </a:p>
          <a:p>
            <a:pPr marL="400050" indent="-400050" algn="just">
              <a:buFont typeface="+mj-lt"/>
              <a:buAutoNum type="romanLcPeriod"/>
            </a:pPr>
            <a:r>
              <a:rPr lang="ru-RU" sz="1600" dirty="0" err="1"/>
              <a:t>Військовополоненим</a:t>
            </a:r>
            <a:r>
              <a:rPr lang="ru-RU" sz="1600" dirty="0"/>
              <a:t> </a:t>
            </a:r>
            <a:r>
              <a:rPr lang="ru-RU" sz="1600" dirty="0" err="1"/>
              <a:t>має</a:t>
            </a:r>
            <a:r>
              <a:rPr lang="ru-RU" sz="1600" dirty="0"/>
              <a:t> бути </a:t>
            </a:r>
            <a:r>
              <a:rPr lang="ru-RU" sz="1600" dirty="0" err="1"/>
              <a:t>гарантовано</a:t>
            </a:r>
            <a:r>
              <a:rPr lang="ru-RU" sz="1600" dirty="0"/>
              <a:t> право на </a:t>
            </a:r>
            <a:r>
              <a:rPr lang="ru-RU" sz="1600" dirty="0" err="1"/>
              <a:t>справедливий</a:t>
            </a:r>
            <a:r>
              <a:rPr lang="ru-RU" sz="1600" dirty="0"/>
              <a:t> суд;</a:t>
            </a:r>
          </a:p>
          <a:p>
            <a:pPr marL="400050" indent="-400050" algn="just">
              <a:buFont typeface="+mj-lt"/>
              <a:buAutoNum type="romanLcPeriod"/>
            </a:pPr>
            <a:r>
              <a:rPr lang="ru-RU" sz="1600" dirty="0" err="1"/>
              <a:t>Військовополоненим</a:t>
            </a:r>
            <a:r>
              <a:rPr lang="ru-RU" sz="1600" dirty="0"/>
              <a:t> </a:t>
            </a:r>
            <a:r>
              <a:rPr lang="ru-RU" sz="1600" dirty="0" err="1"/>
              <a:t>має</a:t>
            </a:r>
            <a:r>
              <a:rPr lang="ru-RU" sz="1600" dirty="0"/>
              <a:t> бути </a:t>
            </a:r>
            <a:r>
              <a:rPr lang="ru-RU" sz="1600" dirty="0" err="1"/>
              <a:t>гарантовано</a:t>
            </a:r>
            <a:r>
              <a:rPr lang="ru-RU" sz="1600" dirty="0"/>
              <a:t> право на </a:t>
            </a:r>
            <a:r>
              <a:rPr lang="ru-RU" sz="1600" dirty="0" err="1"/>
              <a:t>захист</a:t>
            </a:r>
            <a:r>
              <a:rPr lang="ru-RU" sz="1600" dirty="0"/>
              <a:t>;</a:t>
            </a:r>
          </a:p>
          <a:p>
            <a:pPr marL="400050" indent="-400050" algn="just">
              <a:buFont typeface="+mj-lt"/>
              <a:buAutoNum type="romanLcPeriod"/>
            </a:pPr>
            <a:r>
              <a:rPr lang="ru-RU" sz="1600" dirty="0" err="1"/>
              <a:t>Військовополонені</a:t>
            </a:r>
            <a:r>
              <a:rPr lang="ru-RU" sz="1600" dirty="0"/>
              <a:t> не </a:t>
            </a:r>
            <a:r>
              <a:rPr lang="ru-RU" sz="1600" dirty="0" err="1"/>
              <a:t>мають</a:t>
            </a:r>
            <a:r>
              <a:rPr lang="ru-RU" sz="1600" dirty="0"/>
              <a:t> бути </a:t>
            </a:r>
            <a:r>
              <a:rPr lang="ru-RU" sz="1600" dirty="0" err="1"/>
              <a:t>ув’язнені</a:t>
            </a:r>
            <a:r>
              <a:rPr lang="ru-RU" sz="1600" dirty="0"/>
              <a:t> до судового </a:t>
            </a:r>
            <a:r>
              <a:rPr lang="ru-RU" sz="1600" dirty="0" err="1"/>
              <a:t>розгляду</a:t>
            </a:r>
            <a:r>
              <a:rPr lang="ru-RU" sz="1600" dirty="0"/>
              <a:t>, за </a:t>
            </a:r>
            <a:r>
              <a:rPr lang="ru-RU" sz="1600" dirty="0" err="1"/>
              <a:t>винятком</a:t>
            </a:r>
            <a:r>
              <a:rPr lang="ru-RU" sz="1600" dirty="0"/>
              <a:t> </a:t>
            </a:r>
            <a:r>
              <a:rPr lang="ru-RU" sz="1600" dirty="0" err="1"/>
              <a:t>випадків</a:t>
            </a:r>
            <a:r>
              <a:rPr lang="ru-RU" sz="1600" dirty="0"/>
              <a:t>, коли </a:t>
            </a:r>
            <a:r>
              <a:rPr lang="ru-RU" sz="1600" dirty="0" err="1"/>
              <a:t>військовослужбовець</a:t>
            </a:r>
            <a:r>
              <a:rPr lang="ru-RU" sz="1600" dirty="0"/>
              <a:t> </a:t>
            </a:r>
            <a:r>
              <a:rPr lang="ru-RU" sz="1600" dirty="0" err="1"/>
              <a:t>збройних</a:t>
            </a:r>
            <a:r>
              <a:rPr lang="ru-RU" sz="1600" dirty="0"/>
              <a:t> сил </a:t>
            </a:r>
            <a:r>
              <a:rPr lang="ru-RU" sz="1600" dirty="0" err="1"/>
              <a:t>держави</a:t>
            </a:r>
            <a:r>
              <a:rPr lang="ru-RU" sz="1600" dirty="0"/>
              <a:t>, </a:t>
            </a:r>
            <a:r>
              <a:rPr lang="ru-RU" sz="1600" dirty="0" err="1"/>
              <a:t>що</a:t>
            </a:r>
            <a:r>
              <a:rPr lang="ru-RU" sz="1600" dirty="0"/>
              <a:t> </a:t>
            </a:r>
            <a:r>
              <a:rPr lang="ru-RU" sz="1600" dirty="0" err="1"/>
              <a:t>тримає</a:t>
            </a:r>
            <a:r>
              <a:rPr lang="ru-RU" sz="1600" dirty="0"/>
              <a:t> в </a:t>
            </a:r>
            <a:r>
              <a:rPr lang="ru-RU" sz="1600" dirty="0" err="1"/>
              <a:t>полоні</a:t>
            </a:r>
            <a:r>
              <a:rPr lang="ru-RU" sz="1600" dirty="0"/>
              <a:t>, </a:t>
            </a:r>
            <a:r>
              <a:rPr lang="ru-RU" sz="1600" dirty="0" err="1"/>
              <a:t>був</a:t>
            </a:r>
            <a:r>
              <a:rPr lang="ru-RU" sz="1600" dirty="0"/>
              <a:t> би </a:t>
            </a:r>
            <a:r>
              <a:rPr lang="ru-RU" sz="1600" dirty="0" err="1"/>
              <a:t>ув’язнений</a:t>
            </a:r>
            <a:r>
              <a:rPr lang="ru-RU" sz="1600" dirty="0"/>
              <a:t> за те ж </a:t>
            </a:r>
            <a:r>
              <a:rPr lang="ru-RU" sz="1600" dirty="0" err="1"/>
              <a:t>саме</a:t>
            </a:r>
            <a:r>
              <a:rPr lang="ru-RU" sz="1600" dirty="0"/>
              <a:t> </a:t>
            </a:r>
            <a:r>
              <a:rPr lang="ru-RU" sz="1600" dirty="0" err="1"/>
              <a:t>правопорушення</a:t>
            </a:r>
            <a:r>
              <a:rPr lang="ru-RU" sz="1600" dirty="0"/>
              <a:t>;</a:t>
            </a:r>
          </a:p>
          <a:p>
            <a:pPr marL="400050" indent="-400050" algn="just">
              <a:buFont typeface="+mj-lt"/>
              <a:buAutoNum type="romanLcPeriod"/>
            </a:pPr>
            <a:r>
              <a:rPr lang="ru-RU" sz="1600" dirty="0" err="1"/>
              <a:t>Вироки</a:t>
            </a:r>
            <a:r>
              <a:rPr lang="ru-RU" sz="1600" dirty="0"/>
              <a:t> </a:t>
            </a:r>
            <a:r>
              <a:rPr lang="ru-RU" sz="1600" dirty="0" err="1"/>
              <a:t>мають</a:t>
            </a:r>
            <a:r>
              <a:rPr lang="ru-RU" sz="1600" dirty="0"/>
              <a:t> бути </a:t>
            </a:r>
            <a:r>
              <a:rPr lang="ru-RU" sz="1600" dirty="0" err="1"/>
              <a:t>винесені</a:t>
            </a:r>
            <a:r>
              <a:rPr lang="ru-RU" sz="1600" dirty="0"/>
              <a:t> </a:t>
            </a:r>
            <a:r>
              <a:rPr lang="ru-RU" sz="1600" dirty="0" err="1"/>
              <a:t>компетентним</a:t>
            </a:r>
            <a:r>
              <a:rPr lang="ru-RU" sz="1600" dirty="0"/>
              <a:t> судом за </a:t>
            </a:r>
            <a:r>
              <a:rPr lang="ru-RU" sz="1600" dirty="0" err="1"/>
              <a:t>тієї</a:t>
            </a:r>
            <a:r>
              <a:rPr lang="ru-RU" sz="1600" dirty="0"/>
              <a:t> </a:t>
            </a:r>
            <a:r>
              <a:rPr lang="ru-RU" sz="1600" dirty="0" err="1"/>
              <a:t>самої</a:t>
            </a:r>
            <a:r>
              <a:rPr lang="ru-RU" sz="1600" dirty="0"/>
              <a:t> </a:t>
            </a:r>
            <a:r>
              <a:rPr lang="ru-RU" sz="1600" dirty="0" err="1"/>
              <a:t>процедури</a:t>
            </a:r>
            <a:r>
              <a:rPr lang="ru-RU" sz="1600" dirty="0"/>
              <a:t>, яка </a:t>
            </a:r>
            <a:r>
              <a:rPr lang="ru-RU" sz="1600" dirty="0" err="1"/>
              <a:t>застосовується</a:t>
            </a:r>
            <a:r>
              <a:rPr lang="ru-RU" sz="1600" dirty="0"/>
              <a:t> до </a:t>
            </a:r>
            <a:r>
              <a:rPr lang="ru-RU" sz="1600" dirty="0" err="1"/>
              <a:t>військовослужбовців</a:t>
            </a:r>
            <a:r>
              <a:rPr lang="ru-RU" sz="1600" dirty="0"/>
              <a:t> </a:t>
            </a:r>
            <a:r>
              <a:rPr lang="ru-RU" sz="1600" dirty="0" err="1"/>
              <a:t>збройних</a:t>
            </a:r>
            <a:r>
              <a:rPr lang="ru-RU" sz="1600" dirty="0"/>
              <a:t> сил </a:t>
            </a:r>
            <a:r>
              <a:rPr lang="ru-RU" sz="1600" dirty="0" err="1"/>
              <a:t>держави</a:t>
            </a:r>
            <a:r>
              <a:rPr lang="ru-RU" sz="1600" dirty="0"/>
              <a:t>, </a:t>
            </a:r>
            <a:r>
              <a:rPr lang="ru-RU" sz="1600" dirty="0" err="1"/>
              <a:t>що</a:t>
            </a:r>
            <a:r>
              <a:rPr lang="ru-RU" sz="1600" dirty="0"/>
              <a:t> </a:t>
            </a:r>
            <a:r>
              <a:rPr lang="ru-RU" sz="1600" dirty="0" err="1"/>
              <a:t>тримає</a:t>
            </a:r>
            <a:r>
              <a:rPr lang="ru-RU" sz="1600" dirty="0"/>
              <a:t> в </a:t>
            </a:r>
            <a:r>
              <a:rPr lang="ru-RU" sz="1600" dirty="0" err="1"/>
              <a:t>полоні</a:t>
            </a:r>
            <a:r>
              <a:rPr lang="ru-RU" sz="1600" dirty="0"/>
              <a:t>; і</a:t>
            </a:r>
          </a:p>
          <a:p>
            <a:pPr marL="400050" indent="-400050" algn="just">
              <a:buFont typeface="+mj-lt"/>
              <a:buAutoNum type="romanLcPeriod"/>
            </a:pPr>
            <a:r>
              <a:rPr lang="ru-RU" sz="1600" dirty="0" err="1"/>
              <a:t>Військовополоненим</a:t>
            </a:r>
            <a:r>
              <a:rPr lang="ru-RU" sz="1600" dirty="0"/>
              <a:t> </a:t>
            </a:r>
            <a:r>
              <a:rPr lang="ru-RU" sz="1600" dirty="0" err="1"/>
              <a:t>має</a:t>
            </a:r>
            <a:r>
              <a:rPr lang="ru-RU" sz="1600" dirty="0"/>
              <a:t> бути </a:t>
            </a:r>
            <a:r>
              <a:rPr lang="ru-RU" sz="1600" dirty="0" err="1"/>
              <a:t>гарантовано</a:t>
            </a:r>
            <a:r>
              <a:rPr lang="ru-RU" sz="1600" dirty="0"/>
              <a:t> право на </a:t>
            </a:r>
            <a:r>
              <a:rPr lang="ru-RU" sz="1600" dirty="0" err="1"/>
              <a:t>апеляційну</a:t>
            </a:r>
            <a:r>
              <a:rPr lang="ru-RU" sz="1600" dirty="0"/>
              <a:t> </a:t>
            </a:r>
            <a:r>
              <a:rPr lang="ru-RU" sz="1600" dirty="0" err="1"/>
              <a:t>скаргу</a:t>
            </a:r>
            <a:endParaRPr lang="ru-RU" sz="1600" dirty="0"/>
          </a:p>
        </p:txBody>
      </p:sp>
    </p:spTree>
    <p:extLst>
      <p:ext uri="{BB962C8B-B14F-4D97-AF65-F5344CB8AC3E}">
        <p14:creationId xmlns:p14="http://schemas.microsoft.com/office/powerpoint/2010/main" val="54990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539195-24F0-4667-A4B8-72EFD7BC7D47}"/>
              </a:ext>
            </a:extLst>
          </p:cNvPr>
          <p:cNvSpPr>
            <a:spLocks noGrp="1"/>
          </p:cNvSpPr>
          <p:nvPr>
            <p:ph type="title"/>
          </p:nvPr>
        </p:nvSpPr>
        <p:spPr/>
        <p:txBody>
          <a:bodyPr/>
          <a:lstStyle/>
          <a:p>
            <a:r>
              <a:rPr lang="ru-RU" dirty="0"/>
              <a:t>А. </a:t>
            </a:r>
            <a:r>
              <a:rPr lang="ru-RU" dirty="0" err="1"/>
              <a:t>Кримінальне</a:t>
            </a:r>
            <a:r>
              <a:rPr lang="ru-RU" dirty="0"/>
              <a:t> </a:t>
            </a:r>
            <a:r>
              <a:rPr lang="ru-RU" dirty="0" err="1"/>
              <a:t>переслідування</a:t>
            </a:r>
            <a:r>
              <a:rPr lang="ru-RU" dirty="0"/>
              <a:t> за участь у </a:t>
            </a:r>
            <a:r>
              <a:rPr lang="ru-RU" dirty="0" err="1"/>
              <a:t>конфлікті</a:t>
            </a:r>
            <a:endParaRPr lang="uk-UA" dirty="0"/>
          </a:p>
        </p:txBody>
      </p:sp>
      <p:sp>
        <p:nvSpPr>
          <p:cNvPr id="3" name="Объект 2">
            <a:extLst>
              <a:ext uri="{FF2B5EF4-FFF2-40B4-BE49-F238E27FC236}">
                <a16:creationId xmlns:a16="http://schemas.microsoft.com/office/drawing/2014/main" id="{5DC15073-21D8-47F8-804F-8572C3ECB977}"/>
              </a:ext>
            </a:extLst>
          </p:cNvPr>
          <p:cNvSpPr>
            <a:spLocks noGrp="1"/>
          </p:cNvSpPr>
          <p:nvPr>
            <p:ph idx="1"/>
          </p:nvPr>
        </p:nvSpPr>
        <p:spPr>
          <a:xfrm>
            <a:off x="2589212" y="2133600"/>
            <a:ext cx="8915400" cy="4724400"/>
          </a:xfrm>
        </p:spPr>
        <p:txBody>
          <a:bodyPr>
            <a:normAutofit lnSpcReduction="10000"/>
          </a:bodyPr>
          <a:lstStyle/>
          <a:p>
            <a:pPr algn="just"/>
            <a:r>
              <a:rPr lang="uk-UA" dirty="0"/>
              <a:t>Принципова відмінність між військовополоненими і не військовополоненими полягає в тому, що військовополонені не можуть бути притягнуті до кримінальної відповідальності за безпосередню участь у бойових діях. Для того, щоб вважатися “безпосередньою участю” у бойових діях, діяння має відповідати таким критеріям:</a:t>
            </a:r>
          </a:p>
          <a:p>
            <a:pPr algn="just"/>
            <a:r>
              <a:rPr lang="en-US" dirty="0" err="1"/>
              <a:t>i</a:t>
            </a:r>
            <a:r>
              <a:rPr lang="en-US" dirty="0"/>
              <a:t>. </a:t>
            </a:r>
            <a:r>
              <a:rPr lang="uk-UA" dirty="0"/>
              <a:t>діяння має з великою ймовірністю негативно вплинути на військові операції або військовий потенціал сторони збройного конфлікту або, як альтернатива, спричинити смерть, поранення або знищення захищених осіб чи об’єктів;</a:t>
            </a:r>
          </a:p>
          <a:p>
            <a:pPr algn="just"/>
            <a:r>
              <a:rPr lang="en-US" dirty="0"/>
              <a:t>ii. </a:t>
            </a:r>
            <a:r>
              <a:rPr lang="uk-UA" dirty="0"/>
              <a:t>повинен існувати прямий причинно-наслідковий зв’язок між діянням і шкодою, яка може бути заподіяна або внаслідок цього діяння, або внаслідок скоординованої військової операції, невід’ємною частиною якої це діяння є; та</a:t>
            </a:r>
          </a:p>
          <a:p>
            <a:pPr algn="just"/>
            <a:r>
              <a:rPr lang="en-US" dirty="0"/>
              <a:t>iii. </a:t>
            </a:r>
            <a:r>
              <a:rPr lang="uk-UA" dirty="0"/>
              <a:t>діяння має бути спеціально спрямоване на безпосереднє заподіяння необхідного ступеня шкоди на користь однієї сторони конфлікту та на шкоду іншій.</a:t>
            </a:r>
          </a:p>
          <a:p>
            <a:endParaRPr lang="uk-UA" dirty="0"/>
          </a:p>
        </p:txBody>
      </p:sp>
    </p:spTree>
    <p:extLst>
      <p:ext uri="{BB962C8B-B14F-4D97-AF65-F5344CB8AC3E}">
        <p14:creationId xmlns:p14="http://schemas.microsoft.com/office/powerpoint/2010/main" val="4024947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E3C1EB-7351-4B96-8530-CF44C25C6CB8}"/>
              </a:ext>
            </a:extLst>
          </p:cNvPr>
          <p:cNvSpPr>
            <a:spLocks noGrp="1"/>
          </p:cNvSpPr>
          <p:nvPr>
            <p:ph type="title"/>
          </p:nvPr>
        </p:nvSpPr>
        <p:spPr/>
        <p:txBody>
          <a:bodyPr>
            <a:normAutofit/>
          </a:bodyPr>
          <a:lstStyle/>
          <a:p>
            <a:r>
              <a:rPr lang="ru-RU" sz="2800" dirty="0" err="1"/>
              <a:t>В.Принцип</a:t>
            </a:r>
            <a:r>
              <a:rPr lang="ru-RU" sz="2800" dirty="0"/>
              <a:t> </a:t>
            </a:r>
            <a:r>
              <a:rPr lang="ru-RU" sz="2800" dirty="0" err="1"/>
              <a:t>законності</a:t>
            </a:r>
            <a:r>
              <a:rPr lang="ru-RU" sz="2800" dirty="0"/>
              <a:t> </a:t>
            </a:r>
            <a:r>
              <a:rPr lang="ru-RU" sz="2800" dirty="0" err="1"/>
              <a:t>має</a:t>
            </a:r>
            <a:r>
              <a:rPr lang="ru-RU" sz="2800" dirty="0"/>
              <a:t> </a:t>
            </a:r>
            <a:r>
              <a:rPr lang="ru-RU" sz="2800" dirty="0" err="1"/>
              <a:t>дотримуватись</a:t>
            </a:r>
            <a:r>
              <a:rPr lang="ru-RU" sz="2800" dirty="0"/>
              <a:t> </a:t>
            </a:r>
            <a:r>
              <a:rPr lang="ru-RU" sz="2800" dirty="0" err="1"/>
              <a:t>завжди</a:t>
            </a:r>
            <a:r>
              <a:rPr lang="ru-RU" sz="2800" dirty="0"/>
              <a:t> (</a:t>
            </a:r>
            <a:r>
              <a:rPr lang="ru-RU" sz="2800" dirty="0" err="1"/>
              <a:t>Женевська</a:t>
            </a:r>
            <a:r>
              <a:rPr lang="ru-RU" sz="2800" dirty="0"/>
              <a:t> </a:t>
            </a:r>
            <a:r>
              <a:rPr lang="ru-RU" sz="2800" dirty="0" err="1"/>
              <a:t>конвенція</a:t>
            </a:r>
            <a:r>
              <a:rPr lang="ru-RU" sz="2800" dirty="0"/>
              <a:t> III, </a:t>
            </a:r>
            <a:r>
              <a:rPr lang="ru-RU" sz="2800" dirty="0" err="1"/>
              <a:t>стаття</a:t>
            </a:r>
            <a:r>
              <a:rPr lang="ru-RU" sz="2800" dirty="0"/>
              <a:t> 99(1))</a:t>
            </a:r>
            <a:endParaRPr lang="uk-UA" sz="2800" dirty="0"/>
          </a:p>
        </p:txBody>
      </p:sp>
      <p:sp>
        <p:nvSpPr>
          <p:cNvPr id="5" name="Прямоугольник: скругленные противолежащие углы 4">
            <a:extLst>
              <a:ext uri="{FF2B5EF4-FFF2-40B4-BE49-F238E27FC236}">
                <a16:creationId xmlns:a16="http://schemas.microsoft.com/office/drawing/2014/main" id="{522B1E5D-27F1-4FB6-BB11-25E11DFAD66F}"/>
              </a:ext>
            </a:extLst>
          </p:cNvPr>
          <p:cNvSpPr/>
          <p:nvPr/>
        </p:nvSpPr>
        <p:spPr>
          <a:xfrm>
            <a:off x="2494603" y="2600633"/>
            <a:ext cx="9412261" cy="2939843"/>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Прямоугольник: скругленные противолежащие углы 5">
            <a:extLst>
              <a:ext uri="{FF2B5EF4-FFF2-40B4-BE49-F238E27FC236}">
                <a16:creationId xmlns:a16="http://schemas.microsoft.com/office/drawing/2014/main" id="{54B07042-9F22-4018-BC1B-EE8FF0E19228}"/>
              </a:ext>
            </a:extLst>
          </p:cNvPr>
          <p:cNvSpPr/>
          <p:nvPr/>
        </p:nvSpPr>
        <p:spPr>
          <a:xfrm>
            <a:off x="3244644" y="2812025"/>
            <a:ext cx="8583561" cy="2517058"/>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ru-RU" sz="2000" b="1" dirty="0">
                <a:effectLst>
                  <a:outerShdw blurRad="38100" dist="38100" dir="2700000" algn="tl">
                    <a:srgbClr val="000000">
                      <a:alpha val="43137"/>
                    </a:srgbClr>
                  </a:outerShdw>
                </a:effectLst>
              </a:rPr>
              <a:t>ЖЕНЕВСЬКА КОНВЕНЦІЯ III, СТАТТЯ 99(1)</a:t>
            </a:r>
          </a:p>
          <a:p>
            <a:pPr algn="just"/>
            <a:r>
              <a:rPr lang="ru-RU" sz="2000" dirty="0" err="1"/>
              <a:t>Жодного</a:t>
            </a:r>
            <a:r>
              <a:rPr lang="ru-RU" sz="2000" dirty="0"/>
              <a:t> </a:t>
            </a:r>
            <a:r>
              <a:rPr lang="ru-RU" sz="2000" dirty="0" err="1"/>
              <a:t>військовополоненого</a:t>
            </a:r>
            <a:r>
              <a:rPr lang="ru-RU" sz="2000" dirty="0"/>
              <a:t> не </a:t>
            </a:r>
            <a:r>
              <a:rPr lang="ru-RU" sz="2000" dirty="0" err="1"/>
              <a:t>можна</a:t>
            </a:r>
            <a:r>
              <a:rPr lang="ru-RU" sz="2000" dirty="0"/>
              <a:t> </a:t>
            </a:r>
            <a:r>
              <a:rPr lang="ru-RU" sz="2000" dirty="0" err="1"/>
              <a:t>передавати</a:t>
            </a:r>
            <a:r>
              <a:rPr lang="ru-RU" sz="2000" dirty="0"/>
              <a:t> до суду </a:t>
            </a:r>
            <a:r>
              <a:rPr lang="ru-RU" sz="2000" dirty="0" err="1"/>
              <a:t>або</a:t>
            </a:r>
            <a:r>
              <a:rPr lang="ru-RU" sz="2000" dirty="0"/>
              <a:t> </a:t>
            </a:r>
            <a:r>
              <a:rPr lang="ru-RU" sz="2000" dirty="0" err="1"/>
              <a:t>засуджувати</a:t>
            </a:r>
            <a:r>
              <a:rPr lang="ru-RU" sz="2000" dirty="0"/>
              <a:t> за </a:t>
            </a:r>
            <a:r>
              <a:rPr lang="ru-RU" sz="2000" dirty="0" err="1"/>
              <a:t>дію</a:t>
            </a:r>
            <a:r>
              <a:rPr lang="ru-RU" sz="2000" dirty="0"/>
              <a:t>, яка не заборонена </a:t>
            </a:r>
            <a:r>
              <a:rPr lang="ru-RU" sz="2000" dirty="0" err="1"/>
              <a:t>законодавством</a:t>
            </a:r>
            <a:r>
              <a:rPr lang="ru-RU" sz="2000" dirty="0"/>
              <a:t> </a:t>
            </a:r>
            <a:r>
              <a:rPr lang="ru-RU" sz="2000" dirty="0" err="1"/>
              <a:t>держави</a:t>
            </a:r>
            <a:r>
              <a:rPr lang="ru-RU" sz="2000" dirty="0"/>
              <a:t>, </a:t>
            </a:r>
            <a:r>
              <a:rPr lang="ru-RU" sz="2000" dirty="0" err="1"/>
              <a:t>що</a:t>
            </a:r>
            <a:r>
              <a:rPr lang="ru-RU" sz="2000" dirty="0"/>
              <a:t> </a:t>
            </a:r>
            <a:r>
              <a:rPr lang="ru-RU" sz="2000" dirty="0" err="1"/>
              <a:t>тримає</a:t>
            </a:r>
            <a:r>
              <a:rPr lang="ru-RU" sz="2000" dirty="0"/>
              <a:t> в </a:t>
            </a:r>
            <a:r>
              <a:rPr lang="ru-RU" sz="2000" dirty="0" err="1"/>
              <a:t>полоні</a:t>
            </a:r>
            <a:r>
              <a:rPr lang="ru-RU" sz="2000" dirty="0"/>
              <a:t>, </a:t>
            </a:r>
            <a:r>
              <a:rPr lang="ru-RU" sz="2000" dirty="0" err="1"/>
              <a:t>або</a:t>
            </a:r>
            <a:r>
              <a:rPr lang="ru-RU" sz="2000" dirty="0"/>
              <a:t> </a:t>
            </a:r>
            <a:r>
              <a:rPr lang="ru-RU" sz="2000" dirty="0" err="1"/>
              <a:t>міжнародним</a:t>
            </a:r>
            <a:r>
              <a:rPr lang="ru-RU" sz="2000" dirty="0"/>
              <a:t> правом, </a:t>
            </a:r>
            <a:r>
              <a:rPr lang="ru-RU" sz="2000" dirty="0" err="1"/>
              <a:t>чинним</a:t>
            </a:r>
            <a:r>
              <a:rPr lang="ru-RU" sz="2000" dirty="0"/>
              <a:t> на момент </a:t>
            </a:r>
            <a:r>
              <a:rPr lang="ru-RU" sz="2000" dirty="0" err="1"/>
              <a:t>здійснення</a:t>
            </a:r>
            <a:r>
              <a:rPr lang="ru-RU" sz="2000" dirty="0"/>
              <a:t> </a:t>
            </a:r>
            <a:r>
              <a:rPr lang="ru-RU" sz="2000" dirty="0" err="1"/>
              <a:t>цієї</a:t>
            </a:r>
            <a:r>
              <a:rPr lang="ru-RU" sz="2000" dirty="0"/>
              <a:t> </a:t>
            </a:r>
            <a:r>
              <a:rPr lang="ru-RU" sz="2000" dirty="0" err="1"/>
              <a:t>дії</a:t>
            </a:r>
            <a:endParaRPr lang="ru-RU" sz="2000" dirty="0"/>
          </a:p>
        </p:txBody>
      </p:sp>
    </p:spTree>
    <p:extLst>
      <p:ext uri="{BB962C8B-B14F-4D97-AF65-F5344CB8AC3E}">
        <p14:creationId xmlns:p14="http://schemas.microsoft.com/office/powerpoint/2010/main" val="2502559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E3C1EB-7351-4B96-8530-CF44C25C6CB8}"/>
              </a:ext>
            </a:extLst>
          </p:cNvPr>
          <p:cNvSpPr>
            <a:spLocks noGrp="1"/>
          </p:cNvSpPr>
          <p:nvPr>
            <p:ph type="title"/>
          </p:nvPr>
        </p:nvSpPr>
        <p:spPr/>
        <p:txBody>
          <a:bodyPr>
            <a:normAutofit/>
          </a:bodyPr>
          <a:lstStyle/>
          <a:p>
            <a:r>
              <a:rPr lang="ru-RU" sz="2000" dirty="0"/>
              <a:t>C. Не </a:t>
            </a:r>
            <a:r>
              <a:rPr lang="ru-RU" sz="2000" dirty="0" err="1"/>
              <a:t>можна</a:t>
            </a:r>
            <a:r>
              <a:rPr lang="ru-RU" sz="2000" dirty="0"/>
              <a:t> </a:t>
            </a:r>
            <a:r>
              <a:rPr lang="ru-RU" sz="2000" dirty="0" err="1"/>
              <a:t>застосовувати</a:t>
            </a:r>
            <a:r>
              <a:rPr lang="ru-RU" sz="2000" dirty="0"/>
              <a:t> будь-</a:t>
            </a:r>
            <a:r>
              <a:rPr lang="ru-RU" sz="2000" dirty="0" err="1"/>
              <a:t>якого</a:t>
            </a:r>
            <a:r>
              <a:rPr lang="ru-RU" sz="2000" dirty="0"/>
              <a:t> морального </a:t>
            </a:r>
            <a:r>
              <a:rPr lang="ru-RU" sz="2000" dirty="0" err="1"/>
              <a:t>чи</a:t>
            </a:r>
            <a:r>
              <a:rPr lang="ru-RU" sz="2000" dirty="0"/>
              <a:t> </a:t>
            </a:r>
            <a:r>
              <a:rPr lang="ru-RU" sz="2000" dirty="0" err="1"/>
              <a:t>фізичного</a:t>
            </a:r>
            <a:r>
              <a:rPr lang="ru-RU" sz="2000" dirty="0"/>
              <a:t> </a:t>
            </a:r>
            <a:r>
              <a:rPr lang="ru-RU" sz="2000" dirty="0" err="1"/>
              <a:t>тиску</a:t>
            </a:r>
            <a:r>
              <a:rPr lang="ru-RU" sz="2000" dirty="0"/>
              <a:t> на </a:t>
            </a:r>
            <a:r>
              <a:rPr lang="ru-RU" sz="2000" dirty="0" err="1"/>
              <a:t>військовополоненого</a:t>
            </a:r>
            <a:r>
              <a:rPr lang="ru-RU" sz="2000" dirty="0"/>
              <a:t> з метою </a:t>
            </a:r>
            <a:r>
              <a:rPr lang="ru-RU" sz="2000" dirty="0" err="1"/>
              <a:t>змусити</a:t>
            </a:r>
            <a:r>
              <a:rPr lang="ru-RU" sz="2000" dirty="0"/>
              <a:t> </a:t>
            </a:r>
            <a:r>
              <a:rPr lang="ru-RU" sz="2000" dirty="0" err="1"/>
              <a:t>його</a:t>
            </a:r>
            <a:r>
              <a:rPr lang="ru-RU" sz="2000" dirty="0"/>
              <a:t> </a:t>
            </a:r>
            <a:r>
              <a:rPr lang="ru-RU" sz="2000" dirty="0" err="1"/>
              <a:t>визнати</a:t>
            </a:r>
            <a:r>
              <a:rPr lang="ru-RU" sz="2000" dirty="0"/>
              <a:t> </a:t>
            </a:r>
            <a:r>
              <a:rPr lang="ru-RU" sz="2000" dirty="0" err="1"/>
              <a:t>провину</a:t>
            </a:r>
            <a:r>
              <a:rPr lang="ru-RU" sz="2000" dirty="0"/>
              <a:t>. (</a:t>
            </a:r>
            <a:r>
              <a:rPr lang="ru-RU" sz="2000" dirty="0" err="1"/>
              <a:t>Женевська</a:t>
            </a:r>
            <a:r>
              <a:rPr lang="ru-RU" sz="2000" dirty="0"/>
              <a:t> </a:t>
            </a:r>
            <a:r>
              <a:rPr lang="ru-RU" sz="2000" dirty="0" err="1"/>
              <a:t>Конвенція</a:t>
            </a:r>
            <a:r>
              <a:rPr lang="ru-RU" sz="2000" dirty="0"/>
              <a:t> III, </a:t>
            </a:r>
            <a:r>
              <a:rPr lang="ru-RU" sz="2000" dirty="0" err="1"/>
              <a:t>Стаття</a:t>
            </a:r>
            <a:r>
              <a:rPr lang="ru-RU" sz="2000" dirty="0"/>
              <a:t> 99(2))</a:t>
            </a:r>
            <a:endParaRPr lang="uk-UA" sz="2000" dirty="0"/>
          </a:p>
        </p:txBody>
      </p:sp>
      <p:sp>
        <p:nvSpPr>
          <p:cNvPr id="5" name="Прямоугольник: скругленные противолежащие углы 4">
            <a:extLst>
              <a:ext uri="{FF2B5EF4-FFF2-40B4-BE49-F238E27FC236}">
                <a16:creationId xmlns:a16="http://schemas.microsoft.com/office/drawing/2014/main" id="{522B1E5D-27F1-4FB6-BB11-25E11DFAD66F}"/>
              </a:ext>
            </a:extLst>
          </p:cNvPr>
          <p:cNvSpPr/>
          <p:nvPr/>
        </p:nvSpPr>
        <p:spPr>
          <a:xfrm>
            <a:off x="2494603" y="2600633"/>
            <a:ext cx="9412261" cy="2939843"/>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Прямоугольник: скругленные противолежащие углы 5">
            <a:extLst>
              <a:ext uri="{FF2B5EF4-FFF2-40B4-BE49-F238E27FC236}">
                <a16:creationId xmlns:a16="http://schemas.microsoft.com/office/drawing/2014/main" id="{54B07042-9F22-4018-BC1B-EE8FF0E19228}"/>
              </a:ext>
            </a:extLst>
          </p:cNvPr>
          <p:cNvSpPr/>
          <p:nvPr/>
        </p:nvSpPr>
        <p:spPr>
          <a:xfrm>
            <a:off x="3244644" y="2812025"/>
            <a:ext cx="8583561" cy="2517058"/>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ru-RU" sz="2000" b="1" dirty="0">
                <a:effectLst>
                  <a:outerShdw blurRad="38100" dist="38100" dir="2700000" algn="tl">
                    <a:srgbClr val="000000">
                      <a:alpha val="43137"/>
                    </a:srgbClr>
                  </a:outerShdw>
                </a:effectLst>
              </a:rPr>
              <a:t>ЖЕНЕВСЬКА КОНВЕНЦІЯ III, СТАТТЯ 99(2)</a:t>
            </a:r>
          </a:p>
          <a:p>
            <a:pPr algn="just"/>
            <a:r>
              <a:rPr lang="ru-RU" sz="2000" dirty="0"/>
              <a:t>Не </a:t>
            </a:r>
            <a:r>
              <a:rPr lang="ru-RU" sz="2000" dirty="0" err="1"/>
              <a:t>можна</a:t>
            </a:r>
            <a:r>
              <a:rPr lang="ru-RU" sz="2000" dirty="0"/>
              <a:t> </a:t>
            </a:r>
            <a:r>
              <a:rPr lang="ru-RU" sz="2000" dirty="0" err="1"/>
              <a:t>чинити</a:t>
            </a:r>
            <a:r>
              <a:rPr lang="ru-RU" sz="2000" dirty="0"/>
              <a:t> будь-</a:t>
            </a:r>
            <a:r>
              <a:rPr lang="ru-RU" sz="2000" dirty="0" err="1"/>
              <a:t>якого</a:t>
            </a:r>
            <a:r>
              <a:rPr lang="ru-RU" sz="2000" dirty="0"/>
              <a:t> морального </a:t>
            </a:r>
            <a:r>
              <a:rPr lang="ru-RU" sz="2000" dirty="0" err="1"/>
              <a:t>чи</a:t>
            </a:r>
            <a:r>
              <a:rPr lang="ru-RU" sz="2000" dirty="0"/>
              <a:t> </a:t>
            </a:r>
            <a:r>
              <a:rPr lang="ru-RU" sz="2000" dirty="0" err="1"/>
              <a:t>фізичного</a:t>
            </a:r>
            <a:r>
              <a:rPr lang="ru-RU" sz="2000" dirty="0"/>
              <a:t> </a:t>
            </a:r>
            <a:r>
              <a:rPr lang="ru-RU" sz="2000" dirty="0" err="1"/>
              <a:t>тиску</a:t>
            </a:r>
            <a:r>
              <a:rPr lang="ru-RU" sz="2000" dirty="0"/>
              <a:t> на </a:t>
            </a:r>
            <a:r>
              <a:rPr lang="ru-RU" sz="2000" dirty="0" err="1"/>
              <a:t>військовополоненого</a:t>
            </a:r>
            <a:r>
              <a:rPr lang="ru-RU" sz="2000" dirty="0"/>
              <a:t>, </a:t>
            </a:r>
            <a:r>
              <a:rPr lang="ru-RU" sz="2000" dirty="0" err="1"/>
              <a:t>щоб</a:t>
            </a:r>
            <a:r>
              <a:rPr lang="ru-RU" sz="2000" dirty="0"/>
              <a:t> </a:t>
            </a:r>
            <a:r>
              <a:rPr lang="ru-RU" sz="2000" dirty="0" err="1"/>
              <a:t>примусити</a:t>
            </a:r>
            <a:r>
              <a:rPr lang="ru-RU" sz="2000" dirty="0"/>
              <a:t> </a:t>
            </a:r>
            <a:r>
              <a:rPr lang="ru-RU" sz="2000" dirty="0" err="1"/>
              <a:t>його</a:t>
            </a:r>
            <a:r>
              <a:rPr lang="ru-RU" sz="2000" dirty="0"/>
              <a:t> </a:t>
            </a:r>
            <a:r>
              <a:rPr lang="ru-RU" sz="2000" dirty="0" err="1"/>
              <a:t>визнати</a:t>
            </a:r>
            <a:r>
              <a:rPr lang="ru-RU" sz="2000" dirty="0"/>
              <a:t> себе </a:t>
            </a:r>
            <a:r>
              <a:rPr lang="ru-RU" sz="2000" dirty="0" err="1"/>
              <a:t>винним</a:t>
            </a:r>
            <a:r>
              <a:rPr lang="ru-RU" sz="2000" dirty="0"/>
              <a:t> у </a:t>
            </a:r>
            <a:r>
              <a:rPr lang="ru-RU" sz="2000" dirty="0" err="1"/>
              <a:t>порушенні</a:t>
            </a:r>
            <a:r>
              <a:rPr lang="ru-RU" sz="2000" dirty="0"/>
              <a:t>, в </a:t>
            </a:r>
            <a:r>
              <a:rPr lang="ru-RU" sz="2000" dirty="0" err="1"/>
              <a:t>якому</a:t>
            </a:r>
            <a:r>
              <a:rPr lang="ru-RU" sz="2000" dirty="0"/>
              <a:t> </a:t>
            </a:r>
            <a:r>
              <a:rPr lang="ru-RU" sz="2000" dirty="0" err="1"/>
              <a:t>його</a:t>
            </a:r>
            <a:r>
              <a:rPr lang="ru-RU" sz="2000" dirty="0"/>
              <a:t> </a:t>
            </a:r>
            <a:r>
              <a:rPr lang="ru-RU" sz="2000" dirty="0" err="1"/>
              <a:t>обвинувачують</a:t>
            </a:r>
            <a:endParaRPr lang="ru-RU" sz="2000" dirty="0"/>
          </a:p>
        </p:txBody>
      </p:sp>
    </p:spTree>
    <p:extLst>
      <p:ext uri="{BB962C8B-B14F-4D97-AF65-F5344CB8AC3E}">
        <p14:creationId xmlns:p14="http://schemas.microsoft.com/office/powerpoint/2010/main" val="3747746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E3C1EB-7351-4B96-8530-CF44C25C6CB8}"/>
              </a:ext>
            </a:extLst>
          </p:cNvPr>
          <p:cNvSpPr>
            <a:spLocks noGrp="1"/>
          </p:cNvSpPr>
          <p:nvPr>
            <p:ph type="title"/>
          </p:nvPr>
        </p:nvSpPr>
        <p:spPr/>
        <p:txBody>
          <a:bodyPr>
            <a:normAutofit/>
          </a:bodyPr>
          <a:lstStyle/>
          <a:p>
            <a:r>
              <a:rPr lang="ru-RU" sz="2000" dirty="0"/>
              <a:t>D. </a:t>
            </a:r>
            <a:r>
              <a:rPr lang="ru-RU" sz="2000" dirty="0" err="1"/>
              <a:t>Військовополоненим</a:t>
            </a:r>
            <a:r>
              <a:rPr lang="ru-RU" sz="2000" dirty="0"/>
              <a:t> повинно бути </a:t>
            </a:r>
            <a:r>
              <a:rPr lang="ru-RU" sz="2000" dirty="0" err="1"/>
              <a:t>гарантовано</a:t>
            </a:r>
            <a:r>
              <a:rPr lang="ru-RU" sz="2000" dirty="0"/>
              <a:t> право на </a:t>
            </a:r>
            <a:r>
              <a:rPr lang="ru-RU" sz="2000" dirty="0" err="1"/>
              <a:t>справедливий</a:t>
            </a:r>
            <a:r>
              <a:rPr lang="ru-RU" sz="2000" dirty="0"/>
              <a:t> суд (</a:t>
            </a:r>
            <a:r>
              <a:rPr lang="ru-RU" sz="2000" dirty="0" err="1"/>
              <a:t>Женевська</a:t>
            </a:r>
            <a:r>
              <a:rPr lang="ru-RU" sz="2000" dirty="0"/>
              <a:t> </a:t>
            </a:r>
            <a:r>
              <a:rPr lang="ru-RU" sz="2000" dirty="0" err="1"/>
              <a:t>конвенція</a:t>
            </a:r>
            <a:r>
              <a:rPr lang="ru-RU" sz="2000" dirty="0"/>
              <a:t> III, </a:t>
            </a:r>
            <a:r>
              <a:rPr lang="ru-RU" sz="2000" dirty="0" err="1"/>
              <a:t>стаття</a:t>
            </a:r>
            <a:r>
              <a:rPr lang="ru-RU" sz="2000" dirty="0"/>
              <a:t> 84; </a:t>
            </a:r>
            <a:r>
              <a:rPr lang="ru-RU" sz="2000" dirty="0" err="1"/>
              <a:t>звичаєве</a:t>
            </a:r>
            <a:r>
              <a:rPr lang="ru-RU" sz="2000" dirty="0"/>
              <a:t> МГП, норма 100)</a:t>
            </a:r>
            <a:endParaRPr lang="uk-UA" sz="2000" dirty="0"/>
          </a:p>
        </p:txBody>
      </p:sp>
      <p:sp>
        <p:nvSpPr>
          <p:cNvPr id="5" name="Прямоугольник: скругленные противолежащие углы 4">
            <a:extLst>
              <a:ext uri="{FF2B5EF4-FFF2-40B4-BE49-F238E27FC236}">
                <a16:creationId xmlns:a16="http://schemas.microsoft.com/office/drawing/2014/main" id="{522B1E5D-27F1-4FB6-BB11-25E11DFAD66F}"/>
              </a:ext>
            </a:extLst>
          </p:cNvPr>
          <p:cNvSpPr/>
          <p:nvPr/>
        </p:nvSpPr>
        <p:spPr>
          <a:xfrm>
            <a:off x="2494603" y="2600633"/>
            <a:ext cx="9412261" cy="2939843"/>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Прямоугольник: скругленные противолежащие углы 5">
            <a:extLst>
              <a:ext uri="{FF2B5EF4-FFF2-40B4-BE49-F238E27FC236}">
                <a16:creationId xmlns:a16="http://schemas.microsoft.com/office/drawing/2014/main" id="{54B07042-9F22-4018-BC1B-EE8FF0E19228}"/>
              </a:ext>
            </a:extLst>
          </p:cNvPr>
          <p:cNvSpPr/>
          <p:nvPr/>
        </p:nvSpPr>
        <p:spPr>
          <a:xfrm>
            <a:off x="3244644" y="2812025"/>
            <a:ext cx="8583561" cy="2517058"/>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ru-RU" sz="2000" b="1" dirty="0">
                <a:effectLst>
                  <a:outerShdw blurRad="38100" dist="38100" dir="2700000" algn="tl">
                    <a:srgbClr val="000000">
                      <a:alpha val="43137"/>
                    </a:srgbClr>
                  </a:outerShdw>
                </a:effectLst>
              </a:rPr>
              <a:t>ЖЕНЕВСЬКА КОНВЕНЦІЯ III, СТАТТЯ 84(2)</a:t>
            </a:r>
          </a:p>
          <a:p>
            <a:pPr algn="just"/>
            <a:r>
              <a:rPr lang="ru-RU" sz="2000" dirty="0"/>
              <a:t>в </a:t>
            </a:r>
            <a:r>
              <a:rPr lang="ru-RU" sz="2000" dirty="0" err="1"/>
              <a:t>жодному</a:t>
            </a:r>
            <a:r>
              <a:rPr lang="ru-RU" sz="2000" dirty="0"/>
              <a:t> </a:t>
            </a:r>
            <a:r>
              <a:rPr lang="ru-RU" sz="2000" dirty="0" err="1"/>
              <a:t>разі</a:t>
            </a:r>
            <a:r>
              <a:rPr lang="ru-RU" sz="2000" dirty="0"/>
              <a:t> </a:t>
            </a:r>
            <a:r>
              <a:rPr lang="ru-RU" sz="2000" dirty="0" err="1"/>
              <a:t>військовополоненого</a:t>
            </a:r>
            <a:r>
              <a:rPr lang="ru-RU" sz="2000" dirty="0"/>
              <a:t> не </a:t>
            </a:r>
            <a:r>
              <a:rPr lang="ru-RU" sz="2000" dirty="0" err="1"/>
              <a:t>може</a:t>
            </a:r>
            <a:r>
              <a:rPr lang="ru-RU" sz="2000" dirty="0"/>
              <a:t> </a:t>
            </a:r>
            <a:r>
              <a:rPr lang="ru-RU" sz="2000" dirty="0" err="1"/>
              <a:t>судити</a:t>
            </a:r>
            <a:r>
              <a:rPr lang="ru-RU" sz="2000" dirty="0"/>
              <a:t> будь-</a:t>
            </a:r>
            <a:r>
              <a:rPr lang="ru-RU" sz="2000" dirty="0" err="1"/>
              <a:t>який</a:t>
            </a:r>
            <a:r>
              <a:rPr lang="ru-RU" sz="2000" dirty="0"/>
              <a:t> суд, </a:t>
            </a:r>
            <a:r>
              <a:rPr lang="ru-RU" sz="2000" dirty="0" err="1"/>
              <a:t>який</a:t>
            </a:r>
            <a:r>
              <a:rPr lang="ru-RU" sz="2000" dirty="0"/>
              <a:t> не </a:t>
            </a:r>
            <a:r>
              <a:rPr lang="ru-RU" sz="2000" dirty="0" err="1"/>
              <a:t>забезпечує</a:t>
            </a:r>
            <a:r>
              <a:rPr lang="ru-RU" sz="2000" dirty="0"/>
              <a:t> </a:t>
            </a:r>
            <a:r>
              <a:rPr lang="ru-RU" sz="2000" dirty="0" err="1"/>
              <a:t>невід’ємних</a:t>
            </a:r>
            <a:r>
              <a:rPr lang="ru-RU" sz="2000" dirty="0"/>
              <a:t> </a:t>
            </a:r>
            <a:r>
              <a:rPr lang="ru-RU" sz="2000" dirty="0" err="1"/>
              <a:t>гарантій</a:t>
            </a:r>
            <a:r>
              <a:rPr lang="ru-RU" sz="2000" dirty="0"/>
              <a:t> </a:t>
            </a:r>
            <a:r>
              <a:rPr lang="ru-RU" sz="2000" dirty="0" err="1"/>
              <a:t>незалежності</a:t>
            </a:r>
            <a:r>
              <a:rPr lang="ru-RU" sz="2000" dirty="0"/>
              <a:t> й </a:t>
            </a:r>
            <a:r>
              <a:rPr lang="ru-RU" sz="2000" dirty="0" err="1"/>
              <a:t>безсторонності</a:t>
            </a:r>
            <a:endParaRPr lang="ru-RU" sz="2000" dirty="0"/>
          </a:p>
        </p:txBody>
      </p:sp>
    </p:spTree>
    <p:extLst>
      <p:ext uri="{BB962C8B-B14F-4D97-AF65-F5344CB8AC3E}">
        <p14:creationId xmlns:p14="http://schemas.microsoft.com/office/powerpoint/2010/main" val="1302745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E3C1EB-7351-4B96-8530-CF44C25C6CB8}"/>
              </a:ext>
            </a:extLst>
          </p:cNvPr>
          <p:cNvSpPr>
            <a:spLocks noGrp="1"/>
          </p:cNvSpPr>
          <p:nvPr>
            <p:ph type="title"/>
          </p:nvPr>
        </p:nvSpPr>
        <p:spPr/>
        <p:txBody>
          <a:bodyPr>
            <a:normAutofit/>
          </a:bodyPr>
          <a:lstStyle/>
          <a:p>
            <a:r>
              <a:rPr lang="ru-RU" sz="2000" dirty="0"/>
              <a:t>E. </a:t>
            </a:r>
            <a:r>
              <a:rPr lang="ru-RU" sz="2000" dirty="0" err="1"/>
              <a:t>Військовополоненим</a:t>
            </a:r>
            <a:r>
              <a:rPr lang="ru-RU" sz="2000" dirty="0"/>
              <a:t> </a:t>
            </a:r>
            <a:r>
              <a:rPr lang="ru-RU" sz="2000" dirty="0" err="1"/>
              <a:t>має</a:t>
            </a:r>
            <a:r>
              <a:rPr lang="ru-RU" sz="2000" dirty="0"/>
              <a:t> бути </a:t>
            </a:r>
            <a:r>
              <a:rPr lang="ru-RU" sz="2000" dirty="0" err="1"/>
              <a:t>гарантовано</a:t>
            </a:r>
            <a:r>
              <a:rPr lang="ru-RU" sz="2000" dirty="0"/>
              <a:t> право на </a:t>
            </a:r>
            <a:r>
              <a:rPr lang="ru-RU" sz="2000" dirty="0" err="1"/>
              <a:t>захист</a:t>
            </a:r>
            <a:r>
              <a:rPr lang="ru-RU" sz="2000" dirty="0"/>
              <a:t> (</a:t>
            </a:r>
            <a:r>
              <a:rPr lang="ru-RU" sz="2000" dirty="0" err="1"/>
              <a:t>Женевська</a:t>
            </a:r>
            <a:r>
              <a:rPr lang="ru-RU" sz="2000" dirty="0"/>
              <a:t> </a:t>
            </a:r>
            <a:r>
              <a:rPr lang="ru-RU" sz="2000" dirty="0" err="1"/>
              <a:t>Конвенція</a:t>
            </a:r>
            <a:r>
              <a:rPr lang="ru-RU" sz="2000" dirty="0"/>
              <a:t> III, </a:t>
            </a:r>
            <a:r>
              <a:rPr lang="ru-RU" sz="2000" dirty="0" err="1"/>
              <a:t>стаття</a:t>
            </a:r>
            <a:r>
              <a:rPr lang="ru-RU" sz="2000" dirty="0"/>
              <a:t> 99(3))</a:t>
            </a:r>
            <a:endParaRPr lang="uk-UA" sz="2000" dirty="0"/>
          </a:p>
        </p:txBody>
      </p:sp>
      <p:sp>
        <p:nvSpPr>
          <p:cNvPr id="5" name="Прямоугольник: скругленные противолежащие углы 4">
            <a:extLst>
              <a:ext uri="{FF2B5EF4-FFF2-40B4-BE49-F238E27FC236}">
                <a16:creationId xmlns:a16="http://schemas.microsoft.com/office/drawing/2014/main" id="{522B1E5D-27F1-4FB6-BB11-25E11DFAD66F}"/>
              </a:ext>
            </a:extLst>
          </p:cNvPr>
          <p:cNvSpPr/>
          <p:nvPr/>
        </p:nvSpPr>
        <p:spPr>
          <a:xfrm>
            <a:off x="2494603" y="2600633"/>
            <a:ext cx="9412261" cy="2939843"/>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Прямоугольник: скругленные противолежащие углы 5">
            <a:extLst>
              <a:ext uri="{FF2B5EF4-FFF2-40B4-BE49-F238E27FC236}">
                <a16:creationId xmlns:a16="http://schemas.microsoft.com/office/drawing/2014/main" id="{54B07042-9F22-4018-BC1B-EE8FF0E19228}"/>
              </a:ext>
            </a:extLst>
          </p:cNvPr>
          <p:cNvSpPr/>
          <p:nvPr/>
        </p:nvSpPr>
        <p:spPr>
          <a:xfrm>
            <a:off x="3244644" y="2812025"/>
            <a:ext cx="8583561" cy="2517058"/>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ru-RU" sz="2000" b="1" dirty="0">
                <a:effectLst>
                  <a:outerShdw blurRad="38100" dist="38100" dir="2700000" algn="tl">
                    <a:srgbClr val="000000">
                      <a:alpha val="43137"/>
                    </a:srgbClr>
                  </a:outerShdw>
                </a:effectLst>
              </a:rPr>
              <a:t>ЖЕНЕВСЬКА КОНВЕНЦІЯ III, СТАТТЯ 99(3)</a:t>
            </a:r>
          </a:p>
          <a:p>
            <a:pPr algn="just"/>
            <a:r>
              <a:rPr lang="ru-RU" sz="2000" dirty="0" err="1"/>
              <a:t>Жодного</a:t>
            </a:r>
            <a:r>
              <a:rPr lang="ru-RU" sz="2000" dirty="0"/>
              <a:t> </a:t>
            </a:r>
            <a:r>
              <a:rPr lang="ru-RU" sz="2000" dirty="0" err="1"/>
              <a:t>військовополоненого</a:t>
            </a:r>
            <a:r>
              <a:rPr lang="ru-RU" sz="2000" dirty="0"/>
              <a:t> не </a:t>
            </a:r>
            <a:r>
              <a:rPr lang="ru-RU" sz="2000" dirty="0" err="1"/>
              <a:t>можна</a:t>
            </a:r>
            <a:r>
              <a:rPr lang="ru-RU" sz="2000" dirty="0"/>
              <a:t> </a:t>
            </a:r>
            <a:r>
              <a:rPr lang="ru-RU" sz="2000" dirty="0" err="1"/>
              <a:t>визнати</a:t>
            </a:r>
            <a:r>
              <a:rPr lang="ru-RU" sz="2000" dirty="0"/>
              <a:t> </a:t>
            </a:r>
            <a:r>
              <a:rPr lang="ru-RU" sz="2000" dirty="0" err="1"/>
              <a:t>винним</a:t>
            </a:r>
            <a:r>
              <a:rPr lang="ru-RU" sz="2000" dirty="0"/>
              <a:t>, </a:t>
            </a:r>
            <a:r>
              <a:rPr lang="ru-RU" sz="2000" dirty="0" err="1"/>
              <a:t>якщо</a:t>
            </a:r>
            <a:r>
              <a:rPr lang="ru-RU" sz="2000" dirty="0"/>
              <a:t> </a:t>
            </a:r>
            <a:r>
              <a:rPr lang="ru-RU" sz="2000" dirty="0" err="1"/>
              <a:t>йому</a:t>
            </a:r>
            <a:r>
              <a:rPr lang="ru-RU" sz="2000" dirty="0"/>
              <a:t> не </a:t>
            </a:r>
            <a:r>
              <a:rPr lang="ru-RU" sz="2000" dirty="0" err="1"/>
              <a:t>було</a:t>
            </a:r>
            <a:r>
              <a:rPr lang="ru-RU" sz="2000" dirty="0"/>
              <a:t> </a:t>
            </a:r>
            <a:r>
              <a:rPr lang="ru-RU" sz="2000" dirty="0" err="1"/>
              <a:t>надано</a:t>
            </a:r>
            <a:r>
              <a:rPr lang="ru-RU" sz="2000" dirty="0"/>
              <a:t> </a:t>
            </a:r>
            <a:r>
              <a:rPr lang="ru-RU" sz="2000" dirty="0" err="1"/>
              <a:t>можливості</a:t>
            </a:r>
            <a:r>
              <a:rPr lang="ru-RU" sz="2000" dirty="0"/>
              <a:t> </a:t>
            </a:r>
            <a:r>
              <a:rPr lang="ru-RU" sz="2000" dirty="0" err="1"/>
              <a:t>захищатися</a:t>
            </a:r>
            <a:r>
              <a:rPr lang="ru-RU" sz="2000" dirty="0"/>
              <a:t> в </a:t>
            </a:r>
            <a:r>
              <a:rPr lang="ru-RU" sz="2000" dirty="0" err="1"/>
              <a:t>суді</a:t>
            </a:r>
            <a:r>
              <a:rPr lang="ru-RU" sz="2000" dirty="0"/>
              <a:t> та </a:t>
            </a:r>
            <a:r>
              <a:rPr lang="ru-RU" sz="2000" dirty="0" err="1"/>
              <a:t>допомоги</a:t>
            </a:r>
            <a:r>
              <a:rPr lang="ru-RU" sz="2000" dirty="0"/>
              <a:t> </a:t>
            </a:r>
            <a:r>
              <a:rPr lang="ru-RU" sz="2000" dirty="0" err="1"/>
              <a:t>кваліфікованого</a:t>
            </a:r>
            <a:r>
              <a:rPr lang="ru-RU" sz="2000" dirty="0"/>
              <a:t> </a:t>
            </a:r>
            <a:r>
              <a:rPr lang="ru-RU" sz="2000" dirty="0" err="1"/>
              <a:t>захисника</a:t>
            </a:r>
            <a:r>
              <a:rPr lang="ru-RU" sz="2000" dirty="0"/>
              <a:t> </a:t>
            </a:r>
            <a:r>
              <a:rPr lang="ru-RU" sz="2000" dirty="0" err="1"/>
              <a:t>чи</a:t>
            </a:r>
            <a:r>
              <a:rPr lang="ru-RU" sz="2000" dirty="0"/>
              <a:t> консультанта</a:t>
            </a:r>
          </a:p>
        </p:txBody>
      </p:sp>
    </p:spTree>
    <p:extLst>
      <p:ext uri="{BB962C8B-B14F-4D97-AF65-F5344CB8AC3E}">
        <p14:creationId xmlns:p14="http://schemas.microsoft.com/office/powerpoint/2010/main" val="2078942083"/>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37</TotalTime>
  <Words>1817</Words>
  <Application>Microsoft Office PowerPoint</Application>
  <PresentationFormat>Широкоэкранный</PresentationFormat>
  <Paragraphs>63</Paragraphs>
  <Slides>16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16</vt:i4>
      </vt:variant>
    </vt:vector>
  </HeadingPairs>
  <TitlesOfParts>
    <vt:vector size="20" baseType="lpstr">
      <vt:lpstr>Arial</vt:lpstr>
      <vt:lpstr>Century Gothic</vt:lpstr>
      <vt:lpstr>Wingdings 3</vt:lpstr>
      <vt:lpstr>Легкий дым</vt:lpstr>
      <vt:lpstr>ОСОБЛИВОСТІ КРИМІНАЛЬНОГО ПЕРЕСЛІДУВАННЯ ВІЙСЬКОВОПОЛОНЕНИХ</vt:lpstr>
      <vt:lpstr>I. Визначення військовополонених</vt:lpstr>
      <vt:lpstr>Презентация PowerPoint</vt:lpstr>
      <vt:lpstr>II. Правила щодо кримінального переслідування військовополонених</vt:lpstr>
      <vt:lpstr>А. Кримінальне переслідування за участь у конфлікті</vt:lpstr>
      <vt:lpstr>В.Принцип законності має дотримуватись завжди (Женевська конвенція III, стаття 99(1))</vt:lpstr>
      <vt:lpstr>C. Не можна застосовувати будь-якого морального чи фізичного тиску на військовополоненого з метою змусити його визнати провину. (Женевська Конвенція III, Стаття 99(2))</vt:lpstr>
      <vt:lpstr>D. Військовополоненим повинно бути гарантовано право на справедливий суд (Женевська конвенція III, стаття 84; звичаєве МГП, норма 100)</vt:lpstr>
      <vt:lpstr>E. Військовополоненим має бути гарантовано право на захист (Женевська Конвенція III, стаття 99(3))</vt:lpstr>
      <vt:lpstr>Презентация PowerPoint</vt:lpstr>
      <vt:lpstr>Презентация PowerPoint</vt:lpstr>
      <vt:lpstr>F. Військовополонені не можуть бути ув’язнені до судового процесу, за винятком випадків, коли військовослужбовець збройних сил держави, що тримає в полоні, був би ув’язнений за те ж саме правопорушення (Женевська Конвенція III, стаття 103)</vt:lpstr>
      <vt:lpstr>G. Вироки мають виноситися компетентним судом за тієї самої процедури, яка застосовується до військовослужбовців збройних сил держави, що тримає в полоні (ЖК III, стаття 102)</vt:lpstr>
      <vt:lpstr>H. Військовополоненим має бути гарантовано право на апеляційну скаргу (ЖК III, стаття 106)</vt:lpstr>
      <vt:lpstr>III. Воєнний злочин умисного позбавлення військовополоненого або іншої особи, що перебуває під захистом, права на справедливий і звичайний суд</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ОСОБЛИВОСТІ КРИМІНАЛЬНОГО ПЕРЕСЛІДУВАННЯ ВІЙСЬКОВОПОЛОНЕНИХ</dc:title>
  <dc:creator>Пользователь</dc:creator>
  <cp:lastModifiedBy>Пользователь</cp:lastModifiedBy>
  <cp:revision>3</cp:revision>
  <dcterms:created xsi:type="dcterms:W3CDTF">2023-11-14T09:40:04Z</dcterms:created>
  <dcterms:modified xsi:type="dcterms:W3CDTF">2023-11-14T10:17:53Z</dcterms:modified>
</cp:coreProperties>
</file>