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66" r:id="rId3"/>
    <p:sldId id="257" r:id="rId4"/>
    <p:sldId id="258" r:id="rId5"/>
    <p:sldId id="259" r:id="rId6"/>
    <p:sldId id="260" r:id="rId7"/>
    <p:sldId id="261" r:id="rId8"/>
    <p:sldId id="262" r:id="rId9"/>
    <p:sldId id="263" r:id="rId10"/>
    <p:sldId id="264" r:id="rId11"/>
    <p:sldId id="267" r:id="rId12"/>
    <p:sldId id="265" r:id="rId13"/>
    <p:sldId id="268" r:id="rId14"/>
    <p:sldId id="269" r:id="rId15"/>
    <p:sldId id="270" r:id="rId16"/>
  </p:sldIdLst>
  <p:sldSz cx="14630400" cy="8229600"/>
  <p:notesSz cx="8229600" cy="14630400"/>
  <p:embeddedFontLst>
    <p:embeddedFont>
      <p:font typeface="Calibri" pitchFamily="34" charset="0"/>
      <p:regular r:id="rId18"/>
      <p:bold r:id="rId19"/>
      <p:italic r:id="rId20"/>
      <p:boldItalic r:id="rId21"/>
    </p:embeddedFont>
    <p:embeddedFont>
      <p:font typeface="Open Sans" charset="0"/>
      <p:regular r:id="rId22"/>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8" d="100"/>
          <a:sy n="58" d="100"/>
        </p:scale>
        <p:origin x="-708" y="-78"/>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096963"/>
            <a:ext cx="9753600" cy="5486400"/>
          </a:xfrm>
          <a:prstGeom prst="rect">
            <a:avLst/>
          </a:prstGeom>
        </p:spPr>
      </p:sp>
      <p:sp>
        <p:nvSpPr>
          <p:cNvPr id="3" name="Notes Placeholder 2"/>
          <p:cNvSpPr>
            <a:spLocks noGrp="1"/>
          </p:cNvSpPr>
          <p:nvPr>
            <p:ph type="body" idx="1"/>
          </p:nvPr>
        </p:nvSpPr>
        <p:spPr>
          <a:xfrm>
            <a:off x="822325" y="6950075"/>
            <a:ext cx="6584950" cy="65833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4660900" y="13896975"/>
            <a:ext cx="3567113" cy="730250"/>
          </a:xfrm>
          <a:prstGeom prst="rect">
            <a:avLst/>
          </a:prstGeom>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93914"/>
            <a:ext cx="7556421" cy="2873829"/>
          </a:xfrm>
          <a:prstGeom prst="rect">
            <a:avLst/>
          </a:prstGeom>
          <a:noFill/>
          <a:ln/>
        </p:spPr>
        <p:txBody>
          <a:bodyPr wrap="square" lIns="0" tIns="0" rIns="0" bIns="0" rtlCol="0" anchor="t"/>
          <a:lstStyle/>
          <a:p>
            <a:pPr marL="0" indent="0" algn="ctr">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Перекази як види письмових робіт з розвитку зв'язного мовлення</a:t>
            </a:r>
            <a:endParaRPr lang="en-US" sz="4450" dirty="0"/>
          </a:p>
        </p:txBody>
      </p:sp>
      <p:sp>
        <p:nvSpPr>
          <p:cNvPr id="4" name="Text 1"/>
          <p:cNvSpPr/>
          <p:nvPr/>
        </p:nvSpPr>
        <p:spPr>
          <a:xfrm>
            <a:off x="5894614" y="3167743"/>
            <a:ext cx="8376557" cy="3297351"/>
          </a:xfrm>
          <a:prstGeom prst="rect">
            <a:avLst/>
          </a:prstGeom>
          <a:noFill/>
          <a:ln/>
        </p:spPr>
        <p:txBody>
          <a:bodyPr wrap="square" lIns="0" tIns="0" rIns="0" bIns="0" rtlCol="0" anchor="t"/>
          <a:lstStyle/>
          <a:p>
            <a:pPr algn="just">
              <a:lnSpc>
                <a:spcPts val="2850"/>
              </a:lnSpc>
            </a:pPr>
            <a:r>
              <a:rPr lang="en-US" sz="2400" dirty="0" smtClean="0">
                <a:solidFill>
                  <a:srgbClr val="443728"/>
                </a:solidFill>
                <a:latin typeface="Open Sans" pitchFamily="34" charset="0"/>
                <a:ea typeface="Open Sans" pitchFamily="34" charset="-122"/>
                <a:cs typeface="Open Sans" pitchFamily="34" charset="-120"/>
              </a:rPr>
              <a:t> У </a:t>
            </a:r>
            <a:r>
              <a:rPr lang="en-US" sz="2400" dirty="0" err="1" smtClean="0">
                <a:solidFill>
                  <a:srgbClr val="443728"/>
                </a:solidFill>
                <a:latin typeface="Open Sans" pitchFamily="34" charset="0"/>
                <a:ea typeface="Open Sans" pitchFamily="34" charset="-122"/>
                <a:cs typeface="Open Sans" pitchFamily="34" charset="-120"/>
              </a:rPr>
              <a:t>початковій</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школі</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переказ</a:t>
            </a:r>
            <a:r>
              <a:rPr lang="en-US" sz="2400" dirty="0" smtClean="0">
                <a:solidFill>
                  <a:srgbClr val="443728"/>
                </a:solidFill>
                <a:latin typeface="Open Sans" pitchFamily="34" charset="0"/>
                <a:ea typeface="Open Sans" pitchFamily="34" charset="-122"/>
                <a:cs typeface="Open Sans" pitchFamily="34" charset="-120"/>
              </a:rPr>
              <a:t> є </a:t>
            </a:r>
            <a:r>
              <a:rPr lang="en-US" sz="2400" dirty="0" err="1" smtClean="0">
                <a:solidFill>
                  <a:srgbClr val="443728"/>
                </a:solidFill>
                <a:latin typeface="Open Sans" pitchFamily="34" charset="0"/>
                <a:ea typeface="Open Sans" pitchFamily="34" charset="-122"/>
                <a:cs typeface="Open Sans" pitchFamily="34" charset="-120"/>
              </a:rPr>
              <a:t>важливим</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інструментом</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для</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розвитку</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зв’язного</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мовлення</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учнів</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Цей</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вид</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роботи</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сприяє</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не</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лише</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відтворенню</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інформації</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але</a:t>
            </a:r>
            <a:r>
              <a:rPr lang="en-US" sz="2400" dirty="0" smtClean="0">
                <a:solidFill>
                  <a:srgbClr val="443728"/>
                </a:solidFill>
                <a:latin typeface="Open Sans" pitchFamily="34" charset="0"/>
                <a:ea typeface="Open Sans" pitchFamily="34" charset="-122"/>
                <a:cs typeface="Open Sans" pitchFamily="34" charset="-120"/>
              </a:rPr>
              <a:t> й </a:t>
            </a:r>
            <a:r>
              <a:rPr lang="en-US" sz="2400" dirty="0" err="1" smtClean="0">
                <a:solidFill>
                  <a:srgbClr val="443728"/>
                </a:solidFill>
                <a:latin typeface="Open Sans" pitchFamily="34" charset="0"/>
                <a:ea typeface="Open Sans" pitchFamily="34" charset="-122"/>
                <a:cs typeface="Open Sans" pitchFamily="34" charset="-120"/>
              </a:rPr>
              <a:t>активізує</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мислення</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увагу</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та</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пам'ять</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Ефективне</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використання</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переказів</a:t>
            </a:r>
            <a:r>
              <a:rPr lang="en-US" sz="2400" dirty="0" smtClean="0">
                <a:solidFill>
                  <a:srgbClr val="443728"/>
                </a:solidFill>
                <a:latin typeface="Open Sans" pitchFamily="34" charset="0"/>
                <a:ea typeface="Open Sans" pitchFamily="34" charset="-122"/>
                <a:cs typeface="Open Sans" pitchFamily="34" charset="-120"/>
              </a:rPr>
              <a:t> у </a:t>
            </a:r>
            <a:r>
              <a:rPr lang="en-US" sz="2400" dirty="0" err="1" smtClean="0">
                <a:solidFill>
                  <a:srgbClr val="443728"/>
                </a:solidFill>
                <a:latin typeface="Open Sans" pitchFamily="34" charset="0"/>
                <a:ea typeface="Open Sans" pitchFamily="34" charset="-122"/>
                <a:cs typeface="Open Sans" pitchFamily="34" charset="-120"/>
              </a:rPr>
              <a:t>навчальному</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процесі</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вимагає</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розуміння</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їх</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різновидів</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та</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методики</a:t>
            </a:r>
            <a:r>
              <a:rPr lang="en-US" sz="2400" dirty="0" smtClean="0">
                <a:solidFill>
                  <a:srgbClr val="443728"/>
                </a:solidFill>
                <a:latin typeface="Open Sans" pitchFamily="34" charset="0"/>
                <a:ea typeface="Open Sans" pitchFamily="34" charset="-122"/>
                <a:cs typeface="Open Sans" pitchFamily="34" charset="-120"/>
              </a:rPr>
              <a:t> </a:t>
            </a:r>
            <a:r>
              <a:rPr lang="en-US" sz="2400" dirty="0" err="1" smtClean="0">
                <a:solidFill>
                  <a:srgbClr val="443728"/>
                </a:solidFill>
                <a:latin typeface="Open Sans" pitchFamily="34" charset="0"/>
                <a:ea typeface="Open Sans" pitchFamily="34" charset="-122"/>
                <a:cs typeface="Open Sans" pitchFamily="34" charset="-120"/>
              </a:rPr>
              <a:t>проведення</a:t>
            </a:r>
            <a:r>
              <a:rPr lang="en-US" sz="2400" dirty="0" smtClean="0">
                <a:solidFill>
                  <a:srgbClr val="443728"/>
                </a:solidFill>
                <a:latin typeface="Open Sans" pitchFamily="34" charset="0"/>
                <a:ea typeface="Open Sans" pitchFamily="34" charset="-122"/>
                <a:cs typeface="Open Sans" pitchFamily="34" charset="-120"/>
              </a:rPr>
              <a:t>. </a:t>
            </a:r>
            <a:endParaRPr lang="uk-UA" sz="2400" dirty="0" smtClean="0">
              <a:solidFill>
                <a:srgbClr val="443728"/>
              </a:solidFill>
              <a:latin typeface="Open Sans" pitchFamily="34" charset="0"/>
              <a:ea typeface="Open Sans" pitchFamily="34" charset="-122"/>
              <a:cs typeface="Open Sans" pitchFamily="34" charset="-120"/>
            </a:endParaRPr>
          </a:p>
          <a:p>
            <a:pPr algn="just">
              <a:lnSpc>
                <a:spcPts val="2850"/>
              </a:lnSpc>
            </a:pPr>
            <a:r>
              <a:rPr lang="en-US" sz="2400" b="1" dirty="0" err="1" smtClean="0">
                <a:solidFill>
                  <a:srgbClr val="443728"/>
                </a:solidFill>
                <a:latin typeface="Open Sans" pitchFamily="34" charset="0"/>
                <a:ea typeface="Open Sans" pitchFamily="34" charset="-122"/>
                <a:cs typeface="Open Sans" pitchFamily="34" charset="-120"/>
              </a:rPr>
              <a:t>Переказ</a:t>
            </a:r>
            <a:r>
              <a:rPr lang="en-US" sz="2400" dirty="0" smtClean="0">
                <a:solidFill>
                  <a:srgbClr val="443728"/>
                </a:solidFill>
                <a:latin typeface="Open Sans" pitchFamily="34" charset="0"/>
                <a:ea typeface="Open Sans" pitchFamily="34" charset="-122"/>
                <a:cs typeface="Open Sans" pitchFamily="34" charset="-120"/>
              </a:rPr>
              <a:t> </a:t>
            </a:r>
            <a:r>
              <a:rPr lang="en-US" sz="2400" dirty="0">
                <a:solidFill>
                  <a:srgbClr val="443728"/>
                </a:solidFill>
                <a:latin typeface="Open Sans" pitchFamily="34" charset="0"/>
                <a:ea typeface="Open Sans" pitchFamily="34" charset="-122"/>
                <a:cs typeface="Open Sans" pitchFamily="34" charset="-120"/>
              </a:rPr>
              <a:t>– це відтворення змісту заслуханого або прочитаного тексту оповідання, поезії, твору чи будь-якої статті. </a:t>
            </a:r>
            <a:r>
              <a:rPr lang="en-US" sz="2400" b="1" dirty="0">
                <a:solidFill>
                  <a:srgbClr val="443728"/>
                </a:solidFill>
                <a:latin typeface="Open Sans" pitchFamily="34" charset="0"/>
                <a:ea typeface="Open Sans" pitchFamily="34" charset="-122"/>
                <a:cs typeface="Open Sans" pitchFamily="34" charset="-120"/>
              </a:rPr>
              <a:t>Переказ</a:t>
            </a:r>
            <a:r>
              <a:rPr lang="en-US" sz="2400" dirty="0">
                <a:solidFill>
                  <a:srgbClr val="443728"/>
                </a:solidFill>
                <a:latin typeface="Open Sans" pitchFamily="34" charset="0"/>
                <a:ea typeface="Open Sans" pitchFamily="34" charset="-122"/>
                <a:cs typeface="Open Sans" pitchFamily="34" charset="-120"/>
              </a:rPr>
              <a:t> – основна вправа з розвитку зв'язного мовлення в основі якої лежить відтворення змісту висловлювання і складання тексту за готовим матеріалом.</a:t>
            </a:r>
            <a:endParaRPr lang="en-US" sz="2400" dirty="0"/>
          </a:p>
        </p:txBody>
      </p:sp>
      <p:sp>
        <p:nvSpPr>
          <p:cNvPr id="5" name="Shape 2"/>
          <p:cNvSpPr/>
          <p:nvPr/>
        </p:nvSpPr>
        <p:spPr>
          <a:xfrm>
            <a:off x="6280190" y="6737152"/>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2713" y="591383"/>
            <a:ext cx="8059579" cy="672108"/>
          </a:xfrm>
          <a:prstGeom prst="rect">
            <a:avLst/>
          </a:prstGeom>
          <a:noFill/>
          <a:ln/>
        </p:spPr>
        <p:txBody>
          <a:bodyPr wrap="none" lIns="0" tIns="0" rIns="0" bIns="0" rtlCol="0" anchor="t"/>
          <a:lstStyle/>
          <a:p>
            <a:pPr marL="0" indent="0" algn="l">
              <a:lnSpc>
                <a:spcPts val="5250"/>
              </a:lnSpc>
              <a:buNone/>
            </a:pPr>
            <a:r>
              <a:rPr lang="en-US" sz="4200" b="1" dirty="0">
                <a:solidFill>
                  <a:srgbClr val="443728"/>
                </a:solidFill>
                <a:latin typeface="Crimson Pro Bold" pitchFamily="34" charset="0"/>
                <a:ea typeface="Crimson Pro Bold" pitchFamily="34" charset="-122"/>
                <a:cs typeface="Crimson Pro Bold" pitchFamily="34" charset="-120"/>
              </a:rPr>
              <a:t>Робота над планом переказу</a:t>
            </a:r>
            <a:endParaRPr lang="en-US" sz="4200" dirty="0"/>
          </a:p>
        </p:txBody>
      </p:sp>
      <p:sp>
        <p:nvSpPr>
          <p:cNvPr id="3" name="Text 1"/>
          <p:cNvSpPr/>
          <p:nvPr/>
        </p:nvSpPr>
        <p:spPr>
          <a:xfrm>
            <a:off x="2007394" y="2184797"/>
            <a:ext cx="2688431" cy="335994"/>
          </a:xfrm>
          <a:prstGeom prst="rect">
            <a:avLst/>
          </a:prstGeom>
          <a:noFill/>
          <a:ln/>
        </p:spPr>
        <p:txBody>
          <a:bodyPr wrap="none" lIns="0" tIns="0" rIns="0" bIns="0" rtlCol="0" anchor="t"/>
          <a:lstStyle/>
          <a:p>
            <a:pPr marL="0" indent="0" algn="r">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Аналіз тексту</a:t>
            </a:r>
            <a:endParaRPr lang="en-US" sz="2100" dirty="0"/>
          </a:p>
        </p:txBody>
      </p:sp>
      <p:sp>
        <p:nvSpPr>
          <p:cNvPr id="4" name="Text 2"/>
          <p:cNvSpPr/>
          <p:nvPr/>
        </p:nvSpPr>
        <p:spPr>
          <a:xfrm>
            <a:off x="752713" y="2649736"/>
            <a:ext cx="3943112" cy="687943"/>
          </a:xfrm>
          <a:prstGeom prst="rect">
            <a:avLst/>
          </a:prstGeom>
          <a:noFill/>
          <a:ln/>
        </p:spPr>
        <p:txBody>
          <a:bodyPr wrap="square" lIns="0" tIns="0" rIns="0" bIns="0" rtlCol="0" anchor="t"/>
          <a:lstStyle/>
          <a:p>
            <a:pPr marL="0" indent="0" algn="r">
              <a:lnSpc>
                <a:spcPts val="2700"/>
              </a:lnSpc>
              <a:buNone/>
            </a:pPr>
            <a:r>
              <a:rPr lang="en-US" sz="1650" dirty="0">
                <a:solidFill>
                  <a:srgbClr val="443728"/>
                </a:solidFill>
                <a:latin typeface="Open Sans" pitchFamily="34" charset="0"/>
                <a:ea typeface="Open Sans" pitchFamily="34" charset="-122"/>
                <a:cs typeface="Open Sans" pitchFamily="34" charset="-120"/>
              </a:rPr>
              <a:t>Визначення основної думки та ключових моментів</a:t>
            </a:r>
            <a:endParaRPr lang="en-US" sz="1650" dirty="0"/>
          </a:p>
        </p:txBody>
      </p:sp>
      <p:pic>
        <p:nvPicPr>
          <p:cNvPr id="5" name="Image 0" descr="preencoded.png"/>
          <p:cNvPicPr>
            <a:picLocks noChangeAspect="1"/>
          </p:cNvPicPr>
          <p:nvPr/>
        </p:nvPicPr>
        <p:blipFill>
          <a:blip r:embed="rId3"/>
          <a:stretch>
            <a:fillRect/>
          </a:stretch>
        </p:blipFill>
        <p:spPr>
          <a:xfrm>
            <a:off x="5018365" y="1693545"/>
            <a:ext cx="4593669" cy="4593669"/>
          </a:xfrm>
          <a:prstGeom prst="rect">
            <a:avLst/>
          </a:prstGeom>
        </p:spPr>
      </p:pic>
      <p:pic>
        <p:nvPicPr>
          <p:cNvPr id="6" name="Image 1" descr="preencoded.png"/>
          <p:cNvPicPr>
            <a:picLocks noChangeAspect="1"/>
          </p:cNvPicPr>
          <p:nvPr/>
        </p:nvPicPr>
        <p:blipFill>
          <a:blip r:embed="rId4"/>
          <a:stretch>
            <a:fillRect/>
          </a:stretch>
        </p:blipFill>
        <p:spPr>
          <a:xfrm>
            <a:off x="6229826" y="2473762"/>
            <a:ext cx="321707" cy="402193"/>
          </a:xfrm>
          <a:prstGeom prst="rect">
            <a:avLst/>
          </a:prstGeom>
        </p:spPr>
      </p:pic>
      <p:sp>
        <p:nvSpPr>
          <p:cNvPr id="7" name="Text 3"/>
          <p:cNvSpPr/>
          <p:nvPr/>
        </p:nvSpPr>
        <p:spPr>
          <a:xfrm>
            <a:off x="9934575" y="2184797"/>
            <a:ext cx="2688431" cy="335994"/>
          </a:xfrm>
          <a:prstGeom prst="rect">
            <a:avLst/>
          </a:prstGeom>
          <a:noFill/>
          <a:ln/>
        </p:spPr>
        <p:txBody>
          <a:bodyPr wrap="none" lIns="0" tIns="0" rIns="0" bIns="0" rtlCol="0" anchor="t"/>
          <a:lstStyle/>
          <a:p>
            <a:pPr marL="0" indent="0" algn="l">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Поділ на частини</a:t>
            </a:r>
            <a:endParaRPr lang="en-US" sz="2100" dirty="0"/>
          </a:p>
        </p:txBody>
      </p:sp>
      <p:sp>
        <p:nvSpPr>
          <p:cNvPr id="8" name="Text 4"/>
          <p:cNvSpPr/>
          <p:nvPr/>
        </p:nvSpPr>
        <p:spPr>
          <a:xfrm>
            <a:off x="9934575" y="2649736"/>
            <a:ext cx="3943112" cy="687943"/>
          </a:xfrm>
          <a:prstGeom prst="rect">
            <a:avLst/>
          </a:prstGeom>
          <a:noFill/>
          <a:ln/>
        </p:spPr>
        <p:txBody>
          <a:bodyPr wrap="square" lIns="0" tIns="0" rIns="0" bIns="0" rtlCol="0" anchor="t"/>
          <a:lstStyle/>
          <a:p>
            <a:pPr marL="0" indent="0" algn="l">
              <a:lnSpc>
                <a:spcPts val="2700"/>
              </a:lnSpc>
              <a:buNone/>
            </a:pPr>
            <a:r>
              <a:rPr lang="en-US" sz="1650" dirty="0">
                <a:solidFill>
                  <a:srgbClr val="443728"/>
                </a:solidFill>
                <a:latin typeface="Open Sans" pitchFamily="34" charset="0"/>
                <a:ea typeface="Open Sans" pitchFamily="34" charset="-122"/>
                <a:cs typeface="Open Sans" pitchFamily="34" charset="-120"/>
              </a:rPr>
              <a:t>Членування тексту на логічні фрагменти</a:t>
            </a:r>
            <a:endParaRPr lang="en-US" sz="1650" dirty="0"/>
          </a:p>
        </p:txBody>
      </p:sp>
      <p:pic>
        <p:nvPicPr>
          <p:cNvPr id="9" name="Image 2" descr="preencoded.png"/>
          <p:cNvPicPr>
            <a:picLocks noChangeAspect="1"/>
          </p:cNvPicPr>
          <p:nvPr/>
        </p:nvPicPr>
        <p:blipFill>
          <a:blip r:embed="rId5"/>
          <a:stretch>
            <a:fillRect/>
          </a:stretch>
        </p:blipFill>
        <p:spPr>
          <a:xfrm>
            <a:off x="5018365" y="1693545"/>
            <a:ext cx="4593669" cy="4593669"/>
          </a:xfrm>
          <a:prstGeom prst="rect">
            <a:avLst/>
          </a:prstGeom>
        </p:spPr>
      </p:pic>
      <p:pic>
        <p:nvPicPr>
          <p:cNvPr id="10" name="Image 3" descr="preencoded.png"/>
          <p:cNvPicPr>
            <a:picLocks noChangeAspect="1"/>
          </p:cNvPicPr>
          <p:nvPr/>
        </p:nvPicPr>
        <p:blipFill>
          <a:blip r:embed="rId6"/>
          <a:stretch>
            <a:fillRect/>
          </a:stretch>
        </p:blipFill>
        <p:spPr>
          <a:xfrm>
            <a:off x="8469749" y="2864763"/>
            <a:ext cx="321707" cy="402193"/>
          </a:xfrm>
          <a:prstGeom prst="rect">
            <a:avLst/>
          </a:prstGeom>
        </p:spPr>
      </p:pic>
      <p:sp>
        <p:nvSpPr>
          <p:cNvPr id="11" name="Text 5"/>
          <p:cNvSpPr/>
          <p:nvPr/>
        </p:nvSpPr>
        <p:spPr>
          <a:xfrm>
            <a:off x="9934575" y="4642961"/>
            <a:ext cx="3326487" cy="335994"/>
          </a:xfrm>
          <a:prstGeom prst="rect">
            <a:avLst/>
          </a:prstGeom>
          <a:noFill/>
          <a:ln/>
        </p:spPr>
        <p:txBody>
          <a:bodyPr wrap="none" lIns="0" tIns="0" rIns="0" bIns="0" rtlCol="0" anchor="t"/>
          <a:lstStyle/>
          <a:p>
            <a:pPr marL="0" indent="0" algn="l">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Формулювання пунктів</a:t>
            </a:r>
            <a:endParaRPr lang="en-US" sz="2100" dirty="0"/>
          </a:p>
        </p:txBody>
      </p:sp>
      <p:sp>
        <p:nvSpPr>
          <p:cNvPr id="12" name="Text 6"/>
          <p:cNvSpPr/>
          <p:nvPr/>
        </p:nvSpPr>
        <p:spPr>
          <a:xfrm>
            <a:off x="9934575" y="5107900"/>
            <a:ext cx="3943112" cy="687943"/>
          </a:xfrm>
          <a:prstGeom prst="rect">
            <a:avLst/>
          </a:prstGeom>
          <a:noFill/>
          <a:ln/>
        </p:spPr>
        <p:txBody>
          <a:bodyPr wrap="square" lIns="0" tIns="0" rIns="0" bIns="0" rtlCol="0" anchor="t"/>
          <a:lstStyle/>
          <a:p>
            <a:pPr marL="0" indent="0" algn="l">
              <a:lnSpc>
                <a:spcPts val="2700"/>
              </a:lnSpc>
              <a:buNone/>
            </a:pPr>
            <a:r>
              <a:rPr lang="en-US" sz="1650" dirty="0">
                <a:solidFill>
                  <a:srgbClr val="443728"/>
                </a:solidFill>
                <a:latin typeface="Open Sans" pitchFamily="34" charset="0"/>
                <a:ea typeface="Open Sans" pitchFamily="34" charset="-122"/>
                <a:cs typeface="Open Sans" pitchFamily="34" charset="-120"/>
              </a:rPr>
              <a:t>Створення чітких, лаконічних заголовків до кожної частини</a:t>
            </a:r>
            <a:endParaRPr lang="en-US" sz="1650" dirty="0"/>
          </a:p>
        </p:txBody>
      </p:sp>
      <p:pic>
        <p:nvPicPr>
          <p:cNvPr id="13" name="Image 4" descr="preencoded.png"/>
          <p:cNvPicPr>
            <a:picLocks noChangeAspect="1"/>
          </p:cNvPicPr>
          <p:nvPr/>
        </p:nvPicPr>
        <p:blipFill>
          <a:blip r:embed="rId7"/>
          <a:stretch>
            <a:fillRect/>
          </a:stretch>
        </p:blipFill>
        <p:spPr>
          <a:xfrm>
            <a:off x="5018365" y="1693545"/>
            <a:ext cx="4593669" cy="4593669"/>
          </a:xfrm>
          <a:prstGeom prst="rect">
            <a:avLst/>
          </a:prstGeom>
        </p:spPr>
      </p:pic>
      <p:pic>
        <p:nvPicPr>
          <p:cNvPr id="14" name="Image 5" descr="preencoded.png"/>
          <p:cNvPicPr>
            <a:picLocks noChangeAspect="1"/>
          </p:cNvPicPr>
          <p:nvPr/>
        </p:nvPicPr>
        <p:blipFill>
          <a:blip r:embed="rId8"/>
          <a:stretch>
            <a:fillRect/>
          </a:stretch>
        </p:blipFill>
        <p:spPr>
          <a:xfrm>
            <a:off x="8078748" y="5104686"/>
            <a:ext cx="321707" cy="402193"/>
          </a:xfrm>
          <a:prstGeom prst="rect">
            <a:avLst/>
          </a:prstGeom>
        </p:spPr>
      </p:pic>
      <p:sp>
        <p:nvSpPr>
          <p:cNvPr id="15" name="Text 7"/>
          <p:cNvSpPr/>
          <p:nvPr/>
        </p:nvSpPr>
        <p:spPr>
          <a:xfrm>
            <a:off x="2007394" y="4642961"/>
            <a:ext cx="2688431" cy="335994"/>
          </a:xfrm>
          <a:prstGeom prst="rect">
            <a:avLst/>
          </a:prstGeom>
          <a:noFill/>
          <a:ln/>
        </p:spPr>
        <p:txBody>
          <a:bodyPr wrap="none" lIns="0" tIns="0" rIns="0" bIns="0" rtlCol="0" anchor="t"/>
          <a:lstStyle/>
          <a:p>
            <a:pPr marL="0" indent="0" algn="r">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Перевірка плану</a:t>
            </a:r>
            <a:endParaRPr lang="en-US" sz="2100" dirty="0"/>
          </a:p>
        </p:txBody>
      </p:sp>
      <p:sp>
        <p:nvSpPr>
          <p:cNvPr id="16" name="Text 8"/>
          <p:cNvSpPr/>
          <p:nvPr/>
        </p:nvSpPr>
        <p:spPr>
          <a:xfrm>
            <a:off x="752713" y="5107900"/>
            <a:ext cx="3943112" cy="687943"/>
          </a:xfrm>
          <a:prstGeom prst="rect">
            <a:avLst/>
          </a:prstGeom>
          <a:noFill/>
          <a:ln/>
        </p:spPr>
        <p:txBody>
          <a:bodyPr wrap="square" lIns="0" tIns="0" rIns="0" bIns="0" rtlCol="0" anchor="t"/>
          <a:lstStyle/>
          <a:p>
            <a:pPr marL="0" indent="0" algn="r">
              <a:lnSpc>
                <a:spcPts val="2700"/>
              </a:lnSpc>
              <a:buNone/>
            </a:pPr>
            <a:r>
              <a:rPr lang="en-US" sz="1650" dirty="0">
                <a:solidFill>
                  <a:srgbClr val="443728"/>
                </a:solidFill>
                <a:latin typeface="Open Sans" pitchFamily="34" charset="0"/>
                <a:ea typeface="Open Sans" pitchFamily="34" charset="-122"/>
                <a:cs typeface="Open Sans" pitchFamily="34" charset="-120"/>
              </a:rPr>
              <a:t>Оцінка повноти та послідовності пунктів плану</a:t>
            </a:r>
            <a:endParaRPr lang="en-US" sz="1650" dirty="0"/>
          </a:p>
        </p:txBody>
      </p:sp>
      <p:pic>
        <p:nvPicPr>
          <p:cNvPr id="17" name="Image 6" descr="preencoded.png"/>
          <p:cNvPicPr>
            <a:picLocks noChangeAspect="1"/>
          </p:cNvPicPr>
          <p:nvPr/>
        </p:nvPicPr>
        <p:blipFill>
          <a:blip r:embed="rId9"/>
          <a:stretch>
            <a:fillRect/>
          </a:stretch>
        </p:blipFill>
        <p:spPr>
          <a:xfrm>
            <a:off x="5018365" y="1693545"/>
            <a:ext cx="4593669" cy="4593669"/>
          </a:xfrm>
          <a:prstGeom prst="rect">
            <a:avLst/>
          </a:prstGeom>
        </p:spPr>
      </p:pic>
      <p:pic>
        <p:nvPicPr>
          <p:cNvPr id="18" name="Image 7" descr="preencoded.png"/>
          <p:cNvPicPr>
            <a:picLocks noChangeAspect="1"/>
          </p:cNvPicPr>
          <p:nvPr/>
        </p:nvPicPr>
        <p:blipFill>
          <a:blip r:embed="rId10"/>
          <a:stretch>
            <a:fillRect/>
          </a:stretch>
        </p:blipFill>
        <p:spPr>
          <a:xfrm>
            <a:off x="5838825" y="4713684"/>
            <a:ext cx="321707" cy="402193"/>
          </a:xfrm>
          <a:prstGeom prst="rect">
            <a:avLst/>
          </a:prstGeom>
        </p:spPr>
      </p:pic>
      <p:sp>
        <p:nvSpPr>
          <p:cNvPr id="19" name="Text 9"/>
          <p:cNvSpPr/>
          <p:nvPr/>
        </p:nvSpPr>
        <p:spPr>
          <a:xfrm>
            <a:off x="752713" y="6529149"/>
            <a:ext cx="13124974" cy="1375886"/>
          </a:xfrm>
          <a:prstGeom prst="rect">
            <a:avLst/>
          </a:prstGeom>
          <a:noFill/>
          <a:ln/>
        </p:spPr>
        <p:txBody>
          <a:bodyPr wrap="square" lIns="0" tIns="0" rIns="0" bIns="0" rtlCol="0" anchor="t"/>
          <a:lstStyle/>
          <a:p>
            <a:pPr marL="0" indent="0" algn="l">
              <a:lnSpc>
                <a:spcPts val="2700"/>
              </a:lnSpc>
              <a:buNone/>
            </a:pPr>
            <a:r>
              <a:rPr lang="en-US" sz="1650" dirty="0">
                <a:solidFill>
                  <a:srgbClr val="443728"/>
                </a:solidFill>
                <a:latin typeface="Open Sans" pitchFamily="34" charset="0"/>
                <a:ea typeface="Open Sans" pitchFamily="34" charset="-122"/>
                <a:cs typeface="Open Sans" pitchFamily="34" charset="-120"/>
              </a:rPr>
              <a:t>Виконанню переказу, як правило, передує складання його плану. Робота над планом сприяє розвиткові зв'язного мовлення учнів, удосконалює їх мислення. План переказу привчає школярів викладати зміст послідовно, виділяти головне і суттєве, з'ясовувати логічні зв'язки між частинами тексту. Завдання вчителя – привчати дітей у процесі зв'язного викладу думок дотримуватися логіко-композиційної послідовності відповідно до плану.</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60571"/>
            <a:ext cx="6459974" cy="708779"/>
          </a:xfrm>
          <a:prstGeom prst="rect">
            <a:avLst/>
          </a:prstGeom>
          <a:noFill/>
          <a:ln/>
        </p:spPr>
        <p:txBody>
          <a:bodyPr wrap="none" lIns="0" tIns="0" rIns="0" bIns="0" rtlCol="0" anchor="t"/>
          <a:lstStyle/>
          <a:p>
            <a:pPr marL="0" indent="0" algn="l">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Роль плану в переказі</a:t>
            </a:r>
            <a:endParaRPr lang="en-US" sz="4450" dirty="0"/>
          </a:p>
        </p:txBody>
      </p:sp>
      <p:sp>
        <p:nvSpPr>
          <p:cNvPr id="3" name="Text 1"/>
          <p:cNvSpPr/>
          <p:nvPr/>
        </p:nvSpPr>
        <p:spPr>
          <a:xfrm>
            <a:off x="2197418" y="2008108"/>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Структурування</a:t>
            </a:r>
            <a:endParaRPr lang="en-US" sz="2200" dirty="0"/>
          </a:p>
        </p:txBody>
      </p:sp>
      <p:sp>
        <p:nvSpPr>
          <p:cNvPr id="4" name="Text 2"/>
          <p:cNvSpPr/>
          <p:nvPr/>
        </p:nvSpPr>
        <p:spPr>
          <a:xfrm>
            <a:off x="793790" y="2498527"/>
            <a:ext cx="4238863" cy="1451610"/>
          </a:xfrm>
          <a:prstGeom prst="rect">
            <a:avLst/>
          </a:prstGeom>
          <a:noFill/>
          <a:ln/>
        </p:spPr>
        <p:txBody>
          <a:bodyPr wrap="square" lIns="0" tIns="0" rIns="0" bIns="0" rtlCol="0" anchor="t"/>
          <a:lstStyle/>
          <a:p>
            <a:pPr marL="0" indent="0" algn="r">
              <a:lnSpc>
                <a:spcPts val="2850"/>
              </a:lnSpc>
              <a:buNone/>
            </a:pPr>
            <a:r>
              <a:rPr lang="en-US" sz="1750" dirty="0">
                <a:solidFill>
                  <a:srgbClr val="443728"/>
                </a:solidFill>
                <a:latin typeface="Open Sans" pitchFamily="34" charset="0"/>
                <a:ea typeface="Open Sans" pitchFamily="34" charset="-122"/>
                <a:cs typeface="Open Sans" pitchFamily="34" charset="-120"/>
              </a:rPr>
              <a:t>План допомагає структурувати інформацію, виділити основні частини та встановити логічні зв'язки між ними.</a:t>
            </a:r>
            <a:endParaRPr lang="en-US" sz="1750" dirty="0"/>
          </a:p>
        </p:txBody>
      </p:sp>
      <p:pic>
        <p:nvPicPr>
          <p:cNvPr id="5" name="Image 0" descr="preencoded.png"/>
          <p:cNvPicPr>
            <a:picLocks noChangeAspect="1"/>
          </p:cNvPicPr>
          <p:nvPr/>
        </p:nvPicPr>
        <p:blipFill>
          <a:blip r:embed="rId3"/>
          <a:stretch>
            <a:fillRect/>
          </a:stretch>
        </p:blipFill>
        <p:spPr>
          <a:xfrm>
            <a:off x="5032653" y="1922978"/>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324362" y="3174921"/>
            <a:ext cx="318968" cy="398621"/>
          </a:xfrm>
          <a:prstGeom prst="rect">
            <a:avLst/>
          </a:prstGeom>
        </p:spPr>
      </p:pic>
      <p:sp>
        <p:nvSpPr>
          <p:cNvPr id="7" name="Text 3"/>
          <p:cNvSpPr/>
          <p:nvPr/>
        </p:nvSpPr>
        <p:spPr>
          <a:xfrm>
            <a:off x="9597628" y="200810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Запам'ятовування</a:t>
            </a:r>
            <a:endParaRPr lang="en-US" sz="2200" dirty="0"/>
          </a:p>
        </p:txBody>
      </p:sp>
      <p:sp>
        <p:nvSpPr>
          <p:cNvPr id="8" name="Text 4"/>
          <p:cNvSpPr/>
          <p:nvPr/>
        </p:nvSpPr>
        <p:spPr>
          <a:xfrm>
            <a:off x="9597628" y="2498527"/>
            <a:ext cx="4238982" cy="1451610"/>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План полегшує запам'ятовування змісту тексту, оскільки він слугує опорою для відтворення основних подій та фактів.</a:t>
            </a:r>
            <a:endParaRPr lang="en-US" sz="1750" dirty="0"/>
          </a:p>
        </p:txBody>
      </p:sp>
      <p:pic>
        <p:nvPicPr>
          <p:cNvPr id="9" name="Image 2" descr="preencoded.png"/>
          <p:cNvPicPr>
            <a:picLocks noChangeAspect="1"/>
          </p:cNvPicPr>
          <p:nvPr/>
        </p:nvPicPr>
        <p:blipFill>
          <a:blip r:embed="rId5"/>
          <a:stretch>
            <a:fillRect/>
          </a:stretch>
        </p:blipFill>
        <p:spPr>
          <a:xfrm>
            <a:off x="5032653" y="1922978"/>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986713" y="3174921"/>
            <a:ext cx="318968" cy="398621"/>
          </a:xfrm>
          <a:prstGeom prst="rect">
            <a:avLst/>
          </a:prstGeom>
        </p:spPr>
      </p:pic>
      <p:sp>
        <p:nvSpPr>
          <p:cNvPr id="11" name="Text 5"/>
          <p:cNvSpPr/>
          <p:nvPr/>
        </p:nvSpPr>
        <p:spPr>
          <a:xfrm>
            <a:off x="9597628" y="46421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Послідовність</a:t>
            </a:r>
            <a:endParaRPr lang="en-US" sz="2200" dirty="0"/>
          </a:p>
        </p:txBody>
      </p:sp>
      <p:sp>
        <p:nvSpPr>
          <p:cNvPr id="12" name="Text 6"/>
          <p:cNvSpPr/>
          <p:nvPr/>
        </p:nvSpPr>
        <p:spPr>
          <a:xfrm>
            <a:off x="9597628" y="5132546"/>
            <a:ext cx="4238982" cy="1088708"/>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План забезпечує послідовність викладу думок, допомагаючи уникнути пропусків та повторень.</a:t>
            </a:r>
            <a:endParaRPr lang="en-US" sz="1750" dirty="0"/>
          </a:p>
        </p:txBody>
      </p:sp>
      <p:pic>
        <p:nvPicPr>
          <p:cNvPr id="13" name="Image 4" descr="preencoded.png"/>
          <p:cNvPicPr>
            <a:picLocks noChangeAspect="1"/>
          </p:cNvPicPr>
          <p:nvPr/>
        </p:nvPicPr>
        <p:blipFill>
          <a:blip r:embed="rId7"/>
          <a:stretch>
            <a:fillRect/>
          </a:stretch>
        </p:blipFill>
        <p:spPr>
          <a:xfrm>
            <a:off x="5032653" y="1922978"/>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986713" y="4837271"/>
            <a:ext cx="318968" cy="398621"/>
          </a:xfrm>
          <a:prstGeom prst="rect">
            <a:avLst/>
          </a:prstGeom>
        </p:spPr>
      </p:pic>
      <p:sp>
        <p:nvSpPr>
          <p:cNvPr id="15" name="Text 7"/>
          <p:cNvSpPr/>
          <p:nvPr/>
        </p:nvSpPr>
        <p:spPr>
          <a:xfrm>
            <a:off x="2197418" y="4460677"/>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Самостійність</a:t>
            </a:r>
            <a:endParaRPr lang="en-US" sz="2200" dirty="0"/>
          </a:p>
        </p:txBody>
      </p:sp>
      <p:sp>
        <p:nvSpPr>
          <p:cNvPr id="16" name="Text 8"/>
          <p:cNvSpPr/>
          <p:nvPr/>
        </p:nvSpPr>
        <p:spPr>
          <a:xfrm>
            <a:off x="793790" y="4951095"/>
            <a:ext cx="4238863" cy="1451610"/>
          </a:xfrm>
          <a:prstGeom prst="rect">
            <a:avLst/>
          </a:prstGeom>
          <a:noFill/>
          <a:ln/>
        </p:spPr>
        <p:txBody>
          <a:bodyPr wrap="square" lIns="0" tIns="0" rIns="0" bIns="0" rtlCol="0" anchor="t"/>
          <a:lstStyle/>
          <a:p>
            <a:pPr marL="0" indent="0" algn="r">
              <a:lnSpc>
                <a:spcPts val="2850"/>
              </a:lnSpc>
              <a:buNone/>
            </a:pPr>
            <a:r>
              <a:rPr lang="en-US" sz="1750" dirty="0">
                <a:solidFill>
                  <a:srgbClr val="443728"/>
                </a:solidFill>
                <a:latin typeface="Open Sans" pitchFamily="34" charset="0"/>
                <a:ea typeface="Open Sans" pitchFamily="34" charset="-122"/>
                <a:cs typeface="Open Sans" pitchFamily="34" charset="-120"/>
              </a:rPr>
              <a:t>Складання плану розвиває самостійність мислення, вміння аналізувати та систематизувати інформацію.</a:t>
            </a:r>
            <a:endParaRPr lang="en-US" sz="1750" dirty="0"/>
          </a:p>
        </p:txBody>
      </p:sp>
      <p:pic>
        <p:nvPicPr>
          <p:cNvPr id="17" name="Image 6" descr="preencoded.png"/>
          <p:cNvPicPr>
            <a:picLocks noChangeAspect="1"/>
          </p:cNvPicPr>
          <p:nvPr/>
        </p:nvPicPr>
        <p:blipFill>
          <a:blip r:embed="rId9"/>
          <a:stretch>
            <a:fillRect/>
          </a:stretch>
        </p:blipFill>
        <p:spPr>
          <a:xfrm>
            <a:off x="5032653" y="1922978"/>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324362" y="4837271"/>
            <a:ext cx="318968" cy="398621"/>
          </a:xfrm>
          <a:prstGeom prst="rect">
            <a:avLst/>
          </a:prstGeom>
        </p:spPr>
      </p:pic>
      <p:sp>
        <p:nvSpPr>
          <p:cNvPr id="19" name="Text 9"/>
          <p:cNvSpPr/>
          <p:nvPr/>
        </p:nvSpPr>
        <p:spPr>
          <a:xfrm>
            <a:off x="793790" y="674310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43728"/>
                </a:solidFill>
                <a:latin typeface="Open Sans" pitchFamily="34" charset="0"/>
                <a:ea typeface="Open Sans" pitchFamily="34" charset="-122"/>
                <a:cs typeface="Open Sans" pitchFamily="34" charset="-120"/>
              </a:rPr>
              <a:t> Важливо навчати учнів складати план самостійно, оскільки це сприяє розвитку їхніх аналітичних та мовленнєвих навичок.</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28650" y="917853"/>
            <a:ext cx="12970193" cy="561380"/>
          </a:xfrm>
          <a:prstGeom prst="rect">
            <a:avLst/>
          </a:prstGeom>
          <a:noFill/>
          <a:ln/>
        </p:spPr>
        <p:txBody>
          <a:bodyPr wrap="none" lIns="0" tIns="0" rIns="0" bIns="0" rtlCol="0" anchor="t"/>
          <a:lstStyle/>
          <a:p>
            <a:pPr marL="0" indent="0" algn="l">
              <a:lnSpc>
                <a:spcPts val="4400"/>
              </a:lnSpc>
              <a:buNone/>
            </a:pPr>
            <a:r>
              <a:rPr lang="en-US" sz="3500" b="1" dirty="0">
                <a:solidFill>
                  <a:srgbClr val="443728"/>
                </a:solidFill>
                <a:latin typeface="Crimson Pro Bold" pitchFamily="34" charset="0"/>
                <a:ea typeface="Crimson Pro Bold" pitchFamily="34" charset="-122"/>
                <a:cs typeface="Crimson Pro Bold" pitchFamily="34" charset="-120"/>
              </a:rPr>
              <a:t>Переказ як ефективний засіб розвитку мовлення учнів</a:t>
            </a:r>
            <a:endParaRPr lang="en-US" sz="3500" dirty="0"/>
          </a:p>
        </p:txBody>
      </p:sp>
      <p:sp>
        <p:nvSpPr>
          <p:cNvPr id="3" name="Shape 1"/>
          <p:cNvSpPr/>
          <p:nvPr/>
        </p:nvSpPr>
        <p:spPr>
          <a:xfrm>
            <a:off x="628650" y="1838444"/>
            <a:ext cx="1671638" cy="1034891"/>
          </a:xfrm>
          <a:prstGeom prst="roundRect">
            <a:avLst>
              <a:gd name="adj" fmla="val 7290"/>
            </a:avLst>
          </a:prstGeom>
          <a:solidFill>
            <a:srgbClr val="EBE2E0"/>
          </a:solidFill>
          <a:ln w="7620">
            <a:solidFill>
              <a:srgbClr val="D1C8C6"/>
            </a:solidFill>
            <a:prstDash val="solid"/>
          </a:ln>
        </p:spPr>
      </p:sp>
      <p:pic>
        <p:nvPicPr>
          <p:cNvPr id="4" name="Image 0" descr="preencoded.png"/>
          <p:cNvPicPr>
            <a:picLocks noChangeAspect="1"/>
          </p:cNvPicPr>
          <p:nvPr/>
        </p:nvPicPr>
        <p:blipFill>
          <a:blip r:embed="rId3"/>
          <a:stretch>
            <a:fillRect/>
          </a:stretch>
        </p:blipFill>
        <p:spPr>
          <a:xfrm>
            <a:off x="1338143" y="2198013"/>
            <a:ext cx="252532" cy="315754"/>
          </a:xfrm>
          <a:prstGeom prst="rect">
            <a:avLst/>
          </a:prstGeom>
        </p:spPr>
      </p:pic>
      <p:sp>
        <p:nvSpPr>
          <p:cNvPr id="5" name="Text 2"/>
          <p:cNvSpPr/>
          <p:nvPr/>
        </p:nvSpPr>
        <p:spPr>
          <a:xfrm>
            <a:off x="2479834" y="2017990"/>
            <a:ext cx="2326719" cy="280630"/>
          </a:xfrm>
          <a:prstGeom prst="rect">
            <a:avLst/>
          </a:prstGeom>
          <a:noFill/>
          <a:ln/>
        </p:spPr>
        <p:txBody>
          <a:bodyPr wrap="none" lIns="0" tIns="0" rIns="0" bIns="0" rtlCol="0" anchor="t"/>
          <a:lstStyle/>
          <a:p>
            <a:pPr marL="0" indent="0" algn="l">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Розвиток мислення</a:t>
            </a:r>
            <a:endParaRPr lang="en-US" sz="1750" dirty="0"/>
          </a:p>
        </p:txBody>
      </p:sp>
      <p:sp>
        <p:nvSpPr>
          <p:cNvPr id="6" name="Text 3"/>
          <p:cNvSpPr/>
          <p:nvPr/>
        </p:nvSpPr>
        <p:spPr>
          <a:xfrm>
            <a:off x="2479834" y="2406372"/>
            <a:ext cx="5281017" cy="287417"/>
          </a:xfrm>
          <a:prstGeom prst="rect">
            <a:avLst/>
          </a:prstGeom>
          <a:noFill/>
          <a:ln/>
        </p:spPr>
        <p:txBody>
          <a:bodyPr wrap="none" lIns="0" tIns="0" rIns="0" bIns="0" rtlCol="0" anchor="t"/>
          <a:lstStyle/>
          <a:p>
            <a:pPr marL="0" indent="0" algn="l">
              <a:lnSpc>
                <a:spcPts val="2250"/>
              </a:lnSpc>
              <a:buNone/>
            </a:pPr>
            <a:r>
              <a:rPr lang="en-US" sz="1400" dirty="0">
                <a:solidFill>
                  <a:srgbClr val="443728"/>
                </a:solidFill>
                <a:latin typeface="Open Sans" pitchFamily="34" charset="0"/>
                <a:ea typeface="Open Sans" pitchFamily="34" charset="-122"/>
                <a:cs typeface="Open Sans" pitchFamily="34" charset="-120"/>
              </a:rPr>
              <a:t>Формування логічного мислення та аналітичних здібностей</a:t>
            </a:r>
            <a:endParaRPr lang="en-US" sz="1400" dirty="0"/>
          </a:p>
        </p:txBody>
      </p:sp>
      <p:sp>
        <p:nvSpPr>
          <p:cNvPr id="7" name="Shape 4"/>
          <p:cNvSpPr/>
          <p:nvPr/>
        </p:nvSpPr>
        <p:spPr>
          <a:xfrm>
            <a:off x="2390061" y="2863810"/>
            <a:ext cx="11521916" cy="11430"/>
          </a:xfrm>
          <a:prstGeom prst="roundRect">
            <a:avLst>
              <a:gd name="adj" fmla="val 660056"/>
            </a:avLst>
          </a:prstGeom>
          <a:solidFill>
            <a:srgbClr val="D1C8C6"/>
          </a:solidFill>
          <a:ln/>
        </p:spPr>
      </p:sp>
      <p:sp>
        <p:nvSpPr>
          <p:cNvPr id="8" name="Shape 5"/>
          <p:cNvSpPr/>
          <p:nvPr/>
        </p:nvSpPr>
        <p:spPr>
          <a:xfrm>
            <a:off x="628650" y="2963108"/>
            <a:ext cx="3343275" cy="1034891"/>
          </a:xfrm>
          <a:prstGeom prst="roundRect">
            <a:avLst>
              <a:gd name="adj" fmla="val 7290"/>
            </a:avLst>
          </a:prstGeom>
          <a:solidFill>
            <a:srgbClr val="EBE2E0"/>
          </a:solidFill>
          <a:ln w="7620">
            <a:solidFill>
              <a:srgbClr val="D1C8C6"/>
            </a:solidFill>
            <a:prstDash val="solid"/>
          </a:ln>
        </p:spPr>
      </p:sp>
      <p:pic>
        <p:nvPicPr>
          <p:cNvPr id="9" name="Image 1" descr="preencoded.png"/>
          <p:cNvPicPr>
            <a:picLocks noChangeAspect="1"/>
          </p:cNvPicPr>
          <p:nvPr/>
        </p:nvPicPr>
        <p:blipFill>
          <a:blip r:embed="rId4"/>
          <a:stretch>
            <a:fillRect/>
          </a:stretch>
        </p:blipFill>
        <p:spPr>
          <a:xfrm>
            <a:off x="2173962" y="3322677"/>
            <a:ext cx="252532" cy="315754"/>
          </a:xfrm>
          <a:prstGeom prst="rect">
            <a:avLst/>
          </a:prstGeom>
        </p:spPr>
      </p:pic>
      <p:sp>
        <p:nvSpPr>
          <p:cNvPr id="10" name="Text 6"/>
          <p:cNvSpPr/>
          <p:nvPr/>
        </p:nvSpPr>
        <p:spPr>
          <a:xfrm>
            <a:off x="4151471" y="3142655"/>
            <a:ext cx="2541746" cy="280630"/>
          </a:xfrm>
          <a:prstGeom prst="rect">
            <a:avLst/>
          </a:prstGeom>
          <a:noFill/>
          <a:ln/>
        </p:spPr>
        <p:txBody>
          <a:bodyPr wrap="none" lIns="0" tIns="0" rIns="0" bIns="0" rtlCol="0" anchor="t"/>
          <a:lstStyle/>
          <a:p>
            <a:pPr marL="0" indent="0" algn="l">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Збагачення словника</a:t>
            </a:r>
            <a:endParaRPr lang="en-US" sz="1750" dirty="0"/>
          </a:p>
        </p:txBody>
      </p:sp>
      <p:sp>
        <p:nvSpPr>
          <p:cNvPr id="11" name="Text 7"/>
          <p:cNvSpPr/>
          <p:nvPr/>
        </p:nvSpPr>
        <p:spPr>
          <a:xfrm>
            <a:off x="4151471" y="3531037"/>
            <a:ext cx="4266724" cy="287417"/>
          </a:xfrm>
          <a:prstGeom prst="rect">
            <a:avLst/>
          </a:prstGeom>
          <a:noFill/>
          <a:ln/>
        </p:spPr>
        <p:txBody>
          <a:bodyPr wrap="none" lIns="0" tIns="0" rIns="0" bIns="0" rtlCol="0" anchor="t"/>
          <a:lstStyle/>
          <a:p>
            <a:pPr marL="0" indent="0" algn="l">
              <a:lnSpc>
                <a:spcPts val="2250"/>
              </a:lnSpc>
              <a:buNone/>
            </a:pPr>
            <a:r>
              <a:rPr lang="en-US" sz="1400" dirty="0">
                <a:solidFill>
                  <a:srgbClr val="443728"/>
                </a:solidFill>
                <a:latin typeface="Open Sans" pitchFamily="34" charset="0"/>
                <a:ea typeface="Open Sans" pitchFamily="34" charset="-122"/>
                <a:cs typeface="Open Sans" pitchFamily="34" charset="-120"/>
              </a:rPr>
              <a:t>Розширення та активізація словникового запасу</a:t>
            </a:r>
            <a:endParaRPr lang="en-US" sz="1400" dirty="0"/>
          </a:p>
        </p:txBody>
      </p:sp>
      <p:sp>
        <p:nvSpPr>
          <p:cNvPr id="12" name="Shape 8"/>
          <p:cNvSpPr/>
          <p:nvPr/>
        </p:nvSpPr>
        <p:spPr>
          <a:xfrm>
            <a:off x="4061698" y="3988475"/>
            <a:ext cx="9850279" cy="11430"/>
          </a:xfrm>
          <a:prstGeom prst="roundRect">
            <a:avLst>
              <a:gd name="adj" fmla="val 660056"/>
            </a:avLst>
          </a:prstGeom>
          <a:solidFill>
            <a:srgbClr val="D1C8C6"/>
          </a:solidFill>
          <a:ln/>
        </p:spPr>
      </p:sp>
      <p:sp>
        <p:nvSpPr>
          <p:cNvPr id="13" name="Shape 9"/>
          <p:cNvSpPr/>
          <p:nvPr/>
        </p:nvSpPr>
        <p:spPr>
          <a:xfrm>
            <a:off x="628650" y="4087773"/>
            <a:ext cx="5014913" cy="1034891"/>
          </a:xfrm>
          <a:prstGeom prst="roundRect">
            <a:avLst>
              <a:gd name="adj" fmla="val 7290"/>
            </a:avLst>
          </a:prstGeom>
          <a:solidFill>
            <a:srgbClr val="EBE2E0"/>
          </a:solidFill>
          <a:ln w="7620">
            <a:solidFill>
              <a:srgbClr val="D1C8C6"/>
            </a:solidFill>
            <a:prstDash val="solid"/>
          </a:ln>
        </p:spPr>
      </p:sp>
      <p:pic>
        <p:nvPicPr>
          <p:cNvPr id="14" name="Image 2" descr="preencoded.png"/>
          <p:cNvPicPr>
            <a:picLocks noChangeAspect="1"/>
          </p:cNvPicPr>
          <p:nvPr/>
        </p:nvPicPr>
        <p:blipFill>
          <a:blip r:embed="rId5"/>
          <a:stretch>
            <a:fillRect/>
          </a:stretch>
        </p:blipFill>
        <p:spPr>
          <a:xfrm>
            <a:off x="3009781" y="4447342"/>
            <a:ext cx="252532" cy="315754"/>
          </a:xfrm>
          <a:prstGeom prst="rect">
            <a:avLst/>
          </a:prstGeom>
        </p:spPr>
      </p:pic>
      <p:sp>
        <p:nvSpPr>
          <p:cNvPr id="15" name="Text 10"/>
          <p:cNvSpPr/>
          <p:nvPr/>
        </p:nvSpPr>
        <p:spPr>
          <a:xfrm>
            <a:off x="5823109" y="4267319"/>
            <a:ext cx="3163372" cy="280630"/>
          </a:xfrm>
          <a:prstGeom prst="rect">
            <a:avLst/>
          </a:prstGeom>
          <a:noFill/>
          <a:ln/>
        </p:spPr>
        <p:txBody>
          <a:bodyPr wrap="none" lIns="0" tIns="0" rIns="0" bIns="0" rtlCol="0" anchor="t"/>
          <a:lstStyle/>
          <a:p>
            <a:pPr marL="0" indent="0" algn="l">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Вдосконалення граматики</a:t>
            </a:r>
            <a:endParaRPr lang="en-US" sz="1750" dirty="0"/>
          </a:p>
        </p:txBody>
      </p:sp>
      <p:sp>
        <p:nvSpPr>
          <p:cNvPr id="16" name="Text 11"/>
          <p:cNvSpPr/>
          <p:nvPr/>
        </p:nvSpPr>
        <p:spPr>
          <a:xfrm>
            <a:off x="5823109" y="4655701"/>
            <a:ext cx="5449967" cy="287417"/>
          </a:xfrm>
          <a:prstGeom prst="rect">
            <a:avLst/>
          </a:prstGeom>
          <a:noFill/>
          <a:ln/>
        </p:spPr>
        <p:txBody>
          <a:bodyPr wrap="none" lIns="0" tIns="0" rIns="0" bIns="0" rtlCol="0" anchor="t"/>
          <a:lstStyle/>
          <a:p>
            <a:pPr marL="0" indent="0" algn="l">
              <a:lnSpc>
                <a:spcPts val="2250"/>
              </a:lnSpc>
              <a:buNone/>
            </a:pPr>
            <a:r>
              <a:rPr lang="en-US" sz="1400" dirty="0">
                <a:solidFill>
                  <a:srgbClr val="443728"/>
                </a:solidFill>
                <a:latin typeface="Open Sans" pitchFamily="34" charset="0"/>
                <a:ea typeface="Open Sans" pitchFamily="34" charset="-122"/>
                <a:cs typeface="Open Sans" pitchFamily="34" charset="-120"/>
              </a:rPr>
              <a:t>Закріплення граматичних знань та синтаксичних конструкцій</a:t>
            </a:r>
            <a:endParaRPr lang="en-US" sz="1400" dirty="0"/>
          </a:p>
        </p:txBody>
      </p:sp>
      <p:sp>
        <p:nvSpPr>
          <p:cNvPr id="17" name="Shape 12"/>
          <p:cNvSpPr/>
          <p:nvPr/>
        </p:nvSpPr>
        <p:spPr>
          <a:xfrm>
            <a:off x="5733336" y="5113139"/>
            <a:ext cx="8178641" cy="11430"/>
          </a:xfrm>
          <a:prstGeom prst="roundRect">
            <a:avLst>
              <a:gd name="adj" fmla="val 660056"/>
            </a:avLst>
          </a:prstGeom>
          <a:solidFill>
            <a:srgbClr val="D1C8C6"/>
          </a:solidFill>
          <a:ln/>
        </p:spPr>
      </p:sp>
      <p:sp>
        <p:nvSpPr>
          <p:cNvPr id="18" name="Shape 13"/>
          <p:cNvSpPr/>
          <p:nvPr/>
        </p:nvSpPr>
        <p:spPr>
          <a:xfrm>
            <a:off x="628650" y="5212437"/>
            <a:ext cx="6686550" cy="1034891"/>
          </a:xfrm>
          <a:prstGeom prst="roundRect">
            <a:avLst>
              <a:gd name="adj" fmla="val 7290"/>
            </a:avLst>
          </a:prstGeom>
          <a:solidFill>
            <a:srgbClr val="EBE2E0"/>
          </a:solidFill>
          <a:ln w="7620">
            <a:solidFill>
              <a:srgbClr val="D1C8C6"/>
            </a:solidFill>
            <a:prstDash val="solid"/>
          </a:ln>
        </p:spPr>
      </p:sp>
      <p:pic>
        <p:nvPicPr>
          <p:cNvPr id="19" name="Image 3" descr="preencoded.png"/>
          <p:cNvPicPr>
            <a:picLocks noChangeAspect="1"/>
          </p:cNvPicPr>
          <p:nvPr/>
        </p:nvPicPr>
        <p:blipFill>
          <a:blip r:embed="rId6"/>
          <a:stretch>
            <a:fillRect/>
          </a:stretch>
        </p:blipFill>
        <p:spPr>
          <a:xfrm>
            <a:off x="3845600" y="5572006"/>
            <a:ext cx="252532" cy="315754"/>
          </a:xfrm>
          <a:prstGeom prst="rect">
            <a:avLst/>
          </a:prstGeom>
        </p:spPr>
      </p:pic>
      <p:sp>
        <p:nvSpPr>
          <p:cNvPr id="20" name="Text 14"/>
          <p:cNvSpPr/>
          <p:nvPr/>
        </p:nvSpPr>
        <p:spPr>
          <a:xfrm>
            <a:off x="7494746" y="5391983"/>
            <a:ext cx="3492579" cy="280630"/>
          </a:xfrm>
          <a:prstGeom prst="rect">
            <a:avLst/>
          </a:prstGeom>
          <a:noFill/>
          <a:ln/>
        </p:spPr>
        <p:txBody>
          <a:bodyPr wrap="none" lIns="0" tIns="0" rIns="0" bIns="0" rtlCol="0" anchor="t"/>
          <a:lstStyle/>
          <a:p>
            <a:pPr marL="0" indent="0" algn="l">
              <a:lnSpc>
                <a:spcPts val="2200"/>
              </a:lnSpc>
              <a:buNone/>
            </a:pPr>
            <a:r>
              <a:rPr lang="en-US" sz="1750" b="1" dirty="0">
                <a:solidFill>
                  <a:srgbClr val="443728"/>
                </a:solidFill>
                <a:latin typeface="Crimson Pro Bold" pitchFamily="34" charset="0"/>
                <a:ea typeface="Crimson Pro Bold" pitchFamily="34" charset="-122"/>
                <a:cs typeface="Crimson Pro Bold" pitchFamily="34" charset="-120"/>
              </a:rPr>
              <a:t>Розвиток зв'язного мовлення</a:t>
            </a:r>
            <a:endParaRPr lang="en-US" sz="1750" dirty="0"/>
          </a:p>
        </p:txBody>
      </p:sp>
      <p:sp>
        <p:nvSpPr>
          <p:cNvPr id="21" name="Text 15"/>
          <p:cNvSpPr/>
          <p:nvPr/>
        </p:nvSpPr>
        <p:spPr>
          <a:xfrm>
            <a:off x="7494746" y="5780365"/>
            <a:ext cx="5638443" cy="287417"/>
          </a:xfrm>
          <a:prstGeom prst="rect">
            <a:avLst/>
          </a:prstGeom>
          <a:noFill/>
          <a:ln/>
        </p:spPr>
        <p:txBody>
          <a:bodyPr wrap="none" lIns="0" tIns="0" rIns="0" bIns="0" rtlCol="0" anchor="t"/>
          <a:lstStyle/>
          <a:p>
            <a:pPr marL="0" indent="0" algn="l">
              <a:lnSpc>
                <a:spcPts val="2250"/>
              </a:lnSpc>
              <a:buNone/>
            </a:pPr>
            <a:r>
              <a:rPr lang="en-US" sz="1400" dirty="0">
                <a:solidFill>
                  <a:srgbClr val="443728"/>
                </a:solidFill>
                <a:latin typeface="Open Sans" pitchFamily="34" charset="0"/>
                <a:ea typeface="Open Sans" pitchFamily="34" charset="-122"/>
                <a:cs typeface="Open Sans" pitchFamily="34" charset="-120"/>
              </a:rPr>
              <a:t>Формування вміння послідовно та логічно висловлювати думки</a:t>
            </a:r>
            <a:endParaRPr lang="en-US" sz="1400" dirty="0"/>
          </a:p>
        </p:txBody>
      </p:sp>
      <p:sp>
        <p:nvSpPr>
          <p:cNvPr id="22" name="Text 16"/>
          <p:cNvSpPr/>
          <p:nvPr/>
        </p:nvSpPr>
        <p:spPr>
          <a:xfrm>
            <a:off x="628650" y="6449378"/>
            <a:ext cx="13373100" cy="862251"/>
          </a:xfrm>
          <a:prstGeom prst="rect">
            <a:avLst/>
          </a:prstGeom>
          <a:noFill/>
          <a:ln/>
        </p:spPr>
        <p:txBody>
          <a:bodyPr wrap="square" lIns="0" tIns="0" rIns="0" bIns="0" rtlCol="0" anchor="t"/>
          <a:lstStyle/>
          <a:p>
            <a:pPr marL="0" indent="0" algn="l">
              <a:lnSpc>
                <a:spcPts val="2250"/>
              </a:lnSpc>
              <a:buNone/>
            </a:pPr>
            <a:r>
              <a:rPr lang="en-US" sz="1400" dirty="0">
                <a:solidFill>
                  <a:srgbClr val="443728"/>
                </a:solidFill>
                <a:latin typeface="Open Sans" pitchFamily="34" charset="0"/>
                <a:ea typeface="Open Sans" pitchFamily="34" charset="-122"/>
                <a:cs typeface="Open Sans" pitchFamily="34" charset="-120"/>
              </a:rPr>
              <a:t>Переказ як вид письмової роботи є ефективним засобом розвитку мислення, уяви, спостережливості учнів. Він дає змогу дітям поєднати здобуті знання і життєвий досвід, реалізувати творчі можливості. Переказ розвиває в учнів логічне мислення, розширює словниковий запас, активізує його, сприяє закріпленню граматичних знань, синтаксичних конструкцій, правописних навичок, дає змогу розвивати усне й писемне мовлення.</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70203" y="526613"/>
            <a:ext cx="12131993" cy="598408"/>
          </a:xfrm>
          <a:prstGeom prst="rect">
            <a:avLst/>
          </a:prstGeom>
          <a:noFill/>
          <a:ln/>
        </p:spPr>
        <p:txBody>
          <a:bodyPr wrap="none" lIns="0" tIns="0" rIns="0" bIns="0" rtlCol="0" anchor="t"/>
          <a:lstStyle/>
          <a:p>
            <a:pPr marL="0" indent="0" algn="l">
              <a:lnSpc>
                <a:spcPts val="4700"/>
              </a:lnSpc>
              <a:buNone/>
            </a:pPr>
            <a:r>
              <a:rPr lang="en-US" sz="3750" b="1" dirty="0">
                <a:solidFill>
                  <a:srgbClr val="443728"/>
                </a:solidFill>
                <a:latin typeface="Crimson Pro Bold" pitchFamily="34" charset="0"/>
                <a:ea typeface="Crimson Pro Bold" pitchFamily="34" charset="-122"/>
                <a:cs typeface="Crimson Pro Bold" pitchFamily="34" charset="-120"/>
              </a:rPr>
              <a:t>Використання наочності в роботі над переказом</a:t>
            </a:r>
            <a:endParaRPr lang="en-US" sz="3750" dirty="0"/>
          </a:p>
        </p:txBody>
      </p:sp>
      <p:pic>
        <p:nvPicPr>
          <p:cNvPr id="3" name="Image 0" descr="preencoded.png"/>
          <p:cNvPicPr>
            <a:picLocks noChangeAspect="1"/>
          </p:cNvPicPr>
          <p:nvPr/>
        </p:nvPicPr>
        <p:blipFill>
          <a:blip r:embed="rId3"/>
          <a:stretch>
            <a:fillRect/>
          </a:stretch>
        </p:blipFill>
        <p:spPr>
          <a:xfrm>
            <a:off x="670203" y="1507927"/>
            <a:ext cx="6501408" cy="4018121"/>
          </a:xfrm>
          <a:prstGeom prst="rect">
            <a:avLst/>
          </a:prstGeom>
        </p:spPr>
      </p:pic>
      <p:sp>
        <p:nvSpPr>
          <p:cNvPr id="4" name="Text 1"/>
          <p:cNvSpPr/>
          <p:nvPr/>
        </p:nvSpPr>
        <p:spPr>
          <a:xfrm>
            <a:off x="670203" y="5765363"/>
            <a:ext cx="2393752" cy="299204"/>
          </a:xfrm>
          <a:prstGeom prst="rect">
            <a:avLst/>
          </a:prstGeom>
          <a:noFill/>
          <a:ln/>
        </p:spPr>
        <p:txBody>
          <a:bodyPr wrap="none" lIns="0" tIns="0" rIns="0" bIns="0" rtlCol="0" anchor="t"/>
          <a:lstStyle/>
          <a:p>
            <a:pPr marL="0" indent="0" algn="l">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Ілюстрації</a:t>
            </a:r>
            <a:endParaRPr lang="en-US" sz="1850" dirty="0"/>
          </a:p>
        </p:txBody>
      </p:sp>
      <p:sp>
        <p:nvSpPr>
          <p:cNvPr id="5" name="Text 2"/>
          <p:cNvSpPr/>
          <p:nvPr/>
        </p:nvSpPr>
        <p:spPr>
          <a:xfrm>
            <a:off x="670203" y="6179463"/>
            <a:ext cx="6501408" cy="612458"/>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Використання ілюстрацій допомагає учням краще уявити зміст тексту, зосередитися на деталях та розвиває образне мислення.</a:t>
            </a:r>
            <a:endParaRPr lang="en-US" sz="1500" dirty="0"/>
          </a:p>
        </p:txBody>
      </p:sp>
      <p:pic>
        <p:nvPicPr>
          <p:cNvPr id="6" name="Image 1" descr="preencoded.png"/>
          <p:cNvPicPr>
            <a:picLocks noChangeAspect="1"/>
          </p:cNvPicPr>
          <p:nvPr/>
        </p:nvPicPr>
        <p:blipFill>
          <a:blip r:embed="rId4"/>
          <a:stretch>
            <a:fillRect/>
          </a:stretch>
        </p:blipFill>
        <p:spPr>
          <a:xfrm>
            <a:off x="7458789" y="1507927"/>
            <a:ext cx="6501408" cy="4018121"/>
          </a:xfrm>
          <a:prstGeom prst="rect">
            <a:avLst/>
          </a:prstGeom>
        </p:spPr>
      </p:pic>
      <p:sp>
        <p:nvSpPr>
          <p:cNvPr id="7" name="Text 3"/>
          <p:cNvSpPr/>
          <p:nvPr/>
        </p:nvSpPr>
        <p:spPr>
          <a:xfrm>
            <a:off x="7458789" y="5765363"/>
            <a:ext cx="3038832" cy="299204"/>
          </a:xfrm>
          <a:prstGeom prst="rect">
            <a:avLst/>
          </a:prstGeom>
          <a:noFill/>
          <a:ln/>
        </p:spPr>
        <p:txBody>
          <a:bodyPr wrap="none" lIns="0" tIns="0" rIns="0" bIns="0" rtlCol="0" anchor="t"/>
          <a:lstStyle/>
          <a:p>
            <a:pPr marL="0" indent="0" algn="l">
              <a:lnSpc>
                <a:spcPts val="2350"/>
              </a:lnSpc>
              <a:buNone/>
            </a:pPr>
            <a:r>
              <a:rPr lang="en-US" sz="1850" b="1" dirty="0">
                <a:solidFill>
                  <a:srgbClr val="443728"/>
                </a:solidFill>
                <a:latin typeface="Crimson Pro Bold" pitchFamily="34" charset="0"/>
                <a:ea typeface="Crimson Pro Bold" pitchFamily="34" charset="-122"/>
                <a:cs typeface="Crimson Pro Bold" pitchFamily="34" charset="-120"/>
              </a:rPr>
              <a:t>Фільми та мультфільми</a:t>
            </a:r>
            <a:endParaRPr lang="en-US" sz="1850" dirty="0"/>
          </a:p>
        </p:txBody>
      </p:sp>
      <p:sp>
        <p:nvSpPr>
          <p:cNvPr id="8" name="Text 4"/>
          <p:cNvSpPr/>
          <p:nvPr/>
        </p:nvSpPr>
        <p:spPr>
          <a:xfrm>
            <a:off x="7458789" y="6179463"/>
            <a:ext cx="6501408" cy="918686"/>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Переказ за змістом фільму або мультфільму є цікавим та ефективним видом роботи, який розвиває увагу, пам'ять та вміння висловлювати свої думки.</a:t>
            </a:r>
            <a:endParaRPr lang="en-US" sz="1500" dirty="0"/>
          </a:p>
        </p:txBody>
      </p:sp>
      <p:sp>
        <p:nvSpPr>
          <p:cNvPr id="9" name="Text 5"/>
          <p:cNvSpPr/>
          <p:nvPr/>
        </p:nvSpPr>
        <p:spPr>
          <a:xfrm>
            <a:off x="670203" y="7313533"/>
            <a:ext cx="13289994" cy="612458"/>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 Використання наочності робить процес навчання більш цікавим та ефективним, сприяє розвитку мовленнєвих навичок учнів та формуванню позитивного ставлення до навчання.</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91928"/>
          </a:xfrm>
          <a:prstGeom prst="rect">
            <a:avLst/>
          </a:prstGeom>
        </p:spPr>
      </p:pic>
      <p:sp>
        <p:nvSpPr>
          <p:cNvPr id="3" name="Text 0"/>
          <p:cNvSpPr/>
          <p:nvPr/>
        </p:nvSpPr>
        <p:spPr>
          <a:xfrm>
            <a:off x="585668" y="2552581"/>
            <a:ext cx="10321290" cy="522922"/>
          </a:xfrm>
          <a:prstGeom prst="rect">
            <a:avLst/>
          </a:prstGeom>
          <a:noFill/>
          <a:ln/>
        </p:spPr>
        <p:txBody>
          <a:bodyPr wrap="none" lIns="0" tIns="0" rIns="0" bIns="0" rtlCol="0" anchor="t"/>
          <a:lstStyle/>
          <a:p>
            <a:pPr marL="0" indent="0" algn="l">
              <a:lnSpc>
                <a:spcPts val="4100"/>
              </a:lnSpc>
              <a:buNone/>
            </a:pPr>
            <a:r>
              <a:rPr lang="en-US" sz="3250" b="1" dirty="0">
                <a:solidFill>
                  <a:srgbClr val="443728"/>
                </a:solidFill>
                <a:latin typeface="Crimson Pro Bold" pitchFamily="34" charset="0"/>
                <a:ea typeface="Crimson Pro Bold" pitchFamily="34" charset="-122"/>
                <a:cs typeface="Crimson Pro Bold" pitchFamily="34" charset="-120"/>
              </a:rPr>
              <a:t>Типові помилки учнів при написанні переказів</a:t>
            </a:r>
            <a:endParaRPr lang="en-US" sz="3250" dirty="0"/>
          </a:p>
        </p:txBody>
      </p:sp>
      <p:sp>
        <p:nvSpPr>
          <p:cNvPr id="4" name="Text 1"/>
          <p:cNvSpPr/>
          <p:nvPr/>
        </p:nvSpPr>
        <p:spPr>
          <a:xfrm>
            <a:off x="585668" y="3410069"/>
            <a:ext cx="6604040" cy="552212"/>
          </a:xfrm>
          <a:prstGeom prst="rect">
            <a:avLst/>
          </a:prstGeom>
          <a:noFill/>
          <a:ln/>
        </p:spPr>
        <p:txBody>
          <a:bodyPr wrap="none" lIns="0" tIns="0" rIns="0" bIns="0" rtlCol="0" anchor="t"/>
          <a:lstStyle/>
          <a:p>
            <a:pPr marL="0" indent="0" algn="ctr">
              <a:lnSpc>
                <a:spcPts val="4300"/>
              </a:lnSpc>
              <a:buNone/>
            </a:pPr>
            <a:r>
              <a:rPr lang="en-US" sz="4300" b="1" dirty="0">
                <a:solidFill>
                  <a:srgbClr val="443728"/>
                </a:solidFill>
                <a:latin typeface="Crimson Pro Bold" pitchFamily="34" charset="0"/>
                <a:ea typeface="Crimson Pro Bold" pitchFamily="34" charset="-122"/>
                <a:cs typeface="Crimson Pro Bold" pitchFamily="34" charset="-120"/>
              </a:rPr>
              <a:t>30%</a:t>
            </a:r>
            <a:endParaRPr lang="en-US" sz="4300" dirty="0"/>
          </a:p>
        </p:txBody>
      </p:sp>
      <p:sp>
        <p:nvSpPr>
          <p:cNvPr id="5" name="Text 2"/>
          <p:cNvSpPr/>
          <p:nvPr/>
        </p:nvSpPr>
        <p:spPr>
          <a:xfrm>
            <a:off x="2841665" y="4171355"/>
            <a:ext cx="2091928" cy="261461"/>
          </a:xfrm>
          <a:prstGeom prst="rect">
            <a:avLst/>
          </a:prstGeom>
          <a:noFill/>
          <a:ln/>
        </p:spPr>
        <p:txBody>
          <a:bodyPr wrap="none" lIns="0" tIns="0" rIns="0" bIns="0" rtlCol="0" anchor="t"/>
          <a:lstStyle/>
          <a:p>
            <a:pPr marL="0" indent="0" algn="ctr">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Пропуски</a:t>
            </a:r>
            <a:endParaRPr lang="en-US" sz="1600" dirty="0"/>
          </a:p>
        </p:txBody>
      </p:sp>
      <p:sp>
        <p:nvSpPr>
          <p:cNvPr id="6" name="Text 3"/>
          <p:cNvSpPr/>
          <p:nvPr/>
        </p:nvSpPr>
        <p:spPr>
          <a:xfrm>
            <a:off x="585668" y="4533186"/>
            <a:ext cx="6604040" cy="535543"/>
          </a:xfrm>
          <a:prstGeom prst="rect">
            <a:avLst/>
          </a:prstGeom>
          <a:noFill/>
          <a:ln/>
        </p:spPr>
        <p:txBody>
          <a:bodyPr wrap="square" lIns="0" tIns="0" rIns="0" bIns="0" rtlCol="0" anchor="t"/>
          <a:lstStyle/>
          <a:p>
            <a:pPr marL="0" indent="0" algn="ctr">
              <a:lnSpc>
                <a:spcPts val="2100"/>
              </a:lnSpc>
              <a:buNone/>
            </a:pPr>
            <a:r>
              <a:rPr lang="en-US" sz="1300" dirty="0">
                <a:solidFill>
                  <a:srgbClr val="443728"/>
                </a:solidFill>
                <a:latin typeface="Open Sans" pitchFamily="34" charset="0"/>
                <a:ea typeface="Open Sans" pitchFamily="34" charset="-122"/>
                <a:cs typeface="Open Sans" pitchFamily="34" charset="-120"/>
              </a:rPr>
              <a:t>Пропуск важливих деталей, фактів або подій через неуважність або погане запам'ятовування.</a:t>
            </a:r>
            <a:endParaRPr lang="en-US" sz="1300" dirty="0"/>
          </a:p>
        </p:txBody>
      </p:sp>
      <p:sp>
        <p:nvSpPr>
          <p:cNvPr id="7" name="Text 4"/>
          <p:cNvSpPr/>
          <p:nvPr/>
        </p:nvSpPr>
        <p:spPr>
          <a:xfrm>
            <a:off x="7440692" y="3410069"/>
            <a:ext cx="6604040" cy="552212"/>
          </a:xfrm>
          <a:prstGeom prst="rect">
            <a:avLst/>
          </a:prstGeom>
          <a:noFill/>
          <a:ln/>
        </p:spPr>
        <p:txBody>
          <a:bodyPr wrap="none" lIns="0" tIns="0" rIns="0" bIns="0" rtlCol="0" anchor="t"/>
          <a:lstStyle/>
          <a:p>
            <a:pPr marL="0" indent="0" algn="ctr">
              <a:lnSpc>
                <a:spcPts val="4300"/>
              </a:lnSpc>
              <a:buNone/>
            </a:pPr>
            <a:r>
              <a:rPr lang="en-US" sz="4300" b="1" dirty="0">
                <a:solidFill>
                  <a:srgbClr val="443728"/>
                </a:solidFill>
                <a:latin typeface="Crimson Pro Bold" pitchFamily="34" charset="0"/>
                <a:ea typeface="Crimson Pro Bold" pitchFamily="34" charset="-122"/>
                <a:cs typeface="Crimson Pro Bold" pitchFamily="34" charset="-120"/>
              </a:rPr>
              <a:t>25%</a:t>
            </a:r>
            <a:endParaRPr lang="en-US" sz="4300" dirty="0"/>
          </a:p>
        </p:txBody>
      </p:sp>
      <p:sp>
        <p:nvSpPr>
          <p:cNvPr id="8" name="Text 5"/>
          <p:cNvSpPr/>
          <p:nvPr/>
        </p:nvSpPr>
        <p:spPr>
          <a:xfrm>
            <a:off x="9696688" y="4171355"/>
            <a:ext cx="2091928" cy="261461"/>
          </a:xfrm>
          <a:prstGeom prst="rect">
            <a:avLst/>
          </a:prstGeom>
          <a:noFill/>
          <a:ln/>
        </p:spPr>
        <p:txBody>
          <a:bodyPr wrap="none" lIns="0" tIns="0" rIns="0" bIns="0" rtlCol="0" anchor="t"/>
          <a:lstStyle/>
          <a:p>
            <a:pPr marL="0" indent="0" algn="ctr">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Порушення</a:t>
            </a:r>
            <a:endParaRPr lang="en-US" sz="1600" dirty="0"/>
          </a:p>
        </p:txBody>
      </p:sp>
      <p:sp>
        <p:nvSpPr>
          <p:cNvPr id="9" name="Text 6"/>
          <p:cNvSpPr/>
          <p:nvPr/>
        </p:nvSpPr>
        <p:spPr>
          <a:xfrm>
            <a:off x="7440692" y="4533186"/>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43728"/>
                </a:solidFill>
                <a:latin typeface="Open Sans" pitchFamily="34" charset="0"/>
                <a:ea typeface="Open Sans" pitchFamily="34" charset="-122"/>
                <a:cs typeface="Open Sans" pitchFamily="34" charset="-120"/>
              </a:rPr>
              <a:t>Порушення логічної послідовності викладу, перестановка подій або фактів.</a:t>
            </a:r>
            <a:endParaRPr lang="en-US" sz="1300" dirty="0"/>
          </a:p>
        </p:txBody>
      </p:sp>
      <p:sp>
        <p:nvSpPr>
          <p:cNvPr id="10" name="Text 7"/>
          <p:cNvSpPr/>
          <p:nvPr/>
        </p:nvSpPr>
        <p:spPr>
          <a:xfrm>
            <a:off x="585668" y="5654278"/>
            <a:ext cx="6604040" cy="552212"/>
          </a:xfrm>
          <a:prstGeom prst="rect">
            <a:avLst/>
          </a:prstGeom>
          <a:noFill/>
          <a:ln/>
        </p:spPr>
        <p:txBody>
          <a:bodyPr wrap="none" lIns="0" tIns="0" rIns="0" bIns="0" rtlCol="0" anchor="t"/>
          <a:lstStyle/>
          <a:p>
            <a:pPr marL="0" indent="0" algn="ctr">
              <a:lnSpc>
                <a:spcPts val="4300"/>
              </a:lnSpc>
              <a:buNone/>
            </a:pPr>
            <a:r>
              <a:rPr lang="en-US" sz="4300" b="1" dirty="0">
                <a:solidFill>
                  <a:srgbClr val="443728"/>
                </a:solidFill>
                <a:latin typeface="Crimson Pro Bold" pitchFamily="34" charset="0"/>
                <a:ea typeface="Crimson Pro Bold" pitchFamily="34" charset="-122"/>
                <a:cs typeface="Crimson Pro Bold" pitchFamily="34" charset="-120"/>
              </a:rPr>
              <a:t>20%</a:t>
            </a:r>
            <a:endParaRPr lang="en-US" sz="4300" dirty="0"/>
          </a:p>
        </p:txBody>
      </p:sp>
      <p:sp>
        <p:nvSpPr>
          <p:cNvPr id="11" name="Text 8"/>
          <p:cNvSpPr/>
          <p:nvPr/>
        </p:nvSpPr>
        <p:spPr>
          <a:xfrm>
            <a:off x="2841665" y="6415564"/>
            <a:ext cx="2091928" cy="261461"/>
          </a:xfrm>
          <a:prstGeom prst="rect">
            <a:avLst/>
          </a:prstGeom>
          <a:noFill/>
          <a:ln/>
        </p:spPr>
        <p:txBody>
          <a:bodyPr wrap="none" lIns="0" tIns="0" rIns="0" bIns="0" rtlCol="0" anchor="t"/>
          <a:lstStyle/>
          <a:p>
            <a:pPr marL="0" indent="0" algn="ctr">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Граматичні</a:t>
            </a:r>
            <a:endParaRPr lang="en-US" sz="1600" dirty="0"/>
          </a:p>
        </p:txBody>
      </p:sp>
      <p:sp>
        <p:nvSpPr>
          <p:cNvPr id="12" name="Text 9"/>
          <p:cNvSpPr/>
          <p:nvPr/>
        </p:nvSpPr>
        <p:spPr>
          <a:xfrm>
            <a:off x="585668" y="6777395"/>
            <a:ext cx="6604040" cy="535543"/>
          </a:xfrm>
          <a:prstGeom prst="rect">
            <a:avLst/>
          </a:prstGeom>
          <a:noFill/>
          <a:ln/>
        </p:spPr>
        <p:txBody>
          <a:bodyPr wrap="square" lIns="0" tIns="0" rIns="0" bIns="0" rtlCol="0" anchor="t"/>
          <a:lstStyle/>
          <a:p>
            <a:pPr marL="0" indent="0" algn="ctr">
              <a:lnSpc>
                <a:spcPts val="2100"/>
              </a:lnSpc>
              <a:buNone/>
            </a:pPr>
            <a:r>
              <a:rPr lang="en-US" sz="1300" dirty="0">
                <a:solidFill>
                  <a:srgbClr val="443728"/>
                </a:solidFill>
                <a:latin typeface="Open Sans" pitchFamily="34" charset="0"/>
                <a:ea typeface="Open Sans" pitchFamily="34" charset="-122"/>
                <a:cs typeface="Open Sans" pitchFamily="34" charset="-120"/>
              </a:rPr>
              <a:t>Граматичні та орфографічні помилки, неправильне використання мовних засобів.</a:t>
            </a:r>
            <a:endParaRPr lang="en-US" sz="1300" dirty="0"/>
          </a:p>
        </p:txBody>
      </p:sp>
      <p:sp>
        <p:nvSpPr>
          <p:cNvPr id="13" name="Text 10"/>
          <p:cNvSpPr/>
          <p:nvPr/>
        </p:nvSpPr>
        <p:spPr>
          <a:xfrm>
            <a:off x="7440692" y="5654278"/>
            <a:ext cx="6604040" cy="552212"/>
          </a:xfrm>
          <a:prstGeom prst="rect">
            <a:avLst/>
          </a:prstGeom>
          <a:noFill/>
          <a:ln/>
        </p:spPr>
        <p:txBody>
          <a:bodyPr wrap="none" lIns="0" tIns="0" rIns="0" bIns="0" rtlCol="0" anchor="t"/>
          <a:lstStyle/>
          <a:p>
            <a:pPr marL="0" indent="0" algn="ctr">
              <a:lnSpc>
                <a:spcPts val="4300"/>
              </a:lnSpc>
              <a:buNone/>
            </a:pPr>
            <a:r>
              <a:rPr lang="en-US" sz="4300" b="1" dirty="0">
                <a:solidFill>
                  <a:srgbClr val="443728"/>
                </a:solidFill>
                <a:latin typeface="Crimson Pro Bold" pitchFamily="34" charset="0"/>
                <a:ea typeface="Crimson Pro Bold" pitchFamily="34" charset="-122"/>
                <a:cs typeface="Crimson Pro Bold" pitchFamily="34" charset="-120"/>
              </a:rPr>
              <a:t>15%</a:t>
            </a:r>
            <a:endParaRPr lang="en-US" sz="4300" dirty="0"/>
          </a:p>
        </p:txBody>
      </p:sp>
      <p:sp>
        <p:nvSpPr>
          <p:cNvPr id="14" name="Text 11"/>
          <p:cNvSpPr/>
          <p:nvPr/>
        </p:nvSpPr>
        <p:spPr>
          <a:xfrm>
            <a:off x="9696688" y="6415564"/>
            <a:ext cx="2091928" cy="261461"/>
          </a:xfrm>
          <a:prstGeom prst="rect">
            <a:avLst/>
          </a:prstGeom>
          <a:noFill/>
          <a:ln/>
        </p:spPr>
        <p:txBody>
          <a:bodyPr wrap="none" lIns="0" tIns="0" rIns="0" bIns="0" rtlCol="0" anchor="t"/>
          <a:lstStyle/>
          <a:p>
            <a:pPr marL="0" indent="0" algn="ctr">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Стилістичні</a:t>
            </a:r>
            <a:endParaRPr lang="en-US" sz="1600" dirty="0"/>
          </a:p>
        </p:txBody>
      </p:sp>
      <p:sp>
        <p:nvSpPr>
          <p:cNvPr id="15" name="Text 12"/>
          <p:cNvSpPr/>
          <p:nvPr/>
        </p:nvSpPr>
        <p:spPr>
          <a:xfrm>
            <a:off x="7440692" y="6777395"/>
            <a:ext cx="6604040" cy="267772"/>
          </a:xfrm>
          <a:prstGeom prst="rect">
            <a:avLst/>
          </a:prstGeom>
          <a:noFill/>
          <a:ln/>
        </p:spPr>
        <p:txBody>
          <a:bodyPr wrap="none" lIns="0" tIns="0" rIns="0" bIns="0" rtlCol="0" anchor="t"/>
          <a:lstStyle/>
          <a:p>
            <a:pPr marL="0" indent="0" algn="ctr">
              <a:lnSpc>
                <a:spcPts val="2100"/>
              </a:lnSpc>
              <a:buNone/>
            </a:pPr>
            <a:r>
              <a:rPr lang="en-US" sz="1300" dirty="0">
                <a:solidFill>
                  <a:srgbClr val="443728"/>
                </a:solidFill>
                <a:latin typeface="Open Sans" pitchFamily="34" charset="0"/>
                <a:ea typeface="Open Sans" pitchFamily="34" charset="-122"/>
                <a:cs typeface="Open Sans" pitchFamily="34" charset="-120"/>
              </a:rPr>
              <a:t>Стилістичні помилки, використання невідповідних слів або зворотів.</a:t>
            </a:r>
            <a:endParaRPr lang="en-US" sz="1300" dirty="0"/>
          </a:p>
        </p:txBody>
      </p:sp>
      <p:sp>
        <p:nvSpPr>
          <p:cNvPr id="16" name="Text 13"/>
          <p:cNvSpPr/>
          <p:nvPr/>
        </p:nvSpPr>
        <p:spPr>
          <a:xfrm>
            <a:off x="585668" y="7501176"/>
            <a:ext cx="13459063" cy="267772"/>
          </a:xfrm>
          <a:prstGeom prst="rect">
            <a:avLst/>
          </a:prstGeom>
          <a:noFill/>
          <a:ln/>
        </p:spPr>
        <p:txBody>
          <a:bodyPr wrap="none" lIns="0" tIns="0" rIns="0" bIns="0" rtlCol="0" anchor="t"/>
          <a:lstStyle/>
          <a:p>
            <a:pPr marL="0" indent="0" algn="l">
              <a:lnSpc>
                <a:spcPts val="2100"/>
              </a:lnSpc>
              <a:buNone/>
            </a:pPr>
            <a:r>
              <a:rPr lang="en-US" sz="1300" dirty="0">
                <a:solidFill>
                  <a:srgbClr val="443728"/>
                </a:solidFill>
                <a:latin typeface="Open Sans" pitchFamily="34" charset="0"/>
                <a:ea typeface="Open Sans" pitchFamily="34" charset="-122"/>
                <a:cs typeface="Open Sans" pitchFamily="34" charset="-120"/>
              </a:rPr>
              <a:t> Важливо виявляти та аналізувати типові помилки учнів, щоб розробити ефективні методи їх подолання та покращити якість навчання.</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391887"/>
            <a:ext cx="7556421" cy="1534884"/>
          </a:xfrm>
          <a:prstGeom prst="rect">
            <a:avLst/>
          </a:prstGeom>
          <a:noFill/>
          <a:ln/>
        </p:spPr>
        <p:txBody>
          <a:bodyPr wrap="square" lIns="0" tIns="0" rIns="0" bIns="0" rtlCol="0" anchor="t"/>
          <a:lstStyle/>
          <a:p>
            <a:pPr marL="0" indent="0" algn="ctr">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Переказ як засіб розвитку зв’язного </a:t>
            </a:r>
            <a:r>
              <a:rPr lang="en-US" sz="4450" b="1" dirty="0" err="1">
                <a:solidFill>
                  <a:srgbClr val="443728"/>
                </a:solidFill>
                <a:latin typeface="Crimson Pro Bold" pitchFamily="34" charset="0"/>
                <a:ea typeface="Crimson Pro Bold" pitchFamily="34" charset="-122"/>
                <a:cs typeface="Crimson Pro Bold" pitchFamily="34" charset="-120"/>
              </a:rPr>
              <a:t>мовлення</a:t>
            </a:r>
            <a:r>
              <a:rPr lang="en-US" sz="4450" b="1" dirty="0" smtClean="0">
                <a:solidFill>
                  <a:srgbClr val="443728"/>
                </a:solidFill>
                <a:latin typeface="Crimson Pro Bold" pitchFamily="34" charset="0"/>
                <a:ea typeface="Crimson Pro Bold" pitchFamily="34" charset="-122"/>
                <a:cs typeface="Crimson Pro Bold" pitchFamily="34" charset="-120"/>
              </a:rPr>
              <a:t>:</a:t>
            </a:r>
            <a:endParaRPr lang="en-US" sz="4450" dirty="0"/>
          </a:p>
        </p:txBody>
      </p:sp>
      <p:sp>
        <p:nvSpPr>
          <p:cNvPr id="4" name="Text 1"/>
          <p:cNvSpPr/>
          <p:nvPr/>
        </p:nvSpPr>
        <p:spPr>
          <a:xfrm>
            <a:off x="793790" y="1926772"/>
            <a:ext cx="7556421" cy="5054340"/>
          </a:xfrm>
          <a:prstGeom prst="rect">
            <a:avLst/>
          </a:prstGeom>
          <a:noFill/>
          <a:ln/>
        </p:spPr>
        <p:txBody>
          <a:bodyPr wrap="square" lIns="0" tIns="0" rIns="0" bIns="0" rtlCol="0" anchor="t"/>
          <a:lstStyle/>
          <a:p>
            <a:pPr marL="0" indent="0" algn="just">
              <a:lnSpc>
                <a:spcPts val="2850"/>
              </a:lnSpc>
              <a:buNone/>
            </a:pPr>
            <a:r>
              <a:rPr lang="en-US" sz="2400" dirty="0">
                <a:solidFill>
                  <a:srgbClr val="443728"/>
                </a:solidFill>
                <a:latin typeface="Open Sans" pitchFamily="34" charset="0"/>
                <a:ea typeface="Open Sans" pitchFamily="34" charset="-122"/>
                <a:cs typeface="Open Sans" pitchFamily="34" charset="-120"/>
              </a:rPr>
              <a:t> Переказ є важливим та ефективним засобом розвитку зв’язного мовлення учнів початкової школи. Він сприяє формуванню вмінь аналізувати, структурувати інформацію, висловлювати свої думки письмово та розвиває креативність. Для досягнення найкращих результатів необхідно враховувати різновиди переказів, використовувати наочність, ретельно готуватися до кожного уроку та аналізувати типові помилки учнів. Важливо створювати позитивну атмосферу в класі, заохочувати учнів до самостійної роботи та надавати їм індивідуальну допомогу.</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42167"/>
            <a:ext cx="13042821" cy="708779"/>
          </a:xfrm>
          <a:prstGeom prst="rect">
            <a:avLst/>
          </a:prstGeom>
          <a:noFill/>
          <a:ln/>
        </p:spPr>
        <p:txBody>
          <a:bodyPr wrap="none" lIns="0" tIns="0" rIns="0" bIns="0" rtlCol="0" anchor="t"/>
          <a:lstStyle/>
          <a:p>
            <a:pPr marL="0" indent="0" algn="ctr">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Сутність та значення переказу</a:t>
            </a:r>
            <a:endParaRPr lang="en-US" sz="4450" dirty="0"/>
          </a:p>
        </p:txBody>
      </p:sp>
      <p:sp>
        <p:nvSpPr>
          <p:cNvPr id="3" name="Text 1"/>
          <p:cNvSpPr/>
          <p:nvPr/>
        </p:nvSpPr>
        <p:spPr>
          <a:xfrm>
            <a:off x="1493061" y="2417921"/>
            <a:ext cx="2866668" cy="354330"/>
          </a:xfrm>
          <a:prstGeom prst="rect">
            <a:avLst/>
          </a:prstGeom>
          <a:noFill/>
          <a:ln/>
        </p:spPr>
        <p:txBody>
          <a:bodyPr wrap="none" lIns="0" tIns="0" rIns="0" bIns="0" rtlCol="0" anchor="t"/>
          <a:lstStyle/>
          <a:p>
            <a:pPr marL="0" indent="0" algn="ct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Відтворення змісту</a:t>
            </a:r>
            <a:endParaRPr lang="en-US" sz="2200" dirty="0"/>
          </a:p>
        </p:txBody>
      </p:sp>
      <p:sp>
        <p:nvSpPr>
          <p:cNvPr id="4" name="Text 2"/>
          <p:cNvSpPr/>
          <p:nvPr/>
        </p:nvSpPr>
        <p:spPr>
          <a:xfrm>
            <a:off x="793790" y="2999065"/>
            <a:ext cx="3978116" cy="2177415"/>
          </a:xfrm>
          <a:prstGeom prst="rect">
            <a:avLst/>
          </a:prstGeom>
          <a:noFill/>
          <a:ln/>
        </p:spPr>
        <p:txBody>
          <a:bodyPr wrap="square" lIns="0" tIns="0" rIns="0" bIns="0" rtlCol="0" anchor="t"/>
          <a:lstStyle/>
          <a:p>
            <a:pPr marL="0" indent="0" algn="just">
              <a:lnSpc>
                <a:spcPts val="2850"/>
              </a:lnSpc>
              <a:buNone/>
            </a:pPr>
            <a:r>
              <a:rPr lang="en-US" sz="1750" dirty="0">
                <a:solidFill>
                  <a:srgbClr val="443728"/>
                </a:solidFill>
                <a:latin typeface="Open Sans" pitchFamily="34" charset="0"/>
                <a:ea typeface="Open Sans" pitchFamily="34" charset="-122"/>
                <a:cs typeface="Open Sans" pitchFamily="34" charset="-120"/>
              </a:rPr>
              <a:t>Переказ передбачає відтворення змісту тексту або прослуханого матеріалу. Це основний вид вправи для розвитку мовлення, де учні складають текст на основі готового матеріалу.</a:t>
            </a:r>
            <a:endParaRPr lang="en-US" sz="1750" dirty="0"/>
          </a:p>
        </p:txBody>
      </p:sp>
      <p:sp>
        <p:nvSpPr>
          <p:cNvPr id="5" name="Text 3"/>
          <p:cNvSpPr/>
          <p:nvPr/>
        </p:nvSpPr>
        <p:spPr>
          <a:xfrm>
            <a:off x="5332928" y="2417921"/>
            <a:ext cx="2937629" cy="354330"/>
          </a:xfrm>
          <a:prstGeom prst="rect">
            <a:avLst/>
          </a:prstGeom>
          <a:noFill/>
          <a:ln/>
        </p:spPr>
        <p:txBody>
          <a:bodyPr wrap="none" lIns="0" tIns="0" rIns="0" bIns="0" rtlCol="0" anchor="t"/>
          <a:lstStyle/>
          <a:p>
            <a:pPr marL="0" indent="0" algn="ct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Розвиток мислення</a:t>
            </a:r>
            <a:endParaRPr lang="en-US" sz="2200" dirty="0"/>
          </a:p>
        </p:txBody>
      </p:sp>
      <p:sp>
        <p:nvSpPr>
          <p:cNvPr id="6" name="Text 4"/>
          <p:cNvSpPr/>
          <p:nvPr/>
        </p:nvSpPr>
        <p:spPr>
          <a:xfrm>
            <a:off x="5332928" y="2999065"/>
            <a:ext cx="3978116" cy="2177415"/>
          </a:xfrm>
          <a:prstGeom prst="rect">
            <a:avLst/>
          </a:prstGeom>
          <a:noFill/>
          <a:ln/>
        </p:spPr>
        <p:txBody>
          <a:bodyPr wrap="square" lIns="0" tIns="0" rIns="0" bIns="0" rtlCol="0" anchor="t"/>
          <a:lstStyle/>
          <a:p>
            <a:pPr marL="0" indent="0" algn="just">
              <a:lnSpc>
                <a:spcPts val="2850"/>
              </a:lnSpc>
              <a:buNone/>
            </a:pPr>
            <a:r>
              <a:rPr lang="en-US" sz="1750" dirty="0">
                <a:solidFill>
                  <a:srgbClr val="443728"/>
                </a:solidFill>
                <a:latin typeface="Open Sans" pitchFamily="34" charset="0"/>
                <a:ea typeface="Open Sans" pitchFamily="34" charset="-122"/>
                <a:cs typeface="Open Sans" pitchFamily="34" charset="-120"/>
              </a:rPr>
              <a:t>Перекази сприяють розвитку логічного мислення та аналітичних здібностей. Учні вчаться визначати ключові моменти, структурувати інформацію та відтворювати її у зв'язний текст.</a:t>
            </a:r>
            <a:endParaRPr lang="en-US" sz="1750" dirty="0"/>
          </a:p>
        </p:txBody>
      </p:sp>
      <p:sp>
        <p:nvSpPr>
          <p:cNvPr id="7" name="Text 5"/>
          <p:cNvSpPr/>
          <p:nvPr/>
        </p:nvSpPr>
        <p:spPr>
          <a:xfrm>
            <a:off x="9872067" y="2417921"/>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Зв'язне мовлення</a:t>
            </a:r>
            <a:endParaRPr lang="en-US" sz="2200" dirty="0"/>
          </a:p>
        </p:txBody>
      </p:sp>
      <p:sp>
        <p:nvSpPr>
          <p:cNvPr id="8" name="Text 6"/>
          <p:cNvSpPr/>
          <p:nvPr/>
        </p:nvSpPr>
        <p:spPr>
          <a:xfrm>
            <a:off x="9872067" y="2999065"/>
            <a:ext cx="3978116" cy="2540318"/>
          </a:xfrm>
          <a:prstGeom prst="rect">
            <a:avLst/>
          </a:prstGeom>
          <a:noFill/>
          <a:ln/>
        </p:spPr>
        <p:txBody>
          <a:bodyPr wrap="square" lIns="0" tIns="0" rIns="0" bIns="0" rtlCol="0" anchor="t"/>
          <a:lstStyle/>
          <a:p>
            <a:pPr marL="0" indent="0" algn="just">
              <a:lnSpc>
                <a:spcPts val="2850"/>
              </a:lnSpc>
              <a:buNone/>
            </a:pPr>
            <a:r>
              <a:rPr lang="en-US" sz="1750" dirty="0">
                <a:solidFill>
                  <a:srgbClr val="443728"/>
                </a:solidFill>
                <a:latin typeface="Open Sans" pitchFamily="34" charset="0"/>
                <a:ea typeface="Open Sans" pitchFamily="34" charset="-122"/>
                <a:cs typeface="Open Sans" pitchFamily="34" charset="-120"/>
              </a:rPr>
              <a:t>Переказ є ефективним засобом розвитку зв'язного мовлення, оскільки учні вчаться висловлювати свої думки, дотримуючись логічної послідовності та використовуючи відповідні мовні засоби.</a:t>
            </a:r>
            <a:endParaRPr lang="en-US" sz="1750" dirty="0"/>
          </a:p>
        </p:txBody>
      </p:sp>
      <p:sp>
        <p:nvSpPr>
          <p:cNvPr id="9" name="Text 7"/>
          <p:cNvSpPr/>
          <p:nvPr/>
        </p:nvSpPr>
        <p:spPr>
          <a:xfrm>
            <a:off x="793790" y="5998607"/>
            <a:ext cx="13042821" cy="1088708"/>
          </a:xfrm>
          <a:prstGeom prst="rect">
            <a:avLst/>
          </a:prstGeom>
          <a:noFill/>
          <a:ln/>
        </p:spPr>
        <p:txBody>
          <a:bodyPr wrap="square" lIns="0" tIns="0" rIns="0" bIns="0" rtlCol="0" anchor="t"/>
          <a:lstStyle/>
          <a:p>
            <a:pPr marL="0" indent="0" algn="just">
              <a:lnSpc>
                <a:spcPts val="2850"/>
              </a:lnSpc>
              <a:buNone/>
            </a:pPr>
            <a:r>
              <a:rPr lang="en-US" sz="2400" dirty="0">
                <a:solidFill>
                  <a:srgbClr val="443728"/>
                </a:solidFill>
                <a:latin typeface="Open Sans" pitchFamily="34" charset="0"/>
                <a:ea typeface="Open Sans" pitchFamily="34" charset="-122"/>
                <a:cs typeface="Open Sans" pitchFamily="34" charset="-120"/>
              </a:rPr>
              <a:t> Для ефективного навчання учнів переказу необхідно враховувати їхні індивідуальні особливості та рівень мовленнєвого розвитку. Важливо також використовувати різноманітні види переказів, які сприяють розвитку різних навичок.</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408215"/>
            <a:ext cx="13065442" cy="2102100"/>
          </a:xfrm>
          <a:prstGeom prst="rect">
            <a:avLst/>
          </a:prstGeom>
          <a:noFill/>
          <a:ln/>
        </p:spPr>
        <p:txBody>
          <a:bodyPr wrap="none" lIns="0" tIns="0" rIns="0" bIns="0" rtlCol="0" anchor="t"/>
          <a:lstStyle/>
          <a:p>
            <a:pPr marL="0" indent="0" algn="ctr">
              <a:lnSpc>
                <a:spcPts val="5550"/>
              </a:lnSpc>
              <a:buNone/>
            </a:pPr>
            <a:r>
              <a:rPr lang="en-US" sz="4450" b="1" dirty="0">
                <a:solidFill>
                  <a:srgbClr val="443728"/>
                </a:solidFill>
                <a:latin typeface="Crimson Pro Bold" pitchFamily="34" charset="0"/>
                <a:ea typeface="Crimson Pro Bold" pitchFamily="34" charset="-122"/>
                <a:cs typeface="Crimson Pro Bold" pitchFamily="34" charset="-120"/>
              </a:rPr>
              <a:t>Різновиди переказів</a:t>
            </a:r>
            <a:endParaRPr lang="en-US" sz="4450" dirty="0"/>
          </a:p>
        </p:txBody>
      </p:sp>
      <p:sp>
        <p:nvSpPr>
          <p:cNvPr id="3" name="Text 1"/>
          <p:cNvSpPr/>
          <p:nvPr/>
        </p:nvSpPr>
        <p:spPr>
          <a:xfrm>
            <a:off x="793790" y="2204357"/>
            <a:ext cx="3406616" cy="1581592"/>
          </a:xfrm>
          <a:prstGeom prst="rect">
            <a:avLst/>
          </a:prstGeom>
          <a:noFill/>
          <a:ln/>
        </p:spPr>
        <p:txBody>
          <a:bodyPr wrap="square" lIns="0" tIns="0" rIns="0" bIns="0" rtlCol="0" anchor="t"/>
          <a:lstStyle/>
          <a:p>
            <a:pPr marL="0" indent="0" algn="ct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За повнотою відтворення</a:t>
            </a:r>
            <a:endParaRPr lang="en-US" sz="2200" dirty="0"/>
          </a:p>
        </p:txBody>
      </p:sp>
      <p:sp>
        <p:nvSpPr>
          <p:cNvPr id="4" name="Text 2"/>
          <p:cNvSpPr/>
          <p:nvPr/>
        </p:nvSpPr>
        <p:spPr>
          <a:xfrm>
            <a:off x="793790" y="4012763"/>
            <a:ext cx="2845594" cy="362903"/>
          </a:xfrm>
          <a:prstGeom prst="rect">
            <a:avLst/>
          </a:prstGeom>
          <a:noFill/>
          <a:ln/>
        </p:spPr>
        <p:txBody>
          <a:bodyPr wrap="non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Повні й вибіркові</a:t>
            </a:r>
            <a:endParaRPr lang="en-US" sz="2400" b="1" dirty="0"/>
          </a:p>
        </p:txBody>
      </p:sp>
      <p:sp>
        <p:nvSpPr>
          <p:cNvPr id="5" name="Text 3"/>
          <p:cNvSpPr/>
          <p:nvPr/>
        </p:nvSpPr>
        <p:spPr>
          <a:xfrm>
            <a:off x="793790" y="4454962"/>
            <a:ext cx="2845594" cy="725805"/>
          </a:xfrm>
          <a:prstGeom prst="rect">
            <a:avLst/>
          </a:prstGeom>
          <a:noFill/>
          <a:ln/>
        </p:spPr>
        <p:txBody>
          <a:bodyPr wrap="squar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Вільні й близькі до тексту</a:t>
            </a:r>
            <a:endParaRPr lang="en-US" sz="2400" b="1" dirty="0"/>
          </a:p>
        </p:txBody>
      </p:sp>
      <p:sp>
        <p:nvSpPr>
          <p:cNvPr id="6" name="Text 4"/>
          <p:cNvSpPr/>
          <p:nvPr/>
        </p:nvSpPr>
        <p:spPr>
          <a:xfrm>
            <a:off x="793790" y="5260062"/>
            <a:ext cx="2845594" cy="725805"/>
          </a:xfrm>
          <a:prstGeom prst="rect">
            <a:avLst/>
          </a:prstGeom>
          <a:noFill/>
          <a:ln/>
        </p:spPr>
        <p:txBody>
          <a:bodyPr wrap="squar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Репродуктивні й творчі</a:t>
            </a:r>
            <a:endParaRPr lang="en-US" sz="2400" b="1" dirty="0"/>
          </a:p>
        </p:txBody>
      </p:sp>
      <p:sp>
        <p:nvSpPr>
          <p:cNvPr id="7" name="Text 5"/>
          <p:cNvSpPr/>
          <p:nvPr/>
        </p:nvSpPr>
        <p:spPr>
          <a:xfrm>
            <a:off x="4200406" y="2204357"/>
            <a:ext cx="2845594" cy="1581592"/>
          </a:xfrm>
          <a:prstGeom prst="rect">
            <a:avLst/>
          </a:prstGeom>
          <a:noFill/>
          <a:ln/>
        </p:spPr>
        <p:txBody>
          <a:bodyPr wrap="square" lIns="0" tIns="0" rIns="0" bIns="0" rtlCol="0" anchor="t"/>
          <a:lstStyle/>
          <a:p>
            <a:pPr marL="0" indent="0" algn="ct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За формою відтворення</a:t>
            </a:r>
            <a:endParaRPr lang="en-US" sz="2200" dirty="0"/>
          </a:p>
        </p:txBody>
      </p:sp>
      <p:sp>
        <p:nvSpPr>
          <p:cNvPr id="8" name="Text 6"/>
          <p:cNvSpPr/>
          <p:nvPr/>
        </p:nvSpPr>
        <p:spPr>
          <a:xfrm>
            <a:off x="4200406" y="4012763"/>
            <a:ext cx="2845594" cy="362903"/>
          </a:xfrm>
          <a:prstGeom prst="rect">
            <a:avLst/>
          </a:prstGeom>
          <a:noFill/>
          <a:ln/>
        </p:spPr>
        <p:txBody>
          <a:bodyPr wrap="non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Усні й письмові</a:t>
            </a:r>
            <a:endParaRPr lang="en-US" sz="2400" b="1" dirty="0"/>
          </a:p>
        </p:txBody>
      </p:sp>
      <p:sp>
        <p:nvSpPr>
          <p:cNvPr id="9" name="Text 7"/>
          <p:cNvSpPr/>
          <p:nvPr/>
        </p:nvSpPr>
        <p:spPr>
          <a:xfrm>
            <a:off x="7607022" y="2204357"/>
            <a:ext cx="2845594" cy="1581592"/>
          </a:xfrm>
          <a:prstGeom prst="rect">
            <a:avLst/>
          </a:prstGeom>
          <a:noFill/>
          <a:ln/>
        </p:spPr>
        <p:txBody>
          <a:bodyPr wrap="square" lIns="0" tIns="0" rIns="0" bIns="0" rtlCol="0" anchor="t"/>
          <a:lstStyle/>
          <a:p>
            <a:pPr marL="0" indent="0" algn="ct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За мовним матеріалом</a:t>
            </a:r>
            <a:endParaRPr lang="en-US" sz="2200" dirty="0"/>
          </a:p>
        </p:txBody>
      </p:sp>
      <p:sp>
        <p:nvSpPr>
          <p:cNvPr id="10" name="Text 8"/>
          <p:cNvSpPr/>
          <p:nvPr/>
        </p:nvSpPr>
        <p:spPr>
          <a:xfrm>
            <a:off x="7607022" y="4012763"/>
            <a:ext cx="3406616" cy="725805"/>
          </a:xfrm>
          <a:prstGeom prst="rect">
            <a:avLst/>
          </a:prstGeom>
          <a:noFill/>
          <a:ln/>
        </p:spPr>
        <p:txBody>
          <a:bodyPr wrap="squar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Перекази текстів-розповідей</a:t>
            </a:r>
            <a:endParaRPr lang="en-US" sz="2400" b="1" dirty="0"/>
          </a:p>
        </p:txBody>
      </p:sp>
      <p:sp>
        <p:nvSpPr>
          <p:cNvPr id="11" name="Text 9"/>
          <p:cNvSpPr/>
          <p:nvPr/>
        </p:nvSpPr>
        <p:spPr>
          <a:xfrm>
            <a:off x="7607022" y="4817864"/>
            <a:ext cx="2845594" cy="725805"/>
          </a:xfrm>
          <a:prstGeom prst="rect">
            <a:avLst/>
          </a:prstGeom>
          <a:noFill/>
          <a:ln/>
        </p:spPr>
        <p:txBody>
          <a:bodyPr wrap="squar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Перекази текстів-описів</a:t>
            </a:r>
            <a:endParaRPr lang="en-US" sz="2400" b="1" dirty="0"/>
          </a:p>
        </p:txBody>
      </p:sp>
      <p:sp>
        <p:nvSpPr>
          <p:cNvPr id="12" name="Text 10"/>
          <p:cNvSpPr/>
          <p:nvPr/>
        </p:nvSpPr>
        <p:spPr>
          <a:xfrm>
            <a:off x="7607022" y="5622965"/>
            <a:ext cx="2845594" cy="725805"/>
          </a:xfrm>
          <a:prstGeom prst="rect">
            <a:avLst/>
          </a:prstGeom>
          <a:noFill/>
          <a:ln/>
        </p:spPr>
        <p:txBody>
          <a:bodyPr wrap="squar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Перекази текстів-роздумів</a:t>
            </a:r>
            <a:endParaRPr lang="en-US" sz="2400" b="1" dirty="0"/>
          </a:p>
        </p:txBody>
      </p:sp>
      <p:sp>
        <p:nvSpPr>
          <p:cNvPr id="13" name="Text 11"/>
          <p:cNvSpPr/>
          <p:nvPr/>
        </p:nvSpPr>
        <p:spPr>
          <a:xfrm>
            <a:off x="11013638" y="2204357"/>
            <a:ext cx="2845594" cy="1581592"/>
          </a:xfrm>
          <a:prstGeom prst="rect">
            <a:avLst/>
          </a:prstGeom>
          <a:noFill/>
          <a:ln/>
        </p:spPr>
        <p:txBody>
          <a:bodyPr wrap="square" lIns="0" tIns="0" rIns="0" bIns="0" rtlCol="0" anchor="t"/>
          <a:lstStyle/>
          <a:p>
            <a:pPr marL="0" indent="0" algn="ctr">
              <a:lnSpc>
                <a:spcPts val="2750"/>
              </a:lnSpc>
              <a:buNone/>
            </a:pPr>
            <a:r>
              <a:rPr lang="en-US" sz="2200" b="1" dirty="0">
                <a:solidFill>
                  <a:srgbClr val="443728"/>
                </a:solidFill>
                <a:latin typeface="Crimson Pro Bold" pitchFamily="34" charset="0"/>
                <a:ea typeface="Crimson Pro Bold" pitchFamily="34" charset="-122"/>
                <a:cs typeface="Crimson Pro Bold" pitchFamily="34" charset="-120"/>
              </a:rPr>
              <a:t>За метою застосування</a:t>
            </a:r>
            <a:endParaRPr lang="en-US" sz="2200" dirty="0"/>
          </a:p>
        </p:txBody>
      </p:sp>
      <p:sp>
        <p:nvSpPr>
          <p:cNvPr id="14" name="Text 12"/>
          <p:cNvSpPr/>
          <p:nvPr/>
        </p:nvSpPr>
        <p:spPr>
          <a:xfrm>
            <a:off x="11013638" y="4012763"/>
            <a:ext cx="2845594" cy="362903"/>
          </a:xfrm>
          <a:prstGeom prst="rect">
            <a:avLst/>
          </a:prstGeom>
          <a:noFill/>
          <a:ln/>
        </p:spPr>
        <p:txBody>
          <a:bodyPr wrap="non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Навчальні</a:t>
            </a:r>
            <a:endParaRPr lang="en-US" sz="2400" b="1" dirty="0"/>
          </a:p>
        </p:txBody>
      </p:sp>
      <p:sp>
        <p:nvSpPr>
          <p:cNvPr id="15" name="Text 13"/>
          <p:cNvSpPr/>
          <p:nvPr/>
        </p:nvSpPr>
        <p:spPr>
          <a:xfrm>
            <a:off x="11013638" y="4454962"/>
            <a:ext cx="2845594" cy="362903"/>
          </a:xfrm>
          <a:prstGeom prst="rect">
            <a:avLst/>
          </a:prstGeom>
          <a:noFill/>
          <a:ln/>
        </p:spPr>
        <p:txBody>
          <a:bodyPr wrap="none" lIns="0" tIns="0" rIns="0" bIns="0" rtlCol="0" anchor="t"/>
          <a:lstStyle/>
          <a:p>
            <a:pPr marL="342900" indent="-342900" algn="l">
              <a:lnSpc>
                <a:spcPts val="2850"/>
              </a:lnSpc>
              <a:buSzPct val="100000"/>
              <a:buChar char="•"/>
            </a:pPr>
            <a:r>
              <a:rPr lang="en-US" sz="2400" b="1" dirty="0">
                <a:solidFill>
                  <a:srgbClr val="443728"/>
                </a:solidFill>
                <a:latin typeface="Open Sans" pitchFamily="34" charset="0"/>
                <a:ea typeface="Open Sans" pitchFamily="34" charset="-122"/>
                <a:cs typeface="Open Sans" pitchFamily="34" charset="-120"/>
              </a:rPr>
              <a:t>Контрольні</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01634" y="743545"/>
            <a:ext cx="13585865" cy="626388"/>
          </a:xfrm>
          <a:prstGeom prst="rect">
            <a:avLst/>
          </a:prstGeom>
          <a:noFill/>
          <a:ln/>
        </p:spPr>
        <p:txBody>
          <a:bodyPr wrap="none" lIns="0" tIns="0" rIns="0" bIns="0" rtlCol="0" anchor="t"/>
          <a:lstStyle/>
          <a:p>
            <a:pPr marL="0" indent="0" algn="ctr">
              <a:lnSpc>
                <a:spcPts val="4900"/>
              </a:lnSpc>
              <a:buNone/>
            </a:pPr>
            <a:r>
              <a:rPr lang="en-US" sz="3900" b="1" dirty="0">
                <a:solidFill>
                  <a:srgbClr val="443728"/>
                </a:solidFill>
                <a:latin typeface="Crimson Pro Bold" pitchFamily="34" charset="0"/>
                <a:ea typeface="Crimson Pro Bold" pitchFamily="34" charset="-122"/>
                <a:cs typeface="Crimson Pro Bold" pitchFamily="34" charset="-120"/>
              </a:rPr>
              <a:t>Психологічні аспекти переказу</a:t>
            </a:r>
            <a:endParaRPr lang="en-US" sz="3900" dirty="0"/>
          </a:p>
        </p:txBody>
      </p:sp>
      <p:pic>
        <p:nvPicPr>
          <p:cNvPr id="3" name="Image 0" descr="preencoded.png"/>
          <p:cNvPicPr>
            <a:picLocks noChangeAspect="1"/>
          </p:cNvPicPr>
          <p:nvPr/>
        </p:nvPicPr>
        <p:blipFill>
          <a:blip r:embed="rId3"/>
          <a:stretch>
            <a:fillRect/>
          </a:stretch>
        </p:blipFill>
        <p:spPr>
          <a:xfrm>
            <a:off x="2917150" y="1770817"/>
            <a:ext cx="2182416" cy="1475780"/>
          </a:xfrm>
          <a:prstGeom prst="rect">
            <a:avLst/>
          </a:prstGeom>
        </p:spPr>
      </p:pic>
      <p:pic>
        <p:nvPicPr>
          <p:cNvPr id="4" name="Image 1" descr="preencoded.png"/>
          <p:cNvPicPr>
            <a:picLocks noChangeAspect="1"/>
          </p:cNvPicPr>
          <p:nvPr/>
        </p:nvPicPr>
        <p:blipFill>
          <a:blip r:embed="rId4"/>
          <a:stretch>
            <a:fillRect/>
          </a:stretch>
        </p:blipFill>
        <p:spPr>
          <a:xfrm>
            <a:off x="3867388" y="2523768"/>
            <a:ext cx="281821" cy="352306"/>
          </a:xfrm>
          <a:prstGeom prst="rect">
            <a:avLst/>
          </a:prstGeom>
        </p:spPr>
      </p:pic>
      <p:sp>
        <p:nvSpPr>
          <p:cNvPr id="5" name="Text 1"/>
          <p:cNvSpPr/>
          <p:nvPr/>
        </p:nvSpPr>
        <p:spPr>
          <a:xfrm>
            <a:off x="5299948" y="2131576"/>
            <a:ext cx="2585085" cy="313253"/>
          </a:xfrm>
          <a:prstGeom prst="rect">
            <a:avLst/>
          </a:prstGeom>
          <a:noFill/>
          <a:ln/>
        </p:spPr>
        <p:txBody>
          <a:bodyPr wrap="none" lIns="0" tIns="0" rIns="0" bIns="0" rtlCol="0" anchor="t"/>
          <a:lstStyle/>
          <a:p>
            <a:pPr marL="0" indent="0" algn="l">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Сприймання тексту</a:t>
            </a:r>
            <a:endParaRPr lang="en-US" sz="1950" dirty="0"/>
          </a:p>
        </p:txBody>
      </p:sp>
      <p:sp>
        <p:nvSpPr>
          <p:cNvPr id="6" name="Text 2"/>
          <p:cNvSpPr/>
          <p:nvPr/>
        </p:nvSpPr>
        <p:spPr>
          <a:xfrm>
            <a:off x="5299948" y="2565083"/>
            <a:ext cx="5211604" cy="320754"/>
          </a:xfrm>
          <a:prstGeom prst="rect">
            <a:avLst/>
          </a:prstGeom>
          <a:noFill/>
          <a:ln/>
        </p:spPr>
        <p:txBody>
          <a:bodyPr wrap="none" lIns="0" tIns="0" rIns="0" bIns="0" rtlCol="0" anchor="t"/>
          <a:lstStyle/>
          <a:p>
            <a:pPr marL="0" indent="0" algn="l">
              <a:lnSpc>
                <a:spcPts val="2500"/>
              </a:lnSpc>
              <a:buNone/>
            </a:pPr>
            <a:r>
              <a:rPr lang="en-US" sz="1550" dirty="0">
                <a:solidFill>
                  <a:srgbClr val="443728"/>
                </a:solidFill>
                <a:latin typeface="Open Sans" pitchFamily="34" charset="0"/>
                <a:ea typeface="Open Sans" pitchFamily="34" charset="-122"/>
                <a:cs typeface="Open Sans" pitchFamily="34" charset="-120"/>
              </a:rPr>
              <a:t>Розуміння, запам'ятовування змісту та мовної форми</a:t>
            </a:r>
            <a:endParaRPr lang="en-US" sz="1550" dirty="0"/>
          </a:p>
        </p:txBody>
      </p:sp>
      <p:sp>
        <p:nvSpPr>
          <p:cNvPr id="7" name="Shape 3"/>
          <p:cNvSpPr/>
          <p:nvPr/>
        </p:nvSpPr>
        <p:spPr>
          <a:xfrm>
            <a:off x="5149572" y="3262074"/>
            <a:ext cx="8729186" cy="11430"/>
          </a:xfrm>
          <a:prstGeom prst="roundRect">
            <a:avLst>
              <a:gd name="adj" fmla="val 736630"/>
            </a:avLst>
          </a:prstGeom>
          <a:solidFill>
            <a:srgbClr val="D1C8C6"/>
          </a:solidFill>
          <a:ln/>
        </p:spPr>
      </p:sp>
      <p:pic>
        <p:nvPicPr>
          <p:cNvPr id="8" name="Image 2" descr="preencoded.png"/>
          <p:cNvPicPr>
            <a:picLocks noChangeAspect="1"/>
          </p:cNvPicPr>
          <p:nvPr/>
        </p:nvPicPr>
        <p:blipFill>
          <a:blip r:embed="rId5"/>
          <a:stretch>
            <a:fillRect/>
          </a:stretch>
        </p:blipFill>
        <p:spPr>
          <a:xfrm>
            <a:off x="1825823" y="3296603"/>
            <a:ext cx="4364950" cy="1475780"/>
          </a:xfrm>
          <a:prstGeom prst="rect">
            <a:avLst/>
          </a:prstGeom>
        </p:spPr>
      </p:pic>
      <p:pic>
        <p:nvPicPr>
          <p:cNvPr id="9" name="Image 3" descr="preencoded.png"/>
          <p:cNvPicPr>
            <a:picLocks noChangeAspect="1"/>
          </p:cNvPicPr>
          <p:nvPr/>
        </p:nvPicPr>
        <p:blipFill>
          <a:blip r:embed="rId6"/>
          <a:stretch>
            <a:fillRect/>
          </a:stretch>
        </p:blipFill>
        <p:spPr>
          <a:xfrm>
            <a:off x="3867269" y="3858339"/>
            <a:ext cx="281821" cy="352306"/>
          </a:xfrm>
          <a:prstGeom prst="rect">
            <a:avLst/>
          </a:prstGeom>
        </p:spPr>
      </p:pic>
      <p:sp>
        <p:nvSpPr>
          <p:cNvPr id="10" name="Text 4"/>
          <p:cNvSpPr/>
          <p:nvPr/>
        </p:nvSpPr>
        <p:spPr>
          <a:xfrm>
            <a:off x="6391156" y="3657362"/>
            <a:ext cx="2534245" cy="313253"/>
          </a:xfrm>
          <a:prstGeom prst="rect">
            <a:avLst/>
          </a:prstGeom>
          <a:noFill/>
          <a:ln/>
        </p:spPr>
        <p:txBody>
          <a:bodyPr wrap="none" lIns="0" tIns="0" rIns="0" bIns="0" rtlCol="0" anchor="t"/>
          <a:lstStyle/>
          <a:p>
            <a:pPr marL="0" indent="0" algn="l">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Відтворення змісту</a:t>
            </a:r>
            <a:endParaRPr lang="en-US" sz="1950" dirty="0"/>
          </a:p>
        </p:txBody>
      </p:sp>
      <p:sp>
        <p:nvSpPr>
          <p:cNvPr id="11" name="Text 5"/>
          <p:cNvSpPr/>
          <p:nvPr/>
        </p:nvSpPr>
        <p:spPr>
          <a:xfrm>
            <a:off x="6391156" y="4090868"/>
            <a:ext cx="4738687" cy="320754"/>
          </a:xfrm>
          <a:prstGeom prst="rect">
            <a:avLst/>
          </a:prstGeom>
          <a:noFill/>
          <a:ln/>
        </p:spPr>
        <p:txBody>
          <a:bodyPr wrap="none" lIns="0" tIns="0" rIns="0" bIns="0" rtlCol="0" anchor="t"/>
          <a:lstStyle/>
          <a:p>
            <a:pPr marL="0" indent="0" algn="l">
              <a:lnSpc>
                <a:spcPts val="2500"/>
              </a:lnSpc>
              <a:buNone/>
            </a:pPr>
            <a:r>
              <a:rPr lang="en-US" sz="1550" dirty="0">
                <a:solidFill>
                  <a:srgbClr val="443728"/>
                </a:solidFill>
                <a:latin typeface="Open Sans" pitchFamily="34" charset="0"/>
                <a:ea typeface="Open Sans" pitchFamily="34" charset="-122"/>
                <a:cs typeface="Open Sans" pitchFamily="34" charset="-120"/>
              </a:rPr>
              <a:t>Передача прочитаного або прослуханого тексту</a:t>
            </a:r>
            <a:endParaRPr lang="en-US" sz="1550" dirty="0"/>
          </a:p>
        </p:txBody>
      </p:sp>
      <p:sp>
        <p:nvSpPr>
          <p:cNvPr id="12" name="Shape 6"/>
          <p:cNvSpPr/>
          <p:nvPr/>
        </p:nvSpPr>
        <p:spPr>
          <a:xfrm>
            <a:off x="6240780" y="4787860"/>
            <a:ext cx="7637978" cy="11430"/>
          </a:xfrm>
          <a:prstGeom prst="roundRect">
            <a:avLst>
              <a:gd name="adj" fmla="val 736630"/>
            </a:avLst>
          </a:prstGeom>
          <a:solidFill>
            <a:srgbClr val="D1C8C6"/>
          </a:solidFill>
          <a:ln/>
        </p:spPr>
      </p:sp>
      <p:pic>
        <p:nvPicPr>
          <p:cNvPr id="13" name="Image 4" descr="preencoded.png"/>
          <p:cNvPicPr>
            <a:picLocks noChangeAspect="1"/>
          </p:cNvPicPr>
          <p:nvPr/>
        </p:nvPicPr>
        <p:blipFill>
          <a:blip r:embed="rId7"/>
          <a:stretch>
            <a:fillRect/>
          </a:stretch>
        </p:blipFill>
        <p:spPr>
          <a:xfrm>
            <a:off x="734616" y="4822388"/>
            <a:ext cx="6547366" cy="1475780"/>
          </a:xfrm>
          <a:prstGeom prst="rect">
            <a:avLst/>
          </a:prstGeom>
        </p:spPr>
      </p:pic>
      <p:pic>
        <p:nvPicPr>
          <p:cNvPr id="14" name="Image 5" descr="preencoded.png"/>
          <p:cNvPicPr>
            <a:picLocks noChangeAspect="1"/>
          </p:cNvPicPr>
          <p:nvPr/>
        </p:nvPicPr>
        <p:blipFill>
          <a:blip r:embed="rId8"/>
          <a:stretch>
            <a:fillRect/>
          </a:stretch>
        </p:blipFill>
        <p:spPr>
          <a:xfrm>
            <a:off x="3867269" y="5384125"/>
            <a:ext cx="281821" cy="352306"/>
          </a:xfrm>
          <a:prstGeom prst="rect">
            <a:avLst/>
          </a:prstGeom>
        </p:spPr>
      </p:pic>
      <p:sp>
        <p:nvSpPr>
          <p:cNvPr id="15" name="Text 7"/>
          <p:cNvSpPr/>
          <p:nvPr/>
        </p:nvSpPr>
        <p:spPr>
          <a:xfrm>
            <a:off x="7482364" y="5022771"/>
            <a:ext cx="2505789" cy="313253"/>
          </a:xfrm>
          <a:prstGeom prst="rect">
            <a:avLst/>
          </a:prstGeom>
          <a:noFill/>
          <a:ln/>
        </p:spPr>
        <p:txBody>
          <a:bodyPr wrap="none" lIns="0" tIns="0" rIns="0" bIns="0" rtlCol="0" anchor="t"/>
          <a:lstStyle/>
          <a:p>
            <a:pPr marL="0" indent="0" algn="l">
              <a:lnSpc>
                <a:spcPts val="2450"/>
              </a:lnSpc>
              <a:buNone/>
            </a:pPr>
            <a:r>
              <a:rPr lang="en-US" sz="1950" b="1" dirty="0">
                <a:solidFill>
                  <a:srgbClr val="443728"/>
                </a:solidFill>
                <a:latin typeface="Crimson Pro Bold" pitchFamily="34" charset="0"/>
                <a:ea typeface="Crimson Pro Bold" pitchFamily="34" charset="-122"/>
                <a:cs typeface="Crimson Pro Bold" pitchFamily="34" charset="-120"/>
              </a:rPr>
              <a:t>Аналіз тексту</a:t>
            </a:r>
            <a:endParaRPr lang="en-US" sz="1950" dirty="0"/>
          </a:p>
        </p:txBody>
      </p:sp>
      <p:sp>
        <p:nvSpPr>
          <p:cNvPr id="16" name="Text 8"/>
          <p:cNvSpPr/>
          <p:nvPr/>
        </p:nvSpPr>
        <p:spPr>
          <a:xfrm>
            <a:off x="7482364" y="5456277"/>
            <a:ext cx="6246019" cy="641509"/>
          </a:xfrm>
          <a:prstGeom prst="rect">
            <a:avLst/>
          </a:prstGeom>
          <a:noFill/>
          <a:ln/>
        </p:spPr>
        <p:txBody>
          <a:bodyPr wrap="square" lIns="0" tIns="0" rIns="0" bIns="0" rtlCol="0" anchor="t"/>
          <a:lstStyle/>
          <a:p>
            <a:pPr marL="0" indent="0" algn="l">
              <a:lnSpc>
                <a:spcPts val="2500"/>
              </a:lnSpc>
              <a:buNone/>
            </a:pPr>
            <a:r>
              <a:rPr lang="en-US" sz="1550" dirty="0">
                <a:solidFill>
                  <a:srgbClr val="443728"/>
                </a:solidFill>
                <a:latin typeface="Open Sans" pitchFamily="34" charset="0"/>
                <a:ea typeface="Open Sans" pitchFamily="34" charset="-122"/>
                <a:cs typeface="Open Sans" pitchFamily="34" charset="-120"/>
              </a:rPr>
              <a:t>Змістово-композиційний і мовний аналіз з урахуванням типологічної та стильової характеристики</a:t>
            </a:r>
            <a:endParaRPr lang="en-US" sz="1550" dirty="0"/>
          </a:p>
        </p:txBody>
      </p:sp>
      <p:sp>
        <p:nvSpPr>
          <p:cNvPr id="17" name="Text 9"/>
          <p:cNvSpPr/>
          <p:nvPr/>
        </p:nvSpPr>
        <p:spPr>
          <a:xfrm>
            <a:off x="701635" y="6523672"/>
            <a:ext cx="13227129" cy="962263"/>
          </a:xfrm>
          <a:prstGeom prst="rect">
            <a:avLst/>
          </a:prstGeom>
          <a:noFill/>
          <a:ln/>
        </p:spPr>
        <p:txBody>
          <a:bodyPr wrap="square" lIns="0" tIns="0" rIns="0" bIns="0" rtlCol="0" anchor="t"/>
          <a:lstStyle/>
          <a:p>
            <a:pPr marL="0" indent="0" algn="l">
              <a:lnSpc>
                <a:spcPts val="2500"/>
              </a:lnSpc>
              <a:buNone/>
            </a:pPr>
            <a:r>
              <a:rPr lang="en-US" sz="1550" dirty="0">
                <a:solidFill>
                  <a:srgbClr val="443728"/>
                </a:solidFill>
                <a:latin typeface="Open Sans" pitchFamily="34" charset="0"/>
                <a:ea typeface="Open Sans" pitchFamily="34" charset="-122"/>
                <a:cs typeface="Open Sans" pitchFamily="34" charset="-120"/>
              </a:rPr>
              <a:t>З погляду психології мовлення переказ містить три взаємопов'язані рівні, які відповідають чотирьом видам мовленнєвої діяльності – слуханню, говорінню, читанню та письму. За правильної організації роботи переказ навчає учнів цілеспрямовано сприймати, запам'ятовуючи не тільки зміст висловлювання, але і його мовну форму.</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9962" y="879872"/>
            <a:ext cx="7844076" cy="1160859"/>
          </a:xfrm>
          <a:prstGeom prst="rect">
            <a:avLst/>
          </a:prstGeom>
          <a:noFill/>
          <a:ln/>
        </p:spPr>
        <p:txBody>
          <a:bodyPr wrap="square" lIns="0" tIns="0" rIns="0" bIns="0" rtlCol="0" anchor="t"/>
          <a:lstStyle/>
          <a:p>
            <a:pPr marL="0" indent="0" algn="ctr">
              <a:lnSpc>
                <a:spcPts val="4550"/>
              </a:lnSpc>
              <a:buNone/>
            </a:pPr>
            <a:r>
              <a:rPr lang="en-US" sz="3650" b="1" dirty="0">
                <a:solidFill>
                  <a:srgbClr val="443728"/>
                </a:solidFill>
                <a:latin typeface="Crimson Pro Bold" pitchFamily="34" charset="0"/>
                <a:ea typeface="Crimson Pro Bold" pitchFamily="34" charset="-122"/>
                <a:cs typeface="Crimson Pro Bold" pitchFamily="34" charset="-120"/>
              </a:rPr>
              <a:t>Типи переказів за характером текстового матеріалу</a:t>
            </a:r>
            <a:endParaRPr lang="en-US" sz="3650" dirty="0"/>
          </a:p>
        </p:txBody>
      </p:sp>
      <p:sp>
        <p:nvSpPr>
          <p:cNvPr id="4" name="Shape 1"/>
          <p:cNvSpPr/>
          <p:nvPr/>
        </p:nvSpPr>
        <p:spPr>
          <a:xfrm>
            <a:off x="649962" y="2319218"/>
            <a:ext cx="3829288" cy="2868216"/>
          </a:xfrm>
          <a:prstGeom prst="roundRect">
            <a:avLst>
              <a:gd name="adj" fmla="val 2720"/>
            </a:avLst>
          </a:prstGeom>
          <a:solidFill>
            <a:srgbClr val="EBE2E0"/>
          </a:solidFill>
          <a:ln w="7620">
            <a:solidFill>
              <a:srgbClr val="D1C8C6"/>
            </a:solidFill>
            <a:prstDash val="solid"/>
          </a:ln>
        </p:spPr>
      </p:sp>
      <p:sp>
        <p:nvSpPr>
          <p:cNvPr id="5" name="Text 2"/>
          <p:cNvSpPr/>
          <p:nvPr/>
        </p:nvSpPr>
        <p:spPr>
          <a:xfrm>
            <a:off x="843201" y="2512457"/>
            <a:ext cx="2418636" cy="290155"/>
          </a:xfrm>
          <a:prstGeom prst="rect">
            <a:avLst/>
          </a:prstGeom>
          <a:noFill/>
          <a:ln/>
        </p:spPr>
        <p:txBody>
          <a:bodyPr wrap="none" lIns="0" tIns="0" rIns="0" bIns="0" rtlCol="0" anchor="t"/>
          <a:lstStyle/>
          <a:p>
            <a:pPr marL="0" indent="0" algn="l">
              <a:lnSpc>
                <a:spcPts val="2250"/>
              </a:lnSpc>
              <a:buNone/>
            </a:pPr>
            <a:r>
              <a:rPr lang="en-US" sz="1800" b="1" dirty="0">
                <a:solidFill>
                  <a:srgbClr val="443728"/>
                </a:solidFill>
                <a:latin typeface="Crimson Pro Bold" pitchFamily="34" charset="0"/>
                <a:ea typeface="Crimson Pro Bold" pitchFamily="34" charset="-122"/>
                <a:cs typeface="Crimson Pro Bold" pitchFamily="34" charset="-120"/>
              </a:rPr>
              <a:t>Перекази-розповіді</a:t>
            </a:r>
            <a:endParaRPr lang="en-US" sz="1800" dirty="0"/>
          </a:p>
        </p:txBody>
      </p:sp>
      <p:sp>
        <p:nvSpPr>
          <p:cNvPr id="6" name="Text 3"/>
          <p:cNvSpPr/>
          <p:nvPr/>
        </p:nvSpPr>
        <p:spPr>
          <a:xfrm>
            <a:off x="843201" y="2913936"/>
            <a:ext cx="3442811" cy="1783080"/>
          </a:xfrm>
          <a:prstGeom prst="rect">
            <a:avLst/>
          </a:prstGeom>
          <a:noFill/>
          <a:ln/>
        </p:spPr>
        <p:txBody>
          <a:bodyPr wrap="square" lIns="0" tIns="0" rIns="0" bIns="0" rtlCol="0" anchor="t"/>
          <a:lstStyle/>
          <a:p>
            <a:pPr marL="0" indent="0" algn="just">
              <a:lnSpc>
                <a:spcPts val="2300"/>
              </a:lnSpc>
              <a:buNone/>
            </a:pPr>
            <a:r>
              <a:rPr lang="en-US" sz="1450" dirty="0">
                <a:solidFill>
                  <a:srgbClr val="443728"/>
                </a:solidFill>
                <a:latin typeface="Open Sans" pitchFamily="34" charset="0"/>
                <a:ea typeface="Open Sans" pitchFamily="34" charset="-122"/>
                <a:cs typeface="Open Sans" pitchFamily="34" charset="-120"/>
              </a:rPr>
              <a:t>Це перекази, в яких описано одну або кілька подій. Для розповідей характерна часова логічна послідовність викладу явищ. Діти без особливих труднощів засвоюють і відтворюють зміст оповідань.</a:t>
            </a:r>
            <a:endParaRPr lang="en-US" sz="1450" dirty="0"/>
          </a:p>
        </p:txBody>
      </p:sp>
      <p:sp>
        <p:nvSpPr>
          <p:cNvPr id="7" name="Shape 4"/>
          <p:cNvSpPr/>
          <p:nvPr/>
        </p:nvSpPr>
        <p:spPr>
          <a:xfrm>
            <a:off x="4664869" y="2319218"/>
            <a:ext cx="3829288" cy="2868216"/>
          </a:xfrm>
          <a:prstGeom prst="roundRect">
            <a:avLst>
              <a:gd name="adj" fmla="val 2720"/>
            </a:avLst>
          </a:prstGeom>
          <a:solidFill>
            <a:srgbClr val="EBE2E0"/>
          </a:solidFill>
          <a:ln w="7620">
            <a:solidFill>
              <a:srgbClr val="D1C8C6"/>
            </a:solidFill>
            <a:prstDash val="solid"/>
          </a:ln>
        </p:spPr>
      </p:sp>
      <p:sp>
        <p:nvSpPr>
          <p:cNvPr id="8" name="Text 5"/>
          <p:cNvSpPr/>
          <p:nvPr/>
        </p:nvSpPr>
        <p:spPr>
          <a:xfrm>
            <a:off x="4858107" y="2512457"/>
            <a:ext cx="2321600" cy="290155"/>
          </a:xfrm>
          <a:prstGeom prst="rect">
            <a:avLst/>
          </a:prstGeom>
          <a:noFill/>
          <a:ln/>
        </p:spPr>
        <p:txBody>
          <a:bodyPr wrap="none" lIns="0" tIns="0" rIns="0" bIns="0" rtlCol="0" anchor="t"/>
          <a:lstStyle/>
          <a:p>
            <a:pPr marL="0" indent="0" algn="l">
              <a:lnSpc>
                <a:spcPts val="2250"/>
              </a:lnSpc>
              <a:buNone/>
            </a:pPr>
            <a:r>
              <a:rPr lang="en-US" sz="1800" b="1" dirty="0">
                <a:solidFill>
                  <a:srgbClr val="443728"/>
                </a:solidFill>
                <a:latin typeface="Crimson Pro Bold" pitchFamily="34" charset="0"/>
                <a:ea typeface="Crimson Pro Bold" pitchFamily="34" charset="-122"/>
                <a:cs typeface="Crimson Pro Bold" pitchFamily="34" charset="-120"/>
              </a:rPr>
              <a:t>Перекази-описи</a:t>
            </a:r>
            <a:endParaRPr lang="en-US" sz="1800" dirty="0"/>
          </a:p>
        </p:txBody>
      </p:sp>
      <p:sp>
        <p:nvSpPr>
          <p:cNvPr id="9" name="Text 6"/>
          <p:cNvSpPr/>
          <p:nvPr/>
        </p:nvSpPr>
        <p:spPr>
          <a:xfrm>
            <a:off x="4858107" y="2913936"/>
            <a:ext cx="3442811" cy="2080260"/>
          </a:xfrm>
          <a:prstGeom prst="rect">
            <a:avLst/>
          </a:prstGeom>
          <a:noFill/>
          <a:ln/>
        </p:spPr>
        <p:txBody>
          <a:bodyPr wrap="square" lIns="0" tIns="0" rIns="0" bIns="0" rtlCol="0" anchor="t"/>
          <a:lstStyle/>
          <a:p>
            <a:pPr marL="0" indent="0" algn="just">
              <a:lnSpc>
                <a:spcPts val="2300"/>
              </a:lnSpc>
              <a:buNone/>
            </a:pPr>
            <a:r>
              <a:rPr lang="en-US" sz="1450" dirty="0">
                <a:solidFill>
                  <a:srgbClr val="443728"/>
                </a:solidFill>
                <a:latin typeface="Open Sans" pitchFamily="34" charset="0"/>
                <a:ea typeface="Open Sans" pitchFamily="34" charset="-122"/>
                <a:cs typeface="Open Sans" pitchFamily="34" charset="-120"/>
              </a:rPr>
              <a:t>Це перекази, в яких викладено зовнішню характеристику одного чи кількох предметів. Між окремими частинами в описі наявні просторові зв'язки, які сприймаються і засвоюються учнями з більшими зусиллями, ніж часові.</a:t>
            </a:r>
            <a:endParaRPr lang="en-US" sz="1450" dirty="0"/>
          </a:p>
        </p:txBody>
      </p:sp>
      <p:sp>
        <p:nvSpPr>
          <p:cNvPr id="10" name="Shape 7"/>
          <p:cNvSpPr/>
          <p:nvPr/>
        </p:nvSpPr>
        <p:spPr>
          <a:xfrm>
            <a:off x="649962" y="5373053"/>
            <a:ext cx="7844076" cy="1976676"/>
          </a:xfrm>
          <a:prstGeom prst="roundRect">
            <a:avLst>
              <a:gd name="adj" fmla="val 3946"/>
            </a:avLst>
          </a:prstGeom>
          <a:solidFill>
            <a:srgbClr val="EBE2E0"/>
          </a:solidFill>
          <a:ln w="7620">
            <a:solidFill>
              <a:srgbClr val="D1C8C6"/>
            </a:solidFill>
            <a:prstDash val="solid"/>
          </a:ln>
        </p:spPr>
      </p:sp>
      <p:sp>
        <p:nvSpPr>
          <p:cNvPr id="11" name="Text 8"/>
          <p:cNvSpPr/>
          <p:nvPr/>
        </p:nvSpPr>
        <p:spPr>
          <a:xfrm>
            <a:off x="843201" y="5566291"/>
            <a:ext cx="2331125" cy="290155"/>
          </a:xfrm>
          <a:prstGeom prst="rect">
            <a:avLst/>
          </a:prstGeom>
          <a:noFill/>
          <a:ln/>
        </p:spPr>
        <p:txBody>
          <a:bodyPr wrap="none" lIns="0" tIns="0" rIns="0" bIns="0" rtlCol="0" anchor="t"/>
          <a:lstStyle/>
          <a:p>
            <a:pPr marL="0" indent="0" algn="l">
              <a:lnSpc>
                <a:spcPts val="2250"/>
              </a:lnSpc>
              <a:buNone/>
            </a:pPr>
            <a:r>
              <a:rPr lang="en-US" sz="1800" b="1" dirty="0">
                <a:solidFill>
                  <a:srgbClr val="443728"/>
                </a:solidFill>
                <a:latin typeface="Crimson Pro Bold" pitchFamily="34" charset="0"/>
                <a:ea typeface="Crimson Pro Bold" pitchFamily="34" charset="-122"/>
                <a:cs typeface="Crimson Pro Bold" pitchFamily="34" charset="-120"/>
              </a:rPr>
              <a:t>Перекази-роздуми</a:t>
            </a:r>
            <a:endParaRPr lang="en-US" sz="1800" dirty="0"/>
          </a:p>
        </p:txBody>
      </p:sp>
      <p:sp>
        <p:nvSpPr>
          <p:cNvPr id="12" name="Text 9"/>
          <p:cNvSpPr/>
          <p:nvPr/>
        </p:nvSpPr>
        <p:spPr>
          <a:xfrm>
            <a:off x="843201" y="5967770"/>
            <a:ext cx="7457599" cy="1188720"/>
          </a:xfrm>
          <a:prstGeom prst="rect">
            <a:avLst/>
          </a:prstGeom>
          <a:noFill/>
          <a:ln/>
        </p:spPr>
        <p:txBody>
          <a:bodyPr wrap="square" lIns="0" tIns="0" rIns="0" bIns="0" rtlCol="0" anchor="t"/>
          <a:lstStyle/>
          <a:p>
            <a:pPr marL="0" indent="0" algn="just">
              <a:lnSpc>
                <a:spcPts val="2300"/>
              </a:lnSpc>
              <a:buNone/>
            </a:pPr>
            <a:r>
              <a:rPr lang="en-US" sz="1450" dirty="0">
                <a:solidFill>
                  <a:srgbClr val="443728"/>
                </a:solidFill>
                <a:latin typeface="Open Sans" pitchFamily="34" charset="0"/>
                <a:ea typeface="Open Sans" pitchFamily="34" charset="-122"/>
                <a:cs typeface="Open Sans" pitchFamily="34" charset="-120"/>
              </a:rPr>
              <a:t>Це перекази міркувань щодо подій, явищ, предметів. Вони не тільки сприяють розвиткові мови, а й дають учням можливість проявити самостійність, допомагають учителеві з'ясувати, що цікавить та хвилює учнів у тому чи іншому уривку, якими людськими якостями вони бажають оволодіти.</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67333" y="581025"/>
            <a:ext cx="8009334" cy="1013222"/>
          </a:xfrm>
          <a:prstGeom prst="rect">
            <a:avLst/>
          </a:prstGeom>
          <a:noFill/>
          <a:ln/>
        </p:spPr>
        <p:txBody>
          <a:bodyPr wrap="square" lIns="0" tIns="0" rIns="0" bIns="0" rtlCol="0" anchor="t"/>
          <a:lstStyle/>
          <a:p>
            <a:pPr marL="0" indent="0" algn="ctr">
              <a:lnSpc>
                <a:spcPts val="3950"/>
              </a:lnSpc>
              <a:buNone/>
            </a:pPr>
            <a:r>
              <a:rPr lang="en-US" sz="3150" b="1" dirty="0">
                <a:solidFill>
                  <a:srgbClr val="443728"/>
                </a:solidFill>
                <a:latin typeface="Crimson Pro Bold" pitchFamily="34" charset="0"/>
                <a:ea typeface="Crimson Pro Bold" pitchFamily="34" charset="-122"/>
                <a:cs typeface="Crimson Pro Bold" pitchFamily="34" charset="-120"/>
              </a:rPr>
              <a:t>Види переказів за </a:t>
            </a:r>
            <a:r>
              <a:rPr lang="en-US" sz="3150" b="1" dirty="0" err="1">
                <a:solidFill>
                  <a:srgbClr val="443728"/>
                </a:solidFill>
                <a:latin typeface="Crimson Pro Bold" pitchFamily="34" charset="0"/>
                <a:ea typeface="Crimson Pro Bold" pitchFamily="34" charset="-122"/>
                <a:cs typeface="Crimson Pro Bold" pitchFamily="34" charset="-120"/>
              </a:rPr>
              <a:t>способом</a:t>
            </a:r>
            <a:r>
              <a:rPr lang="en-US" sz="3150" b="1" dirty="0">
                <a:solidFill>
                  <a:srgbClr val="443728"/>
                </a:solidFill>
                <a:latin typeface="Crimson Pro Bold" pitchFamily="34" charset="0"/>
                <a:ea typeface="Crimson Pro Bold" pitchFamily="34" charset="-122"/>
                <a:cs typeface="Crimson Pro Bold" pitchFamily="34" charset="-120"/>
              </a:rPr>
              <a:t> </a:t>
            </a:r>
            <a:endParaRPr lang="uk-UA" sz="3150" b="1" dirty="0" smtClean="0">
              <a:solidFill>
                <a:srgbClr val="443728"/>
              </a:solidFill>
              <a:latin typeface="Crimson Pro Bold" pitchFamily="34" charset="0"/>
              <a:ea typeface="Crimson Pro Bold" pitchFamily="34" charset="-122"/>
              <a:cs typeface="Crimson Pro Bold" pitchFamily="34" charset="-120"/>
            </a:endParaRPr>
          </a:p>
          <a:p>
            <a:pPr marL="0" indent="0" algn="ctr">
              <a:lnSpc>
                <a:spcPts val="3950"/>
              </a:lnSpc>
              <a:buNone/>
            </a:pPr>
            <a:r>
              <a:rPr lang="en-US" sz="3150" b="1" dirty="0" err="1" smtClean="0">
                <a:solidFill>
                  <a:srgbClr val="443728"/>
                </a:solidFill>
                <a:latin typeface="Crimson Pro Bold" pitchFamily="34" charset="0"/>
                <a:ea typeface="Crimson Pro Bold" pitchFamily="34" charset="-122"/>
                <a:cs typeface="Crimson Pro Bold" pitchFamily="34" charset="-120"/>
              </a:rPr>
              <a:t>передачі</a:t>
            </a:r>
            <a:r>
              <a:rPr lang="en-US" sz="3150" b="1" dirty="0" smtClean="0">
                <a:solidFill>
                  <a:srgbClr val="443728"/>
                </a:solidFill>
                <a:latin typeface="Crimson Pro Bold" pitchFamily="34" charset="0"/>
                <a:ea typeface="Crimson Pro Bold" pitchFamily="34" charset="-122"/>
                <a:cs typeface="Crimson Pro Bold" pitchFamily="34" charset="-120"/>
              </a:rPr>
              <a:t> </a:t>
            </a:r>
            <a:r>
              <a:rPr lang="en-US" sz="3150" b="1" dirty="0">
                <a:solidFill>
                  <a:srgbClr val="443728"/>
                </a:solidFill>
                <a:latin typeface="Crimson Pro Bold" pitchFamily="34" charset="0"/>
                <a:ea typeface="Crimson Pro Bold" pitchFamily="34" charset="-122"/>
                <a:cs typeface="Crimson Pro Bold" pitchFamily="34" charset="-120"/>
              </a:rPr>
              <a:t>змісту</a:t>
            </a:r>
            <a:endParaRPr lang="en-US" sz="3150" dirty="0"/>
          </a:p>
        </p:txBody>
      </p:sp>
      <p:pic>
        <p:nvPicPr>
          <p:cNvPr id="4" name="Image 1" descr="preencoded.png"/>
          <p:cNvPicPr>
            <a:picLocks noChangeAspect="1"/>
          </p:cNvPicPr>
          <p:nvPr/>
        </p:nvPicPr>
        <p:blipFill>
          <a:blip r:embed="rId4"/>
          <a:stretch>
            <a:fillRect/>
          </a:stretch>
        </p:blipFill>
        <p:spPr>
          <a:xfrm>
            <a:off x="567333" y="1837373"/>
            <a:ext cx="810458" cy="1452801"/>
          </a:xfrm>
          <a:prstGeom prst="rect">
            <a:avLst/>
          </a:prstGeom>
        </p:spPr>
      </p:pic>
      <p:sp>
        <p:nvSpPr>
          <p:cNvPr id="5" name="Text 1"/>
          <p:cNvSpPr/>
          <p:nvPr/>
        </p:nvSpPr>
        <p:spPr>
          <a:xfrm>
            <a:off x="1620917" y="1999417"/>
            <a:ext cx="2033468" cy="253246"/>
          </a:xfrm>
          <a:prstGeom prst="rect">
            <a:avLst/>
          </a:prstGeom>
          <a:noFill/>
          <a:ln/>
        </p:spPr>
        <p:txBody>
          <a:bodyPr wrap="none" lIns="0" tIns="0" rIns="0" bIns="0" rtlCol="0" anchor="t"/>
          <a:lstStyle/>
          <a:p>
            <a:pPr marL="0" indent="0" algn="l">
              <a:lnSpc>
                <a:spcPts val="1950"/>
              </a:lnSpc>
              <a:buNone/>
            </a:pPr>
            <a:r>
              <a:rPr lang="en-US" sz="1550" b="1" dirty="0">
                <a:solidFill>
                  <a:srgbClr val="443728"/>
                </a:solidFill>
                <a:latin typeface="Crimson Pro Bold" pitchFamily="34" charset="0"/>
                <a:ea typeface="Crimson Pro Bold" pitchFamily="34" charset="-122"/>
                <a:cs typeface="Crimson Pro Bold" pitchFamily="34" charset="-120"/>
              </a:rPr>
              <a:t>Докладні перекази</a:t>
            </a:r>
            <a:endParaRPr lang="en-US" sz="1550" dirty="0"/>
          </a:p>
        </p:txBody>
      </p:sp>
      <p:sp>
        <p:nvSpPr>
          <p:cNvPr id="6" name="Text 2"/>
          <p:cNvSpPr/>
          <p:nvPr/>
        </p:nvSpPr>
        <p:spPr>
          <a:xfrm>
            <a:off x="1620917" y="2349818"/>
            <a:ext cx="6955750" cy="778312"/>
          </a:xfrm>
          <a:prstGeom prst="rect">
            <a:avLst/>
          </a:prstGeom>
          <a:noFill/>
          <a:ln/>
        </p:spPr>
        <p:txBody>
          <a:bodyPr wrap="square" lIns="0" tIns="0" rIns="0" bIns="0" rtlCol="0" anchor="t"/>
          <a:lstStyle/>
          <a:p>
            <a:pPr marL="0" indent="0" algn="l">
              <a:lnSpc>
                <a:spcPts val="2000"/>
              </a:lnSpc>
              <a:buNone/>
            </a:pPr>
            <a:r>
              <a:rPr lang="en-US" sz="1250" dirty="0">
                <a:solidFill>
                  <a:srgbClr val="443728"/>
                </a:solidFill>
                <a:latin typeface="Open Sans" pitchFamily="34" charset="0"/>
                <a:ea typeface="Open Sans" pitchFamily="34" charset="-122"/>
                <a:cs typeface="Open Sans" pitchFamily="34" charset="-120"/>
              </a:rPr>
              <a:t>Передають зміст оповідання, уривка чи епізоду повністю (без пропуску окремих деталей), послідовно і правильно. Привчають учнів уважно слухати текст, запам'ятовувати деталі, назви, чітко уяснити всі місця твору.</a:t>
            </a:r>
            <a:endParaRPr lang="en-US" sz="1250" dirty="0"/>
          </a:p>
        </p:txBody>
      </p:sp>
      <p:pic>
        <p:nvPicPr>
          <p:cNvPr id="7" name="Image 2" descr="preencoded.png"/>
          <p:cNvPicPr>
            <a:picLocks noChangeAspect="1"/>
          </p:cNvPicPr>
          <p:nvPr/>
        </p:nvPicPr>
        <p:blipFill>
          <a:blip r:embed="rId5"/>
          <a:stretch>
            <a:fillRect/>
          </a:stretch>
        </p:blipFill>
        <p:spPr>
          <a:xfrm>
            <a:off x="567333" y="3290173"/>
            <a:ext cx="810458" cy="1452801"/>
          </a:xfrm>
          <a:prstGeom prst="rect">
            <a:avLst/>
          </a:prstGeom>
        </p:spPr>
      </p:pic>
      <p:sp>
        <p:nvSpPr>
          <p:cNvPr id="8" name="Text 3"/>
          <p:cNvSpPr/>
          <p:nvPr/>
        </p:nvSpPr>
        <p:spPr>
          <a:xfrm>
            <a:off x="1620917" y="3452217"/>
            <a:ext cx="2026325" cy="253246"/>
          </a:xfrm>
          <a:prstGeom prst="rect">
            <a:avLst/>
          </a:prstGeom>
          <a:noFill/>
          <a:ln/>
        </p:spPr>
        <p:txBody>
          <a:bodyPr wrap="none" lIns="0" tIns="0" rIns="0" bIns="0" rtlCol="0" anchor="t"/>
          <a:lstStyle/>
          <a:p>
            <a:pPr marL="0" indent="0" algn="l">
              <a:lnSpc>
                <a:spcPts val="1950"/>
              </a:lnSpc>
              <a:buNone/>
            </a:pPr>
            <a:r>
              <a:rPr lang="en-US" sz="1550" b="1" dirty="0">
                <a:solidFill>
                  <a:srgbClr val="443728"/>
                </a:solidFill>
                <a:latin typeface="Crimson Pro Bold" pitchFamily="34" charset="0"/>
                <a:ea typeface="Crimson Pro Bold" pitchFamily="34" charset="-122"/>
                <a:cs typeface="Crimson Pro Bold" pitchFamily="34" charset="-120"/>
              </a:rPr>
              <a:t>Стислі перекази</a:t>
            </a:r>
            <a:endParaRPr lang="en-US" sz="1550" dirty="0"/>
          </a:p>
        </p:txBody>
      </p:sp>
      <p:sp>
        <p:nvSpPr>
          <p:cNvPr id="9" name="Text 4"/>
          <p:cNvSpPr/>
          <p:nvPr/>
        </p:nvSpPr>
        <p:spPr>
          <a:xfrm>
            <a:off x="1620917" y="3802618"/>
            <a:ext cx="6955750" cy="778312"/>
          </a:xfrm>
          <a:prstGeom prst="rect">
            <a:avLst/>
          </a:prstGeom>
          <a:noFill/>
          <a:ln/>
        </p:spPr>
        <p:txBody>
          <a:bodyPr wrap="square" lIns="0" tIns="0" rIns="0" bIns="0" rtlCol="0" anchor="t"/>
          <a:lstStyle/>
          <a:p>
            <a:pPr marL="0" indent="0" algn="l">
              <a:lnSpc>
                <a:spcPts val="2000"/>
              </a:lnSpc>
              <a:buNone/>
            </a:pPr>
            <a:r>
              <a:rPr lang="en-US" sz="1250" dirty="0">
                <a:solidFill>
                  <a:srgbClr val="443728"/>
                </a:solidFill>
                <a:latin typeface="Open Sans" pitchFamily="34" charset="0"/>
                <a:ea typeface="Open Sans" pitchFamily="34" charset="-122"/>
                <a:cs typeface="Open Sans" pitchFamily="34" charset="-120"/>
              </a:rPr>
              <a:t>Навчають учнів висловлювати свої думки та почуття стисло і чітко. Вимагають вміння глибоко осмислювати зміст твору, визначати найголовніше, найсуттєвіше, випускаючи малозначущі факти, події, другорядні епізоди.</a:t>
            </a:r>
            <a:endParaRPr lang="en-US" sz="1250" dirty="0"/>
          </a:p>
        </p:txBody>
      </p:sp>
      <p:pic>
        <p:nvPicPr>
          <p:cNvPr id="10" name="Image 3" descr="preencoded.png"/>
          <p:cNvPicPr>
            <a:picLocks noChangeAspect="1"/>
          </p:cNvPicPr>
          <p:nvPr/>
        </p:nvPicPr>
        <p:blipFill>
          <a:blip r:embed="rId6"/>
          <a:stretch>
            <a:fillRect/>
          </a:stretch>
        </p:blipFill>
        <p:spPr>
          <a:xfrm>
            <a:off x="567333" y="4742974"/>
            <a:ext cx="810458" cy="1452801"/>
          </a:xfrm>
          <a:prstGeom prst="rect">
            <a:avLst/>
          </a:prstGeom>
        </p:spPr>
      </p:pic>
      <p:sp>
        <p:nvSpPr>
          <p:cNvPr id="11" name="Text 5"/>
          <p:cNvSpPr/>
          <p:nvPr/>
        </p:nvSpPr>
        <p:spPr>
          <a:xfrm>
            <a:off x="1620917" y="4905018"/>
            <a:ext cx="2082403" cy="253246"/>
          </a:xfrm>
          <a:prstGeom prst="rect">
            <a:avLst/>
          </a:prstGeom>
          <a:noFill/>
          <a:ln/>
        </p:spPr>
        <p:txBody>
          <a:bodyPr wrap="none" lIns="0" tIns="0" rIns="0" bIns="0" rtlCol="0" anchor="t"/>
          <a:lstStyle/>
          <a:p>
            <a:pPr marL="0" indent="0" algn="l">
              <a:lnSpc>
                <a:spcPts val="1950"/>
              </a:lnSpc>
              <a:buNone/>
            </a:pPr>
            <a:r>
              <a:rPr lang="en-US" sz="1550" b="1" dirty="0">
                <a:solidFill>
                  <a:srgbClr val="443728"/>
                </a:solidFill>
                <a:latin typeface="Crimson Pro Bold" pitchFamily="34" charset="0"/>
                <a:ea typeface="Crimson Pro Bold" pitchFamily="34" charset="-122"/>
                <a:cs typeface="Crimson Pro Bold" pitchFamily="34" charset="-120"/>
              </a:rPr>
              <a:t>Вибіркові перекази</a:t>
            </a:r>
            <a:endParaRPr lang="en-US" sz="1550" dirty="0"/>
          </a:p>
        </p:txBody>
      </p:sp>
      <p:sp>
        <p:nvSpPr>
          <p:cNvPr id="12" name="Text 6"/>
          <p:cNvSpPr/>
          <p:nvPr/>
        </p:nvSpPr>
        <p:spPr>
          <a:xfrm>
            <a:off x="1620917" y="5255419"/>
            <a:ext cx="6955750" cy="778312"/>
          </a:xfrm>
          <a:prstGeom prst="rect">
            <a:avLst/>
          </a:prstGeom>
          <a:noFill/>
          <a:ln/>
        </p:spPr>
        <p:txBody>
          <a:bodyPr wrap="square" lIns="0" tIns="0" rIns="0" bIns="0" rtlCol="0" anchor="t"/>
          <a:lstStyle/>
          <a:p>
            <a:pPr marL="0" indent="0" algn="l">
              <a:lnSpc>
                <a:spcPts val="2000"/>
              </a:lnSpc>
              <a:buNone/>
            </a:pPr>
            <a:r>
              <a:rPr lang="en-US" sz="1250" dirty="0">
                <a:solidFill>
                  <a:srgbClr val="443728"/>
                </a:solidFill>
                <a:latin typeface="Open Sans" pitchFamily="34" charset="0"/>
                <a:ea typeface="Open Sans" pitchFamily="34" charset="-122"/>
                <a:cs typeface="Open Sans" pitchFamily="34" charset="-120"/>
              </a:rPr>
              <a:t>Навчають учнів відбирати з тексту найістотніше з того чи іншого питання. Вимагають вміння добирати з тексту матеріали на задану тему, визначати основну думку, систематизувати зібраний матеріал.</a:t>
            </a:r>
            <a:endParaRPr lang="en-US" sz="1250" dirty="0"/>
          </a:p>
        </p:txBody>
      </p:sp>
      <p:pic>
        <p:nvPicPr>
          <p:cNvPr id="13" name="Image 4" descr="preencoded.png"/>
          <p:cNvPicPr>
            <a:picLocks noChangeAspect="1"/>
          </p:cNvPicPr>
          <p:nvPr/>
        </p:nvPicPr>
        <p:blipFill>
          <a:blip r:embed="rId7"/>
          <a:stretch>
            <a:fillRect/>
          </a:stretch>
        </p:blipFill>
        <p:spPr>
          <a:xfrm>
            <a:off x="567333" y="6195774"/>
            <a:ext cx="810458" cy="1452801"/>
          </a:xfrm>
          <a:prstGeom prst="rect">
            <a:avLst/>
          </a:prstGeom>
        </p:spPr>
      </p:pic>
      <p:sp>
        <p:nvSpPr>
          <p:cNvPr id="14" name="Text 7"/>
          <p:cNvSpPr/>
          <p:nvPr/>
        </p:nvSpPr>
        <p:spPr>
          <a:xfrm>
            <a:off x="1620917" y="6357818"/>
            <a:ext cx="2026325" cy="253246"/>
          </a:xfrm>
          <a:prstGeom prst="rect">
            <a:avLst/>
          </a:prstGeom>
          <a:noFill/>
          <a:ln/>
        </p:spPr>
        <p:txBody>
          <a:bodyPr wrap="none" lIns="0" tIns="0" rIns="0" bIns="0" rtlCol="0" anchor="t"/>
          <a:lstStyle/>
          <a:p>
            <a:pPr marL="0" indent="0" algn="l">
              <a:lnSpc>
                <a:spcPts val="1950"/>
              </a:lnSpc>
              <a:buNone/>
            </a:pPr>
            <a:r>
              <a:rPr lang="en-US" sz="1550" b="1" dirty="0">
                <a:solidFill>
                  <a:srgbClr val="443728"/>
                </a:solidFill>
                <a:latin typeface="Crimson Pro Bold" pitchFamily="34" charset="0"/>
                <a:ea typeface="Crimson Pro Bold" pitchFamily="34" charset="-122"/>
                <a:cs typeface="Crimson Pro Bold" pitchFamily="34" charset="-120"/>
              </a:rPr>
              <a:t>Творчі перекази</a:t>
            </a:r>
            <a:endParaRPr lang="en-US" sz="1550" dirty="0"/>
          </a:p>
        </p:txBody>
      </p:sp>
      <p:sp>
        <p:nvSpPr>
          <p:cNvPr id="15" name="Text 8"/>
          <p:cNvSpPr/>
          <p:nvPr/>
        </p:nvSpPr>
        <p:spPr>
          <a:xfrm>
            <a:off x="1620917" y="6708219"/>
            <a:ext cx="6955750" cy="778312"/>
          </a:xfrm>
          <a:prstGeom prst="rect">
            <a:avLst/>
          </a:prstGeom>
          <a:noFill/>
          <a:ln/>
        </p:spPr>
        <p:txBody>
          <a:bodyPr wrap="square" lIns="0" tIns="0" rIns="0" bIns="0" rtlCol="0" anchor="t"/>
          <a:lstStyle/>
          <a:p>
            <a:pPr marL="0" indent="0" algn="l">
              <a:lnSpc>
                <a:spcPts val="2000"/>
              </a:lnSpc>
              <a:buNone/>
            </a:pPr>
            <a:r>
              <a:rPr lang="en-US" sz="1250" dirty="0">
                <a:solidFill>
                  <a:srgbClr val="443728"/>
                </a:solidFill>
                <a:latin typeface="Open Sans" pitchFamily="34" charset="0"/>
                <a:ea typeface="Open Sans" pitchFamily="34" charset="-122"/>
                <a:cs typeface="Open Sans" pitchFamily="34" charset="-120"/>
              </a:rPr>
              <a:t>Сприяють розвитку розумової активності учнів, самостійності виконання завдань, свідомому підходові до розв'язання їх. Передбачають внесення певних змін щодо вживання окремих граматичних форм, конструкцій та викладу змісту.</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8070" y="589717"/>
            <a:ext cx="8577382" cy="667941"/>
          </a:xfrm>
          <a:prstGeom prst="rect">
            <a:avLst/>
          </a:prstGeom>
          <a:noFill/>
          <a:ln/>
        </p:spPr>
        <p:txBody>
          <a:bodyPr wrap="none" lIns="0" tIns="0" rIns="0" bIns="0" rtlCol="0" anchor="t"/>
          <a:lstStyle/>
          <a:p>
            <a:pPr marL="0" indent="0" algn="l">
              <a:lnSpc>
                <a:spcPts val="5250"/>
              </a:lnSpc>
              <a:buNone/>
            </a:pPr>
            <a:r>
              <a:rPr lang="en-US" sz="4200" b="1" dirty="0">
                <a:solidFill>
                  <a:srgbClr val="443728"/>
                </a:solidFill>
                <a:latin typeface="Crimson Pro Bold" pitchFamily="34" charset="0"/>
                <a:ea typeface="Crimson Pro Bold" pitchFamily="34" charset="-122"/>
                <a:cs typeface="Crimson Pro Bold" pitchFamily="34" charset="-120"/>
              </a:rPr>
              <a:t>Творчі завдання для переказів</a:t>
            </a:r>
            <a:endParaRPr lang="en-US" sz="4200" dirty="0"/>
          </a:p>
        </p:txBody>
      </p:sp>
      <p:sp>
        <p:nvSpPr>
          <p:cNvPr id="3" name="Shape 1"/>
          <p:cNvSpPr/>
          <p:nvPr/>
        </p:nvSpPr>
        <p:spPr>
          <a:xfrm>
            <a:off x="748070" y="1925479"/>
            <a:ext cx="480893" cy="480893"/>
          </a:xfrm>
          <a:prstGeom prst="roundRect">
            <a:avLst>
              <a:gd name="adj" fmla="val 18670"/>
            </a:avLst>
          </a:prstGeom>
          <a:solidFill>
            <a:srgbClr val="EBE2E0"/>
          </a:solidFill>
          <a:ln w="7620">
            <a:solidFill>
              <a:srgbClr val="D1C8C6"/>
            </a:solidFill>
            <a:prstDash val="solid"/>
          </a:ln>
        </p:spPr>
      </p:sp>
      <p:sp>
        <p:nvSpPr>
          <p:cNvPr id="4" name="Text 2"/>
          <p:cNvSpPr/>
          <p:nvPr/>
        </p:nvSpPr>
        <p:spPr>
          <a:xfrm>
            <a:off x="828139" y="1965484"/>
            <a:ext cx="320635" cy="400764"/>
          </a:xfrm>
          <a:prstGeom prst="rect">
            <a:avLst/>
          </a:prstGeom>
          <a:noFill/>
          <a:ln/>
        </p:spPr>
        <p:txBody>
          <a:bodyPr wrap="none" lIns="0" tIns="0" rIns="0" bIns="0" rtlCol="0" anchor="t"/>
          <a:lstStyle/>
          <a:p>
            <a:pPr marL="0" indent="0" algn="ctr">
              <a:lnSpc>
                <a:spcPts val="2500"/>
              </a:lnSpc>
              <a:buNone/>
            </a:pPr>
            <a:r>
              <a:rPr lang="en-US" sz="2500" b="1" dirty="0">
                <a:solidFill>
                  <a:srgbClr val="443728"/>
                </a:solidFill>
                <a:latin typeface="Crimson Pro Bold" pitchFamily="34" charset="0"/>
                <a:ea typeface="Crimson Pro Bold" pitchFamily="34" charset="-122"/>
                <a:cs typeface="Crimson Pro Bold" pitchFamily="34" charset="-120"/>
              </a:rPr>
              <a:t>1</a:t>
            </a:r>
            <a:endParaRPr lang="en-US" sz="2500" dirty="0"/>
          </a:p>
        </p:txBody>
      </p:sp>
      <p:sp>
        <p:nvSpPr>
          <p:cNvPr id="5" name="Text 3"/>
          <p:cNvSpPr/>
          <p:nvPr/>
        </p:nvSpPr>
        <p:spPr>
          <a:xfrm>
            <a:off x="1442680" y="1925479"/>
            <a:ext cx="3176707" cy="333970"/>
          </a:xfrm>
          <a:prstGeom prst="rect">
            <a:avLst/>
          </a:prstGeom>
          <a:noFill/>
          <a:ln/>
        </p:spPr>
        <p:txBody>
          <a:bodyPr wrap="none" lIns="0" tIns="0" rIns="0" bIns="0" rtlCol="0" anchor="t"/>
          <a:lstStyle/>
          <a:p>
            <a:pPr marL="0" indent="0" algn="l">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Зміна особи оповідача</a:t>
            </a:r>
            <a:endParaRPr lang="en-US" sz="2100" dirty="0"/>
          </a:p>
        </p:txBody>
      </p:sp>
      <p:sp>
        <p:nvSpPr>
          <p:cNvPr id="6" name="Text 4"/>
          <p:cNvSpPr/>
          <p:nvPr/>
        </p:nvSpPr>
        <p:spPr>
          <a:xfrm>
            <a:off x="1442680" y="2387679"/>
            <a:ext cx="5765721" cy="1367790"/>
          </a:xfrm>
          <a:prstGeom prst="rect">
            <a:avLst/>
          </a:prstGeom>
          <a:noFill/>
          <a:ln/>
        </p:spPr>
        <p:txBody>
          <a:bodyPr wrap="square" lIns="0" tIns="0" rIns="0" bIns="0" rtlCol="0" anchor="t"/>
          <a:lstStyle/>
          <a:p>
            <a:pPr marL="0" indent="0" algn="l">
              <a:lnSpc>
                <a:spcPts val="2650"/>
              </a:lnSpc>
              <a:buNone/>
            </a:pPr>
            <a:r>
              <a:rPr lang="en-US" sz="1650" dirty="0">
                <a:solidFill>
                  <a:srgbClr val="443728"/>
                </a:solidFill>
                <a:latin typeface="Open Sans" pitchFamily="34" charset="0"/>
                <a:ea typeface="Open Sans" pitchFamily="34" charset="-122"/>
                <a:cs typeface="Open Sans" pitchFamily="34" charset="-120"/>
              </a:rPr>
              <a:t>Переказати текст, змінивши особу. Якщо в тексті розповідь ведеться від першої особи, пропонується передати її від третьої, ставлячи розповідачем одну з дійових осіб.</a:t>
            </a:r>
            <a:endParaRPr lang="en-US" sz="1650" dirty="0"/>
          </a:p>
        </p:txBody>
      </p:sp>
      <p:sp>
        <p:nvSpPr>
          <p:cNvPr id="7" name="Shape 5"/>
          <p:cNvSpPr/>
          <p:nvPr/>
        </p:nvSpPr>
        <p:spPr>
          <a:xfrm>
            <a:off x="7422118" y="1925479"/>
            <a:ext cx="480893" cy="480893"/>
          </a:xfrm>
          <a:prstGeom prst="roundRect">
            <a:avLst>
              <a:gd name="adj" fmla="val 18670"/>
            </a:avLst>
          </a:prstGeom>
          <a:solidFill>
            <a:srgbClr val="EBE2E0"/>
          </a:solidFill>
          <a:ln w="7620">
            <a:solidFill>
              <a:srgbClr val="D1C8C6"/>
            </a:solidFill>
            <a:prstDash val="solid"/>
          </a:ln>
        </p:spPr>
      </p:sp>
      <p:sp>
        <p:nvSpPr>
          <p:cNvPr id="8" name="Text 6"/>
          <p:cNvSpPr/>
          <p:nvPr/>
        </p:nvSpPr>
        <p:spPr>
          <a:xfrm>
            <a:off x="7502188" y="1965484"/>
            <a:ext cx="320635" cy="400764"/>
          </a:xfrm>
          <a:prstGeom prst="rect">
            <a:avLst/>
          </a:prstGeom>
          <a:noFill/>
          <a:ln/>
        </p:spPr>
        <p:txBody>
          <a:bodyPr wrap="none" lIns="0" tIns="0" rIns="0" bIns="0" rtlCol="0" anchor="t"/>
          <a:lstStyle/>
          <a:p>
            <a:pPr marL="0" indent="0" algn="ctr">
              <a:lnSpc>
                <a:spcPts val="2500"/>
              </a:lnSpc>
              <a:buNone/>
            </a:pPr>
            <a:r>
              <a:rPr lang="en-US" sz="2500" b="1" dirty="0">
                <a:solidFill>
                  <a:srgbClr val="443728"/>
                </a:solidFill>
                <a:latin typeface="Crimson Pro Bold" pitchFamily="34" charset="0"/>
                <a:ea typeface="Crimson Pro Bold" pitchFamily="34" charset="-122"/>
                <a:cs typeface="Crimson Pro Bold" pitchFamily="34" charset="-120"/>
              </a:rPr>
              <a:t>2</a:t>
            </a:r>
            <a:endParaRPr lang="en-US" sz="2500" dirty="0"/>
          </a:p>
        </p:txBody>
      </p:sp>
      <p:sp>
        <p:nvSpPr>
          <p:cNvPr id="9" name="Text 7"/>
          <p:cNvSpPr/>
          <p:nvPr/>
        </p:nvSpPr>
        <p:spPr>
          <a:xfrm>
            <a:off x="8116729" y="1925479"/>
            <a:ext cx="4024551" cy="333970"/>
          </a:xfrm>
          <a:prstGeom prst="rect">
            <a:avLst/>
          </a:prstGeom>
          <a:noFill/>
          <a:ln/>
        </p:spPr>
        <p:txBody>
          <a:bodyPr wrap="none" lIns="0" tIns="0" rIns="0" bIns="0" rtlCol="0" anchor="t"/>
          <a:lstStyle/>
          <a:p>
            <a:pPr marL="0" indent="0" algn="l">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Зміна послідовності епізодів</a:t>
            </a:r>
            <a:endParaRPr lang="en-US" sz="2100" dirty="0"/>
          </a:p>
        </p:txBody>
      </p:sp>
      <p:sp>
        <p:nvSpPr>
          <p:cNvPr id="10" name="Text 8"/>
          <p:cNvSpPr/>
          <p:nvPr/>
        </p:nvSpPr>
        <p:spPr>
          <a:xfrm>
            <a:off x="8116729" y="2387679"/>
            <a:ext cx="5765721" cy="1025843"/>
          </a:xfrm>
          <a:prstGeom prst="rect">
            <a:avLst/>
          </a:prstGeom>
          <a:noFill/>
          <a:ln/>
        </p:spPr>
        <p:txBody>
          <a:bodyPr wrap="square" lIns="0" tIns="0" rIns="0" bIns="0" rtlCol="0" anchor="t"/>
          <a:lstStyle/>
          <a:p>
            <a:pPr marL="0" indent="0" algn="l">
              <a:lnSpc>
                <a:spcPts val="2650"/>
              </a:lnSpc>
              <a:buNone/>
            </a:pPr>
            <a:r>
              <a:rPr lang="en-US" sz="1650" dirty="0">
                <a:solidFill>
                  <a:srgbClr val="443728"/>
                </a:solidFill>
                <a:latin typeface="Open Sans" pitchFamily="34" charset="0"/>
                <a:ea typeface="Open Sans" pitchFamily="34" charset="-122"/>
                <a:cs typeface="Open Sans" pitchFamily="34" charset="-120"/>
              </a:rPr>
              <a:t>Написати переказ тексту, змінюючи послідовність передачі окремих епізодів (наприклад, поставити на початок найцікавіший епізод).</a:t>
            </a:r>
            <a:endParaRPr lang="en-US" sz="1650" dirty="0"/>
          </a:p>
        </p:txBody>
      </p:sp>
      <p:sp>
        <p:nvSpPr>
          <p:cNvPr id="11" name="Shape 9"/>
          <p:cNvSpPr/>
          <p:nvPr/>
        </p:nvSpPr>
        <p:spPr>
          <a:xfrm>
            <a:off x="748070" y="4209574"/>
            <a:ext cx="480893" cy="480893"/>
          </a:xfrm>
          <a:prstGeom prst="roundRect">
            <a:avLst>
              <a:gd name="adj" fmla="val 18670"/>
            </a:avLst>
          </a:prstGeom>
          <a:solidFill>
            <a:srgbClr val="EBE2E0"/>
          </a:solidFill>
          <a:ln w="7620">
            <a:solidFill>
              <a:srgbClr val="D1C8C6"/>
            </a:solidFill>
            <a:prstDash val="solid"/>
          </a:ln>
        </p:spPr>
      </p:sp>
      <p:sp>
        <p:nvSpPr>
          <p:cNvPr id="12" name="Text 10"/>
          <p:cNvSpPr/>
          <p:nvPr/>
        </p:nvSpPr>
        <p:spPr>
          <a:xfrm>
            <a:off x="828139" y="4249579"/>
            <a:ext cx="320635" cy="400764"/>
          </a:xfrm>
          <a:prstGeom prst="rect">
            <a:avLst/>
          </a:prstGeom>
          <a:noFill/>
          <a:ln/>
        </p:spPr>
        <p:txBody>
          <a:bodyPr wrap="none" lIns="0" tIns="0" rIns="0" bIns="0" rtlCol="0" anchor="t"/>
          <a:lstStyle/>
          <a:p>
            <a:pPr marL="0" indent="0" algn="ctr">
              <a:lnSpc>
                <a:spcPts val="2500"/>
              </a:lnSpc>
              <a:buNone/>
            </a:pPr>
            <a:r>
              <a:rPr lang="en-US" sz="2500" b="1" dirty="0">
                <a:solidFill>
                  <a:srgbClr val="443728"/>
                </a:solidFill>
                <a:latin typeface="Crimson Pro Bold" pitchFamily="34" charset="0"/>
                <a:ea typeface="Crimson Pro Bold" pitchFamily="34" charset="-122"/>
                <a:cs typeface="Crimson Pro Bold" pitchFamily="34" charset="-120"/>
              </a:rPr>
              <a:t>3</a:t>
            </a:r>
            <a:endParaRPr lang="en-US" sz="2500" dirty="0"/>
          </a:p>
        </p:txBody>
      </p:sp>
      <p:sp>
        <p:nvSpPr>
          <p:cNvPr id="13" name="Text 11"/>
          <p:cNvSpPr/>
          <p:nvPr/>
        </p:nvSpPr>
        <p:spPr>
          <a:xfrm>
            <a:off x="1442680" y="4209574"/>
            <a:ext cx="2672001" cy="333970"/>
          </a:xfrm>
          <a:prstGeom prst="rect">
            <a:avLst/>
          </a:prstGeom>
          <a:noFill/>
          <a:ln/>
        </p:spPr>
        <p:txBody>
          <a:bodyPr wrap="none" lIns="0" tIns="0" rIns="0" bIns="0" rtlCol="0" anchor="t"/>
          <a:lstStyle/>
          <a:p>
            <a:pPr marL="0" indent="0" algn="l">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Поширення тексту</a:t>
            </a:r>
            <a:endParaRPr lang="en-US" sz="2100" dirty="0"/>
          </a:p>
        </p:txBody>
      </p:sp>
      <p:sp>
        <p:nvSpPr>
          <p:cNvPr id="14" name="Text 12"/>
          <p:cNvSpPr/>
          <p:nvPr/>
        </p:nvSpPr>
        <p:spPr>
          <a:xfrm>
            <a:off x="1442680" y="4671774"/>
            <a:ext cx="5765721" cy="683895"/>
          </a:xfrm>
          <a:prstGeom prst="rect">
            <a:avLst/>
          </a:prstGeom>
          <a:noFill/>
          <a:ln/>
        </p:spPr>
        <p:txBody>
          <a:bodyPr wrap="square" lIns="0" tIns="0" rIns="0" bIns="0" rtlCol="0" anchor="t"/>
          <a:lstStyle/>
          <a:p>
            <a:pPr marL="0" indent="0" algn="l">
              <a:lnSpc>
                <a:spcPts val="2650"/>
              </a:lnSpc>
              <a:buNone/>
            </a:pPr>
            <a:r>
              <a:rPr lang="en-US" sz="1650" dirty="0">
                <a:solidFill>
                  <a:srgbClr val="443728"/>
                </a:solidFill>
                <a:latin typeface="Open Sans" pitchFamily="34" charset="0"/>
                <a:ea typeface="Open Sans" pitchFamily="34" charset="-122"/>
                <a:cs typeface="Open Sans" pitchFamily="34" charset="-120"/>
              </a:rPr>
              <a:t>Поширити текст оповідання, доповнюючи початок і вводячи новий епізод, додаючи своє закінчення.</a:t>
            </a:r>
            <a:endParaRPr lang="en-US" sz="1650" dirty="0"/>
          </a:p>
        </p:txBody>
      </p:sp>
      <p:sp>
        <p:nvSpPr>
          <p:cNvPr id="15" name="Shape 13"/>
          <p:cNvSpPr/>
          <p:nvPr/>
        </p:nvSpPr>
        <p:spPr>
          <a:xfrm>
            <a:off x="7422118" y="4209574"/>
            <a:ext cx="480893" cy="480893"/>
          </a:xfrm>
          <a:prstGeom prst="roundRect">
            <a:avLst>
              <a:gd name="adj" fmla="val 18670"/>
            </a:avLst>
          </a:prstGeom>
          <a:solidFill>
            <a:srgbClr val="EBE2E0"/>
          </a:solidFill>
          <a:ln w="7620">
            <a:solidFill>
              <a:srgbClr val="D1C8C6"/>
            </a:solidFill>
            <a:prstDash val="solid"/>
          </a:ln>
        </p:spPr>
      </p:sp>
      <p:sp>
        <p:nvSpPr>
          <p:cNvPr id="16" name="Text 14"/>
          <p:cNvSpPr/>
          <p:nvPr/>
        </p:nvSpPr>
        <p:spPr>
          <a:xfrm>
            <a:off x="7502188" y="4249579"/>
            <a:ext cx="320635" cy="400764"/>
          </a:xfrm>
          <a:prstGeom prst="rect">
            <a:avLst/>
          </a:prstGeom>
          <a:noFill/>
          <a:ln/>
        </p:spPr>
        <p:txBody>
          <a:bodyPr wrap="none" lIns="0" tIns="0" rIns="0" bIns="0" rtlCol="0" anchor="t"/>
          <a:lstStyle/>
          <a:p>
            <a:pPr marL="0" indent="0" algn="ctr">
              <a:lnSpc>
                <a:spcPts val="2500"/>
              </a:lnSpc>
              <a:buNone/>
            </a:pPr>
            <a:r>
              <a:rPr lang="en-US" sz="2500" b="1" dirty="0">
                <a:solidFill>
                  <a:srgbClr val="443728"/>
                </a:solidFill>
                <a:latin typeface="Crimson Pro Bold" pitchFamily="34" charset="0"/>
                <a:ea typeface="Crimson Pro Bold" pitchFamily="34" charset="-122"/>
                <a:cs typeface="Crimson Pro Bold" pitchFamily="34" charset="-120"/>
              </a:rPr>
              <a:t>4</a:t>
            </a:r>
            <a:endParaRPr lang="en-US" sz="2500" dirty="0"/>
          </a:p>
        </p:txBody>
      </p:sp>
      <p:sp>
        <p:nvSpPr>
          <p:cNvPr id="17" name="Text 15"/>
          <p:cNvSpPr/>
          <p:nvPr/>
        </p:nvSpPr>
        <p:spPr>
          <a:xfrm>
            <a:off x="8116729" y="4209574"/>
            <a:ext cx="4827865" cy="333970"/>
          </a:xfrm>
          <a:prstGeom prst="rect">
            <a:avLst/>
          </a:prstGeom>
          <a:noFill/>
          <a:ln/>
        </p:spPr>
        <p:txBody>
          <a:bodyPr wrap="none" lIns="0" tIns="0" rIns="0" bIns="0" rtlCol="0" anchor="t"/>
          <a:lstStyle/>
          <a:p>
            <a:pPr marL="0" indent="0" algn="l">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Заміна синтаксичних конструкцій</a:t>
            </a:r>
            <a:endParaRPr lang="en-US" sz="2100" dirty="0"/>
          </a:p>
        </p:txBody>
      </p:sp>
      <p:sp>
        <p:nvSpPr>
          <p:cNvPr id="18" name="Text 16"/>
          <p:cNvSpPr/>
          <p:nvPr/>
        </p:nvSpPr>
        <p:spPr>
          <a:xfrm>
            <a:off x="8116729" y="4671774"/>
            <a:ext cx="5765721" cy="1367790"/>
          </a:xfrm>
          <a:prstGeom prst="rect">
            <a:avLst/>
          </a:prstGeom>
          <a:noFill/>
          <a:ln/>
        </p:spPr>
        <p:txBody>
          <a:bodyPr wrap="square" lIns="0" tIns="0" rIns="0" bIns="0" rtlCol="0" anchor="t"/>
          <a:lstStyle/>
          <a:p>
            <a:pPr marL="0" indent="0" algn="l">
              <a:lnSpc>
                <a:spcPts val="2650"/>
              </a:lnSpc>
              <a:buNone/>
            </a:pPr>
            <a:r>
              <a:rPr lang="en-US" sz="1650" dirty="0">
                <a:solidFill>
                  <a:srgbClr val="443728"/>
                </a:solidFill>
                <a:latin typeface="Open Sans" pitchFamily="34" charset="0"/>
                <a:ea typeface="Open Sans" pitchFamily="34" charset="-122"/>
                <a:cs typeface="Open Sans" pitchFamily="34" charset="-120"/>
              </a:rPr>
              <a:t>Замінити одні синтаксичні конструкції іншими. Якщо в тексті є пряма мова, пропонується написати переказ цього тексту з перетворенням прямої мови на непряму.</a:t>
            </a:r>
            <a:endParaRPr lang="en-US" sz="1650" dirty="0"/>
          </a:p>
        </p:txBody>
      </p:sp>
      <p:sp>
        <p:nvSpPr>
          <p:cNvPr id="19" name="Shape 17"/>
          <p:cNvSpPr/>
          <p:nvPr/>
        </p:nvSpPr>
        <p:spPr>
          <a:xfrm>
            <a:off x="748070" y="6493669"/>
            <a:ext cx="480893" cy="480893"/>
          </a:xfrm>
          <a:prstGeom prst="roundRect">
            <a:avLst>
              <a:gd name="adj" fmla="val 18670"/>
            </a:avLst>
          </a:prstGeom>
          <a:solidFill>
            <a:srgbClr val="EBE2E0"/>
          </a:solidFill>
          <a:ln w="7620">
            <a:solidFill>
              <a:srgbClr val="D1C8C6"/>
            </a:solidFill>
            <a:prstDash val="solid"/>
          </a:ln>
        </p:spPr>
      </p:sp>
      <p:sp>
        <p:nvSpPr>
          <p:cNvPr id="20" name="Text 18"/>
          <p:cNvSpPr/>
          <p:nvPr/>
        </p:nvSpPr>
        <p:spPr>
          <a:xfrm>
            <a:off x="828139" y="6533674"/>
            <a:ext cx="320635" cy="400764"/>
          </a:xfrm>
          <a:prstGeom prst="rect">
            <a:avLst/>
          </a:prstGeom>
          <a:noFill/>
          <a:ln/>
        </p:spPr>
        <p:txBody>
          <a:bodyPr wrap="none" lIns="0" tIns="0" rIns="0" bIns="0" rtlCol="0" anchor="t"/>
          <a:lstStyle/>
          <a:p>
            <a:pPr marL="0" indent="0" algn="ctr">
              <a:lnSpc>
                <a:spcPts val="2500"/>
              </a:lnSpc>
              <a:buNone/>
            </a:pPr>
            <a:r>
              <a:rPr lang="en-US" sz="2500" b="1" dirty="0">
                <a:solidFill>
                  <a:srgbClr val="443728"/>
                </a:solidFill>
                <a:latin typeface="Crimson Pro Bold" pitchFamily="34" charset="0"/>
                <a:ea typeface="Crimson Pro Bold" pitchFamily="34" charset="-122"/>
                <a:cs typeface="Crimson Pro Bold" pitchFamily="34" charset="-120"/>
              </a:rPr>
              <a:t>5</a:t>
            </a:r>
            <a:endParaRPr lang="en-US" sz="2500" dirty="0"/>
          </a:p>
        </p:txBody>
      </p:sp>
      <p:sp>
        <p:nvSpPr>
          <p:cNvPr id="21" name="Text 19"/>
          <p:cNvSpPr/>
          <p:nvPr/>
        </p:nvSpPr>
        <p:spPr>
          <a:xfrm>
            <a:off x="1442680" y="6493669"/>
            <a:ext cx="2672001" cy="333970"/>
          </a:xfrm>
          <a:prstGeom prst="rect">
            <a:avLst/>
          </a:prstGeom>
          <a:noFill/>
          <a:ln/>
        </p:spPr>
        <p:txBody>
          <a:bodyPr wrap="none" lIns="0" tIns="0" rIns="0" bIns="0" rtlCol="0" anchor="t"/>
          <a:lstStyle/>
          <a:p>
            <a:pPr marL="0" indent="0" algn="l">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Лексичні заміни</a:t>
            </a:r>
            <a:endParaRPr lang="en-US" sz="2100" dirty="0"/>
          </a:p>
        </p:txBody>
      </p:sp>
      <p:sp>
        <p:nvSpPr>
          <p:cNvPr id="22" name="Text 20"/>
          <p:cNvSpPr/>
          <p:nvPr/>
        </p:nvSpPr>
        <p:spPr>
          <a:xfrm>
            <a:off x="1442680" y="6955869"/>
            <a:ext cx="5765721" cy="683895"/>
          </a:xfrm>
          <a:prstGeom prst="rect">
            <a:avLst/>
          </a:prstGeom>
          <a:noFill/>
          <a:ln/>
        </p:spPr>
        <p:txBody>
          <a:bodyPr wrap="square" lIns="0" tIns="0" rIns="0" bIns="0" rtlCol="0" anchor="t"/>
          <a:lstStyle/>
          <a:p>
            <a:pPr marL="0" indent="0" algn="l">
              <a:lnSpc>
                <a:spcPts val="2650"/>
              </a:lnSpc>
              <a:buNone/>
            </a:pPr>
            <a:r>
              <a:rPr lang="en-US" sz="1650" dirty="0">
                <a:solidFill>
                  <a:srgbClr val="443728"/>
                </a:solidFill>
                <a:latin typeface="Open Sans" pitchFamily="34" charset="0"/>
                <a:ea typeface="Open Sans" pitchFamily="34" charset="-122"/>
                <a:cs typeface="Open Sans" pitchFamily="34" charset="-120"/>
              </a:rPr>
              <a:t>Замінити певні слова і словосполучення синонімічними.</a:t>
            </a:r>
            <a:endParaRPr lang="en-US" sz="1650" dirty="0"/>
          </a:p>
        </p:txBody>
      </p:sp>
      <p:sp>
        <p:nvSpPr>
          <p:cNvPr id="23" name="Shape 21"/>
          <p:cNvSpPr/>
          <p:nvPr/>
        </p:nvSpPr>
        <p:spPr>
          <a:xfrm>
            <a:off x="7422118" y="6493669"/>
            <a:ext cx="480893" cy="480893"/>
          </a:xfrm>
          <a:prstGeom prst="roundRect">
            <a:avLst>
              <a:gd name="adj" fmla="val 18670"/>
            </a:avLst>
          </a:prstGeom>
          <a:solidFill>
            <a:srgbClr val="EBE2E0"/>
          </a:solidFill>
          <a:ln w="7620">
            <a:solidFill>
              <a:srgbClr val="D1C8C6"/>
            </a:solidFill>
            <a:prstDash val="solid"/>
          </a:ln>
        </p:spPr>
      </p:sp>
      <p:sp>
        <p:nvSpPr>
          <p:cNvPr id="24" name="Text 22"/>
          <p:cNvSpPr/>
          <p:nvPr/>
        </p:nvSpPr>
        <p:spPr>
          <a:xfrm>
            <a:off x="7502188" y="6533674"/>
            <a:ext cx="320635" cy="400764"/>
          </a:xfrm>
          <a:prstGeom prst="rect">
            <a:avLst/>
          </a:prstGeom>
          <a:noFill/>
          <a:ln/>
        </p:spPr>
        <p:txBody>
          <a:bodyPr wrap="none" lIns="0" tIns="0" rIns="0" bIns="0" rtlCol="0" anchor="t"/>
          <a:lstStyle/>
          <a:p>
            <a:pPr marL="0" indent="0" algn="ctr">
              <a:lnSpc>
                <a:spcPts val="2500"/>
              </a:lnSpc>
              <a:buNone/>
            </a:pPr>
            <a:r>
              <a:rPr lang="en-US" sz="2500" b="1" dirty="0">
                <a:solidFill>
                  <a:srgbClr val="443728"/>
                </a:solidFill>
                <a:latin typeface="Crimson Pro Bold" pitchFamily="34" charset="0"/>
                <a:ea typeface="Crimson Pro Bold" pitchFamily="34" charset="-122"/>
                <a:cs typeface="Crimson Pro Bold" pitchFamily="34" charset="-120"/>
              </a:rPr>
              <a:t>6</a:t>
            </a:r>
            <a:endParaRPr lang="en-US" sz="2500" dirty="0"/>
          </a:p>
        </p:txBody>
      </p:sp>
      <p:sp>
        <p:nvSpPr>
          <p:cNvPr id="25" name="Text 23"/>
          <p:cNvSpPr/>
          <p:nvPr/>
        </p:nvSpPr>
        <p:spPr>
          <a:xfrm>
            <a:off x="8116729" y="6493669"/>
            <a:ext cx="2672001" cy="333970"/>
          </a:xfrm>
          <a:prstGeom prst="rect">
            <a:avLst/>
          </a:prstGeom>
          <a:noFill/>
          <a:ln/>
        </p:spPr>
        <p:txBody>
          <a:bodyPr wrap="none" lIns="0" tIns="0" rIns="0" bIns="0" rtlCol="0" anchor="t"/>
          <a:lstStyle/>
          <a:p>
            <a:pPr marL="0" indent="0" algn="l">
              <a:lnSpc>
                <a:spcPts val="2600"/>
              </a:lnSpc>
              <a:buNone/>
            </a:pPr>
            <a:r>
              <a:rPr lang="en-US" sz="2100" b="1" dirty="0">
                <a:solidFill>
                  <a:srgbClr val="443728"/>
                </a:solidFill>
                <a:latin typeface="Crimson Pro Bold" pitchFamily="34" charset="0"/>
                <a:ea typeface="Crimson Pro Bold" pitchFamily="34" charset="-122"/>
                <a:cs typeface="Crimson Pro Bold" pitchFamily="34" charset="-120"/>
              </a:rPr>
              <a:t>Збагачення тексту</a:t>
            </a:r>
            <a:endParaRPr lang="en-US" sz="2100" dirty="0"/>
          </a:p>
        </p:txBody>
      </p:sp>
      <p:sp>
        <p:nvSpPr>
          <p:cNvPr id="26" name="Text 24"/>
          <p:cNvSpPr/>
          <p:nvPr/>
        </p:nvSpPr>
        <p:spPr>
          <a:xfrm>
            <a:off x="8116729" y="6955869"/>
            <a:ext cx="5765721" cy="683895"/>
          </a:xfrm>
          <a:prstGeom prst="rect">
            <a:avLst/>
          </a:prstGeom>
          <a:noFill/>
          <a:ln/>
        </p:spPr>
        <p:txBody>
          <a:bodyPr wrap="square" lIns="0" tIns="0" rIns="0" bIns="0" rtlCol="0" anchor="t"/>
          <a:lstStyle/>
          <a:p>
            <a:pPr marL="0" indent="0" algn="l">
              <a:lnSpc>
                <a:spcPts val="2650"/>
              </a:lnSpc>
              <a:buNone/>
            </a:pPr>
            <a:r>
              <a:rPr lang="en-US" sz="1650" dirty="0">
                <a:solidFill>
                  <a:srgbClr val="443728"/>
                </a:solidFill>
                <a:latin typeface="Open Sans" pitchFamily="34" charset="0"/>
                <a:ea typeface="Open Sans" pitchFamily="34" charset="-122"/>
                <a:cs typeface="Open Sans" pitchFamily="34" charset="-120"/>
              </a:rPr>
              <a:t>Ввести в текст ті чи інші порівняння, метафори, епітети, прислів'я, крилаті вирази, цитати.</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69119" y="447199"/>
            <a:ext cx="9649420" cy="508159"/>
          </a:xfrm>
          <a:prstGeom prst="rect">
            <a:avLst/>
          </a:prstGeom>
          <a:noFill/>
          <a:ln/>
        </p:spPr>
        <p:txBody>
          <a:bodyPr wrap="none" lIns="0" tIns="0" rIns="0" bIns="0" rtlCol="0" anchor="t"/>
          <a:lstStyle/>
          <a:p>
            <a:pPr marL="0" indent="0" algn="l">
              <a:lnSpc>
                <a:spcPts val="4000"/>
              </a:lnSpc>
              <a:buNone/>
            </a:pPr>
            <a:r>
              <a:rPr lang="en-US" sz="3200" b="1" dirty="0">
                <a:solidFill>
                  <a:srgbClr val="443728"/>
                </a:solidFill>
                <a:latin typeface="Crimson Pro Bold" pitchFamily="34" charset="0"/>
                <a:ea typeface="Crimson Pro Bold" pitchFamily="34" charset="-122"/>
                <a:cs typeface="Crimson Pro Bold" pitchFamily="34" charset="-120"/>
              </a:rPr>
              <a:t>Методика проведення навчальних переказів</a:t>
            </a:r>
            <a:endParaRPr lang="en-US" sz="3200" dirty="0"/>
          </a:p>
        </p:txBody>
      </p:sp>
      <p:sp>
        <p:nvSpPr>
          <p:cNvPr id="3" name="Shape 1"/>
          <p:cNvSpPr/>
          <p:nvPr/>
        </p:nvSpPr>
        <p:spPr>
          <a:xfrm>
            <a:off x="7303770" y="1280517"/>
            <a:ext cx="22860" cy="6504384"/>
          </a:xfrm>
          <a:prstGeom prst="roundRect">
            <a:avLst>
              <a:gd name="adj" fmla="val 298784"/>
            </a:avLst>
          </a:prstGeom>
          <a:solidFill>
            <a:srgbClr val="D1C8C6"/>
          </a:solidFill>
          <a:ln/>
        </p:spPr>
      </p:sp>
      <p:sp>
        <p:nvSpPr>
          <p:cNvPr id="4" name="Shape 2"/>
          <p:cNvSpPr/>
          <p:nvPr/>
        </p:nvSpPr>
        <p:spPr>
          <a:xfrm>
            <a:off x="6667321" y="1634847"/>
            <a:ext cx="487799" cy="22860"/>
          </a:xfrm>
          <a:prstGeom prst="roundRect">
            <a:avLst>
              <a:gd name="adj" fmla="val 298784"/>
            </a:avLst>
          </a:prstGeom>
          <a:solidFill>
            <a:srgbClr val="D1C8C6"/>
          </a:solidFill>
          <a:ln/>
        </p:spPr>
      </p:sp>
      <p:sp>
        <p:nvSpPr>
          <p:cNvPr id="5" name="Shape 3"/>
          <p:cNvSpPr/>
          <p:nvPr/>
        </p:nvSpPr>
        <p:spPr>
          <a:xfrm>
            <a:off x="7132260" y="1463397"/>
            <a:ext cx="365879" cy="365879"/>
          </a:xfrm>
          <a:prstGeom prst="roundRect">
            <a:avLst>
              <a:gd name="adj" fmla="val 18668"/>
            </a:avLst>
          </a:prstGeom>
          <a:solidFill>
            <a:srgbClr val="EBE2E0"/>
          </a:solidFill>
          <a:ln w="7620">
            <a:solidFill>
              <a:srgbClr val="D1C8C6"/>
            </a:solidFill>
            <a:prstDash val="solid"/>
          </a:ln>
        </p:spPr>
      </p:sp>
      <p:pic>
        <p:nvPicPr>
          <p:cNvPr id="6" name="Image 0" descr="preencoded.png"/>
          <p:cNvPicPr>
            <a:picLocks noChangeAspect="1"/>
          </p:cNvPicPr>
          <p:nvPr/>
        </p:nvPicPr>
        <p:blipFill>
          <a:blip r:embed="rId3"/>
          <a:stretch>
            <a:fillRect/>
          </a:stretch>
        </p:blipFill>
        <p:spPr>
          <a:xfrm>
            <a:off x="7193220" y="1493818"/>
            <a:ext cx="243840" cy="304919"/>
          </a:xfrm>
          <a:prstGeom prst="rect">
            <a:avLst/>
          </a:prstGeom>
        </p:spPr>
      </p:pic>
      <p:sp>
        <p:nvSpPr>
          <p:cNvPr id="7" name="Text 4"/>
          <p:cNvSpPr/>
          <p:nvPr/>
        </p:nvSpPr>
        <p:spPr>
          <a:xfrm>
            <a:off x="4469368" y="1443038"/>
            <a:ext cx="2032754" cy="253960"/>
          </a:xfrm>
          <a:prstGeom prst="rect">
            <a:avLst/>
          </a:prstGeom>
          <a:noFill/>
          <a:ln/>
        </p:spPr>
        <p:txBody>
          <a:bodyPr wrap="none" lIns="0" tIns="0" rIns="0" bIns="0" rtlCol="0" anchor="t"/>
          <a:lstStyle/>
          <a:p>
            <a:pPr marL="0" indent="0" algn="r">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Вступна бесіда</a:t>
            </a:r>
            <a:endParaRPr lang="en-US" sz="1600" dirty="0"/>
          </a:p>
        </p:txBody>
      </p:sp>
      <p:sp>
        <p:nvSpPr>
          <p:cNvPr id="8" name="Text 5"/>
          <p:cNvSpPr/>
          <p:nvPr/>
        </p:nvSpPr>
        <p:spPr>
          <a:xfrm>
            <a:off x="569119" y="1794510"/>
            <a:ext cx="5933003" cy="260152"/>
          </a:xfrm>
          <a:prstGeom prst="rect">
            <a:avLst/>
          </a:prstGeom>
          <a:noFill/>
          <a:ln/>
        </p:spPr>
        <p:txBody>
          <a:bodyPr wrap="none" lIns="0" tIns="0" rIns="0" bIns="0" rtlCol="0" anchor="t"/>
          <a:lstStyle/>
          <a:p>
            <a:pPr marL="0" indent="0" algn="r">
              <a:lnSpc>
                <a:spcPts val="2000"/>
              </a:lnSpc>
              <a:buNone/>
            </a:pPr>
            <a:r>
              <a:rPr lang="en-US" sz="1250" dirty="0">
                <a:solidFill>
                  <a:srgbClr val="443728"/>
                </a:solidFill>
                <a:latin typeface="Open Sans" pitchFamily="34" charset="0"/>
                <a:ea typeface="Open Sans" pitchFamily="34" charset="-122"/>
                <a:cs typeface="Open Sans" pitchFamily="34" charset="-120"/>
              </a:rPr>
              <a:t>Підготовка учнів до сприйняття тексту, мотивація</a:t>
            </a:r>
            <a:endParaRPr lang="en-US" sz="1250" dirty="0"/>
          </a:p>
        </p:txBody>
      </p:sp>
      <p:sp>
        <p:nvSpPr>
          <p:cNvPr id="9" name="Shape 6"/>
          <p:cNvSpPr/>
          <p:nvPr/>
        </p:nvSpPr>
        <p:spPr>
          <a:xfrm>
            <a:off x="7475280" y="2447806"/>
            <a:ext cx="487799" cy="22860"/>
          </a:xfrm>
          <a:prstGeom prst="roundRect">
            <a:avLst>
              <a:gd name="adj" fmla="val 298784"/>
            </a:avLst>
          </a:prstGeom>
          <a:solidFill>
            <a:srgbClr val="D1C8C6"/>
          </a:solidFill>
          <a:ln/>
        </p:spPr>
      </p:sp>
      <p:sp>
        <p:nvSpPr>
          <p:cNvPr id="10" name="Shape 7"/>
          <p:cNvSpPr/>
          <p:nvPr/>
        </p:nvSpPr>
        <p:spPr>
          <a:xfrm>
            <a:off x="7132260" y="2276356"/>
            <a:ext cx="365879" cy="365879"/>
          </a:xfrm>
          <a:prstGeom prst="roundRect">
            <a:avLst>
              <a:gd name="adj" fmla="val 18668"/>
            </a:avLst>
          </a:prstGeom>
          <a:solidFill>
            <a:srgbClr val="EBE2E0"/>
          </a:solidFill>
          <a:ln w="7620">
            <a:solidFill>
              <a:srgbClr val="D1C8C6"/>
            </a:solidFill>
            <a:prstDash val="solid"/>
          </a:ln>
        </p:spPr>
      </p:sp>
      <p:pic>
        <p:nvPicPr>
          <p:cNvPr id="11" name="Image 1" descr="preencoded.png"/>
          <p:cNvPicPr>
            <a:picLocks noChangeAspect="1"/>
          </p:cNvPicPr>
          <p:nvPr/>
        </p:nvPicPr>
        <p:blipFill>
          <a:blip r:embed="rId4"/>
          <a:stretch>
            <a:fillRect/>
          </a:stretch>
        </p:blipFill>
        <p:spPr>
          <a:xfrm>
            <a:off x="7193220" y="2306776"/>
            <a:ext cx="243840" cy="304919"/>
          </a:xfrm>
          <a:prstGeom prst="rect">
            <a:avLst/>
          </a:prstGeom>
        </p:spPr>
      </p:pic>
      <p:sp>
        <p:nvSpPr>
          <p:cNvPr id="12" name="Text 8"/>
          <p:cNvSpPr/>
          <p:nvPr/>
        </p:nvSpPr>
        <p:spPr>
          <a:xfrm>
            <a:off x="8128278" y="2255996"/>
            <a:ext cx="2032754" cy="253960"/>
          </a:xfrm>
          <a:prstGeom prst="rect">
            <a:avLst/>
          </a:prstGeom>
          <a:noFill/>
          <a:ln/>
        </p:spPr>
        <p:txBody>
          <a:bodyPr wrap="none" lIns="0" tIns="0" rIns="0" bIns="0" rtlCol="0" anchor="t"/>
          <a:lstStyle/>
          <a:p>
            <a:pPr marL="0" indent="0" algn="l">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Читання тексту</a:t>
            </a:r>
            <a:endParaRPr lang="en-US" sz="1600" dirty="0"/>
          </a:p>
        </p:txBody>
      </p:sp>
      <p:sp>
        <p:nvSpPr>
          <p:cNvPr id="13" name="Text 9"/>
          <p:cNvSpPr/>
          <p:nvPr/>
        </p:nvSpPr>
        <p:spPr>
          <a:xfrm>
            <a:off x="8128278" y="2607469"/>
            <a:ext cx="5933003" cy="260152"/>
          </a:xfrm>
          <a:prstGeom prst="rect">
            <a:avLst/>
          </a:prstGeom>
          <a:noFill/>
          <a:ln/>
        </p:spPr>
        <p:txBody>
          <a:bodyPr wrap="none" lIns="0" tIns="0" rIns="0" bIns="0" rtlCol="0" anchor="t"/>
          <a:lstStyle/>
          <a:p>
            <a:pPr marL="0" indent="0" algn="l">
              <a:lnSpc>
                <a:spcPts val="2000"/>
              </a:lnSpc>
              <a:buNone/>
            </a:pPr>
            <a:r>
              <a:rPr lang="en-US" sz="1250" dirty="0">
                <a:solidFill>
                  <a:srgbClr val="443728"/>
                </a:solidFill>
                <a:latin typeface="Open Sans" pitchFamily="34" charset="0"/>
                <a:ea typeface="Open Sans" pitchFamily="34" charset="-122"/>
                <a:cs typeface="Open Sans" pitchFamily="34" charset="-120"/>
              </a:rPr>
              <a:t>Ознайомлення з текстом, який буде переказуватись</a:t>
            </a:r>
            <a:endParaRPr lang="en-US" sz="1250" dirty="0"/>
          </a:p>
        </p:txBody>
      </p:sp>
      <p:sp>
        <p:nvSpPr>
          <p:cNvPr id="14" name="Shape 10"/>
          <p:cNvSpPr/>
          <p:nvPr/>
        </p:nvSpPr>
        <p:spPr>
          <a:xfrm>
            <a:off x="6667321" y="3179445"/>
            <a:ext cx="487799" cy="22860"/>
          </a:xfrm>
          <a:prstGeom prst="roundRect">
            <a:avLst>
              <a:gd name="adj" fmla="val 298784"/>
            </a:avLst>
          </a:prstGeom>
          <a:solidFill>
            <a:srgbClr val="D1C8C6"/>
          </a:solidFill>
          <a:ln/>
        </p:spPr>
      </p:sp>
      <p:sp>
        <p:nvSpPr>
          <p:cNvPr id="15" name="Shape 11"/>
          <p:cNvSpPr/>
          <p:nvPr/>
        </p:nvSpPr>
        <p:spPr>
          <a:xfrm>
            <a:off x="7132260" y="3007995"/>
            <a:ext cx="365879" cy="365879"/>
          </a:xfrm>
          <a:prstGeom prst="roundRect">
            <a:avLst>
              <a:gd name="adj" fmla="val 18668"/>
            </a:avLst>
          </a:prstGeom>
          <a:solidFill>
            <a:srgbClr val="EBE2E0"/>
          </a:solidFill>
          <a:ln w="7620">
            <a:solidFill>
              <a:srgbClr val="D1C8C6"/>
            </a:solidFill>
            <a:prstDash val="solid"/>
          </a:ln>
        </p:spPr>
      </p:sp>
      <p:pic>
        <p:nvPicPr>
          <p:cNvPr id="16" name="Image 2" descr="preencoded.png"/>
          <p:cNvPicPr>
            <a:picLocks noChangeAspect="1"/>
          </p:cNvPicPr>
          <p:nvPr/>
        </p:nvPicPr>
        <p:blipFill>
          <a:blip r:embed="rId5"/>
          <a:stretch>
            <a:fillRect/>
          </a:stretch>
        </p:blipFill>
        <p:spPr>
          <a:xfrm>
            <a:off x="7193220" y="3038415"/>
            <a:ext cx="243840" cy="304919"/>
          </a:xfrm>
          <a:prstGeom prst="rect">
            <a:avLst/>
          </a:prstGeom>
        </p:spPr>
      </p:pic>
      <p:sp>
        <p:nvSpPr>
          <p:cNvPr id="17" name="Text 12"/>
          <p:cNvSpPr/>
          <p:nvPr/>
        </p:nvSpPr>
        <p:spPr>
          <a:xfrm>
            <a:off x="2289096" y="2987635"/>
            <a:ext cx="4213027" cy="253960"/>
          </a:xfrm>
          <a:prstGeom prst="rect">
            <a:avLst/>
          </a:prstGeom>
          <a:noFill/>
          <a:ln/>
        </p:spPr>
        <p:txBody>
          <a:bodyPr wrap="none" lIns="0" tIns="0" rIns="0" bIns="0" rtlCol="0" anchor="t"/>
          <a:lstStyle/>
          <a:p>
            <a:pPr marL="0" indent="0" algn="r">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Бесіда за змістом та словникова робота</a:t>
            </a:r>
            <a:endParaRPr lang="en-US" sz="1600" dirty="0"/>
          </a:p>
        </p:txBody>
      </p:sp>
      <p:sp>
        <p:nvSpPr>
          <p:cNvPr id="18" name="Text 13"/>
          <p:cNvSpPr/>
          <p:nvPr/>
        </p:nvSpPr>
        <p:spPr>
          <a:xfrm>
            <a:off x="569119" y="3339108"/>
            <a:ext cx="5933003" cy="260152"/>
          </a:xfrm>
          <a:prstGeom prst="rect">
            <a:avLst/>
          </a:prstGeom>
          <a:noFill/>
          <a:ln/>
        </p:spPr>
        <p:txBody>
          <a:bodyPr wrap="none" lIns="0" tIns="0" rIns="0" bIns="0" rtlCol="0" anchor="t"/>
          <a:lstStyle/>
          <a:p>
            <a:pPr marL="0" indent="0" algn="r">
              <a:lnSpc>
                <a:spcPts val="2000"/>
              </a:lnSpc>
              <a:buNone/>
            </a:pPr>
            <a:r>
              <a:rPr lang="en-US" sz="1250" dirty="0">
                <a:solidFill>
                  <a:srgbClr val="443728"/>
                </a:solidFill>
                <a:latin typeface="Open Sans" pitchFamily="34" charset="0"/>
                <a:ea typeface="Open Sans" pitchFamily="34" charset="-122"/>
                <a:cs typeface="Open Sans" pitchFamily="34" charset="-120"/>
              </a:rPr>
              <a:t>Аналіз змісту, пояснення незрозумілих слів</a:t>
            </a:r>
            <a:endParaRPr lang="en-US" sz="1250" dirty="0"/>
          </a:p>
        </p:txBody>
      </p:sp>
      <p:sp>
        <p:nvSpPr>
          <p:cNvPr id="19" name="Shape 14"/>
          <p:cNvSpPr/>
          <p:nvPr/>
        </p:nvSpPr>
        <p:spPr>
          <a:xfrm>
            <a:off x="7475280" y="3911203"/>
            <a:ext cx="487799" cy="22860"/>
          </a:xfrm>
          <a:prstGeom prst="roundRect">
            <a:avLst>
              <a:gd name="adj" fmla="val 298784"/>
            </a:avLst>
          </a:prstGeom>
          <a:solidFill>
            <a:srgbClr val="D1C8C6"/>
          </a:solidFill>
          <a:ln/>
        </p:spPr>
      </p:sp>
      <p:sp>
        <p:nvSpPr>
          <p:cNvPr id="20" name="Shape 15"/>
          <p:cNvSpPr/>
          <p:nvPr/>
        </p:nvSpPr>
        <p:spPr>
          <a:xfrm>
            <a:off x="7132260" y="3739753"/>
            <a:ext cx="365879" cy="365879"/>
          </a:xfrm>
          <a:prstGeom prst="roundRect">
            <a:avLst>
              <a:gd name="adj" fmla="val 18668"/>
            </a:avLst>
          </a:prstGeom>
          <a:solidFill>
            <a:srgbClr val="EBE2E0"/>
          </a:solidFill>
          <a:ln w="7620">
            <a:solidFill>
              <a:srgbClr val="D1C8C6"/>
            </a:solidFill>
            <a:prstDash val="solid"/>
          </a:ln>
        </p:spPr>
      </p:sp>
      <p:pic>
        <p:nvPicPr>
          <p:cNvPr id="21" name="Image 3" descr="preencoded.png"/>
          <p:cNvPicPr>
            <a:picLocks noChangeAspect="1"/>
          </p:cNvPicPr>
          <p:nvPr/>
        </p:nvPicPr>
        <p:blipFill>
          <a:blip r:embed="rId6"/>
          <a:stretch>
            <a:fillRect/>
          </a:stretch>
        </p:blipFill>
        <p:spPr>
          <a:xfrm>
            <a:off x="7193220" y="3770174"/>
            <a:ext cx="243840" cy="304919"/>
          </a:xfrm>
          <a:prstGeom prst="rect">
            <a:avLst/>
          </a:prstGeom>
        </p:spPr>
      </p:pic>
      <p:sp>
        <p:nvSpPr>
          <p:cNvPr id="22" name="Text 16"/>
          <p:cNvSpPr/>
          <p:nvPr/>
        </p:nvSpPr>
        <p:spPr>
          <a:xfrm>
            <a:off x="8128278" y="3719393"/>
            <a:ext cx="2032754" cy="253960"/>
          </a:xfrm>
          <a:prstGeom prst="rect">
            <a:avLst/>
          </a:prstGeom>
          <a:noFill/>
          <a:ln/>
        </p:spPr>
        <p:txBody>
          <a:bodyPr wrap="none" lIns="0" tIns="0" rIns="0" bIns="0" rtlCol="0" anchor="t"/>
          <a:lstStyle/>
          <a:p>
            <a:pPr marL="0" indent="0" algn="l">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Робота над планом</a:t>
            </a:r>
            <a:endParaRPr lang="en-US" sz="1600" dirty="0"/>
          </a:p>
        </p:txBody>
      </p:sp>
      <p:sp>
        <p:nvSpPr>
          <p:cNvPr id="23" name="Text 17"/>
          <p:cNvSpPr/>
          <p:nvPr/>
        </p:nvSpPr>
        <p:spPr>
          <a:xfrm>
            <a:off x="8128278" y="4070866"/>
            <a:ext cx="5933003" cy="260152"/>
          </a:xfrm>
          <a:prstGeom prst="rect">
            <a:avLst/>
          </a:prstGeom>
          <a:noFill/>
          <a:ln/>
        </p:spPr>
        <p:txBody>
          <a:bodyPr wrap="none" lIns="0" tIns="0" rIns="0" bIns="0" rtlCol="0" anchor="t"/>
          <a:lstStyle/>
          <a:p>
            <a:pPr marL="0" indent="0" algn="l">
              <a:lnSpc>
                <a:spcPts val="2000"/>
              </a:lnSpc>
              <a:buNone/>
            </a:pPr>
            <a:r>
              <a:rPr lang="en-US" sz="1250" dirty="0">
                <a:solidFill>
                  <a:srgbClr val="443728"/>
                </a:solidFill>
                <a:latin typeface="Open Sans" pitchFamily="34" charset="0"/>
                <a:ea typeface="Open Sans" pitchFamily="34" charset="-122"/>
                <a:cs typeface="Open Sans" pitchFamily="34" charset="-120"/>
              </a:rPr>
              <a:t>Складання плану майбутнього переказу</a:t>
            </a:r>
            <a:endParaRPr lang="en-US" sz="1250" dirty="0"/>
          </a:p>
        </p:txBody>
      </p:sp>
      <p:sp>
        <p:nvSpPr>
          <p:cNvPr id="24" name="Shape 18"/>
          <p:cNvSpPr/>
          <p:nvPr/>
        </p:nvSpPr>
        <p:spPr>
          <a:xfrm>
            <a:off x="6667321" y="4642961"/>
            <a:ext cx="487799" cy="22860"/>
          </a:xfrm>
          <a:prstGeom prst="roundRect">
            <a:avLst>
              <a:gd name="adj" fmla="val 298784"/>
            </a:avLst>
          </a:prstGeom>
          <a:solidFill>
            <a:srgbClr val="D1C8C6"/>
          </a:solidFill>
          <a:ln/>
        </p:spPr>
      </p:sp>
      <p:sp>
        <p:nvSpPr>
          <p:cNvPr id="25" name="Shape 19"/>
          <p:cNvSpPr/>
          <p:nvPr/>
        </p:nvSpPr>
        <p:spPr>
          <a:xfrm>
            <a:off x="7132260" y="4471511"/>
            <a:ext cx="365879" cy="365879"/>
          </a:xfrm>
          <a:prstGeom prst="roundRect">
            <a:avLst>
              <a:gd name="adj" fmla="val 18668"/>
            </a:avLst>
          </a:prstGeom>
          <a:solidFill>
            <a:srgbClr val="EBE2E0"/>
          </a:solidFill>
          <a:ln w="7620">
            <a:solidFill>
              <a:srgbClr val="D1C8C6"/>
            </a:solidFill>
            <a:prstDash val="solid"/>
          </a:ln>
        </p:spPr>
      </p:sp>
      <p:pic>
        <p:nvPicPr>
          <p:cNvPr id="26" name="Image 4" descr="preencoded.png"/>
          <p:cNvPicPr>
            <a:picLocks noChangeAspect="1"/>
          </p:cNvPicPr>
          <p:nvPr/>
        </p:nvPicPr>
        <p:blipFill>
          <a:blip r:embed="rId7"/>
          <a:stretch>
            <a:fillRect/>
          </a:stretch>
        </p:blipFill>
        <p:spPr>
          <a:xfrm>
            <a:off x="7193220" y="4501932"/>
            <a:ext cx="243840" cy="304919"/>
          </a:xfrm>
          <a:prstGeom prst="rect">
            <a:avLst/>
          </a:prstGeom>
        </p:spPr>
      </p:pic>
      <p:sp>
        <p:nvSpPr>
          <p:cNvPr id="27" name="Text 20"/>
          <p:cNvSpPr/>
          <p:nvPr/>
        </p:nvSpPr>
        <p:spPr>
          <a:xfrm>
            <a:off x="4351853" y="4451152"/>
            <a:ext cx="2150269" cy="253960"/>
          </a:xfrm>
          <a:prstGeom prst="rect">
            <a:avLst/>
          </a:prstGeom>
          <a:noFill/>
          <a:ln/>
        </p:spPr>
        <p:txBody>
          <a:bodyPr wrap="none" lIns="0" tIns="0" rIns="0" bIns="0" rtlCol="0" anchor="t"/>
          <a:lstStyle/>
          <a:p>
            <a:pPr marL="0" indent="0" algn="r">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Усне переказування</a:t>
            </a:r>
            <a:endParaRPr lang="en-US" sz="1600" dirty="0"/>
          </a:p>
        </p:txBody>
      </p:sp>
      <p:sp>
        <p:nvSpPr>
          <p:cNvPr id="28" name="Text 21"/>
          <p:cNvSpPr/>
          <p:nvPr/>
        </p:nvSpPr>
        <p:spPr>
          <a:xfrm>
            <a:off x="569119" y="4802624"/>
            <a:ext cx="5933003" cy="260152"/>
          </a:xfrm>
          <a:prstGeom prst="rect">
            <a:avLst/>
          </a:prstGeom>
          <a:noFill/>
          <a:ln/>
        </p:spPr>
        <p:txBody>
          <a:bodyPr wrap="none" lIns="0" tIns="0" rIns="0" bIns="0" rtlCol="0" anchor="t"/>
          <a:lstStyle/>
          <a:p>
            <a:pPr marL="0" indent="0" algn="r">
              <a:lnSpc>
                <a:spcPts val="2000"/>
              </a:lnSpc>
              <a:buNone/>
            </a:pPr>
            <a:r>
              <a:rPr lang="en-US" sz="1250" dirty="0">
                <a:solidFill>
                  <a:srgbClr val="443728"/>
                </a:solidFill>
                <a:latin typeface="Open Sans" pitchFamily="34" charset="0"/>
                <a:ea typeface="Open Sans" pitchFamily="34" charset="-122"/>
                <a:cs typeface="Open Sans" pitchFamily="34" charset="-120"/>
              </a:rPr>
              <a:t>Підготовка до письмового викладу</a:t>
            </a:r>
            <a:endParaRPr lang="en-US" sz="1250" dirty="0"/>
          </a:p>
        </p:txBody>
      </p:sp>
      <p:sp>
        <p:nvSpPr>
          <p:cNvPr id="29" name="Shape 22"/>
          <p:cNvSpPr/>
          <p:nvPr/>
        </p:nvSpPr>
        <p:spPr>
          <a:xfrm>
            <a:off x="7475280" y="5374719"/>
            <a:ext cx="487799" cy="22860"/>
          </a:xfrm>
          <a:prstGeom prst="roundRect">
            <a:avLst>
              <a:gd name="adj" fmla="val 298784"/>
            </a:avLst>
          </a:prstGeom>
          <a:solidFill>
            <a:srgbClr val="D1C8C6"/>
          </a:solidFill>
          <a:ln/>
        </p:spPr>
      </p:sp>
      <p:sp>
        <p:nvSpPr>
          <p:cNvPr id="30" name="Shape 23"/>
          <p:cNvSpPr/>
          <p:nvPr/>
        </p:nvSpPr>
        <p:spPr>
          <a:xfrm>
            <a:off x="7132260" y="5203269"/>
            <a:ext cx="365879" cy="365879"/>
          </a:xfrm>
          <a:prstGeom prst="roundRect">
            <a:avLst>
              <a:gd name="adj" fmla="val 18668"/>
            </a:avLst>
          </a:prstGeom>
          <a:solidFill>
            <a:srgbClr val="EBE2E0"/>
          </a:solidFill>
          <a:ln w="7620">
            <a:solidFill>
              <a:srgbClr val="D1C8C6"/>
            </a:solidFill>
            <a:prstDash val="solid"/>
          </a:ln>
        </p:spPr>
      </p:sp>
      <p:pic>
        <p:nvPicPr>
          <p:cNvPr id="31" name="Image 5" descr="preencoded.png"/>
          <p:cNvPicPr>
            <a:picLocks noChangeAspect="1"/>
          </p:cNvPicPr>
          <p:nvPr/>
        </p:nvPicPr>
        <p:blipFill>
          <a:blip r:embed="rId8"/>
          <a:stretch>
            <a:fillRect/>
          </a:stretch>
        </p:blipFill>
        <p:spPr>
          <a:xfrm>
            <a:off x="7193220" y="5233690"/>
            <a:ext cx="243840" cy="304919"/>
          </a:xfrm>
          <a:prstGeom prst="rect">
            <a:avLst/>
          </a:prstGeom>
        </p:spPr>
      </p:pic>
      <p:sp>
        <p:nvSpPr>
          <p:cNvPr id="32" name="Text 24"/>
          <p:cNvSpPr/>
          <p:nvPr/>
        </p:nvSpPr>
        <p:spPr>
          <a:xfrm>
            <a:off x="8128278" y="5182910"/>
            <a:ext cx="2233136" cy="253960"/>
          </a:xfrm>
          <a:prstGeom prst="rect">
            <a:avLst/>
          </a:prstGeom>
          <a:noFill/>
          <a:ln/>
        </p:spPr>
        <p:txBody>
          <a:bodyPr wrap="none" lIns="0" tIns="0" rIns="0" bIns="0" rtlCol="0" anchor="t"/>
          <a:lstStyle/>
          <a:p>
            <a:pPr marL="0" indent="0" algn="l">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Написання чернетки</a:t>
            </a:r>
            <a:endParaRPr lang="en-US" sz="1600" dirty="0"/>
          </a:p>
        </p:txBody>
      </p:sp>
      <p:sp>
        <p:nvSpPr>
          <p:cNvPr id="33" name="Text 25"/>
          <p:cNvSpPr/>
          <p:nvPr/>
        </p:nvSpPr>
        <p:spPr>
          <a:xfrm>
            <a:off x="8128278" y="5534382"/>
            <a:ext cx="5933003" cy="260152"/>
          </a:xfrm>
          <a:prstGeom prst="rect">
            <a:avLst/>
          </a:prstGeom>
          <a:noFill/>
          <a:ln/>
        </p:spPr>
        <p:txBody>
          <a:bodyPr wrap="none" lIns="0" tIns="0" rIns="0" bIns="0" rtlCol="0" anchor="t"/>
          <a:lstStyle/>
          <a:p>
            <a:pPr marL="0" indent="0" algn="l">
              <a:lnSpc>
                <a:spcPts val="2000"/>
              </a:lnSpc>
              <a:buNone/>
            </a:pPr>
            <a:r>
              <a:rPr lang="en-US" sz="1250" dirty="0">
                <a:solidFill>
                  <a:srgbClr val="443728"/>
                </a:solidFill>
                <a:latin typeface="Open Sans" pitchFamily="34" charset="0"/>
                <a:ea typeface="Open Sans" pitchFamily="34" charset="-122"/>
                <a:cs typeface="Open Sans" pitchFamily="34" charset="-120"/>
              </a:rPr>
              <a:t>Письмове оформлення переказу</a:t>
            </a:r>
            <a:endParaRPr lang="en-US" sz="1250" dirty="0"/>
          </a:p>
        </p:txBody>
      </p:sp>
      <p:sp>
        <p:nvSpPr>
          <p:cNvPr id="34" name="Shape 26"/>
          <p:cNvSpPr/>
          <p:nvPr/>
        </p:nvSpPr>
        <p:spPr>
          <a:xfrm>
            <a:off x="6667321" y="6106478"/>
            <a:ext cx="487799" cy="22860"/>
          </a:xfrm>
          <a:prstGeom prst="roundRect">
            <a:avLst>
              <a:gd name="adj" fmla="val 298784"/>
            </a:avLst>
          </a:prstGeom>
          <a:solidFill>
            <a:srgbClr val="D1C8C6"/>
          </a:solidFill>
          <a:ln/>
        </p:spPr>
      </p:sp>
      <p:sp>
        <p:nvSpPr>
          <p:cNvPr id="35" name="Shape 27"/>
          <p:cNvSpPr/>
          <p:nvPr/>
        </p:nvSpPr>
        <p:spPr>
          <a:xfrm>
            <a:off x="7132260" y="5935028"/>
            <a:ext cx="365879" cy="365879"/>
          </a:xfrm>
          <a:prstGeom prst="roundRect">
            <a:avLst>
              <a:gd name="adj" fmla="val 18668"/>
            </a:avLst>
          </a:prstGeom>
          <a:solidFill>
            <a:srgbClr val="EBE2E0"/>
          </a:solidFill>
          <a:ln w="7620">
            <a:solidFill>
              <a:srgbClr val="D1C8C6"/>
            </a:solidFill>
            <a:prstDash val="solid"/>
          </a:ln>
        </p:spPr>
      </p:sp>
      <p:pic>
        <p:nvPicPr>
          <p:cNvPr id="36" name="Image 6" descr="preencoded.png"/>
          <p:cNvPicPr>
            <a:picLocks noChangeAspect="1"/>
          </p:cNvPicPr>
          <p:nvPr/>
        </p:nvPicPr>
        <p:blipFill>
          <a:blip r:embed="rId9"/>
          <a:stretch>
            <a:fillRect/>
          </a:stretch>
        </p:blipFill>
        <p:spPr>
          <a:xfrm>
            <a:off x="7193220" y="5965448"/>
            <a:ext cx="243840" cy="304919"/>
          </a:xfrm>
          <a:prstGeom prst="rect">
            <a:avLst/>
          </a:prstGeom>
        </p:spPr>
      </p:pic>
      <p:sp>
        <p:nvSpPr>
          <p:cNvPr id="37" name="Text 28"/>
          <p:cNvSpPr/>
          <p:nvPr/>
        </p:nvSpPr>
        <p:spPr>
          <a:xfrm>
            <a:off x="3925372" y="5914668"/>
            <a:ext cx="2576751" cy="253960"/>
          </a:xfrm>
          <a:prstGeom prst="rect">
            <a:avLst/>
          </a:prstGeom>
          <a:noFill/>
          <a:ln/>
        </p:spPr>
        <p:txBody>
          <a:bodyPr wrap="none" lIns="0" tIns="0" rIns="0" bIns="0" rtlCol="0" anchor="t"/>
          <a:lstStyle/>
          <a:p>
            <a:pPr marL="0" indent="0" algn="r">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Переписування начисто</a:t>
            </a:r>
            <a:endParaRPr lang="en-US" sz="1600" dirty="0"/>
          </a:p>
        </p:txBody>
      </p:sp>
      <p:sp>
        <p:nvSpPr>
          <p:cNvPr id="38" name="Text 29"/>
          <p:cNvSpPr/>
          <p:nvPr/>
        </p:nvSpPr>
        <p:spPr>
          <a:xfrm>
            <a:off x="569119" y="6266140"/>
            <a:ext cx="5933003" cy="260152"/>
          </a:xfrm>
          <a:prstGeom prst="rect">
            <a:avLst/>
          </a:prstGeom>
          <a:noFill/>
          <a:ln/>
        </p:spPr>
        <p:txBody>
          <a:bodyPr wrap="none" lIns="0" tIns="0" rIns="0" bIns="0" rtlCol="0" anchor="t"/>
          <a:lstStyle/>
          <a:p>
            <a:pPr marL="0" indent="0" algn="r">
              <a:lnSpc>
                <a:spcPts val="2000"/>
              </a:lnSpc>
              <a:buNone/>
            </a:pPr>
            <a:r>
              <a:rPr lang="en-US" sz="1250" dirty="0">
                <a:solidFill>
                  <a:srgbClr val="443728"/>
                </a:solidFill>
                <a:latin typeface="Open Sans" pitchFamily="34" charset="0"/>
                <a:ea typeface="Open Sans" pitchFamily="34" charset="-122"/>
                <a:cs typeface="Open Sans" pitchFamily="34" charset="-120"/>
              </a:rPr>
              <a:t>Остаточне оформлення роботи</a:t>
            </a:r>
            <a:endParaRPr lang="en-US" sz="1250" dirty="0"/>
          </a:p>
        </p:txBody>
      </p:sp>
      <p:sp>
        <p:nvSpPr>
          <p:cNvPr id="39" name="Shape 30"/>
          <p:cNvSpPr/>
          <p:nvPr/>
        </p:nvSpPr>
        <p:spPr>
          <a:xfrm>
            <a:off x="7475280" y="6838236"/>
            <a:ext cx="487799" cy="22860"/>
          </a:xfrm>
          <a:prstGeom prst="roundRect">
            <a:avLst>
              <a:gd name="adj" fmla="val 298784"/>
            </a:avLst>
          </a:prstGeom>
          <a:solidFill>
            <a:srgbClr val="D1C8C6"/>
          </a:solidFill>
          <a:ln/>
        </p:spPr>
      </p:sp>
      <p:sp>
        <p:nvSpPr>
          <p:cNvPr id="40" name="Shape 31"/>
          <p:cNvSpPr/>
          <p:nvPr/>
        </p:nvSpPr>
        <p:spPr>
          <a:xfrm>
            <a:off x="7132260" y="6666786"/>
            <a:ext cx="365879" cy="365879"/>
          </a:xfrm>
          <a:prstGeom prst="roundRect">
            <a:avLst>
              <a:gd name="adj" fmla="val 18668"/>
            </a:avLst>
          </a:prstGeom>
          <a:solidFill>
            <a:srgbClr val="EBE2E0"/>
          </a:solidFill>
          <a:ln w="7620">
            <a:solidFill>
              <a:srgbClr val="D1C8C6"/>
            </a:solidFill>
            <a:prstDash val="solid"/>
          </a:ln>
        </p:spPr>
      </p:sp>
      <p:pic>
        <p:nvPicPr>
          <p:cNvPr id="41" name="Image 7" descr="preencoded.png"/>
          <p:cNvPicPr>
            <a:picLocks noChangeAspect="1"/>
          </p:cNvPicPr>
          <p:nvPr/>
        </p:nvPicPr>
        <p:blipFill>
          <a:blip r:embed="rId10"/>
          <a:stretch>
            <a:fillRect/>
          </a:stretch>
        </p:blipFill>
        <p:spPr>
          <a:xfrm>
            <a:off x="7193220" y="6697206"/>
            <a:ext cx="243840" cy="304919"/>
          </a:xfrm>
          <a:prstGeom prst="rect">
            <a:avLst/>
          </a:prstGeom>
        </p:spPr>
      </p:pic>
      <p:sp>
        <p:nvSpPr>
          <p:cNvPr id="42" name="Text 32"/>
          <p:cNvSpPr/>
          <p:nvPr/>
        </p:nvSpPr>
        <p:spPr>
          <a:xfrm>
            <a:off x="8128278" y="6646426"/>
            <a:ext cx="2085499" cy="253960"/>
          </a:xfrm>
          <a:prstGeom prst="rect">
            <a:avLst/>
          </a:prstGeom>
          <a:noFill/>
          <a:ln/>
        </p:spPr>
        <p:txBody>
          <a:bodyPr wrap="none" lIns="0" tIns="0" rIns="0" bIns="0" rtlCol="0" anchor="t"/>
          <a:lstStyle/>
          <a:p>
            <a:pPr marL="0" indent="0" algn="l">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Перевірка та аналіз</a:t>
            </a:r>
            <a:endParaRPr lang="en-US" sz="1600" dirty="0"/>
          </a:p>
        </p:txBody>
      </p:sp>
      <p:sp>
        <p:nvSpPr>
          <p:cNvPr id="43" name="Text 33"/>
          <p:cNvSpPr/>
          <p:nvPr/>
        </p:nvSpPr>
        <p:spPr>
          <a:xfrm>
            <a:off x="8128278" y="6997898"/>
            <a:ext cx="5933003" cy="260152"/>
          </a:xfrm>
          <a:prstGeom prst="rect">
            <a:avLst/>
          </a:prstGeom>
          <a:noFill/>
          <a:ln/>
        </p:spPr>
        <p:txBody>
          <a:bodyPr wrap="none" lIns="0" tIns="0" rIns="0" bIns="0" rtlCol="0" anchor="t"/>
          <a:lstStyle/>
          <a:p>
            <a:pPr marL="0" indent="0" algn="l">
              <a:lnSpc>
                <a:spcPts val="2000"/>
              </a:lnSpc>
              <a:buNone/>
            </a:pPr>
            <a:r>
              <a:rPr lang="en-US" sz="1250" dirty="0">
                <a:solidFill>
                  <a:srgbClr val="443728"/>
                </a:solidFill>
                <a:latin typeface="Open Sans" pitchFamily="34" charset="0"/>
                <a:ea typeface="Open Sans" pitchFamily="34" charset="-122"/>
                <a:cs typeface="Open Sans" pitchFamily="34" charset="-120"/>
              </a:rPr>
              <a:t>Оцінювання та робота над помилками</a:t>
            </a:r>
            <a:endParaRPr lang="en-US" sz="1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77823" y="685324"/>
            <a:ext cx="5276969" cy="605195"/>
          </a:xfrm>
          <a:prstGeom prst="rect">
            <a:avLst/>
          </a:prstGeom>
          <a:noFill/>
          <a:ln/>
        </p:spPr>
        <p:txBody>
          <a:bodyPr wrap="none" lIns="0" tIns="0" rIns="0" bIns="0" rtlCol="0" anchor="t"/>
          <a:lstStyle/>
          <a:p>
            <a:pPr marL="0" indent="0" algn="l">
              <a:lnSpc>
                <a:spcPts val="4750"/>
              </a:lnSpc>
              <a:buNone/>
            </a:pPr>
            <a:r>
              <a:rPr lang="en-US" sz="3800" b="1" dirty="0">
                <a:solidFill>
                  <a:srgbClr val="443728"/>
                </a:solidFill>
                <a:latin typeface="Crimson Pro Bold" pitchFamily="34" charset="0"/>
                <a:ea typeface="Crimson Pro Bold" pitchFamily="34" charset="-122"/>
                <a:cs typeface="Crimson Pro Bold" pitchFamily="34" charset="-120"/>
              </a:rPr>
              <a:t>Вимоги до переказів</a:t>
            </a:r>
            <a:endParaRPr lang="en-US" sz="3800" dirty="0"/>
          </a:p>
        </p:txBody>
      </p:sp>
      <p:pic>
        <p:nvPicPr>
          <p:cNvPr id="3" name="Image 0" descr="preencoded.png"/>
          <p:cNvPicPr>
            <a:picLocks noChangeAspect="1"/>
          </p:cNvPicPr>
          <p:nvPr/>
        </p:nvPicPr>
        <p:blipFill>
          <a:blip r:embed="rId3"/>
          <a:stretch>
            <a:fillRect/>
          </a:stretch>
        </p:blipFill>
        <p:spPr>
          <a:xfrm>
            <a:off x="677823" y="1677829"/>
            <a:ext cx="484227" cy="484227"/>
          </a:xfrm>
          <a:prstGeom prst="rect">
            <a:avLst/>
          </a:prstGeom>
        </p:spPr>
      </p:pic>
      <p:sp>
        <p:nvSpPr>
          <p:cNvPr id="4" name="Text 1"/>
          <p:cNvSpPr/>
          <p:nvPr/>
        </p:nvSpPr>
        <p:spPr>
          <a:xfrm>
            <a:off x="677823" y="2355652"/>
            <a:ext cx="2421136" cy="302657"/>
          </a:xfrm>
          <a:prstGeom prst="rect">
            <a:avLst/>
          </a:prstGeom>
          <a:noFill/>
          <a:ln/>
        </p:spPr>
        <p:txBody>
          <a:bodyPr wrap="none" lIns="0" tIns="0" rIns="0" bIns="0" rtlCol="0" anchor="t"/>
          <a:lstStyle/>
          <a:p>
            <a:pPr marL="0" indent="0" algn="l">
              <a:lnSpc>
                <a:spcPts val="2350"/>
              </a:lnSpc>
              <a:buNone/>
            </a:pPr>
            <a:r>
              <a:rPr lang="en-US" sz="1900" b="1" dirty="0">
                <a:solidFill>
                  <a:srgbClr val="443728"/>
                </a:solidFill>
                <a:latin typeface="Crimson Pro Bold" pitchFamily="34" charset="0"/>
                <a:ea typeface="Crimson Pro Bold" pitchFamily="34" charset="-122"/>
                <a:cs typeface="Crimson Pro Bold" pitchFamily="34" charset="-120"/>
              </a:rPr>
              <a:t>Живе мовлення</a:t>
            </a:r>
            <a:endParaRPr lang="en-US" sz="1900" dirty="0"/>
          </a:p>
        </p:txBody>
      </p:sp>
      <p:sp>
        <p:nvSpPr>
          <p:cNvPr id="5" name="Text 2"/>
          <p:cNvSpPr/>
          <p:nvPr/>
        </p:nvSpPr>
        <p:spPr>
          <a:xfrm>
            <a:off x="677823" y="2774513"/>
            <a:ext cx="3100745" cy="929759"/>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У переказі повинно звучати живе мовлення учня, а не завчений зразок.</a:t>
            </a:r>
            <a:endParaRPr lang="en-US" sz="1500" dirty="0"/>
          </a:p>
        </p:txBody>
      </p:sp>
      <p:pic>
        <p:nvPicPr>
          <p:cNvPr id="6" name="Image 1" descr="preencoded.png"/>
          <p:cNvPicPr>
            <a:picLocks noChangeAspect="1"/>
          </p:cNvPicPr>
          <p:nvPr/>
        </p:nvPicPr>
        <p:blipFill>
          <a:blip r:embed="rId4"/>
          <a:stretch>
            <a:fillRect/>
          </a:stretch>
        </p:blipFill>
        <p:spPr>
          <a:xfrm>
            <a:off x="4069080" y="1677829"/>
            <a:ext cx="484227" cy="484227"/>
          </a:xfrm>
          <a:prstGeom prst="rect">
            <a:avLst/>
          </a:prstGeom>
        </p:spPr>
      </p:pic>
      <p:sp>
        <p:nvSpPr>
          <p:cNvPr id="7" name="Text 3"/>
          <p:cNvSpPr/>
          <p:nvPr/>
        </p:nvSpPr>
        <p:spPr>
          <a:xfrm>
            <a:off x="4069080" y="2355652"/>
            <a:ext cx="3100864" cy="605314"/>
          </a:xfrm>
          <a:prstGeom prst="rect">
            <a:avLst/>
          </a:prstGeom>
          <a:noFill/>
          <a:ln/>
        </p:spPr>
        <p:txBody>
          <a:bodyPr wrap="square" lIns="0" tIns="0" rIns="0" bIns="0" rtlCol="0" anchor="t"/>
          <a:lstStyle/>
          <a:p>
            <a:pPr marL="0" indent="0" algn="l">
              <a:lnSpc>
                <a:spcPts val="2350"/>
              </a:lnSpc>
              <a:buNone/>
            </a:pPr>
            <a:r>
              <a:rPr lang="en-US" sz="1900" b="1" dirty="0">
                <a:solidFill>
                  <a:srgbClr val="443728"/>
                </a:solidFill>
                <a:latin typeface="Crimson Pro Bold" pitchFamily="34" charset="0"/>
                <a:ea typeface="Crimson Pro Bold" pitchFamily="34" charset="-122"/>
                <a:cs typeface="Crimson Pro Bold" pitchFamily="34" charset="-120"/>
              </a:rPr>
              <a:t>Використання лексики зразка</a:t>
            </a:r>
            <a:endParaRPr lang="en-US" sz="1900" dirty="0"/>
          </a:p>
        </p:txBody>
      </p:sp>
      <p:sp>
        <p:nvSpPr>
          <p:cNvPr id="8" name="Text 4"/>
          <p:cNvSpPr/>
          <p:nvPr/>
        </p:nvSpPr>
        <p:spPr>
          <a:xfrm>
            <a:off x="4069080" y="3077170"/>
            <a:ext cx="3100864" cy="1239679"/>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Дитина повинна використовувати лексику, мовленнєві звороти й окремі синтаксичні конструкції зразка.</a:t>
            </a:r>
            <a:endParaRPr lang="en-US" sz="1500" dirty="0"/>
          </a:p>
        </p:txBody>
      </p:sp>
      <p:pic>
        <p:nvPicPr>
          <p:cNvPr id="9" name="Image 2" descr="preencoded.png"/>
          <p:cNvPicPr>
            <a:picLocks noChangeAspect="1"/>
          </p:cNvPicPr>
          <p:nvPr/>
        </p:nvPicPr>
        <p:blipFill>
          <a:blip r:embed="rId5"/>
          <a:stretch>
            <a:fillRect/>
          </a:stretch>
        </p:blipFill>
        <p:spPr>
          <a:xfrm>
            <a:off x="7460456" y="1677829"/>
            <a:ext cx="484227" cy="484227"/>
          </a:xfrm>
          <a:prstGeom prst="rect">
            <a:avLst/>
          </a:prstGeom>
        </p:spPr>
      </p:pic>
      <p:sp>
        <p:nvSpPr>
          <p:cNvPr id="10" name="Text 5"/>
          <p:cNvSpPr/>
          <p:nvPr/>
        </p:nvSpPr>
        <p:spPr>
          <a:xfrm>
            <a:off x="7460456" y="2355652"/>
            <a:ext cx="2421136" cy="302657"/>
          </a:xfrm>
          <a:prstGeom prst="rect">
            <a:avLst/>
          </a:prstGeom>
          <a:noFill/>
          <a:ln/>
        </p:spPr>
        <p:txBody>
          <a:bodyPr wrap="none" lIns="0" tIns="0" rIns="0" bIns="0" rtlCol="0" anchor="t"/>
          <a:lstStyle/>
          <a:p>
            <a:pPr marL="0" indent="0" algn="l">
              <a:lnSpc>
                <a:spcPts val="2350"/>
              </a:lnSpc>
              <a:buNone/>
            </a:pPr>
            <a:r>
              <a:rPr lang="en-US" sz="1900" b="1" dirty="0">
                <a:solidFill>
                  <a:srgbClr val="443728"/>
                </a:solidFill>
                <a:latin typeface="Crimson Pro Bold" pitchFamily="34" charset="0"/>
                <a:ea typeface="Crimson Pro Bold" pitchFamily="34" charset="-122"/>
                <a:cs typeface="Crimson Pro Bold" pitchFamily="34" charset="-120"/>
              </a:rPr>
              <a:t>Збереження стилю</a:t>
            </a:r>
            <a:endParaRPr lang="en-US" sz="1900" dirty="0"/>
          </a:p>
        </p:txBody>
      </p:sp>
      <p:sp>
        <p:nvSpPr>
          <p:cNvPr id="11" name="Text 6"/>
          <p:cNvSpPr/>
          <p:nvPr/>
        </p:nvSpPr>
        <p:spPr>
          <a:xfrm>
            <a:off x="7460456" y="2774513"/>
            <a:ext cx="3100745" cy="929759"/>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У тексті, який складає учень, повинен зберігатися стиль зразка.</a:t>
            </a:r>
            <a:endParaRPr lang="en-US" sz="1500" dirty="0"/>
          </a:p>
        </p:txBody>
      </p:sp>
      <p:pic>
        <p:nvPicPr>
          <p:cNvPr id="12" name="Image 3" descr="preencoded.png"/>
          <p:cNvPicPr>
            <a:picLocks noChangeAspect="1"/>
          </p:cNvPicPr>
          <p:nvPr/>
        </p:nvPicPr>
        <p:blipFill>
          <a:blip r:embed="rId6"/>
          <a:stretch>
            <a:fillRect/>
          </a:stretch>
        </p:blipFill>
        <p:spPr>
          <a:xfrm>
            <a:off x="10851713" y="1677829"/>
            <a:ext cx="484227" cy="484227"/>
          </a:xfrm>
          <a:prstGeom prst="rect">
            <a:avLst/>
          </a:prstGeom>
        </p:spPr>
      </p:pic>
      <p:sp>
        <p:nvSpPr>
          <p:cNvPr id="13" name="Text 7"/>
          <p:cNvSpPr/>
          <p:nvPr/>
        </p:nvSpPr>
        <p:spPr>
          <a:xfrm>
            <a:off x="10851713" y="2355652"/>
            <a:ext cx="3100864" cy="605314"/>
          </a:xfrm>
          <a:prstGeom prst="rect">
            <a:avLst/>
          </a:prstGeom>
          <a:noFill/>
          <a:ln/>
        </p:spPr>
        <p:txBody>
          <a:bodyPr wrap="square" lIns="0" tIns="0" rIns="0" bIns="0" rtlCol="0" anchor="t"/>
          <a:lstStyle/>
          <a:p>
            <a:pPr marL="0" indent="0" algn="l">
              <a:lnSpc>
                <a:spcPts val="2350"/>
              </a:lnSpc>
              <a:buNone/>
            </a:pPr>
            <a:r>
              <a:rPr lang="en-US" sz="1900" b="1" dirty="0">
                <a:solidFill>
                  <a:srgbClr val="443728"/>
                </a:solidFill>
                <a:latin typeface="Crimson Pro Bold" pitchFamily="34" charset="0"/>
                <a:ea typeface="Crimson Pro Bold" pitchFamily="34" charset="-122"/>
                <a:cs typeface="Crimson Pro Bold" pitchFamily="34" charset="-120"/>
              </a:rPr>
              <a:t>Дотримання послідовності</a:t>
            </a:r>
            <a:endParaRPr lang="en-US" sz="1900" dirty="0"/>
          </a:p>
        </p:txBody>
      </p:sp>
      <p:sp>
        <p:nvSpPr>
          <p:cNvPr id="14" name="Text 8"/>
          <p:cNvSpPr/>
          <p:nvPr/>
        </p:nvSpPr>
        <p:spPr>
          <a:xfrm>
            <a:off x="10851713" y="3077170"/>
            <a:ext cx="3100864" cy="1549598"/>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Має бути дотримана послідовність оригіналу, причино-наслідкові залежності, передані всі основні факти і описи.</a:t>
            </a:r>
            <a:endParaRPr lang="en-US" sz="1500" dirty="0"/>
          </a:p>
        </p:txBody>
      </p:sp>
      <p:pic>
        <p:nvPicPr>
          <p:cNvPr id="15" name="Image 4" descr="preencoded.png"/>
          <p:cNvPicPr>
            <a:picLocks noChangeAspect="1"/>
          </p:cNvPicPr>
          <p:nvPr/>
        </p:nvPicPr>
        <p:blipFill>
          <a:blip r:embed="rId7"/>
          <a:stretch>
            <a:fillRect/>
          </a:stretch>
        </p:blipFill>
        <p:spPr>
          <a:xfrm>
            <a:off x="677823" y="5207794"/>
            <a:ext cx="484227" cy="484227"/>
          </a:xfrm>
          <a:prstGeom prst="rect">
            <a:avLst/>
          </a:prstGeom>
        </p:spPr>
      </p:pic>
      <p:sp>
        <p:nvSpPr>
          <p:cNvPr id="16" name="Text 9"/>
          <p:cNvSpPr/>
          <p:nvPr/>
        </p:nvSpPr>
        <p:spPr>
          <a:xfrm>
            <a:off x="677823" y="5885617"/>
            <a:ext cx="2960013" cy="302657"/>
          </a:xfrm>
          <a:prstGeom prst="rect">
            <a:avLst/>
          </a:prstGeom>
          <a:noFill/>
          <a:ln/>
        </p:spPr>
        <p:txBody>
          <a:bodyPr wrap="none" lIns="0" tIns="0" rIns="0" bIns="0" rtlCol="0" anchor="t"/>
          <a:lstStyle/>
          <a:p>
            <a:pPr marL="0" indent="0" algn="l">
              <a:lnSpc>
                <a:spcPts val="2350"/>
              </a:lnSpc>
              <a:buNone/>
            </a:pPr>
            <a:r>
              <a:rPr lang="en-US" sz="1900" b="1" dirty="0">
                <a:solidFill>
                  <a:srgbClr val="443728"/>
                </a:solidFill>
                <a:latin typeface="Crimson Pro Bold" pitchFamily="34" charset="0"/>
                <a:ea typeface="Crimson Pro Bold" pitchFamily="34" charset="-122"/>
                <a:cs typeface="Crimson Pro Bold" pitchFamily="34" charset="-120"/>
              </a:rPr>
              <a:t>Відображення почуттів</a:t>
            </a:r>
            <a:endParaRPr lang="en-US" sz="1900" dirty="0"/>
          </a:p>
        </p:txBody>
      </p:sp>
      <p:sp>
        <p:nvSpPr>
          <p:cNvPr id="17" name="Text 10"/>
          <p:cNvSpPr/>
          <p:nvPr/>
        </p:nvSpPr>
        <p:spPr>
          <a:xfrm>
            <a:off x="677823" y="6304478"/>
            <a:ext cx="3100745" cy="1239679"/>
          </a:xfrm>
          <a:prstGeom prst="rect">
            <a:avLst/>
          </a:prstGeom>
          <a:noFill/>
          <a:ln/>
        </p:spPr>
        <p:txBody>
          <a:bodyPr wrap="square" lIns="0" tIns="0" rIns="0" bIns="0" rtlCol="0" anchor="t"/>
          <a:lstStyle/>
          <a:p>
            <a:pPr marL="0" indent="0" algn="l">
              <a:lnSpc>
                <a:spcPts val="2400"/>
              </a:lnSpc>
              <a:buNone/>
            </a:pPr>
            <a:r>
              <a:rPr lang="en-US" sz="1500" dirty="0">
                <a:solidFill>
                  <a:srgbClr val="443728"/>
                </a:solidFill>
                <a:latin typeface="Open Sans" pitchFamily="34" charset="0"/>
                <a:ea typeface="Open Sans" pitchFamily="34" charset="-122"/>
                <a:cs typeface="Open Sans" pitchFamily="34" charset="-120"/>
              </a:rPr>
              <a:t>У переказі повинні відображатися почуття дитини через виразність його мовлення.</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1398</Words>
  <Application>Microsoft Office PowerPoint</Application>
  <PresentationFormat>Произвольный</PresentationFormat>
  <Paragraphs>164</Paragraphs>
  <Slides>15</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Crimson Pro Bold</vt:lpstr>
      <vt:lpstr>Calibri</vt:lpstr>
      <vt:lpstr>Open Sans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Користувач</cp:lastModifiedBy>
  <cp:revision>3</cp:revision>
  <dcterms:created xsi:type="dcterms:W3CDTF">2025-04-21T05:39:45Z</dcterms:created>
  <dcterms:modified xsi:type="dcterms:W3CDTF">2025-04-21T06:25:00Z</dcterms:modified>
</cp:coreProperties>
</file>