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4779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427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fa5894e0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5fa5894e0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851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7d249496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7d249496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95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f4140429e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f4140429e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413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f4140429e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f4140429e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47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f4ee172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f4ee172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01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faa1aa2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faa1aa2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48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5845031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e5845031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116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0c2a1b04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0c2a1b04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70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f4ee172c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5f4ee172c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438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fa5894e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5fa5894e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53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rak%C3%B3w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l.wikipedia.org/wiki/Niezale%C5%BCny_Samorz%C4%85dny_Zwi%C4%85zek_Zawodowy_%E2%80%9ESolidarno%C5%9B%C4%87%E2%80%9D" TargetMode="External"/><Relationship Id="rId5" Type="http://schemas.openxmlformats.org/officeDocument/2006/relationships/hyperlink" Target="https://pl.wikipedia.org/wiki/Polskie_Towarzystwo_Psychologiczne" TargetMode="External"/><Relationship Id="rId4" Type="http://schemas.openxmlformats.org/officeDocument/2006/relationships/hyperlink" Target="https://pl.wikipedia.org/wiki/Genew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87233" y="11490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-UA" sz="4480" dirty="0" smtClean="0">
                <a:latin typeface="Times New Roman"/>
                <a:ea typeface="Times New Roman"/>
                <a:cs typeface="Times New Roman"/>
                <a:sym typeface="Times New Roman"/>
              </a:rPr>
              <a:t>Братерство</a:t>
            </a:r>
            <a:r>
              <a:rPr lang="uk" sz="4480" dirty="0" smtClean="0">
                <a:latin typeface="Times New Roman"/>
                <a:ea typeface="Times New Roman"/>
                <a:cs typeface="Times New Roman"/>
                <a:sym typeface="Times New Roman"/>
              </a:rPr>
              <a:t>, солідарність, співробітництво: </a:t>
            </a:r>
            <a:r>
              <a:rPr lang="uk-UA" sz="4480" dirty="0" smtClean="0">
                <a:latin typeface="Times New Roman"/>
                <a:ea typeface="Times New Roman"/>
                <a:cs typeface="Times New Roman"/>
                <a:sym typeface="Times New Roman"/>
              </a:rPr>
              <a:t>ідеї для життя</a:t>
            </a:r>
            <a:endParaRPr sz="448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025250" y="3443775"/>
            <a:ext cx="30891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 b="1">
                <a:solidFill>
                  <a:srgbClr val="FF0000"/>
                </a:solidFill>
              </a:rPr>
              <a:t>Edward Abramowski</a:t>
            </a:r>
            <a:endParaRPr sz="21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lnSpc>
                <a:spcPct val="119047"/>
              </a:lnSpc>
              <a:buSzPct val="46261"/>
            </a:pPr>
            <a:r>
              <a:rPr lang="ru-RU" sz="2000" b="1" dirty="0" smtClean="0">
                <a:solidFill>
                  <a:srgbClr val="000000"/>
                </a:solidFill>
              </a:rPr>
              <a:t>Ричард </a:t>
            </a:r>
            <a:r>
              <a:rPr lang="ru-RU" sz="2000" b="1" dirty="0" err="1">
                <a:solidFill>
                  <a:srgbClr val="000000"/>
                </a:solidFill>
              </a:rPr>
              <a:t>Яшковський</a:t>
            </a:r>
            <a:r>
              <a:rPr lang="ru-RU" sz="2000" b="1" dirty="0">
                <a:solidFill>
                  <a:srgbClr val="000000"/>
                </a:solidFill>
              </a:rPr>
              <a:t>: </a:t>
            </a:r>
            <a:r>
              <a:rPr lang="ru-RU" sz="2000" b="1" dirty="0" smtClean="0">
                <a:solidFill>
                  <a:srgbClr val="000000"/>
                </a:solidFill>
              </a:rPr>
              <a:t>«</a:t>
            </a:r>
            <a:r>
              <a:rPr lang="ru-RU" sz="2000" b="1" dirty="0" err="1" smtClean="0">
                <a:solidFill>
                  <a:srgbClr val="000000"/>
                </a:solidFill>
              </a:rPr>
              <a:t>Społem</a:t>
            </a:r>
            <a:r>
              <a:rPr lang="ru-RU" sz="2000" b="1" dirty="0" smtClean="0">
                <a:solidFill>
                  <a:srgbClr val="000000"/>
                </a:solidFill>
              </a:rPr>
              <a:t>» </a:t>
            </a:r>
            <a:r>
              <a:rPr lang="ru-RU" sz="2000" b="1" dirty="0" err="1">
                <a:solidFill>
                  <a:srgbClr val="000000"/>
                </a:solidFill>
              </a:rPr>
              <a:t>має</a:t>
            </a:r>
            <a:r>
              <a:rPr lang="ru-RU" sz="2000" b="1" dirty="0">
                <a:solidFill>
                  <a:srgbClr val="000000"/>
                </a:solidFill>
              </a:rPr>
              <a:t> великий </a:t>
            </a:r>
            <a:r>
              <a:rPr lang="ru-RU" sz="2000" b="1" dirty="0" err="1">
                <a:solidFill>
                  <a:srgbClr val="000000"/>
                </a:solidFill>
              </a:rPr>
              <a:t>потенціал</a:t>
            </a:r>
            <a:endParaRPr sz="2000" dirty="0"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ru-RU" sz="1600" dirty="0">
                <a:solidFill>
                  <a:srgbClr val="000000"/>
                </a:solidFill>
              </a:rPr>
              <a:t>Ми </a:t>
            </a:r>
            <a:r>
              <a:rPr lang="ru-RU" sz="1600" dirty="0" err="1">
                <a:solidFill>
                  <a:srgbClr val="000000"/>
                </a:solidFill>
              </a:rPr>
              <a:t>хочемо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охопити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молодих</a:t>
            </a:r>
            <a:r>
              <a:rPr lang="ru-RU" sz="1600" dirty="0">
                <a:solidFill>
                  <a:srgbClr val="000000"/>
                </a:solidFill>
              </a:rPr>
              <a:t> людей </a:t>
            </a:r>
            <a:r>
              <a:rPr lang="ru-RU" sz="1600" dirty="0" err="1">
                <a:solidFill>
                  <a:srgbClr val="000000"/>
                </a:solidFill>
              </a:rPr>
              <a:t>нашою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пропозицією</a:t>
            </a:r>
            <a:r>
              <a:rPr lang="ru-RU" sz="1600" dirty="0">
                <a:solidFill>
                  <a:srgbClr val="000000"/>
                </a:solidFill>
              </a:rPr>
              <a:t>, зараз нашими </a:t>
            </a:r>
            <a:r>
              <a:rPr lang="ru-RU" sz="1600" dirty="0" err="1">
                <a:solidFill>
                  <a:srgbClr val="000000"/>
                </a:solidFill>
              </a:rPr>
              <a:t>клієнтами</a:t>
            </a:r>
            <a:r>
              <a:rPr lang="ru-RU" sz="1600" dirty="0">
                <a:solidFill>
                  <a:srgbClr val="000000"/>
                </a:solidFill>
              </a:rPr>
              <a:t> є </a:t>
            </a:r>
            <a:r>
              <a:rPr lang="ru-RU" sz="1600" dirty="0" err="1">
                <a:solidFill>
                  <a:srgbClr val="000000"/>
                </a:solidFill>
              </a:rPr>
              <a:t>переважно</a:t>
            </a:r>
            <a:r>
              <a:rPr lang="ru-RU" sz="1600" dirty="0">
                <a:solidFill>
                  <a:srgbClr val="000000"/>
                </a:solidFill>
              </a:rPr>
              <a:t> люди старше 40 </a:t>
            </a:r>
            <a:r>
              <a:rPr lang="ru-RU" sz="1600" dirty="0" err="1">
                <a:solidFill>
                  <a:srgbClr val="000000"/>
                </a:solidFill>
              </a:rPr>
              <a:t>років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лояльні</a:t>
            </a:r>
            <a:r>
              <a:rPr lang="ru-RU" sz="1600" dirty="0">
                <a:solidFill>
                  <a:srgbClr val="000000"/>
                </a:solidFill>
              </a:rPr>
              <a:t> до </a:t>
            </a:r>
            <a:r>
              <a:rPr lang="pl-PL" sz="1600" dirty="0">
                <a:solidFill>
                  <a:srgbClr val="000000"/>
                </a:solidFill>
              </a:rPr>
              <a:t>Społem, </a:t>
            </a:r>
            <a:r>
              <a:rPr lang="ru-RU" sz="1600" dirty="0" err="1">
                <a:solidFill>
                  <a:srgbClr val="000000"/>
                </a:solidFill>
              </a:rPr>
              <a:t>це</a:t>
            </a:r>
            <a:r>
              <a:rPr lang="ru-RU" sz="1600" dirty="0">
                <a:solidFill>
                  <a:srgbClr val="000000"/>
                </a:solidFill>
              </a:rPr>
              <a:t> наша база. Але </a:t>
            </a:r>
            <a:r>
              <a:rPr lang="ru-RU" sz="1600" dirty="0" err="1">
                <a:solidFill>
                  <a:srgbClr val="000000"/>
                </a:solidFill>
              </a:rPr>
              <a:t>його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потрібно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розширити</a:t>
            </a:r>
            <a:r>
              <a:rPr lang="ru-RU" sz="1600" dirty="0">
                <a:solidFill>
                  <a:srgbClr val="000000"/>
                </a:solidFill>
              </a:rPr>
              <a:t>, тому ми </a:t>
            </a:r>
            <a:r>
              <a:rPr lang="ru-RU" sz="1600" dirty="0" err="1">
                <a:solidFill>
                  <a:srgbClr val="000000"/>
                </a:solidFill>
              </a:rPr>
              <a:t>працюємо</a:t>
            </a:r>
            <a:r>
              <a:rPr lang="ru-RU" sz="1600" dirty="0">
                <a:solidFill>
                  <a:srgbClr val="000000"/>
                </a:solidFill>
              </a:rPr>
              <a:t> над </a:t>
            </a:r>
            <a:r>
              <a:rPr lang="ru-RU" sz="1600" dirty="0" err="1">
                <a:solidFill>
                  <a:srgbClr val="000000"/>
                </a:solidFill>
              </a:rPr>
              <a:t>дедалі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сучаснішою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пропозицією</a:t>
            </a:r>
            <a:r>
              <a:rPr lang="ru-RU" sz="1600" dirty="0">
                <a:solidFill>
                  <a:srgbClr val="000000"/>
                </a:solidFill>
              </a:rPr>
              <a:t>, яка </a:t>
            </a:r>
            <a:r>
              <a:rPr lang="ru-RU" sz="1600" dirty="0" err="1">
                <a:solidFill>
                  <a:srgbClr val="000000"/>
                </a:solidFill>
              </a:rPr>
              <a:t>переконає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молодих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споживачів</a:t>
            </a:r>
            <a:r>
              <a:rPr lang="ru-RU" sz="1600" dirty="0">
                <a:solidFill>
                  <a:srgbClr val="000000"/>
                </a:solidFill>
              </a:rPr>
              <a:t> у нас. </a:t>
            </a:r>
            <a:r>
              <a:rPr lang="ru-RU" sz="1600" dirty="0" err="1">
                <a:solidFill>
                  <a:srgbClr val="000000"/>
                </a:solidFill>
              </a:rPr>
              <a:t>Протягом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п’яти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років</a:t>
            </a:r>
            <a:r>
              <a:rPr lang="ru-RU" sz="1600" dirty="0">
                <a:solidFill>
                  <a:srgbClr val="000000"/>
                </a:solidFill>
              </a:rPr>
              <a:t> ми </a:t>
            </a:r>
            <a:r>
              <a:rPr lang="ru-RU" sz="1600" dirty="0" err="1">
                <a:solidFill>
                  <a:srgbClr val="000000"/>
                </a:solidFill>
              </a:rPr>
              <a:t>впроваджуємо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програму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лояльності</a:t>
            </a:r>
            <a:r>
              <a:rPr lang="ru-RU" sz="1600" dirty="0">
                <a:solidFill>
                  <a:srgbClr val="000000"/>
                </a:solidFill>
              </a:rPr>
              <a:t>, яку </a:t>
            </a:r>
            <a:r>
              <a:rPr lang="ru-RU" sz="1600" dirty="0" err="1">
                <a:solidFill>
                  <a:srgbClr val="000000"/>
                </a:solidFill>
              </a:rPr>
              <a:t>дуже</a:t>
            </a:r>
            <a:r>
              <a:rPr lang="ru-RU" sz="1600" dirty="0">
                <a:solidFill>
                  <a:srgbClr val="000000"/>
                </a:solidFill>
              </a:rPr>
              <a:t> добре </a:t>
            </a:r>
            <a:r>
              <a:rPr lang="ru-RU" sz="1600" dirty="0" err="1">
                <a:solidFill>
                  <a:srgbClr val="000000"/>
                </a:solidFill>
              </a:rPr>
              <a:t>сприйняли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клієнти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вже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діючи</a:t>
            </a:r>
            <a:r>
              <a:rPr lang="ru-RU" sz="1600" dirty="0">
                <a:solidFill>
                  <a:srgbClr val="000000"/>
                </a:solidFill>
              </a:rPr>
              <a:t> в </a:t>
            </a:r>
            <a:r>
              <a:rPr lang="ru-RU" sz="1600" dirty="0" err="1">
                <a:solidFill>
                  <a:srgbClr val="000000"/>
                </a:solidFill>
              </a:rPr>
              <a:t>понад</a:t>
            </a:r>
            <a:r>
              <a:rPr lang="ru-RU" sz="1600" dirty="0">
                <a:solidFill>
                  <a:srgbClr val="000000"/>
                </a:solidFill>
              </a:rPr>
              <a:t> 50 кооперативах.</a:t>
            </a:r>
            <a:endParaRPr dirty="0"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875" y="1259300"/>
            <a:ext cx="4195426" cy="306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 smtClean="0"/>
              <a:t>Питання для аудиторії:</a:t>
            </a:r>
            <a:endParaRPr dirty="0"/>
          </a:p>
        </p:txBody>
      </p:sp>
      <p:sp>
        <p:nvSpPr>
          <p:cNvPr id="122" name="Google Shape;122;p23"/>
          <p:cNvSpPr txBox="1"/>
          <p:nvPr/>
        </p:nvSpPr>
        <p:spPr>
          <a:xfrm>
            <a:off x="579975" y="1129425"/>
            <a:ext cx="4838400" cy="3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>
              <a:lnSpc>
                <a:spcPct val="150000"/>
              </a:lnSpc>
              <a:buSzPts val="1700"/>
              <a:buAutoNum type="arabicPeriod"/>
            </a:pPr>
            <a:r>
              <a:rPr lang="uk-UA" sz="1700" dirty="0" smtClean="0"/>
              <a:t>Що ви думаєте про погляди Едварда </a:t>
            </a:r>
            <a:r>
              <a:rPr lang="uk-UA" sz="1700" dirty="0" err="1" smtClean="0"/>
              <a:t>Абрамовського</a:t>
            </a:r>
            <a:r>
              <a:rPr lang="uk-UA" sz="1700" dirty="0" smtClean="0"/>
              <a:t>?</a:t>
            </a:r>
          </a:p>
          <a:p>
            <a:pPr marL="457200" lvl="0" indent="-336550" algn="just">
              <a:lnSpc>
                <a:spcPct val="150000"/>
              </a:lnSpc>
              <a:buSzPts val="1700"/>
              <a:buAutoNum type="arabicPeriod"/>
            </a:pPr>
            <a:r>
              <a:rPr lang="uk-UA" sz="1700" dirty="0" smtClean="0"/>
              <a:t>Чи може бути в Україні кооперативна республіка?</a:t>
            </a:r>
          </a:p>
          <a:p>
            <a:pPr marL="457200" lvl="0" indent="-336550" algn="just">
              <a:lnSpc>
                <a:spcPct val="150000"/>
              </a:lnSpc>
              <a:buSzPts val="1700"/>
              <a:buAutoNum type="arabicPeriod"/>
            </a:pPr>
            <a:r>
              <a:rPr lang="uk-UA" sz="1700" dirty="0" smtClean="0"/>
              <a:t>Чи є майбутнє у магазинів </a:t>
            </a:r>
            <a:r>
              <a:rPr lang="uk-UA" sz="1700" dirty="0" err="1" smtClean="0"/>
              <a:t>Społem?Чи</a:t>
            </a:r>
            <a:r>
              <a:rPr lang="uk-UA" sz="1700" dirty="0" smtClean="0"/>
              <a:t> може в Україні з’явитися аналог польської «Солідарності»?</a:t>
            </a:r>
          </a:p>
          <a:p>
            <a:pPr marL="457200" lvl="0" indent="-336550" algn="just">
              <a:lnSpc>
                <a:spcPct val="150000"/>
              </a:lnSpc>
              <a:buSzPts val="1700"/>
              <a:buAutoNum type="arabicPeriod"/>
            </a:pPr>
            <a:r>
              <a:rPr lang="uk-UA" sz="1700" dirty="0" smtClean="0"/>
              <a:t>Що для вас означає </a:t>
            </a:r>
            <a:r>
              <a:rPr lang="uk-UA" sz="1700" dirty="0" err="1" smtClean="0"/>
              <a:t>Społem</a:t>
            </a:r>
            <a:r>
              <a:rPr lang="uk-UA" sz="1700" dirty="0" smtClean="0"/>
              <a:t>?</a:t>
            </a:r>
            <a:endParaRPr lang="uk-UA" sz="1700" dirty="0"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7425" y="1404125"/>
            <a:ext cx="3457001" cy="26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uk" sz="2100" b="1">
                <a:solidFill>
                  <a:srgbClr val="FF0000"/>
                </a:solidFill>
              </a:rPr>
              <a:t>Edward Abramowski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931150"/>
            <a:ext cx="5304900" cy="3798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71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Char char="❖"/>
            </a:pPr>
            <a:r>
              <a:rPr lang="uk-UA" sz="1080" dirty="0" smtClean="0">
                <a:solidFill>
                  <a:schemeClr val="dk1"/>
                </a:solidFill>
              </a:rPr>
              <a:t>З'явився </a:t>
            </a:r>
            <a:r>
              <a:rPr lang="uk-UA" sz="1080" dirty="0" smtClean="0">
                <a:solidFill>
                  <a:schemeClr val="dk1"/>
                </a:solidFill>
              </a:rPr>
              <a:t>н</a:t>
            </a:r>
            <a:r>
              <a:rPr lang="uk-UA" sz="1080" dirty="0" smtClean="0">
                <a:solidFill>
                  <a:schemeClr val="dk1"/>
                </a:solidFill>
              </a:rPr>
              <a:t>а світ у селі </a:t>
            </a:r>
            <a:r>
              <a:rPr lang="uk-UA" sz="1080" dirty="0" err="1" smtClean="0">
                <a:solidFill>
                  <a:schemeClr val="dk1"/>
                </a:solidFill>
              </a:rPr>
              <a:t>Стефанін</a:t>
            </a:r>
            <a:r>
              <a:rPr lang="uk-UA" sz="1080" dirty="0" smtClean="0">
                <a:solidFill>
                  <a:schemeClr val="dk1"/>
                </a:solidFill>
              </a:rPr>
              <a:t> (Васильківського повіту, Київської губернії) 17 серпня 1868 року. Вдома був вихований на спогадах про укра</a:t>
            </a:r>
            <a:r>
              <a:rPr lang="uk-UA" sz="1080" dirty="0" smtClean="0">
                <a:solidFill>
                  <a:schemeClr val="dk1"/>
                </a:solidFill>
              </a:rPr>
              <a:t>їнські селянські повстання</a:t>
            </a:r>
            <a:r>
              <a:rPr lang="uk-UA" sz="1080" dirty="0" smtClean="0">
                <a:solidFill>
                  <a:schemeClr val="dk1"/>
                </a:solidFill>
              </a:rPr>
              <a:t>. </a:t>
            </a:r>
          </a:p>
          <a:p>
            <a:pPr marL="457200" marR="0" lvl="0" indent="-2971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Char char="❖"/>
            </a:pPr>
            <a:r>
              <a:rPr lang="uk" sz="1080" dirty="0" smtClean="0">
                <a:solidFill>
                  <a:schemeClr val="dk1"/>
                </a:solidFill>
              </a:rPr>
              <a:t>В роках 1885–1889 навчався біології та філософії в університетах в</a:t>
            </a:r>
            <a:r>
              <a:rPr lang="uk" sz="1080" dirty="0" smtClean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uk" sz="1080" dirty="0" smtClean="0">
                <a:solidFill>
                  <a:schemeClr val="dk1"/>
                </a:solidFill>
                <a:uFill>
                  <a:noFill/>
                </a:uFill>
              </a:rPr>
              <a:t>Кракові </a:t>
            </a:r>
            <a:r>
              <a:rPr lang="uk" sz="1080" dirty="0" smtClean="0">
                <a:solidFill>
                  <a:schemeClr val="dk1"/>
                </a:solidFill>
              </a:rPr>
              <a:t>і  та</a:t>
            </a:r>
            <a:r>
              <a:rPr lang="uk" sz="1080" dirty="0" smtClean="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uk" sz="1080" dirty="0" smtClean="0">
                <a:solidFill>
                  <a:schemeClr val="dk1"/>
                </a:solidFill>
                <a:uFill>
                  <a:noFill/>
                </a:uFill>
              </a:rPr>
              <a:t>Женеві</a:t>
            </a:r>
            <a:r>
              <a:rPr lang="uk" sz="1080" dirty="0" smtClean="0">
                <a:solidFill>
                  <a:schemeClr val="dk1"/>
                </a:solidFill>
              </a:rPr>
              <a:t>. </a:t>
            </a:r>
            <a:r>
              <a:rPr lang="ru-RU" sz="1080" dirty="0" smtClean="0">
                <a:solidFill>
                  <a:schemeClr val="dk1"/>
                </a:solidFill>
              </a:rPr>
              <a:t>Б</a:t>
            </a:r>
            <a:r>
              <a:rPr lang="uk" sz="1080" dirty="0" smtClean="0">
                <a:solidFill>
                  <a:schemeClr val="dk1"/>
                </a:solidFill>
              </a:rPr>
              <a:t>ув активним політичним діячем.</a:t>
            </a:r>
            <a:endParaRPr sz="1080" dirty="0">
              <a:solidFill>
                <a:schemeClr val="dk1"/>
              </a:solidFill>
            </a:endParaRPr>
          </a:p>
          <a:p>
            <a:pPr marL="457200" marR="0" lvl="0" indent="-2971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Char char="❖"/>
            </a:pPr>
            <a:r>
              <a:rPr lang="uk" sz="1080" dirty="0" smtClean="0">
                <a:solidFill>
                  <a:schemeClr val="dk1"/>
                </a:solidFill>
              </a:rPr>
              <a:t>Був одружений на активній політичній діячці Станіславі Мотц та дуже любив її. </a:t>
            </a:r>
            <a:endParaRPr sz="1080" dirty="0">
              <a:solidFill>
                <a:schemeClr val="dk1"/>
              </a:solidFill>
            </a:endParaRPr>
          </a:p>
          <a:p>
            <a:pPr marL="457200" marR="0" lvl="0" indent="-2971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Char char="❖"/>
            </a:pPr>
            <a:r>
              <a:rPr lang="uk" sz="1080" dirty="0">
                <a:solidFill>
                  <a:schemeClr val="dk1"/>
                </a:solidFill>
              </a:rPr>
              <a:t>9 </a:t>
            </a:r>
            <a:r>
              <a:rPr lang="uk" sz="1080" dirty="0" smtClean="0">
                <a:solidFill>
                  <a:schemeClr val="dk1"/>
                </a:solidFill>
              </a:rPr>
              <a:t>листопада </a:t>
            </a:r>
            <a:r>
              <a:rPr lang="uk" sz="1080" dirty="0">
                <a:solidFill>
                  <a:schemeClr val="dk1"/>
                </a:solidFill>
              </a:rPr>
              <a:t>1906 r. </a:t>
            </a:r>
            <a:r>
              <a:rPr lang="uk" sz="1080" dirty="0" smtClean="0">
                <a:solidFill>
                  <a:schemeClr val="dk1"/>
                </a:solidFill>
              </a:rPr>
              <a:t>Він заснував разом із </a:t>
            </a:r>
            <a:r>
              <a:rPr lang="uk" sz="1080" dirty="0" smtClean="0">
                <a:solidFill>
                  <a:schemeClr val="dk1"/>
                </a:solidFill>
              </a:rPr>
              <a:t>Войцеховським </a:t>
            </a:r>
            <a:r>
              <a:rPr lang="uk" sz="1080" b="1" dirty="0" smtClean="0">
                <a:solidFill>
                  <a:schemeClr val="dk1"/>
                </a:solidFill>
              </a:rPr>
              <a:t>Товариство Кооперативів та</a:t>
            </a:r>
            <a:r>
              <a:rPr lang="uk" sz="1080" dirty="0" smtClean="0">
                <a:solidFill>
                  <a:schemeClr val="dk1"/>
                </a:solidFill>
              </a:rPr>
              <a:t> журнал</a:t>
            </a:r>
            <a:r>
              <a:rPr lang="uk" sz="1080" b="1" dirty="0" smtClean="0">
                <a:solidFill>
                  <a:schemeClr val="dk1"/>
                </a:solidFill>
              </a:rPr>
              <a:t> </a:t>
            </a:r>
            <a:r>
              <a:rPr lang="uk" sz="1080" b="1" dirty="0">
                <a:solidFill>
                  <a:schemeClr val="dk1"/>
                </a:solidFill>
              </a:rPr>
              <a:t>„Społem”.</a:t>
            </a:r>
            <a:endParaRPr sz="1080" b="1" dirty="0">
              <a:solidFill>
                <a:schemeClr val="dk1"/>
              </a:solidFill>
            </a:endParaRPr>
          </a:p>
          <a:p>
            <a:pPr marL="457200" marR="0" lvl="0" indent="-2971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Char char="❖"/>
            </a:pPr>
            <a:r>
              <a:rPr lang="uk" sz="1080" dirty="0" smtClean="0">
                <a:solidFill>
                  <a:schemeClr val="dk1"/>
                </a:solidFill>
              </a:rPr>
              <a:t>Хворів туберкульозем та переодично лікувався у Швейцарії.</a:t>
            </a:r>
            <a:endParaRPr sz="1080" dirty="0">
              <a:solidFill>
                <a:schemeClr val="dk1"/>
              </a:solidFill>
            </a:endParaRPr>
          </a:p>
          <a:p>
            <a:pPr marL="457200" marR="0" lvl="0" indent="-2971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Char char="❖"/>
            </a:pPr>
            <a:r>
              <a:rPr lang="uk" sz="1080" dirty="0" smtClean="0">
                <a:solidFill>
                  <a:schemeClr val="dk1"/>
                </a:solidFill>
              </a:rPr>
              <a:t>У </a:t>
            </a:r>
            <a:r>
              <a:rPr lang="uk" sz="1080" dirty="0">
                <a:solidFill>
                  <a:schemeClr val="dk1"/>
                </a:solidFill>
              </a:rPr>
              <a:t>1907 </a:t>
            </a:r>
            <a:r>
              <a:rPr lang="uk" sz="1080" dirty="0" smtClean="0">
                <a:solidFill>
                  <a:schemeClr val="dk1"/>
                </a:solidFill>
              </a:rPr>
              <a:t>припинив активну політичну діяльність та став співорганізатором</a:t>
            </a:r>
            <a:r>
              <a:rPr lang="uk" sz="1080" dirty="0" smtClean="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uk" sz="1080" dirty="0" smtClean="0">
                <a:solidFill>
                  <a:schemeClr val="dk1"/>
                </a:solidFill>
                <a:uFill>
                  <a:noFill/>
                </a:uFill>
              </a:rPr>
              <a:t>Польского психологічного товариства</a:t>
            </a:r>
            <a:r>
              <a:rPr lang="uk" sz="1080" dirty="0" smtClean="0">
                <a:solidFill>
                  <a:schemeClr val="dk1"/>
                </a:solidFill>
              </a:rPr>
              <a:t>.</a:t>
            </a:r>
            <a:endParaRPr sz="1080" dirty="0">
              <a:solidFill>
                <a:schemeClr val="dk1"/>
              </a:solidFill>
            </a:endParaRPr>
          </a:p>
          <a:p>
            <a:pPr marL="457200" marR="0" lvl="0" indent="-2971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Char char="❖"/>
            </a:pPr>
            <a:r>
              <a:rPr lang="uk" sz="1080" dirty="0" smtClean="0">
                <a:solidFill>
                  <a:schemeClr val="dk1"/>
                </a:solidFill>
              </a:rPr>
              <a:t>Профспілковий рух </a:t>
            </a:r>
            <a:r>
              <a:rPr lang="uk" sz="1080" dirty="0" smtClean="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„Solidarność</a:t>
            </a:r>
            <a:r>
              <a:rPr lang="uk" sz="1080" dirty="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”</a:t>
            </a:r>
            <a:r>
              <a:rPr lang="uk" sz="1080" dirty="0">
                <a:solidFill>
                  <a:schemeClr val="dk1"/>
                </a:solidFill>
              </a:rPr>
              <a:t> </a:t>
            </a:r>
            <a:r>
              <a:rPr lang="uk" sz="1080" dirty="0" smtClean="0">
                <a:solidFill>
                  <a:schemeClr val="dk1"/>
                </a:solidFill>
              </a:rPr>
              <a:t>мав своє коріння у філософії Едварда Абрамовського.</a:t>
            </a:r>
            <a:endParaRPr sz="1080" dirty="0">
              <a:solidFill>
                <a:schemeClr val="dk1"/>
              </a:solidFill>
            </a:endParaRPr>
          </a:p>
          <a:p>
            <a:pPr marL="457200" marR="0" lvl="0" indent="-2971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Char char="❖"/>
            </a:pPr>
            <a:r>
              <a:rPr lang="uk" sz="1080" dirty="0" smtClean="0">
                <a:solidFill>
                  <a:schemeClr val="dk1"/>
                </a:solidFill>
              </a:rPr>
              <a:t>Помер </a:t>
            </a:r>
            <a:r>
              <a:rPr lang="uk" sz="1080" dirty="0">
                <a:solidFill>
                  <a:schemeClr val="dk1"/>
                </a:solidFill>
              </a:rPr>
              <a:t>21 </a:t>
            </a:r>
            <a:r>
              <a:rPr lang="uk" sz="1080" dirty="0" smtClean="0">
                <a:solidFill>
                  <a:schemeClr val="dk1"/>
                </a:solidFill>
              </a:rPr>
              <a:t>червня </a:t>
            </a:r>
            <a:r>
              <a:rPr lang="uk" sz="1080" dirty="0">
                <a:solidFill>
                  <a:schemeClr val="dk1"/>
                </a:solidFill>
              </a:rPr>
              <a:t>1918 </a:t>
            </a:r>
            <a:r>
              <a:rPr lang="uk" sz="1080" dirty="0" smtClean="0">
                <a:solidFill>
                  <a:schemeClr val="dk1"/>
                </a:solidFill>
              </a:rPr>
              <a:t>року у Варшаві. </a:t>
            </a:r>
            <a:endParaRPr sz="1080" dirty="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85000" y="1131388"/>
            <a:ext cx="2764874" cy="34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56500" y="45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ru-RU" sz="2000" dirty="0" err="1"/>
              <a:t>Етапи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кооперативного </a:t>
            </a:r>
            <a:r>
              <a:rPr lang="ru-RU" sz="2000" dirty="0" err="1"/>
              <a:t>об’єднання</a:t>
            </a:r>
            <a:r>
              <a:rPr lang="ru-RU" sz="2000" dirty="0"/>
              <a:t> «</a:t>
            </a:r>
            <a:r>
              <a:rPr lang="ru-RU" sz="2000" dirty="0" err="1"/>
              <a:t>Społem</a:t>
            </a:r>
            <a:r>
              <a:rPr lang="ru-RU" sz="2000" dirty="0"/>
              <a:t>»:</a:t>
            </a:r>
            <a:endParaRPr sz="2000" dirty="0"/>
          </a:p>
        </p:txBody>
      </p:sp>
      <p:sp>
        <p:nvSpPr>
          <p:cNvPr id="68" name="Google Shape;68;p15"/>
          <p:cNvSpPr txBox="1"/>
          <p:nvPr/>
        </p:nvSpPr>
        <p:spPr>
          <a:xfrm>
            <a:off x="436025" y="1182400"/>
            <a:ext cx="7840800" cy="3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2232" algn="just">
              <a:spcBef>
                <a:spcPts val="1000"/>
              </a:spcBef>
              <a:buClr>
                <a:schemeClr val="dk1"/>
              </a:buClr>
              <a:buSzPts val="1632"/>
              <a:buFont typeface="Times New Roman"/>
              <a:buChar char="➢"/>
            </a:pPr>
            <a:r>
              <a:rPr lang="uk-UA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1906 р. – з ініціативи Едварда </a:t>
            </a:r>
            <a:r>
              <a:rPr lang="uk-UA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Абрамовського</a:t>
            </a:r>
            <a:r>
              <a:rPr lang="uk-UA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uk-UA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Ромуальда</a:t>
            </a:r>
            <a:r>
              <a:rPr lang="uk-UA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Мельчарського</a:t>
            </a:r>
            <a:r>
              <a:rPr lang="uk-UA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Станіслава </a:t>
            </a:r>
            <a:r>
              <a:rPr lang="uk-UA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Войцеховського</a:t>
            </a:r>
            <a:r>
              <a:rPr lang="uk-UA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Варшаві створено Товариство кооперативів;</a:t>
            </a:r>
          </a:p>
          <a:p>
            <a:pPr marL="457200" lvl="0" indent="-332232" algn="just">
              <a:spcBef>
                <a:spcPts val="1000"/>
              </a:spcBef>
              <a:buClr>
                <a:schemeClr val="dk1"/>
              </a:buClr>
              <a:buSzPts val="1632"/>
              <a:buFont typeface="Times New Roman"/>
              <a:buChar char="➢"/>
            </a:pPr>
            <a:r>
              <a:rPr lang="uk-UA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1908 р. - у Варшаві відбувся 1-й з'їзд харчових товариств;</a:t>
            </a:r>
          </a:p>
          <a:p>
            <a:pPr marL="457200" lvl="0" indent="-332232" algn="just">
              <a:spcBef>
                <a:spcPts val="1000"/>
              </a:spcBef>
              <a:buClr>
                <a:schemeClr val="dk1"/>
              </a:buClr>
              <a:buSzPts val="1632"/>
              <a:buFont typeface="Times New Roman"/>
              <a:buChar char="➢"/>
            </a:pPr>
            <a:r>
              <a:rPr lang="uk-UA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1911 р. – влада затвердила Варшавську харчову асоціацію;</a:t>
            </a:r>
          </a:p>
          <a:p>
            <a:pPr marL="457200" lvl="0" indent="-332232" algn="just">
              <a:spcBef>
                <a:spcPts val="1000"/>
              </a:spcBef>
              <a:buClr>
                <a:schemeClr val="dk1"/>
              </a:buClr>
              <a:buSzPts val="1632"/>
              <a:buFont typeface="Times New Roman"/>
              <a:buChar char="➢"/>
            </a:pPr>
            <a:r>
              <a:rPr lang="uk-UA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1920 р. - Закон про кооперативи визначив принципи діяльності кооперативних ревізійних спілок;</a:t>
            </a:r>
          </a:p>
          <a:p>
            <a:pPr marL="457200" lvl="0" indent="-332232" algn="just">
              <a:spcBef>
                <a:spcPts val="1000"/>
              </a:spcBef>
              <a:buClr>
                <a:schemeClr val="dk1"/>
              </a:buClr>
              <a:buSzPts val="1632"/>
              <a:buFont typeface="Times New Roman"/>
              <a:buChar char="➢"/>
            </a:pPr>
            <a:r>
              <a:rPr lang="uk-UA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1925 р. - на конвенції про злиття у Варшаві було створено Асоціацію бакалійних кооперативів Республіки Польща;</a:t>
            </a:r>
          </a:p>
          <a:p>
            <a:pPr marL="457200" lvl="0" indent="-332232" algn="just">
              <a:spcBef>
                <a:spcPts val="1000"/>
              </a:spcBef>
              <a:buClr>
                <a:schemeClr val="dk1"/>
              </a:buClr>
              <a:buSzPts val="1632"/>
              <a:buFont typeface="Times New Roman"/>
              <a:buChar char="➢"/>
            </a:pPr>
            <a:r>
              <a:rPr lang="uk-UA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1935 р. - зміна назви: "</a:t>
            </a:r>
            <a:r>
              <a:rPr lang="uk-UA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Społem</a:t>
            </a:r>
            <a:r>
              <a:rPr lang="uk-UA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Об'єднання бакалійних кооперативів Республіки Польща;</a:t>
            </a:r>
          </a:p>
          <a:p>
            <a:pPr marL="457200" lvl="0" indent="-332232" algn="just">
              <a:spcBef>
                <a:spcPts val="1000"/>
              </a:spcBef>
              <a:buClr>
                <a:schemeClr val="dk1"/>
              </a:buClr>
              <a:buSzPts val="1632"/>
              <a:buFont typeface="Times New Roman"/>
              <a:buChar char="➢"/>
            </a:pPr>
            <a:r>
              <a:rPr lang="uk-UA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Зараз під брендом </a:t>
            </a:r>
            <a:r>
              <a:rPr lang="uk-UA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Społem</a:t>
            </a:r>
            <a:r>
              <a:rPr lang="uk-UA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працює 371 невеликих кооперативи. У них є продуктові магазини, але часто вони також займаються іншою діяльністю, наприклад орендою офісних приміщень.</a:t>
            </a:r>
            <a:endParaRPr lang="uk-UA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3232" dirty="0" smtClean="0">
                <a:latin typeface="Times New Roman"/>
                <a:ea typeface="Times New Roman"/>
                <a:cs typeface="Times New Roman"/>
                <a:sym typeface="Times New Roman"/>
              </a:rPr>
              <a:t>Ідеї для життя та роботи:</a:t>
            </a:r>
            <a:endParaRPr sz="1720" dirty="0"/>
          </a:p>
        </p:txBody>
      </p:sp>
      <p:sp>
        <p:nvSpPr>
          <p:cNvPr id="74" name="Google Shape;74;p16"/>
          <p:cNvSpPr txBox="1"/>
          <p:nvPr/>
        </p:nvSpPr>
        <p:spPr>
          <a:xfrm>
            <a:off x="798125" y="1500175"/>
            <a:ext cx="6983700" cy="29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>
              <a:lnSpc>
                <a:spcPct val="150000"/>
              </a:lnSpc>
              <a:buSzPts val="1400"/>
              <a:buChar char="❖"/>
            </a:pPr>
            <a:r>
              <a:rPr lang="uk-UA" dirty="0" smtClean="0"/>
              <a:t>Капітал, навіть за сучасної соціальної системи, може необмежено накопичуватися в руках трудящих як їхнє спільне благо.</a:t>
            </a:r>
          </a:p>
          <a:p>
            <a:pPr marL="457200" lvl="0" indent="-317500" algn="just">
              <a:lnSpc>
                <a:spcPct val="150000"/>
              </a:lnSpc>
              <a:buSzPts val="1400"/>
              <a:buChar char="❖"/>
            </a:pPr>
            <a:r>
              <a:rPr lang="uk-UA" dirty="0" smtClean="0"/>
              <a:t>Купуючи продукти оптом не в магазинах, а у великих торговців чи навіть у самих виробників, асоціація платить менше за кожну позицію.</a:t>
            </a:r>
          </a:p>
          <a:p>
            <a:pPr marL="457200" lvl="0" indent="-317500" algn="just">
              <a:lnSpc>
                <a:spcPct val="150000"/>
              </a:lnSpc>
              <a:buSzPts val="1400"/>
              <a:buChar char="❖"/>
            </a:pPr>
            <a:r>
              <a:rPr lang="uk-UA" dirty="0" smtClean="0"/>
              <a:t>Дивіденди повинні бути капіталізовані в касу кооперативу як спільне майно товариств.</a:t>
            </a:r>
          </a:p>
          <a:p>
            <a:pPr marL="457200" lvl="0" indent="-317500" algn="just">
              <a:lnSpc>
                <a:spcPct val="150000"/>
              </a:lnSpc>
              <a:buSzPts val="1400"/>
              <a:buChar char="❖"/>
            </a:pPr>
            <a:r>
              <a:rPr lang="uk-UA" dirty="0" smtClean="0"/>
              <a:t>Кожен член, незалежно від того, скільки акцій він володіє, має лише один голос на загальних зборах.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698"/>
              <a:buFont typeface="Arial"/>
              <a:buNone/>
            </a:pPr>
            <a:r>
              <a:rPr lang="uk-UA" sz="2355" b="1" dirty="0" smtClean="0"/>
              <a:t>Основи кооперативної республіки:</a:t>
            </a:r>
            <a:endParaRPr sz="2355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7"/>
          <p:cNvSpPr txBox="1"/>
          <p:nvPr/>
        </p:nvSpPr>
        <p:spPr>
          <a:xfrm>
            <a:off x="602875" y="1017725"/>
            <a:ext cx="7814400" cy="3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>
              <a:buSzPts val="1400"/>
              <a:buAutoNum type="arabicPeriod"/>
            </a:pPr>
            <a:r>
              <a:rPr lang="uk-UA" dirty="0" smtClean="0"/>
              <a:t>Народні об'єднання - нетериторіальні, необов'язкові організації, добровільне об'єднання.</a:t>
            </a:r>
          </a:p>
          <a:p>
            <a:pPr marL="457200" lvl="0" indent="-317500" algn="just">
              <a:buSzPts val="1400"/>
              <a:buAutoNum type="arabicPeriod"/>
            </a:pPr>
            <a:r>
              <a:rPr lang="uk-UA" dirty="0" smtClean="0"/>
              <a:t>Природа кооперативної республіки - це зв'язок меншими асоціаціями, кожна з яких має іншу сферу інтересів.</a:t>
            </a:r>
          </a:p>
          <a:p>
            <a:pPr marL="457200" lvl="0" indent="-317500" algn="just">
              <a:buSzPts val="1400"/>
              <a:buAutoNum type="arabicPeriod"/>
            </a:pPr>
            <a:r>
              <a:rPr lang="uk-UA" dirty="0" smtClean="0"/>
              <a:t>Правління більшості тут - через добровільність і розмір асоціацій - ніколи не може бути порушенням прав меншин і окремої людини.</a:t>
            </a:r>
          </a:p>
          <a:p>
            <a:pPr marL="457200" lvl="0" indent="-317500" algn="just">
              <a:buSzPts val="1400"/>
              <a:buAutoNum type="arabicPeriod"/>
            </a:pPr>
            <a:r>
              <a:rPr lang="uk-UA" dirty="0" smtClean="0"/>
              <a:t>Закон без примусу, легко змінний і відносний.</a:t>
            </a:r>
          </a:p>
          <a:p>
            <a:pPr marL="457200" lvl="0" indent="-317500" algn="just">
              <a:buSzPts val="1400"/>
              <a:buAutoNum type="arabicPeriod"/>
            </a:pPr>
            <a:r>
              <a:rPr lang="uk-UA" dirty="0" smtClean="0"/>
              <a:t>Залишаючи кожній меншості та окремій особі свободу влаштовувати життя відповідно до своїх потреб.</a:t>
            </a:r>
          </a:p>
          <a:p>
            <a:pPr marL="457200" lvl="0" indent="-317500" algn="just">
              <a:buSzPts val="1400"/>
              <a:buAutoNum type="arabicPeriod"/>
            </a:pPr>
            <a:r>
              <a:rPr lang="uk-UA" dirty="0" smtClean="0"/>
              <a:t>Життя як таке, яке людина створює сама, вільно, силою людського братерства, і яке не повинно підпорядковуватися жодним схемам, які вважаються абсолютними.</a:t>
            </a:r>
          </a:p>
          <a:p>
            <a:pPr marL="457200" lvl="0" indent="-317500" algn="just">
              <a:buSzPts val="1400"/>
              <a:buAutoNum type="arabicPeriod"/>
            </a:pPr>
            <a:r>
              <a:rPr lang="uk-UA" dirty="0" smtClean="0"/>
              <a:t>Антагонізм держави і кооперативної республіки - звуження держави за рахунок зростання асоціацій і навпаки.</a:t>
            </a:r>
          </a:p>
          <a:p>
            <a:pPr marL="457200" lvl="0" indent="-317500" algn="just">
              <a:buSzPts val="1400"/>
              <a:buAutoNum type="arabicPeriod"/>
            </a:pPr>
            <a:r>
              <a:rPr lang="uk-UA" dirty="0" smtClean="0"/>
              <a:t>Захист інтересів людей і просування системи соціальної справедливості.</a:t>
            </a:r>
          </a:p>
          <a:p>
            <a:pPr marL="457200" lvl="0" indent="-317500" algn="just">
              <a:buSzPts val="1400"/>
              <a:buAutoNum type="arabicPeriod"/>
            </a:pPr>
            <a:r>
              <a:rPr lang="uk-UA" dirty="0" smtClean="0"/>
              <a:t>Для того, щоб здобути та зберегти політичну демократію, потрібні дії, які створюють глибинні основи демократії, поширюючи кооперативну республіку, тобто нове життя та нову людину.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481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 algn="just">
              <a:lnSpc>
                <a:spcPct val="150000"/>
              </a:lnSpc>
              <a:spcAft>
                <a:spcPts val="1200"/>
              </a:spcAft>
              <a:buSzPts val="1100"/>
            </a:pPr>
            <a:r>
              <a:rPr lang="ru-RU" sz="1500" b="1" dirty="0">
                <a:solidFill>
                  <a:schemeClr val="dk2"/>
                </a:solidFill>
              </a:rPr>
              <a:t>«Страх </a:t>
            </a:r>
            <a:r>
              <a:rPr lang="ru-RU" sz="1500" b="1" dirty="0" err="1">
                <a:solidFill>
                  <a:schemeClr val="dk2"/>
                </a:solidFill>
              </a:rPr>
              <a:t>новизни</a:t>
            </a:r>
            <a:r>
              <a:rPr lang="ru-RU" sz="1500" b="1" dirty="0">
                <a:solidFill>
                  <a:schemeClr val="dk2"/>
                </a:solidFill>
              </a:rPr>
              <a:t>» </a:t>
            </a:r>
            <a:r>
              <a:rPr lang="ru-RU" sz="1500" b="1" dirty="0" err="1">
                <a:solidFill>
                  <a:schemeClr val="dk2"/>
                </a:solidFill>
              </a:rPr>
              <a:t>або</a:t>
            </a:r>
            <a:r>
              <a:rPr lang="ru-RU" sz="1500" b="1" dirty="0">
                <a:solidFill>
                  <a:schemeClr val="dk2"/>
                </a:solidFill>
              </a:rPr>
              <a:t> </a:t>
            </a:r>
            <a:r>
              <a:rPr lang="ru-RU" sz="1500" b="1" dirty="0" err="1">
                <a:solidFill>
                  <a:schemeClr val="dk2"/>
                </a:solidFill>
              </a:rPr>
              <a:t>утопії</a:t>
            </a:r>
            <a:endParaRPr sz="2600" b="1"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580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uk-UA" sz="1300" dirty="0" smtClean="0"/>
              <a:t>Усі звинувачення, висунуті у справі дружніх стосунків, з якими я стикався під час дебатів у Товаристві кооперативів, зводяться лише до одного: це ідея, яку важко здійснити, якась утопія, яка не відповідає умовам сучасне життя. Я не міг зрозуміти цього твердження, і я не міг знайти його справжнього обґрунтування. Чесно кажучи, я бачу в цьому лише певний «боязнь новизни», і не більше того.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sz="1300" b="1" dirty="0" smtClean="0">
                <a:solidFill>
                  <a:srgbClr val="FF0000"/>
                </a:solidFill>
              </a:rPr>
              <a:t>              </a:t>
            </a:r>
            <a:r>
              <a:rPr lang="uk" sz="2100" b="1" dirty="0" smtClean="0">
                <a:solidFill>
                  <a:srgbClr val="FF0000"/>
                </a:solidFill>
              </a:rPr>
              <a:t>                      </a:t>
            </a:r>
            <a:r>
              <a:rPr lang="uk" sz="1300" b="1" dirty="0">
                <a:solidFill>
                  <a:srgbClr val="FF0000"/>
                </a:solidFill>
              </a:rPr>
              <a:t>Edward Abramowski</a:t>
            </a:r>
            <a:endParaRPr sz="13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9825" y="998888"/>
            <a:ext cx="2947674" cy="38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uk-UA" sz="1700" b="1" dirty="0" smtClean="0">
                <a:solidFill>
                  <a:schemeClr val="dk2"/>
                </a:solidFill>
              </a:rPr>
              <a:t>Польська демократія як основа кооперативу</a:t>
            </a:r>
            <a:endParaRPr lang="uk-UA" sz="3100" b="1" dirty="0"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uk-UA" sz="1600" dirty="0" smtClean="0"/>
              <a:t>Демократія розвивається лише там, де її потребують маси людей. Вона постає як реакція проти жадібності держави, як необхідний захист </a:t>
            </a:r>
            <a:r>
              <a:rPr lang="uk-UA" sz="1600" dirty="0" err="1" smtClean="0"/>
              <a:t>самостворених</a:t>
            </a:r>
            <a:r>
              <a:rPr lang="uk-UA" sz="1600" dirty="0" smtClean="0"/>
              <a:t> установ, організованих економічних і культурних інтересів народу проти бюрократії.</a:t>
            </a:r>
            <a:endParaRPr lang="uk-UA" dirty="0"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275" y="1152475"/>
            <a:ext cx="3895350" cy="32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uk-UA" dirty="0" smtClean="0"/>
              <a:t>Деякі з основних правил кооперативу:</a:t>
            </a:r>
            <a:endParaRPr lang="uk-UA" dirty="0"/>
          </a:p>
        </p:txBody>
      </p:sp>
      <p:sp>
        <p:nvSpPr>
          <p:cNvPr id="100" name="Google Shape;100;p20"/>
          <p:cNvSpPr txBox="1"/>
          <p:nvPr/>
        </p:nvSpPr>
        <p:spPr>
          <a:xfrm>
            <a:off x="605975" y="1189800"/>
            <a:ext cx="51288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>
              <a:lnSpc>
                <a:spcPct val="150000"/>
              </a:lnSpc>
              <a:buSzPts val="1600"/>
              <a:buAutoNum type="arabicPeriod"/>
            </a:pPr>
            <a:r>
              <a:rPr lang="uk-UA" sz="1600" dirty="0" smtClean="0"/>
              <a:t>Продавати товар за готівку;</a:t>
            </a:r>
          </a:p>
          <a:p>
            <a:pPr marL="457200" lvl="0" indent="-330200" algn="just">
              <a:lnSpc>
                <a:spcPct val="150000"/>
              </a:lnSpc>
              <a:buSzPts val="1600"/>
              <a:buAutoNum type="arabicPeriod"/>
            </a:pPr>
            <a:r>
              <a:rPr lang="uk-UA" sz="1600" dirty="0" smtClean="0"/>
              <a:t>Продавати за звичайними магазинними цінами, тобто дорожче, ніж спілка купує сама;</a:t>
            </a:r>
          </a:p>
          <a:p>
            <a:pPr marL="457200" lvl="0" indent="-330200" algn="just">
              <a:lnSpc>
                <a:spcPct val="150000"/>
              </a:lnSpc>
              <a:buSzPts val="1600"/>
              <a:buAutoNum type="arabicPeriod"/>
            </a:pPr>
            <a:r>
              <a:rPr lang="uk-UA" sz="1600" dirty="0" smtClean="0"/>
              <a:t>Капіталізувати дивіденди в акціях і спільних фондах;</a:t>
            </a:r>
          </a:p>
          <a:p>
            <a:pPr marL="457200" lvl="0" indent="-330200" algn="just">
              <a:lnSpc>
                <a:spcPct val="150000"/>
              </a:lnSpc>
              <a:buSzPts val="1600"/>
              <a:buAutoNum type="arabicPeriod"/>
            </a:pPr>
            <a:r>
              <a:rPr lang="uk-UA" sz="1600" dirty="0" smtClean="0"/>
              <a:t>Бути демократичною асоціацією, тобто відкритою для всіх і керованою рівністю.</a:t>
            </a:r>
            <a:endParaRPr lang="uk-UA" sz="1600" dirty="0"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2825" y="1407588"/>
            <a:ext cx="3104426" cy="232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>
              <a:lnSpc>
                <a:spcPct val="110526"/>
              </a:lnSpc>
              <a:buSzPct val="46261"/>
            </a:pPr>
            <a:r>
              <a:rPr lang="ru-RU" sz="2377" b="1" dirty="0">
                <a:solidFill>
                  <a:srgbClr val="000000"/>
                </a:solidFill>
              </a:rPr>
              <a:t>«Разом», але </a:t>
            </a:r>
            <a:r>
              <a:rPr lang="ru-RU" sz="2377" b="1" dirty="0" err="1" smtClean="0">
                <a:solidFill>
                  <a:srgbClr val="000000"/>
                </a:solidFill>
              </a:rPr>
              <a:t>окремо</a:t>
            </a:r>
            <a:r>
              <a:rPr lang="ru-RU" sz="2377" b="1" dirty="0" smtClean="0">
                <a:solidFill>
                  <a:srgbClr val="000000"/>
                </a:solidFill>
              </a:rPr>
              <a:t>: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597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>
              <a:lnSpc>
                <a:spcPct val="165517"/>
              </a:lnSpc>
              <a:spcBef>
                <a:spcPts val="1900"/>
              </a:spcBef>
              <a:buClr>
                <a:schemeClr val="dk1"/>
              </a:buClr>
              <a:buSzPct val="30377"/>
              <a:buNone/>
            </a:pPr>
            <a:r>
              <a:rPr lang="uk-UA" sz="4800" dirty="0" smtClean="0">
                <a:solidFill>
                  <a:srgbClr val="000000"/>
                </a:solidFill>
              </a:rPr>
              <a:t>Назву «</a:t>
            </a:r>
            <a:r>
              <a:rPr lang="uk-UA" sz="4800" dirty="0" err="1" smtClean="0">
                <a:solidFill>
                  <a:srgbClr val="000000"/>
                </a:solidFill>
              </a:rPr>
              <a:t>Społem</a:t>
            </a:r>
            <a:r>
              <a:rPr lang="uk-UA" sz="4800" dirty="0" smtClean="0">
                <a:solidFill>
                  <a:srgbClr val="000000"/>
                </a:solidFill>
              </a:rPr>
              <a:t>» придумав Стефан </a:t>
            </a:r>
            <a:r>
              <a:rPr lang="uk-UA" sz="4800" dirty="0" err="1" smtClean="0">
                <a:solidFill>
                  <a:srgbClr val="000000"/>
                </a:solidFill>
              </a:rPr>
              <a:t>Жеромський</a:t>
            </a:r>
            <a:r>
              <a:rPr lang="uk-UA" sz="4800" dirty="0" smtClean="0">
                <a:solidFill>
                  <a:srgbClr val="000000"/>
                </a:solidFill>
              </a:rPr>
              <a:t>. Спочатку це була назва двотижневого журналу, присвяченого кооперативам, який виходив з 1906 року. З часом цю назву використовувала також Загальна Об'єднана Спілка Кооперативів "</a:t>
            </a:r>
            <a:r>
              <a:rPr lang="uk-UA" sz="4800" dirty="0" err="1" smtClean="0">
                <a:solidFill>
                  <a:srgbClr val="000000"/>
                </a:solidFill>
              </a:rPr>
              <a:t>Społem</a:t>
            </a:r>
            <a:r>
              <a:rPr lang="uk-UA" sz="4800" dirty="0" smtClean="0">
                <a:solidFill>
                  <a:srgbClr val="000000"/>
                </a:solidFill>
              </a:rPr>
              <a:t>". Слово «</a:t>
            </a:r>
            <a:r>
              <a:rPr lang="uk-UA" sz="4800" dirty="0" err="1" smtClean="0">
                <a:solidFill>
                  <a:srgbClr val="000000"/>
                </a:solidFill>
              </a:rPr>
              <a:t>Społem</a:t>
            </a:r>
            <a:r>
              <a:rPr lang="uk-UA" sz="4800" dirty="0" smtClean="0">
                <a:solidFill>
                  <a:srgbClr val="000000"/>
                </a:solidFill>
              </a:rPr>
              <a:t>» досі можна знайти в тисячах магазинів по всій країні. 270 кооперативів, що входять до Національної ревізійної спілки споживчої кооперації «</a:t>
            </a:r>
            <a:r>
              <a:rPr lang="uk-UA" sz="4800" dirty="0" err="1" smtClean="0">
                <a:solidFill>
                  <a:srgbClr val="000000"/>
                </a:solidFill>
              </a:rPr>
              <a:t>Społem</a:t>
            </a:r>
            <a:r>
              <a:rPr lang="uk-UA" sz="4800" dirty="0" smtClean="0">
                <a:solidFill>
                  <a:srgbClr val="000000"/>
                </a:solidFill>
              </a:rPr>
              <a:t>» (існує з 1991 року), мають право безкоштовного використання цього бренду. Решта 30 неафілійованих кооперативів орендують цю торгову марку у KZRSS "</a:t>
            </a:r>
            <a:r>
              <a:rPr lang="uk-UA" sz="4800" dirty="0" err="1" smtClean="0">
                <a:solidFill>
                  <a:srgbClr val="000000"/>
                </a:solidFill>
              </a:rPr>
              <a:t>Społem</a:t>
            </a:r>
            <a:r>
              <a:rPr lang="uk-UA" sz="4800" dirty="0" smtClean="0">
                <a:solidFill>
                  <a:srgbClr val="000000"/>
                </a:solidFill>
              </a:rPr>
              <a:t>".</a:t>
            </a:r>
            <a:endParaRPr lang="uk-UA" sz="48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221000"/>
            <a:ext cx="4105649" cy="29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880</Words>
  <Application>Microsoft Office PowerPoint</Application>
  <PresentationFormat>Экран (16:9)</PresentationFormat>
  <Paragraphs>53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Simple Light</vt:lpstr>
      <vt:lpstr>Братерство, солідарність, співробітництво: ідеї для життя</vt:lpstr>
      <vt:lpstr>Edward Abramowski</vt:lpstr>
      <vt:lpstr>Етапи створення кооперативного об’єднання «Społem»:</vt:lpstr>
      <vt:lpstr>Ідеї для життя та роботи:</vt:lpstr>
      <vt:lpstr>Основи кооперативної республіки: </vt:lpstr>
      <vt:lpstr>«Страх новизни» або утопії</vt:lpstr>
      <vt:lpstr>Польська демократія як основа кооперативу</vt:lpstr>
      <vt:lpstr>Деякі з основних правил кооперативу:</vt:lpstr>
      <vt:lpstr>«Разом», але окремо:</vt:lpstr>
      <vt:lpstr>Ричард Яшковський: «Społem» має великий потенціал</vt:lpstr>
      <vt:lpstr>Питання для аудиторії: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Братерство, солідарність, співробітництво: ідеї для життя</dc:title>
  <cp:lastModifiedBy>Учетная запись Майкрософт</cp:lastModifiedBy>
  <cp:revision>5</cp:revision>
  <dcterms:modified xsi:type="dcterms:W3CDTF">2023-08-17T08:40:17Z</dcterms:modified>
</cp:coreProperties>
</file>