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7" d="100"/>
          <a:sy n="107" d="100"/>
        </p:scale>
        <p:origin x="12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slovnik/p/poli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stua.com/slovnik/v/vlada" TargetMode="External"/><Relationship Id="rId4" Type="http://schemas.openxmlformats.org/officeDocument/2006/relationships/hyperlink" Target="http://histua.com/slovnik/d/derzhav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585309"/>
            <a:ext cx="88204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ПРАДАВНІ КУЛЬТУРИ</a:t>
            </a:r>
          </a:p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НА ТЕРЕНАХ УКРАЇНИ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00" name="AutoShape 4" descr="Картинки по запросу прадавні культури на території україни. трипіль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disted.edu.vn.ua/media/images/student2/istoria_6/urok_5/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7810389" cy="329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04665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Обробка металу вимагала великої майстерності і спеціалізації, тому ливарна справа, як і гончарна, а пізніше ткацька, стає самостійною галуззю. Одним з основних видів творчості стала художня обробка металів. Досить швидко людина оволоділа різними її видами: кування, лиття, карбування, гравіювання по металу. Виготовлялися найрізноманітніші металеві прикраси: браслети, каблучки, сережки, підвіски, бляшки, які нашивалися на одяг, пояси, пряжки. Особлива увага приділялася зброї. З'являються дрібні литі скульптурні зображення. Зміни в суспільному ладі підкреслює така обставина: жіночі зображення зникають, головним стає чоловічий образ. Подальшого розвитку набрала мегалітична архітектура.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tetiy.at.ua/istor_ukr/Bronze_Age_reconstruc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834804" cy="540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7434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багатьох народів останній етап розвитку первісного ладу пов'язаний з появою заліза на початку I тисячоліття до н. е. Новий метал був міцнішим і значно поширенішим. Це дало змогу впроваджувати його у всі галузі виробництва, на відміну від бронзи, яку при виготовленні знарядь праці майже не використовували. 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myslenedrevo.com.ua/files/MDr/edu/olgovsky/metalg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5603776" cy="424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4969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Особливості </a:t>
            </a:r>
          </a:p>
          <a:p>
            <a:pPr algn="ctr"/>
            <a:r>
              <a:rPr lang="uk-UA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скіфо-сарматської</a:t>
            </a:r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культури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6082" name="Picture 2" descr="http://img1.globalinfo.ua/im/old/novosti/2012/04/22/czSb2T8q11fY_600w_350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04695"/>
            <a:ext cx="5178152" cy="302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скіфський період (7-2 ст. до н.е.) під іменем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іраномовних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племен скіфів, які населяли територію сучасної України, об'єднувалися численні місцеві племена. Від скіфів лишилися величезні кургани, в яких вони ховали своїх царів. Разом з померлим, у могилу клали зброю, ювелірні вироби, забитих коней і рабів. Скіфське мистецтво відіграло велику роль у формуванні слов'янської культури. Воно було одним з джерел слов'янської мистецької спадщини.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v-stetsyuk.name/files/VStecuk/Ill/SolohaK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596032" cy="291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ok-t.ru/mylektsiiru/baza1/34690145999.files/image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3528392" cy="360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Скіфи використовували усі форми посуду трипільців, прикрашеного геометричним узором. Основою скіфського декоративного мистецтва є зображення тварин. Після скіфів лишилися великі кам'яні статуї з зображенням воїнів. 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testportal.if.ua/uploads/8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37452"/>
            <a:ext cx="6301705" cy="380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476673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початком грецької колонізації в Причорномор'ї (6 ст. до н.е.) великого впливу на скіфів мала антична культура, про що свідчать археологічні знахідки в Неаполі Скіфському біля сучасного Сімферополя. Традиції скіфського мистецтва продовжували сарматські племена. Продовжувалася традиції звіриного стилю в оздобленні посуду, з'являються композиції міфологічного змісту.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kudyrko-history.com/uploads/posts/2015-03/1426163734_skif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60576"/>
            <a:ext cx="5400600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76673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Сарматське суспільство перебувало на перехідному етапі від докласових відносин, а господарство в цілому мало риси їхніх кочових попередників. У військовій справі сармати відрізнялися від скіфів. Римський історик Тацит писав, що «коли вони з’являються кінними загонами, ніякий інший стрій їм не може чинити опору». В бою сармати користувалися арканами, довшими, ніж у скіфів, мечами й списами. Зброєю добре володіли й жінки.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ww.litopys.com.ua/upload/medialibrary/e28/e28855b20b024fadd46810d89d4f03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810000" cy="4638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9853" y="332656"/>
            <a:ext cx="88241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КУЛЬТУРА</a:t>
            </a:r>
          </a:p>
          <a:p>
            <a:pPr algn="ctr"/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ПІВНІЧНОЧОРНОМОРСЬКИХ</a:t>
            </a:r>
          </a:p>
          <a:p>
            <a:pPr algn="ctr"/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МІСТ-ДЕРЖАВ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сучасних умовах цивілізаційного розвитку суспільства актуальним питанням є відродження культурних цінностей духовної скарбниці українського народу, на історичних теренах якого важливе місце займала культура античних міст-держав, створених греками.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ukrmap.su/program2010/wh6/t4_files/image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2628216" cy="2212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7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Античні міста-держави виникли в Північному Причорномор’ї у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 ст. до н. е., коли почалось активне розселення греків на узбережжі Середземного моря. Причинами грецької колонізації були різні фактори: демографічні, етнічні, військово-політичні, соціально-економічні: перенаселення грецьких міст; нестача придатної для обробітку землі; пошук нових джерел сировини і ринків збуту товарів; міжетнічні суперечки; соціальна і політична боротьба, яка змушувала до міграції тих, хто програв; військові напади лідійців і персів, які підштовхували греків до пошуку більш безпечних місць проживання.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data:image/jpeg;base64,/9j/4AAQSkZJRgABAQAAAQABAAD/2wCEAAkGBxQSEhUUExQWFhUXGBwXGBgXGBwZHBcWFxgYFxgXFxofHCggGB4lHBcXITEhJSkrLi4uGB8zODMsNygtLisBCgoKDg0OGxAQGzckICQsLCwsLCwsLCwsLCwsLCwsLCwsLCwsLCwsLCwsLCwsLCwsLCwsLCwsLCwsLCwsLCwsLP/AABEIAMIBAwMBIgACEQEDEQH/xAAcAAABBQEBAQAAAAAAAAAAAAAEAAIDBQYHAQj/xABDEAABAgQDBQUGAwYFAwUAAAABAhEAAyExBBJBBSJRYXEGEzKBkRRCobHB8CPR4QcVUmKC8RYzcpKyJMLSQ0RTg7P/xAAaAQADAQEBAQAAAAAAAAAAAAAAAQIDBAUG/8QALBEAAgICAgICAQIFBQAAAAAAAAECEQMhEjEEE0FhURQiMjNxgZEFFUJS8P/aAAwDAQACEQMRAD8Aa0ICHtCaPozyhrR60OaPWgAY0etDmj1oBDWhNDmj1oAPAIeTHgj2EA0w1oeRHjQwGlMeNEjR40AhjQmhzQmhiGtCaHtCaABrRJKUxENaPWhNDDPbjQCg+cWWC2tUAiKOPQYylii0WsjRr1YhKokkT2LCM5s+SuYTl0rHq8UpKq0I0jleDdJm6y6tmrOKAiOZioy6cYom8HqzM+kZywUWstlpJn5oIIEV2FVSCQoxlKOzRMUxUQ54IQl9HizwezAsOR5Qm0ux1ZR54QjSL2QjhAk7ApTC5pj4laMKOAhQVmhQ+TCjnrQmh7Qmj2TzhrQmhzR60AhrQmhxpDpSMxYVaInkhD+J0VGEpdIY0etFMjtNIcg5gyimz+EsTSreUWWGx8qZ4FpPJ2PoawoZoS/hYOEl2idoTQ5o9aNCBrR40PaE0ADGhND2hNDERtCaJGjxoAGtCaHtCaABjR60PaE0ADWiaRIKraaQxoIwRZTnhEy0tDj2azs9hkAFhXWJcdgZZLsIWxpQyO96xJOEeTKT5t2ehFftKDauFQEgpDEUiHDYvdrWDdo4QzCAONTwgDH4HuWqS/L6x1QcZRSb2YTTTtFhslQLiLYJEZnZR3n0jTS4wzx4yNcTtE8iTwiwkKMDylBocuY0cktm6CZ85oqsXOj2di4rMTPfWHGIWelUKBTOhRoKjNdyeBhhRGsRhA7s0NxeACk8Gj0F5KujleB0ZVoTQTMw9SBUDWIWjpTs52qIzICiOIr6RTdpdrzZCUIkbqlFyosd0C2Ug3f4Rp8NICkk9R5MP0jC9uyy5J5K9KR4HlfzpHp4v5aMocIzkgjp+lobOmKUzFmqHrUVeLuWQU9REMmQklmo1o5do00DYfac5FRMWCallEB+ltYs8L2wmoDLGYuGKgwbV2blAeJwQBcUYacekRnBrYl0ng/5iNYeRlh0yJYoS7RqsD2tlqICxkf3gXT/AFOBl+MaJBBDggjiKxyBWGnF3rqwY/SNj2S7OzkFM1awixCUkKC0GpzEFvnHp+L5eSb4tX9nJmwQirTo2DQmh7Qmj0zjGNCaHtE2GkZjWghN0CVgzQmg2dhwLGkDZYFKwaoY0JokCYklyDqC0DdAlZEmWTYGHSRXnGi2bhhlqIenZ4Sp0gc45n5Kto6Fgeme7LnkBosDMeGd0ALR6zCOCTTdnVFUqPKXgbFSUL8QeFNXEfeQJtO0PsrVbPVLLpLh9PrFphCpqgxPhi0EhINouebktkRxpdHkidHmKxdIlS2sD4iQKsKRg6NSsnTzAa5hMSY6elCwlThwSDpQEnlpGVmbZKCUFg7sSbAtSnnT6iJc0hGgKzCjMDtCwAIUaCoIY0vUQoXtiOjeHEgAgn9Ir/b6ke7AacQRDZs0mPUjgrs5ZZb6PJs2tLRA0PaPWjpSo5m7AtqDEmUU4VTTCQzhJce8z2LfKMjtfspiJchWIxMwqIYAKWSXKmLAUF3i42p2rEgsgZpg0Aok8yoOf9sZ3afa5WJlpkzswFN5LKNKvldINeceH5c4Sy3D+/8AU9LCmoVIqZaToponklY6xGrDrTUIWpGisrOOjlvImHpmgCoIPMGOdtGtEkyYrUfdI8Vid1q/Yj1M97EHzhqgQ3BvmSYNCGzZ1KH7rG47Fj/pU8lK/wCRjDFjo0XnYla/aMmdWTIo5XLPSrWeOvw58cn9dGHkR5QN00JoeBHuWPbPNI2iSWpoL2fs1c4kIDkBy5aJ5+wpyAklBOZ6CpDcWjOWSF8Wy1CVWkVcPlSnPKPVSyLhv0iaRKejtDk6Qoq2WOHlCwEGI2co210MWOzcOlCBZ9TBipqRHlTzb0ehGGtlWiQUC0OUkgOxiwQQoMYkKwA0ZuZdGfxeLItSKxW0FnWLPbEoEFooTHdghGUbOXNOUWT+2K4xY4RGdLksYpoIwgUpQAc1tGmTEmtGcMrT2XcjDLJaLFGAW0T4bdZ2Bgzvo8uUt6O9IqlyCBW8ZvaW3VSJpExB7qgz/wA1d1gTVg/ThGqxF4yHbXAqmoJTNEqWEqMy7qLBhQFvClzeB3VoDNdo8b3wzpUrLmsXAFaE0cggXfSM1PlLdJW5BdQcjeCRVIOateb9XAjzZ2OIXlO8mqaqIzKqRVjqx9YP2vMM1alhKUuoIZbJSUgPmWMxcg1cULhtI53vYIBxWMAUQUFwA/oOJjyKJaSCQtRzAsb/AJx5EbKOsNHrQUvDsamnKFg8EqarKnzJ0EfSc1Vnm8XdArR60aaf2bSmVc5+Oj9IHw3ZmYoiob+L6NGa8iFXZTwTMztuQgIT+Ckks6lAOHUlyCzh83HURyrFqX3ooOLdI6/2mm/iDDpd0lCSWqSlSSwHPLHI9qS2WASDR+YJLMfn5x4kqcm/s9FaSOobIA7iU1ihJ9QDBSsOF0KQrkQDA2wUj2aS1R3aa/0iLzZUp1h7R7tpY7+jzKbnX2VK+yMpZAMhNeAyt5hoix37NpCknuitK2oyqPwLvHRJ2ISBAvtY0EebPjP/AIr/AAdsU4/LPmiZgsSlSkzSUlBKSKEuKEawTsfas3DzMyGKiMjLS4qQaMUl6cY2f7RMH/1K16TGVTkGI+ApzjF4EfjIa+dLf7gY5IXGWmayprZ1vBFZloMwBKykFQFgpqgRbbJ2WqephRI8SmoOXWIpOFKlBNn4xtJeHlIkpkgvQsz3rUtzOsexnz+tUuzz8WLm7fQXs/BokoCU248TxMCbSxgFBAHtcyVulso+3gTEYjOXjz1BuVs7W9UiPacwLTlIF3fnximCctbwXjXaIZQJDkFhrp0jvxaicmTcgmTtFVAYsJc7NrFEptINwSyBmCSQInLijVoePI7plmhahHisUYDm7SWn3WHExH+8HuI5/VLujb2R6smxE1w0VXcGC5k17C8RAkRvj5RRlk4yIDh1M7Rb7DkEAr1gBU1wxEEYFZsHPKLyOUoURBRUi9UsmusJM8i8VOP2xLkJeYplXCKZm4s9BzMU/wDjbDrlzV7wEtWQhTDMTwLs1/Qx58mlpnYrL/bO1xKTnKg38JLE9OfLl1im2djZeKCxMO47hJuKqoSBYU9Iw+1duImzFZMuUkAPTeIsKsaEVp8oE2TtPJmCPe3RmpvEjKA54NGPs3robLrtj2YRIkFcnKwqoFzm4MdL215xQ7HzTBkVmmEBmDFnoAUcKhnsQG0i+/fKVy1BZJAFA9HBZNRSgLm7Uu0UWM20nDoHcnKoghbh81XSS76l6N4R0hSceQkV0yZMBYJQRzUQa1qCR8q6QofhdtlKAn2bvGpnKQXAoHL1a3lCjPQ7Omqkqy5ik5eLUj3AY/upgL3pGQk9uZ2Qy1sUm3IdPvWAp+25kwbtNSH10I++Edsv9Rg4tURHxmpXZ0tHalJcKIoW5OOf3aJZfbaWhL3I0+b/AArHF8TMVmqb1cG8eiadTHny8ps6FA3O3toKVPTOT7y5agDbKpYp6Fo5ltBiSt20r/EDYekdF2vNeVJTlA/DlJtclTZuINq9Y53ij+IQzjeDGjGo08jGkWKSN/sDbKEYaSFU3AB1H0ixO2kaK1FRGFwP+Sg6AW43+/OHInpIILvfyrekaf7jkX7a6M34sG7Om4fa0vK6p6c1GAL34t1flE6NrCzgg6g82jlEvGNalaH5QXhdoKFlUpY8a20tELzpXclot4FWmbDtvJlrkoWTvpVnbilSpQI+ANeccyxE0d4VAMHDDpWOxYWQZuDkzFgKUpJJdq/ipANv4fkI5FtLDKlzVJYUUoNQsxIDcRCjLk2/7jarR37YEtI/EzOSCyb0DRF2l7US5KFFKh3gtR9AWPEFwfOhjmX71m5QUrym9KEE3+sVeKWpSjmU5Jc8yf7mDL5nJ2THFxVHXsD2ikTzJ070qFaNkdwTpb0g+VjsIoZ8wyuU3o6Sx/PpHCVpKb246QTK2ipO4lTA1bnaI/WMfA7lMxcnKcpZ7PZx7p4dIElY1CZCkJZy/nHJhtGcABmNG+FB99Yerac4DM9B8zw4841h5kfkTxM3q8MQHFRx4HgYtNlKdBGUAceMc5kdqVpoSSPm1ni5wXas+GgB1fX0jsfm4pxps54+PKMrXRs8dPSUMpIP3eMzi8amWtKVUzPVrM36v5RX4jby+LkilGv9/OKbEPMVXVRJ4nMAMpOth6Rl+uhjVR2XLx3N2zZqIYF6M46RDNxqEpKiaDnGZl4yYk8Mot931jwYhhU1NvOv31h5P9SjVRQQ8Np3JljtXbMxMlUyUlIKQCywonKdWHn6PSKYftHaQMktsQQQpvCjgsO5Liw0Y+bMbh+88SzYAB6UdmHmfUxUTNgpJqQByDH51jn/AFs3ps1/TRTtIgx06Z3ZViZilKmISZWVSVULvnoSBagNXL2itwmNMgpykKCj+IgEkKAqApqgi4PGL5GykCWUpCVFTfiGqkDVKQbAtekWNkCUhKUINFZKEoNw9S5Dub1jH3RLcGYxG3JyVrUmYp1KKi5c2Ybx3mApeC8LiBMUkrORyoBaEJPjUWzgsLEVLmnOLfbWF7+YVnKhIDgAO7MAhLDd+QgdewkkEDMHSA7ih6Dy+MP2xQuLDp2Cl5ZQmAodJGRIShamYlUwMyWexAO855Um2sPKmS8snMV59WJSWBdJHiSwMFzdmqVlKlFZRRLmw1pz14wv3QtK86FFJuCCzPpC5x7HwYBhNiTggfjyk8sqVN5kVjyLJeAc70wk60EeRDyfZHAiWhvvW0eoJAPT6u/wgCXtiU4JTM65R+cTnakki6v9tYxeOX4N7Q+5a/GJZaH/AEiCViJRTSYB1BB15RKMZJSHM1LEWq/mAKecJwkvgLRvNtyyDhmcgpkMf62+kcsxiiZhZNldSweOxdowJciXl8SfZwDWjLVW/P4xx6bNIVmDO5Ovn9847Y9Gcuw+QFZUtQEMzwpMov4Wdqni9Sa2h2BxDoS/iq3rxgpYLBy1aARxzk+TRa6AFy0p3L10vQ1+fWJJIOVxQDQjnSCEEuWfUGnGEc53QHf4XamnSJUgOk4LHFOAkoRLUpSZSVEgECq0EOpuIPpHLdsSVd6VMU6AKoSASHAN/wC8ddwII2fIZj+EApydFpsOLxzztesJnLKiC02YkMBopRI6OfjHZj6JkClQYcG84hnTGJ5fk3zj2TMzJFNKAdW+sRzAz5h/fh8I4npjokVMJFnAI9WF4hxSk0IoS+hvwEIzCHp5cbxKJgapDnTjrX4WiaBbCZWI3GUN4ihPD6tE+ysTLRMJnJCgEkpGhPFtaPAc0ZxZjQj0uPWGiRTe6iFdDC9uY/CFJmIUUrJohKSLnxEGgF9b6RVyMba7cqfd4kXhEl3DgAi/yI5jVxXziMIy0SaM7H0f4RrKcX0JFkMUVhkq0DvTpCTjlghnob8ftoCmKJYvbh6V+MS3ADaB29IyUirDJuPKt4n8vtwIVw5cHkeVKc4HUlg301hyJpAa4f5Q+SCyWWtR8WZmv5GsPUqlyzfSEAdD5RCJVFE8T6/pFtookw00BTkvRvmHiJC1EVuzffrDZaA3PX+0TILB7AfOFYhslR1LmnrEsucq3LWIe6KmLl/naJFAhTCo5wmAqvQ6cedImnYmlq3+9P7QPiQxccG87wEcUdS2od4TE3Q2ZhySXJHIf3hRIjFJbeUx6CPIfJkckZUS05g5S3PQ6CJUIDsyQTXj5comADsHuDvVrDyguQw48LmPRJBV4cfy1t1+3iZGDfdTR3111+cTTZAoS1y9OWlYSBlHhd7Hj6njAB2HtPh1TMpTX/JID1LTTUDXSOX4mQEkqy+Etwcl7/ekdC2ptBctMghILCSoE0Ld6oN0Pq4eMHjcUN4hLh2UeYd/yhRHIqZeJMuYEBLpuo3yhVrfdIvJ2GdIUkEpIzOmxHLlzgfszNBnGWApRKQogFIYpzV3qUfhr0i5VsxUreSG98pylyoqdk1CRoK/WMMmO3ocegKXhKJDK6v9gQ92pQcefCCcRME1WZu7UzBKiAeFEv8AIxBOw6kgKNU6/rHO1x0WagYyYMGK0TK3Wdn7x+Nw0c/27MfELrQqKrWJJOtnpHUMJKScAhak0MtT8glTE0/1H0jAdsMOiTPmBAc97McG6d7cY6+99tHbj6Ike7PwiQAXAKmJLnlQCwDF/KIcVQk8HZmdn/SJ8CsGWl9Q3Rn+/OIsRKzGhcgkeRF/vhHDPcmVZDMIUPvr99IFnKIIBAYDS3SsHTJQax5876xEU2prbjp8gISbRLtDJWIAISp3AqSGqfMt+gglrlz0tbl5xDOlGu67kEaeh6xOJYDVYDQm/wBvE2CZKEOA5fq1IYpQJUGMKVMGY1Yt5Rrtn4MCRLYJBUxUoJDnMtvFeHCHNjMatABo3H0b9IeCXABYxBjVL7xGZZIZBNabzZgedNIJmitIeXH62g7IwpvezecPlV16co9mJytTk/WI0+n0+6RkmNBBW1BX84UuYaxDLmh6/f39YIRMJSzc+dfncxoqKRIJYUCoi17evOFLlsBTdrX76RHhpeY1OUcSCetBWPEbVkyJpkqKlEAMySM+6Fbod3vfg0XGLfQrQVigwFP7wOsgBr/VvlAqu0soFW4SEu4OtDS4I/tAP+JZZCyZVQp0kEhkKAYFy+YcYv0zE5Itgg8HD/F/jrCxGzQEd6vMlPFnIdxUCtHis/xSMxQhGc5WAJuom4IvpQ8LwJtPvVJaaRR6IUrrbMzeUXDF/wBg5B8mdhwG9oNzdBBueJeFGbRi1keFJ51r8Y9jX1/T/wAmRKgKJDg3+wRBE1CSzg0FX1rCE45gaHyrz6x5OWyjUV5cY1KElJoWoOLBxyiZBId2LXdRHwaIETqBiOl7G8PKmKiavzv5QAdh2lscFCMyyFBMsAAAjeWUoeocBWY6XEcv2vIyE1zAkkgUYktUObnhSOsdotqJlygupIVKoBUhMxRLaUB+POOVbTmZpxISwKg7kUZRJeJiOQNsXEZMSirAuCXa4IFeDtHQcelwBKUpUxqigSGBr4acBct5mOay0pCxna4L8BmuOlY65s7AKSSEgkBAYGwJcnKQ/KxaohT7HHoz52CHK5aA6QAFGpGVLmpcljXztAeZKKMsgCgV3lVMLvapDnnF9tKQuWo5SAtSzkSylF1EqJYKSPCDWBMOGUrvEFRzAvTKmzAgLOZVXfnUCIaT7GWpWs7PQlQCFd0rNQ7ozLzEAl6BD34RzDtA/fzC7krLml6En4x16ZIIwZsQlE1gbse8UXNjQs0c47Y7M7ucpyC8w2p7iDbhX4RcCZHmzJIVKRvJzKzBnLu6jYClA8TydmDKZgYBNCXyigNnIzChqAYl2BKkoQiY6QtKlHxHMpRGUKZwE7pIDVpesT7Szol50pdBLKM0pQDkolsuQqZyLlq8zGUsSch/ADRTkgNUuG0pT0h0rDLmB0h9CaCpqGryj1ePwktBXKCiAd4khyQHICCTToPWsXnZLFpxMrErSnLlqljRLJWQRq/XhGfpd/QFBj5SpI/EKUh/eIqWcgfGkQy8NmSFAuDUNY6gilIf2kkEqUC5dSrkm01YF+UVg2/3aUoQlAyMCC5Jbjw4Uhy8bX7RWrLFGzgKmhPD4O3l6RtezezT7PnUFEAlnKhu5xZjVi5eOe4ntbnVmQkpdASA4IC0vmXUChOkdH7FbQWrZoUTmUDNqRZlKUHYVDtaKx4nF2x6OebYlCXMADswuX99ST8QYJMvgb/bRP2mSAcwuXUPOZMPzD+YjKztsYl82cliHBtd2IAFKm3GLy4udMlOjTpwa5rCg6nWHr2cJZZTkjmNKcx5Foqdn4/F4k92kFbPMoEBgNCpQAaoFf4vQHaHZ/EmYVzAEvvVmIBqKh0m9D6RmsC+SnJBszEJM0JSSGewCgVD3XzBteNo0GzpJUlQObMljQBuJCunWKHs5sIzJiu9JAAcZd7OQSLsaVJpW0aJOElFCkqWsBSS7ryFI/iNX93UWML1rlroE2CnFqTM7kI3ligJSlxdwolmppGX7Q98J7rAChlKQnKoBgGIPF3i9lbOlZ0mV307IRkOdNHewKaipc5qAiLzE4SWCqYlCioANzAqGcApLiwL+sbRSj0J7Oabys265DuwLnUk8esQlGZyQSAHtHW0OhagZZQMj51ELUpJqykgkgEk0N2tFavY+Gmp7wlKSUJJSAlBRm3mWxBJrqxPExfIXE5clOVSSwoQpuLF2jbdown2YTErrMYC5zJy1Ft21Q8WH+GZC86JKQJhTdZzlJBTZ3CC5veBZvZxXdJkKLql7xIf3iaNbjXrCkwWjCpU2h9TCjXf4O/nHmR9TChexBxZTd9Lv+I97D/y+MOVOluClKw1S4BL+oiNIHTk33pEkqW1/KK5FUSKMsgMpZsAMoB51c2IOnCHYebJAU8pSlaKMzK3EMEsX5wPLDFiGiWQpm6M+lITYJHStuYZYlhRoHkpy8SpdT0pHPMbhmmKLmilfEmOydp15ZayklJCZZBfwtiGJHkfQRx3aySJkwOXExbl772vHX1giKXZJhcZJlgCbJExRpnNSkH+Eam5Zov8D2zMsBKHASBvkqWTVlZnKQk1ABHO2uIm4koIvb76R57cpixpdRr1ua8PSGwTNzM7ULC1TAQpJcHMVAgPm1zDS4DmlmaIsF2qSZrmYhIVcfiKBqDYpTlo+9Wo5vGD9pK2FXPEj743h5xaQWD9S1Wf0iaHyPoDAz0rwCSFBQ7uaxAICnTNZh6Rhe2OLlqmTEk72ZBtZ5Qe8aDsnjUnZEkggqMualiWbfnpGvEDoIxPapSZmJmqCnOZLEVp3afy+Bhw0wkFbGmyxLLipLZggksbJJCSWJYeYiv2rKxRnLlSu9KAcyA2UB9QD4ahXxi07FYwhE1DEgKCgasSWoNHBSD5jlB6Q+InKTLqyQSAEuA7WFWrXnEuaUqD4MLiBMTmK1XSAppiSb2KQokBxw+cbn9leHSuRjCpSmzJDBTVCVElxdwWYnTnFDj8B3alBGFXMdqrWoitTuoSkEcnjV/s7n91IniZLEslTgJRlChkVQ3Pu3huSBdgna3ZqczoXMCsynNFP4VkVHFZ+yI5ztNOSfNFTUcyaAl46B2s2rLKt24XM9MqG+XwjM4js1PnLM9MyTLlzKpK1sWAazcoq0o7JfZnMMipelyPN6iO0fs3K07LKipJSVzSmlWA94v/ABZywFsvOOfYLsnIS/fY2QCdAU1PLeDRr9i7Rw2DwncJxMpQdZBzU3wotSmp8olzTBJlV2xnkzCKNmX5NNXS5sSfIC0c6xmIumt+d7fSNtt/Gics5GJdarKDgkalIF39YqsNjMIktMwsxStWSL8RWtaw3P8AGyX2FfsqQrv1myTKUkAaklCvkkxddqpiHIBUa3ApQzQR1qn1Pk3s72ilSJqVS5ExNFMO7YFwQahVDzhbVxC8QQSFgcMgF7nxE3+UR7Ke9FLo92BjEy5eclRzOlgA4qWfg7ChjQYQkqQod0z5lOSSQxTQCWQ4BFyLNSM5gNmtLCSo0J9wh68nHSCpE7KGIWB0Pzf+0Y+ymxpltiduzlBafZwkC+eckZkiykhIJYkcGreJU4VSwgtKJSMxSCTnmJByFZCaJSyS51HSAJWJkllKRMJHUelekTJxqEpOQTLMHc0fSlB+sP2tlaLHuylSiooIUzCkoJIckqKlF6ChHHzEWDwUklU5QlrWXSCCFBKE7tK5XpcRnNolU1SqFm52YhuVxA+GxK5cru2UAODUDkkc7/OD3ILRpp2x5ahmlDuVKDFckBKjWwoQ7todYr5uKlImlJnzApQSyVMSUhyGZG85JqDcwLI2wQjIc9QRQbzagGjBtIZKmy0zCplFWTIlTNlTYpoWFhpD9yoLRYGXMVVC5+U2/DR8Hlu0KKz98zeJOjngLacIUT70HKJmU9nMcLyQP6kn5KibDdncQQ5CLl3WKcKB2ilx2OWhRCZswlRHgURutZhz0gL94T17omTVaAZlG1bPHSo2rI5I02I2FMT4pkpOlVsKc+PKI5OwiwBxEgUvmP8A49IpcNhp6iEKCyl3uRl94lzS0XmB2bnSe9UUMSwAcngbgV+kQ3WrBO+jYbd29LnJUn2iUMwA8buywrhQfnGH2nOTmWoLQoFRVuqGpe0SSMVIzZe4nKpWqdGpRJA9bxZylYcMDhT5l+VwWNNIXPiDdmZl4mTmeeJrD3UMAf8AUSXGlonXtTBpB7vDEkhvxFrI8gFfWLqdtBGYtgZfVfiLf0mt4aieF/8As5QDmgSOBrUEWAJpFPIv/MVGcRtJCTnGGk1pUzmrQ/8Aq/bxIna8oV9iwvn35H/7tGskYcKWGlypfNaJQq1xug9KPFlgpK02msAxOVKSS28H917jnEvPFPoaRnsL2pxKZXdowsvuAaBMubldTmh7wiruzww97NUHwaklQfN+MCTyzqAPC0aaVi8WpRCcQyQad4XJSTU24C2kDYrZuKmFWaeFFVSxKQzuKJGgZvO9In2Ra1obTZQ4nAYvDy8oSoZq+MJCaOaEgg8TyiqxKMYkF5k0jiJz/wDfSx9I2iexQKPxJpzkN4Trd7m/1gnAdiKMJwJNAk6WsCcpdg55aw1lSDgzn2CGLVVCpqiC3jUKNdyWAi0Xg8ZlyzlZUkCsyeigvmA7xzb4xt8Z2J3EIJwysuVyUFKsqQXAYHMS93/KAFfsxku5nEOQ2QFTdUhFOpivbF9i4SKL2clLrxslIYMFTUqJHGhfSw4iAcVspIZ58nNQsVKdiHrlBY0JYgxsU/stloVuzVzAxpu7ri51529IIw3YWSgpeUaO1QSq4sa0cRKnGPyP1yZy3ESpYzMpyTRnZjWlBodYIwOJKGCZRWxcZnuRy5OI6dh+x2HQycrXbM2bmCGJbqzNBCey0gOQgVDVe3G9zaHLNB6F6pHP07YmjwyJSeqSt6aupq9IlldpZ6aFEoNw3fhaOhjsxhwlKSkUFqnU3L/CCsJs+TKLplyxzym5LElVzd4jnjror1SOdJx20JwHcS1Pd0ywoeuVosMPhdslnYOWBUEUJ6AkR0IYs1QwASzBAFNGGcM3xiRE0AkpmZlEWBTuvyYUcc4anH4Q/W/yZPAbHxbgTJ6Ji6khRUAK67qR8IMOy56kVWhJD7qQ5LG4Z/sxocSlBYFRWSQ2VTAOGdgRTzj1ODlJ/gzk0LAk8qqd4z7HwMSNm4gJSUZlPUXDeTc4klbMxoqElzqMvH+3KNl7Ju7sxCXr4XamhBoL8YYjAhDKViVEO5TmppxVQfnAotC4GSxOw9pLBCDk1d0A10cWvAeE7NY5JAKsxL17wG5L1zPHQPbpdytLF2sqo4n8hFdO2i+8C9XARvOAmrkgU8nhy+2Ph9mdHZafdSya1ZdB16NCm7FmSy7zNWqwprXl9Yupm0c61EKmBtHBAbU0f4wkJSo70x3Ymqn4XIb0jNpfDGoIpV7JU9JvxPnpCi+Kga5EKfUqS56womh+tGKwAwUsZsufORdR3TyKUBQFBqYITtPDy83dyEEsC6SoB7aXYcYgk7Lkk1lgEcQpgCQHZIcX+rRbSOzwSnMkSSk1GSYUqoAd0FN+vGNLdGai/gok7eVnUBhELAqCpRfzpTWggk7TnKonBSQfNQa1gkEfG8WeEWUrAEhRDOUd6KsSHIyFJPyixVi50k96jDpCdUqDG4sQRS9GgT+kNRZkfbsVnA9kkpLuxCrgEMHVf1jS4TEzC6p2GSlPQJLkaWJrr6Q5e18Ws5nTLALBOVKiHDgOUuQwPnBO1J06bLyoABBBqQpSmLuykBj5szwaY1EHldzMaYUhKCWGbKLULgzA55/CJNoSsOhO6oFqbmVTODfftTpaG7MxSGackhZ8TEF/IJI1+PWHy8Zh1AJElbqN8yUto7ggJrx5wcUOiGV3IfvJkg0qlSd9+TUJ6GJlbNw4IUqaATQjKUMKXDuGho2OldEuhtQtJJJs5yBvKK44BQmh5bAGrzXc8UlizVa9dNIXFJCr6NGns7IU6wtSUaFKyRS7kuxhi+zGVacs5WWwOVKq8LuB96wDM2Y6vw1KQ7A55rBzTQceLW5wXIeUgVSuY/izrUm7C+o6NSHS/A+K/BPM2MkNnxC3DipHStdQBeI/ZGvPQzUcAEdDmY2PmTAs3MsFU2cg6EMKE6ZRLJbm8Sy8JhlXUHFaJNWZ9GI/Pyg0M9xOCWCFJyKTxUzairKJAY3hK9oQcwTQ37tdAOOlOcWI2pKQEhnAFCAzVY7rtTrFZM2w/hkuogl3DsLh2pW0DSGxy1zU76kqzNoX1FSPy+kOTtBQOZaFH/UG5lnFf0gRGMSQlpZSo0GTKWcDQp/mB8zD5+0loIYppbMKsGJLBg7EWidC5BX76CvDZwDu09dK/WBV7WDZQqo4A16aiHTdpTi2Xu3Vy8L1H05QBPxMxSglZS4AL5E1cAuSxcmsJyQOYRI2pnBBRlU2jEKo1VFJV6GJ8PjM1F92wDDdUbaEs92q2pisRMZZYgVOYNQJo4A48OMSgAhIIHAHh1LjQpg5ApFihdhllm9EhRYuzgqPMW5w3EqzeIAJABa5ck8uY9YFTiGQQKXsbXYmhbhES8WAoqBCgSGzgEMxdtQbQ+QWHLQL5lEixygM1STZoklAAZs5vYs5exBAoOdbxWz8dvBWYuRmy0ASaig608oIw+1SS5cHiN4USxSAKi0FjtBslSSd6at3NCQR0IF71ppDTg5RO8pqvmUKHkAzf3gLGzVLByqJI5q3lMCUsbX1IsIdIyXmXsQ6XcdDZusOwJcWhCFpSFIUb3CWAaoY0FPJoimhCQBnSSS+6omo940cUPOJkrSoZiZaWIorefk1ql6/Dgu8QqqTKL3YAZaVICiDcj4wAMlTEvUJAFKpuKVJfd10hs2aHdLpSCxyKOUnUgPrWHTEyjXMgmjhSCnMS7aEtHu4hZzMdMqS7E0YVFN7hpCGVqlpex9T+UewViSQohMuYQLZSojyLQoWxAE6arN4jV3rfd1iSbMIQliRuk0Or3hQobB9jBMPeAuXzHXgot8hEqJqiogqLNZ6ax7CgQ10Er8IOrXgDFKL3NwPJj+QjyFDCQThJYyWFhp/MILwiAEJYC6tOavyEKFC/BC+CLBKPdmup/4xIob6Ro1v6oUKGWSnwE6uQ+rZxAM1ZAufEflChQhheK8HmICUNxXVvLe/IQoUAgx/wpZ1cV/+sH51gjZ1QXrf5JhQoTAZiw2RqWiukqLeav8AshQoQvklnJHeJDU7whuTqpBYFEf6wPLI8eQooEDTxWaNM6flEGzhRX9P1hQokkfhh8l/BNIfKDpD/wASfiA8KFAMkEsd6ig8PD+YQNNNB/pB8yamFCgRJYAf5nRR8/sCBdT0/L8zChRRRNswZgsK3ms9WvxhglgUAAGVRZtXlfmfWPIUMAHBncQrU5nOp8Vz5D0gmZVQf/5D/wA4UKExCUkcBChQoo2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data:image/jpeg;base64,/9j/4AAQSkZJRgABAQAAAQABAAD/2wCEAAkGBxQSEhUUExQWFhUXGBwXGBgXGBwZHBcWFxgYFxgXFxofHCggGB4lHBcXITEhJSkrLi4uGB8zODMsNygtLisBCgoKDg0OGxAQGzckICQsLCwsLCwsLCwsLCwsLCwsLCwsLCwsLCwsLCwsLCwsLCwsLCwsLCwsLCwsLCwsLCwsLP/AABEIAMIBAwMBIgACEQEDEQH/xAAcAAABBQEBAQAAAAAAAAAAAAAEAAIDBQYHAQj/xABDEAABAgQDBQUGAwYFAwUAAAABAhEAAyExBBJBBSJRYXEGEzKBkRRCobHB8CPR4QcVUmKC8RYzcpKyJMLSQ0RTg7P/xAAaAQADAQEBAQAAAAAAAAAAAAAAAQIDBAUG/8QALBEAAgICAgICAQIFBQAAAAAAAAECEQMhEjEEE0FhURQiMjNxgZEFFUJS8P/aAAwDAQACEQMRAD8Aa0ICHtCaPozyhrR60OaPWgAY0etDmj1oBDWhNDmj1oAPAIeTHgj2EA0w1oeRHjQwGlMeNEjR40AhjQmhzQmhiGtCaHtCaABrRJKUxENaPWhNDDPbjQCg+cWWC2tUAiKOPQYylii0WsjRr1YhKokkT2LCM5s+SuYTl0rHq8UpKq0I0jleDdJm6y6tmrOKAiOZioy6cYom8HqzM+kZywUWstlpJn5oIIEV2FVSCQoxlKOzRMUxUQ54IQl9HizwezAsOR5Qm0ux1ZR54QjSL2QjhAk7ApTC5pj4laMKOAhQVmhQ+TCjnrQmh7Qmj2TzhrQmhzR60AhrQmhxpDpSMxYVaInkhD+J0VGEpdIY0etFMjtNIcg5gyimz+EsTSreUWWGx8qZ4FpPJ2PoawoZoS/hYOEl2idoTQ5o9aNCBrR40PaE0ADGhND2hNDERtCaJGjxoAGtCaHtCaABjR60PaE0ADWiaRIKraaQxoIwRZTnhEy0tDj2azs9hkAFhXWJcdgZZLsIWxpQyO96xJOEeTKT5t2ehFftKDauFQEgpDEUiHDYvdrWDdo4QzCAONTwgDH4HuWqS/L6x1QcZRSb2YTTTtFhslQLiLYJEZnZR3n0jTS4wzx4yNcTtE8iTwiwkKMDylBocuY0cktm6CZ85oqsXOj2di4rMTPfWHGIWelUKBTOhRoKjNdyeBhhRGsRhA7s0NxeACk8Gj0F5KujleB0ZVoTQTMw9SBUDWIWjpTs52qIzICiOIr6RTdpdrzZCUIkbqlFyosd0C2Ug3f4Rp8NICkk9R5MP0jC9uyy5J5K9KR4HlfzpHp4v5aMocIzkgjp+lobOmKUzFmqHrUVeLuWQU9REMmQklmo1o5do00DYfac5FRMWCallEB+ltYs8L2wmoDLGYuGKgwbV2blAeJwQBcUYacekRnBrYl0ng/5iNYeRlh0yJYoS7RqsD2tlqICxkf3gXT/AFOBl+MaJBBDggjiKxyBWGnF3rqwY/SNj2S7OzkFM1awixCUkKC0GpzEFvnHp+L5eSb4tX9nJmwQirTo2DQmh7Qmj0zjGNCaHtE2GkZjWghN0CVgzQmg2dhwLGkDZYFKwaoY0JokCYklyDqC0DdAlZEmWTYGHSRXnGi2bhhlqIenZ4Sp0gc45n5Kto6Fgeme7LnkBosDMeGd0ALR6zCOCTTdnVFUqPKXgbFSUL8QeFNXEfeQJtO0PsrVbPVLLpLh9PrFphCpqgxPhi0EhINouebktkRxpdHkidHmKxdIlS2sD4iQKsKRg6NSsnTzAa5hMSY6elCwlThwSDpQEnlpGVmbZKCUFg7sSbAtSnnT6iJc0hGgKzCjMDtCwAIUaCoIY0vUQoXtiOjeHEgAgn9Ir/b6ke7AacQRDZs0mPUjgrs5ZZb6PJs2tLRA0PaPWjpSo5m7AtqDEmUU4VTTCQzhJce8z2LfKMjtfspiJchWIxMwqIYAKWSXKmLAUF3i42p2rEgsgZpg0Aok8yoOf9sZ3afa5WJlpkzswFN5LKNKvldINeceH5c4Sy3D+/8AU9LCmoVIqZaToponklY6xGrDrTUIWpGisrOOjlvImHpmgCoIPMGOdtGtEkyYrUfdI8Vid1q/Yj1M97EHzhqgQ3BvmSYNCGzZ1KH7rG47Fj/pU8lK/wCRjDFjo0XnYla/aMmdWTIo5XLPSrWeOvw58cn9dGHkR5QN00JoeBHuWPbPNI2iSWpoL2fs1c4kIDkBy5aJ5+wpyAklBOZ6CpDcWjOWSF8Wy1CVWkVcPlSnPKPVSyLhv0iaRKejtDk6Qoq2WOHlCwEGI2co210MWOzcOlCBZ9TBipqRHlTzb0ehGGtlWiQUC0OUkgOxiwQQoMYkKwA0ZuZdGfxeLItSKxW0FnWLPbEoEFooTHdghGUbOXNOUWT+2K4xY4RGdLksYpoIwgUpQAc1tGmTEmtGcMrT2XcjDLJaLFGAW0T4bdZ2Bgzvo8uUt6O9IqlyCBW8ZvaW3VSJpExB7qgz/wA1d1gTVg/ThGqxF4yHbXAqmoJTNEqWEqMy7qLBhQFvClzeB3VoDNdo8b3wzpUrLmsXAFaE0cggXfSM1PlLdJW5BdQcjeCRVIOateb9XAjzZ2OIXlO8mqaqIzKqRVjqx9YP2vMM1alhKUuoIZbJSUgPmWMxcg1cULhtI53vYIBxWMAUQUFwA/oOJjyKJaSCQtRzAsb/AJx5EbKOsNHrQUvDsamnKFg8EqarKnzJ0EfSc1Vnm8XdArR60aaf2bSmVc5+Oj9IHw3ZmYoiob+L6NGa8iFXZTwTMztuQgIT+Ckks6lAOHUlyCzh83HURyrFqX3ooOLdI6/2mm/iDDpd0lCSWqSlSSwHPLHI9qS2WASDR+YJLMfn5x4kqcm/s9FaSOobIA7iU1ihJ9QDBSsOF0KQrkQDA2wUj2aS1R3aa/0iLzZUp1h7R7tpY7+jzKbnX2VK+yMpZAMhNeAyt5hoix37NpCknuitK2oyqPwLvHRJ2ISBAvtY0EebPjP/AIr/AAdsU4/LPmiZgsSlSkzSUlBKSKEuKEawTsfas3DzMyGKiMjLS4qQaMUl6cY2f7RMH/1K16TGVTkGI+ApzjF4EfjIa+dLf7gY5IXGWmayprZ1vBFZloMwBKykFQFgpqgRbbJ2WqephRI8SmoOXWIpOFKlBNn4xtJeHlIkpkgvQsz3rUtzOsexnz+tUuzz8WLm7fQXs/BokoCU248TxMCbSxgFBAHtcyVulso+3gTEYjOXjz1BuVs7W9UiPacwLTlIF3fnximCctbwXjXaIZQJDkFhrp0jvxaicmTcgmTtFVAYsJc7NrFEptINwSyBmCSQInLijVoePI7plmhahHisUYDm7SWn3WHExH+8HuI5/VLujb2R6smxE1w0VXcGC5k17C8RAkRvj5RRlk4yIDh1M7Rb7DkEAr1gBU1wxEEYFZsHPKLyOUoURBRUi9UsmusJM8i8VOP2xLkJeYplXCKZm4s9BzMU/wDjbDrlzV7wEtWQhTDMTwLs1/Qx58mlpnYrL/bO1xKTnKg38JLE9OfLl1im2djZeKCxMO47hJuKqoSBYU9Iw+1duImzFZMuUkAPTeIsKsaEVp8oE2TtPJmCPe3RmpvEjKA54NGPs3robLrtj2YRIkFcnKwqoFzm4MdL215xQ7HzTBkVmmEBmDFnoAUcKhnsQG0i+/fKVy1BZJAFA9HBZNRSgLm7Uu0UWM20nDoHcnKoghbh81XSS76l6N4R0hSceQkV0yZMBYJQRzUQa1qCR8q6QofhdtlKAn2bvGpnKQXAoHL1a3lCjPQ7Omqkqy5ik5eLUj3AY/upgL3pGQk9uZ2Qy1sUm3IdPvWAp+25kwbtNSH10I++Edsv9Rg4tURHxmpXZ0tHalJcKIoW5OOf3aJZfbaWhL3I0+b/AArHF8TMVmqb1cG8eiadTHny8ps6FA3O3toKVPTOT7y5agDbKpYp6Fo5ltBiSt20r/EDYekdF2vNeVJTlA/DlJtclTZuINq9Y53ij+IQzjeDGjGo08jGkWKSN/sDbKEYaSFU3AB1H0ixO2kaK1FRGFwP+Sg6AW43+/OHInpIILvfyrekaf7jkX7a6M34sG7Om4fa0vK6p6c1GAL34t1flE6NrCzgg6g82jlEvGNalaH5QXhdoKFlUpY8a20tELzpXclot4FWmbDtvJlrkoWTvpVnbilSpQI+ANeccyxE0d4VAMHDDpWOxYWQZuDkzFgKUpJJdq/ipANv4fkI5FtLDKlzVJYUUoNQsxIDcRCjLk2/7jarR37YEtI/EzOSCyb0DRF2l7US5KFFKh3gtR9AWPEFwfOhjmX71m5QUrym9KEE3+sVeKWpSjmU5Jc8yf7mDL5nJ2THFxVHXsD2ikTzJ070qFaNkdwTpb0g+VjsIoZ8wyuU3o6Sx/PpHCVpKb246QTK2ipO4lTA1bnaI/WMfA7lMxcnKcpZ7PZx7p4dIElY1CZCkJZy/nHJhtGcABmNG+FB99Yerac4DM9B8zw4841h5kfkTxM3q8MQHFRx4HgYtNlKdBGUAceMc5kdqVpoSSPm1ni5wXas+GgB1fX0jsfm4pxps54+PKMrXRs8dPSUMpIP3eMzi8amWtKVUzPVrM36v5RX4jby+LkilGv9/OKbEPMVXVRJ4nMAMpOth6Rl+uhjVR2XLx3N2zZqIYF6M46RDNxqEpKiaDnGZl4yYk8Mot931jwYhhU1NvOv31h5P9SjVRQQ8Np3JljtXbMxMlUyUlIKQCywonKdWHn6PSKYftHaQMktsQQQpvCjgsO5Liw0Y+bMbh+88SzYAB6UdmHmfUxUTNgpJqQByDH51jn/AFs3ps1/TRTtIgx06Z3ZViZilKmISZWVSVULvnoSBagNXL2itwmNMgpykKCj+IgEkKAqApqgi4PGL5GykCWUpCVFTfiGqkDVKQbAtekWNkCUhKUINFZKEoNw9S5Dub1jH3RLcGYxG3JyVrUmYp1KKi5c2Ybx3mApeC8LiBMUkrORyoBaEJPjUWzgsLEVLmnOLfbWF7+YVnKhIDgAO7MAhLDd+QgdewkkEDMHSA7ih6Dy+MP2xQuLDp2Cl5ZQmAodJGRIShamYlUwMyWexAO855Um2sPKmS8snMV59WJSWBdJHiSwMFzdmqVlKlFZRRLmw1pz14wv3QtK86FFJuCCzPpC5x7HwYBhNiTggfjyk8sqVN5kVjyLJeAc70wk60EeRDyfZHAiWhvvW0eoJAPT6u/wgCXtiU4JTM65R+cTnakki6v9tYxeOX4N7Q+5a/GJZaH/AEiCViJRTSYB1BB15RKMZJSHM1LEWq/mAKecJwkvgLRvNtyyDhmcgpkMf62+kcsxiiZhZNldSweOxdowJciXl8SfZwDWjLVW/P4xx6bNIVmDO5Ovn9847Y9Gcuw+QFZUtQEMzwpMov4Wdqni9Sa2h2BxDoS/iq3rxgpYLBy1aARxzk+TRa6AFy0p3L10vQ1+fWJJIOVxQDQjnSCEEuWfUGnGEc53QHf4XamnSJUgOk4LHFOAkoRLUpSZSVEgECq0EOpuIPpHLdsSVd6VMU6AKoSASHAN/wC8ddwII2fIZj+EApydFpsOLxzztesJnLKiC02YkMBopRI6OfjHZj6JkClQYcG84hnTGJ5fk3zj2TMzJFNKAdW+sRzAz5h/fh8I4npjokVMJFnAI9WF4hxSk0IoS+hvwEIzCHp5cbxKJgapDnTjrX4WiaBbCZWI3GUN4ihPD6tE+ysTLRMJnJCgEkpGhPFtaPAc0ZxZjQj0uPWGiRTe6iFdDC9uY/CFJmIUUrJohKSLnxEGgF9b6RVyMba7cqfd4kXhEl3DgAi/yI5jVxXziMIy0SaM7H0f4RrKcX0JFkMUVhkq0DvTpCTjlghnob8ftoCmKJYvbh6V+MS3ADaB29IyUirDJuPKt4n8vtwIVw5cHkeVKc4HUlg301hyJpAa4f5Q+SCyWWtR8WZmv5GsPUqlyzfSEAdD5RCJVFE8T6/pFtookw00BTkvRvmHiJC1EVuzffrDZaA3PX+0TILB7AfOFYhslR1LmnrEsucq3LWIe6KmLl/naJFAhTCo5wmAqvQ6cedImnYmlq3+9P7QPiQxccG87wEcUdS2od4TE3Q2ZhySXJHIf3hRIjFJbeUx6CPIfJkckZUS05g5S3PQ6CJUIDsyQTXj5comADsHuDvVrDyguQw48LmPRJBV4cfy1t1+3iZGDfdTR3111+cTTZAoS1y9OWlYSBlHhd7Hj6njAB2HtPh1TMpTX/JID1LTTUDXSOX4mQEkqy+Etwcl7/ekdC2ptBctMghILCSoE0Ld6oN0Pq4eMHjcUN4hLh2UeYd/yhRHIqZeJMuYEBLpuo3yhVrfdIvJ2GdIUkEpIzOmxHLlzgfszNBnGWApRKQogFIYpzV3qUfhr0i5VsxUreSG98pylyoqdk1CRoK/WMMmO3ocegKXhKJDK6v9gQ92pQcefCCcRME1WZu7UzBKiAeFEv8AIxBOw6kgKNU6/rHO1x0WagYyYMGK0TK3Wdn7x+Nw0c/27MfELrQqKrWJJOtnpHUMJKScAhak0MtT8glTE0/1H0jAdsMOiTPmBAc97McG6d7cY6+99tHbj6Ike7PwiQAXAKmJLnlQCwDF/KIcVQk8HZmdn/SJ8CsGWl9Q3Rn+/OIsRKzGhcgkeRF/vhHDPcmVZDMIUPvr99IFnKIIBAYDS3SsHTJQax5876xEU2prbjp8gISbRLtDJWIAISp3AqSGqfMt+gglrlz0tbl5xDOlGu67kEaeh6xOJYDVYDQm/wBvE2CZKEOA5fq1IYpQJUGMKVMGY1Yt5Rrtn4MCRLYJBUxUoJDnMtvFeHCHNjMatABo3H0b9IeCXABYxBjVL7xGZZIZBNabzZgedNIJmitIeXH62g7IwpvezecPlV16co9mJytTk/WI0+n0+6RkmNBBW1BX84UuYaxDLmh6/f39YIRMJSzc+dfncxoqKRIJYUCoi17evOFLlsBTdrX76RHhpeY1OUcSCetBWPEbVkyJpkqKlEAMySM+6Fbod3vfg0XGLfQrQVigwFP7wOsgBr/VvlAqu0soFW4SEu4OtDS4I/tAP+JZZCyZVQp0kEhkKAYFy+YcYv0zE5Itgg8HD/F/jrCxGzQEd6vMlPFnIdxUCtHis/xSMxQhGc5WAJuom4IvpQ8LwJtPvVJaaRR6IUrrbMzeUXDF/wBg5B8mdhwG9oNzdBBueJeFGbRi1keFJ51r8Y9jX1/T/wAmRKgKJDg3+wRBE1CSzg0FX1rCE45gaHyrz6x5OWyjUV5cY1KElJoWoOLBxyiZBId2LXdRHwaIETqBiOl7G8PKmKiavzv5QAdh2lscFCMyyFBMsAAAjeWUoeocBWY6XEcv2vIyE1zAkkgUYktUObnhSOsdotqJlygupIVKoBUhMxRLaUB+POOVbTmZpxISwKg7kUZRJeJiOQNsXEZMSirAuCXa4IFeDtHQcelwBKUpUxqigSGBr4acBct5mOay0pCxna4L8BmuOlY65s7AKSSEgkBAYGwJcnKQ/KxaohT7HHoz52CHK5aA6QAFGpGVLmpcljXztAeZKKMsgCgV3lVMLvapDnnF9tKQuWo5SAtSzkSylF1EqJYKSPCDWBMOGUrvEFRzAvTKmzAgLOZVXfnUCIaT7GWpWs7PQlQCFd0rNQ7ozLzEAl6BD34RzDtA/fzC7krLml6En4x16ZIIwZsQlE1gbse8UXNjQs0c47Y7M7ucpyC8w2p7iDbhX4RcCZHmzJIVKRvJzKzBnLu6jYClA8TydmDKZgYBNCXyigNnIzChqAYl2BKkoQiY6QtKlHxHMpRGUKZwE7pIDVpesT7Szol50pdBLKM0pQDkolsuQqZyLlq8zGUsSch/ADRTkgNUuG0pT0h0rDLmB0h9CaCpqGryj1ePwktBXKCiAd4khyQHICCTToPWsXnZLFpxMrErSnLlqljRLJWQRq/XhGfpd/QFBj5SpI/EKUh/eIqWcgfGkQy8NmSFAuDUNY6gilIf2kkEqUC5dSrkm01YF+UVg2/3aUoQlAyMCC5Jbjw4Uhy8bX7RWrLFGzgKmhPD4O3l6RtezezT7PnUFEAlnKhu5xZjVi5eOe4ntbnVmQkpdASA4IC0vmXUChOkdH7FbQWrZoUTmUDNqRZlKUHYVDtaKx4nF2x6OebYlCXMADswuX99ST8QYJMvgb/bRP2mSAcwuXUPOZMPzD+YjKztsYl82cliHBtd2IAFKm3GLy4udMlOjTpwa5rCg6nWHr2cJZZTkjmNKcx5Foqdn4/F4k92kFbPMoEBgNCpQAaoFf4vQHaHZ/EmYVzAEvvVmIBqKh0m9D6RmsC+SnJBszEJM0JSSGewCgVD3XzBteNo0GzpJUlQObMljQBuJCunWKHs5sIzJiu9JAAcZd7OQSLsaVJpW0aJOElFCkqWsBSS7ryFI/iNX93UWML1rlroE2CnFqTM7kI3ligJSlxdwolmppGX7Q98J7rAChlKQnKoBgGIPF3i9lbOlZ0mV307IRkOdNHewKaipc5qAiLzE4SWCqYlCioANzAqGcApLiwL+sbRSj0J7Oabys265DuwLnUk8esQlGZyQSAHtHW0OhagZZQMj51ELUpJqykgkgEk0N2tFavY+Gmp7wlKSUJJSAlBRm3mWxBJrqxPExfIXE5clOVSSwoQpuLF2jbdown2YTErrMYC5zJy1Ft21Q8WH+GZC86JKQJhTdZzlJBTZ3CC5veBZvZxXdJkKLql7xIf3iaNbjXrCkwWjCpU2h9TCjXf4O/nHmR9TChexBxZTd9Lv+I97D/y+MOVOluClKw1S4BL+oiNIHTk33pEkqW1/KK5FUSKMsgMpZsAMoB51c2IOnCHYebJAU8pSlaKMzK3EMEsX5wPLDFiGiWQpm6M+lITYJHStuYZYlhRoHkpy8SpdT0pHPMbhmmKLmilfEmOydp15ZayklJCZZBfwtiGJHkfQRx3aySJkwOXExbl772vHX1giKXZJhcZJlgCbJExRpnNSkH+Eam5Zov8D2zMsBKHASBvkqWTVlZnKQk1ABHO2uIm4koIvb76R57cpixpdRr1ua8PSGwTNzM7ULC1TAQpJcHMVAgPm1zDS4DmlmaIsF2qSZrmYhIVcfiKBqDYpTlo+9Wo5vGD9pK2FXPEj743h5xaQWD9S1Wf0iaHyPoDAz0rwCSFBQ7uaxAICnTNZh6Rhe2OLlqmTEk72ZBtZ5Qe8aDsnjUnZEkggqMualiWbfnpGvEDoIxPapSZmJmqCnOZLEVp3afy+Bhw0wkFbGmyxLLipLZggksbJJCSWJYeYiv2rKxRnLlSu9KAcyA2UB9QD4ahXxi07FYwhE1DEgKCgasSWoNHBSD5jlB6Q+InKTLqyQSAEuA7WFWrXnEuaUqD4MLiBMTmK1XSAppiSb2KQokBxw+cbn9leHSuRjCpSmzJDBTVCVElxdwWYnTnFDj8B3alBGFXMdqrWoitTuoSkEcnjV/s7n91IniZLEslTgJRlChkVQ3Pu3huSBdgna3ZqczoXMCsynNFP4VkVHFZ+yI5ztNOSfNFTUcyaAl46B2s2rLKt24XM9MqG+XwjM4js1PnLM9MyTLlzKpK1sWAazcoq0o7JfZnMMipelyPN6iO0fs3K07LKipJSVzSmlWA94v/ABZywFsvOOfYLsnIS/fY2QCdAU1PLeDRr9i7Rw2DwncJxMpQdZBzU3wotSmp8olzTBJlV2xnkzCKNmX5NNXS5sSfIC0c6xmIumt+d7fSNtt/Gics5GJdarKDgkalIF39YqsNjMIktMwsxStWSL8RWtaw3P8AGyX2FfsqQrv1myTKUkAaklCvkkxddqpiHIBUa3ApQzQR1qn1Pk3s72ilSJqVS5ExNFMO7YFwQahVDzhbVxC8QQSFgcMgF7nxE3+UR7Ke9FLo92BjEy5eclRzOlgA4qWfg7ChjQYQkqQod0z5lOSSQxTQCWQ4BFyLNSM5gNmtLCSo0J9wh68nHSCpE7KGIWB0Pzf+0Y+ymxpltiduzlBafZwkC+eckZkiykhIJYkcGreJU4VSwgtKJSMxSCTnmJByFZCaJSyS51HSAJWJkllKRMJHUelekTJxqEpOQTLMHc0fSlB+sP2tlaLHuylSiooIUzCkoJIckqKlF6ChHHzEWDwUklU5QlrWXSCCFBKE7tK5XpcRnNolU1SqFm52YhuVxA+GxK5cru2UAODUDkkc7/OD3ILRpp2x5ahmlDuVKDFckBKjWwoQ7todYr5uKlImlJnzApQSyVMSUhyGZG85JqDcwLI2wQjIc9QRQbzagGjBtIZKmy0zCplFWTIlTNlTYpoWFhpD9yoLRYGXMVVC5+U2/DR8Hlu0KKz98zeJOjngLacIUT70HKJmU9nMcLyQP6kn5KibDdncQQ5CLl3WKcKB2ilx2OWhRCZswlRHgURutZhz0gL94T17omTVaAZlG1bPHSo2rI5I02I2FMT4pkpOlVsKc+PKI5OwiwBxEgUvmP8A49IpcNhp6iEKCyl3uRl94lzS0XmB2bnSe9UUMSwAcngbgV+kQ3WrBO+jYbd29LnJUn2iUMwA8buywrhQfnGH2nOTmWoLQoFRVuqGpe0SSMVIzZe4nKpWqdGpRJA9bxZylYcMDhT5l+VwWNNIXPiDdmZl4mTmeeJrD3UMAf8AUSXGlonXtTBpB7vDEkhvxFrI8gFfWLqdtBGYtgZfVfiLf0mt4aieF/8As5QDmgSOBrUEWAJpFPIv/MVGcRtJCTnGGk1pUzmrQ/8Aq/bxIna8oV9iwvn35H/7tGskYcKWGlypfNaJQq1xug9KPFlgpK02msAxOVKSS28H917jnEvPFPoaRnsL2pxKZXdowsvuAaBMubldTmh7wiruzww97NUHwaklQfN+MCTyzqAPC0aaVi8WpRCcQyQad4XJSTU24C2kDYrZuKmFWaeFFVSxKQzuKJGgZvO9In2Ra1obTZQ4nAYvDy8oSoZq+MJCaOaEgg8TyiqxKMYkF5k0jiJz/wDfSx9I2iexQKPxJpzkN4Trd7m/1gnAdiKMJwJNAk6WsCcpdg55aw1lSDgzn2CGLVVCpqiC3jUKNdyWAi0Xg8ZlyzlZUkCsyeigvmA7xzb4xt8Z2J3EIJwysuVyUFKsqQXAYHMS93/KAFfsxku5nEOQ2QFTdUhFOpivbF9i4SKL2clLrxslIYMFTUqJHGhfSw4iAcVspIZ58nNQsVKdiHrlBY0JYgxsU/stloVuzVzAxpu7ri51529IIw3YWSgpeUaO1QSq4sa0cRKnGPyP1yZy3ESpYzMpyTRnZjWlBodYIwOJKGCZRWxcZnuRy5OI6dh+x2HQycrXbM2bmCGJbqzNBCey0gOQgVDVe3G9zaHLNB6F6pHP07YmjwyJSeqSt6aupq9IlldpZ6aFEoNw3fhaOhjsxhwlKSkUFqnU3L/CCsJs+TKLplyxzym5LElVzd4jnjror1SOdJx20JwHcS1Pd0ywoeuVosMPhdslnYOWBUEUJ6AkR0IYs1QwASzBAFNGGcM3xiRE0AkpmZlEWBTuvyYUcc4anH4Q/W/yZPAbHxbgTJ6Ji6khRUAK67qR8IMOy56kVWhJD7qQ5LG4Z/sxocSlBYFRWSQ2VTAOGdgRTzj1ODlJ/gzk0LAk8qqd4z7HwMSNm4gJSUZlPUXDeTc4klbMxoqElzqMvH+3KNl7Ju7sxCXr4XamhBoL8YYjAhDKViVEO5TmppxVQfnAotC4GSxOw9pLBCDk1d0A10cWvAeE7NY5JAKsxL17wG5L1zPHQPbpdytLF2sqo4n8hFdO2i+8C9XARvOAmrkgU8nhy+2Ph9mdHZafdSya1ZdB16NCm7FmSy7zNWqwprXl9Yupm0c61EKmBtHBAbU0f4wkJSo70x3Ymqn4XIb0jNpfDGoIpV7JU9JvxPnpCi+Kga5EKfUqS56womh+tGKwAwUsZsufORdR3TyKUBQFBqYITtPDy83dyEEsC6SoB7aXYcYgk7Lkk1lgEcQpgCQHZIcX+rRbSOzwSnMkSSk1GSYUqoAd0FN+vGNLdGai/gok7eVnUBhELAqCpRfzpTWggk7TnKonBSQfNQa1gkEfG8WeEWUrAEhRDOUd6KsSHIyFJPyixVi50k96jDpCdUqDG4sQRS9GgT+kNRZkfbsVnA9kkpLuxCrgEMHVf1jS4TEzC6p2GSlPQJLkaWJrr6Q5e18Ws5nTLALBOVKiHDgOUuQwPnBO1J06bLyoABBBqQpSmLuykBj5szwaY1EHldzMaYUhKCWGbKLULgzA55/CJNoSsOhO6oFqbmVTODfftTpaG7MxSGackhZ8TEF/IJI1+PWHy8Zh1AJElbqN8yUto7ggJrx5wcUOiGV3IfvJkg0qlSd9+TUJ6GJlbNw4IUqaATQjKUMKXDuGho2OldEuhtQtJJJs5yBvKK44BQmh5bAGrzXc8UlizVa9dNIXFJCr6NGns7IU6wtSUaFKyRS7kuxhi+zGVacs5WWwOVKq8LuB96wDM2Y6vw1KQ7A55rBzTQceLW5wXIeUgVSuY/izrUm7C+o6NSHS/A+K/BPM2MkNnxC3DipHStdQBeI/ZGvPQzUcAEdDmY2PmTAs3MsFU2cg6EMKE6ZRLJbm8Sy8JhlXUHFaJNWZ9GI/Pyg0M9xOCWCFJyKTxUzairKJAY3hK9oQcwTQ37tdAOOlOcWI2pKQEhnAFCAzVY7rtTrFZM2w/hkuogl3DsLh2pW0DSGxy1zU76kqzNoX1FSPy+kOTtBQOZaFH/UG5lnFf0gRGMSQlpZSo0GTKWcDQp/mB8zD5+0loIYppbMKsGJLBg7EWidC5BX76CvDZwDu09dK/WBV7WDZQqo4A16aiHTdpTi2Xu3Vy8L1H05QBPxMxSglZS4AL5E1cAuSxcmsJyQOYRI2pnBBRlU2jEKo1VFJV6GJ8PjM1F92wDDdUbaEs92q2pisRMZZYgVOYNQJo4A48OMSgAhIIHAHh1LjQpg5ApFihdhllm9EhRYuzgqPMW5w3EqzeIAJABa5ck8uY9YFTiGQQKXsbXYmhbhES8WAoqBCgSGzgEMxdtQbQ+QWHLQL5lEixygM1STZoklAAZs5vYs5exBAoOdbxWz8dvBWYuRmy0ASaig608oIw+1SS5cHiN4USxSAKi0FjtBslSSd6at3NCQR0IF71ppDTg5RO8pqvmUKHkAzf3gLGzVLByqJI5q3lMCUsbX1IsIdIyXmXsQ6XcdDZusOwJcWhCFpSFIUb3CWAaoY0FPJoimhCQBnSSS+6omo940cUPOJkrSoZiZaWIorefk1ql6/Dgu8QqqTKL3YAZaVICiDcj4wAMlTEvUJAFKpuKVJfd10hs2aHdLpSCxyKOUnUgPrWHTEyjXMgmjhSCnMS7aEtHu4hZzMdMqS7E0YVFN7hpCGVqlpex9T+UewViSQohMuYQLZSojyLQoWxAE6arN4jV3rfd1iSbMIQliRuk0Or3hQobB9jBMPeAuXzHXgot8hEqJqiogqLNZ6ax7CgQ10Er8IOrXgDFKL3NwPJj+QjyFDCQThJYyWFhp/MILwiAEJYC6tOavyEKFC/BC+CLBKPdmup/4xIob6Ro1v6oUKGWSnwE6uQ+rZxAM1ZAufEflChQhheK8HmICUNxXVvLe/IQoUAgx/wpZ1cV/+sH51gjZ1QXrf5JhQoTAZiw2RqWiukqLeav8AshQoQvklnJHeJDU7whuTqpBYFEf6wPLI8eQooEDTxWaNM6flEGzhRX9P1hQokkfhh8l/BNIfKDpD/wASfiA8KFAMkEsd6ig8PD+YQNNNB/pB8yamFCgRJYAf5nRR8/sCBdT0/L8zChRRRNswZgsK3ms9WvxhglgUAAGVRZtXlfmfWPIUMAHBncQrU5nOp8Vz5D0gmZVQf/5D/wA4UKExCUkcBChQoo2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s://upload.wikimedia.org/wikipedia/commons/d/d7/Panticapaeum.Prytanei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515470" cy="338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Господарчою і політичною системою був поліс – своєрідна форма соціально-економічної та політичної організації суспільства у вигляді міста-держави. Найбільшими містами-державами у Північному Причорномор’ї були: Ольвія (біля села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Парутино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«щаслива»; Херсонес (Севастополь) – «півострів»; Пантікапей (Керч) – «рибний шлях»;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(Білгород-Дністровський);  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Керкінітіда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(Євпаторія) та інші. За формою правління міста-держави були: республікою (демократичною чи аристократичною) або монархією (Боспорське царство).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dic.academic.ru/pictures/bse/jpg/0298130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267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Найтривалішим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етапом культурного становлення людства є первісна культура, яка зародилась у кам’яний вік, близько 150 тис. рр. до н.е.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Сутнісними ознаками первісної культури є: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привласнювальний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 господарства;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синкретизм (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нерозчленованість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гомогенність (однорідність);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образно-чуттєве сприйняття світу (нездатність теоретизувати, узагальнювати);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міфологічна свідомість, міфологічне пояснення світу;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первинні релігійні уявлення існували у формі анімізму, тотемізму, фетишизму, магії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формою буття релігійних уявлень були ритуали й обряди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aratta-ukraine.com/textua/06022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389362" cy="261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mages.photoukraine.com/photos/98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5482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7667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містах-державах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приділялась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Пріоритетною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еллінська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писемність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Херсонесі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розмовляли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дорійській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переважав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іонійський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діалект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вміли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знали грамоту,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користувались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кістяним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паличками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писання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демосу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початкову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Ольвії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риторику,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філософію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геометрію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географію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Заможні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Афінах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Олександрії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people.sevstar.net/images/News/hersonesi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13149"/>
            <a:ext cx="5859016" cy="389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0466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Розвивалась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Популярними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віршовані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почесні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епіграми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епітафії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проза.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Епіграми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карбували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кам’яних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стелях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постаментах для скульптур.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Борисфені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мармуровій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написаний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честь бога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Ахілла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діловій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декрети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присяги, договори,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накази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складені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грецькою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формою.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Ольвії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листування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уламках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кераміки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свинцевих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пластинах.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Березані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Ольвії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Керкінітіді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mg-fotki.yandex.ru/get/6714/67700761.cf/0_abb09_f705ae0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5646449" cy="377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63461"/>
            <a:ext cx="8964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Великого значення надавали фізичному вихованню. Займались різними видами спорту, такими як: біг, метання диску, списа, м’яча, плавання, кулачні бої, кінні змагання, стрільба з лука. Переможців змагань нагороджували амфорами. В Ольвії один з лучників пустив стрілу на 521,7 метрів, що свідчить про значні досягнення жителів античних міст-держав у спорті. Розвивалась наука: історія (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Сіріск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), філософія (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Борисфеніт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Боспорський), медицина. Використовували різні медичні інструменти з бронзи, срібла, кістки (пінцети, гачки, зонди, голки, ложечки та ін.). Лікарі вміли лікувати рани, опіки, різні хвороби, здійснювали хірургічні операції, лікували за допомогою сну, гіпнозу і грязі 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http://www.poluostrov-krym.com.ua/img/hersones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26922"/>
            <a:ext cx="5037245" cy="377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7"/>
            <a:ext cx="81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 добре розвинена архітектура. Місто мало чітко сплановану забудову. У центрі знаходилась головна площа – агора, навколо неї розташовувались адміністративні споруди, гімназії, крамниці. До агори примикали культові споруди – храми, вівтарі. Місто оточувалось оборонними стінами з баштами. Застосовували прямокутне планування міст, будинки об’єднувались в квартали, вулиці перетинались під прямим кутом. Дороги мостили каменем, вздовж яких були керамічні водогони . В Пантікапеї були 1-2-поверхові будинки, на вузькі вулиці будинки виходили глухими стінами. Над містом був акрополь.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4.otzovik.com/2011/07/01/93937/img/7089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7776864" cy="335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myslenedrevo.com.ua/files/MDr/sci/kyiv/islands/2-2-najdawnysze/053-womens-zarubitetska-kul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2232248" cy="275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28083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Характерні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риси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зарубинецької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та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черняхівської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3796" name="Picture 4" descr="http://s53.radikal.ru/i142/1005/db/d3ccfe1909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429000"/>
            <a:ext cx="4454025" cy="304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48681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схід від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пшеворського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ареалу в районах Полісся і Середнього Подніпровця розповсюджені старожитності зарубинецької культури. Вони стали відомими після відкриття і розкопок В.Хвойкою біля с. Зарубинці на Київщині 1899 р. ґрунтового могильника з трупоспаленнями. Нині відомо близько 500 поселень і 1 тис. поховань зарубинецької культури. Виділяють п'ять її локальних варіантів: середньодніпровський, поліський, верхньодніпровський,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південнобузький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деснянський.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upload.wikimedia.org/wikipedia/commons/thumb/5/5d/Przeworsk_culture.png/400px-Przeworsk_cul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95603"/>
            <a:ext cx="5250160" cy="317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n.isuspan.com/z/zarubinets%20gle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7528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Зарубинецька культура — нове історико-культурне явище, етнічна інтерпретація якого пов'язана з певними труднощами: у писемних джерелах ці племена не описані, тому важко визначити, чи належала зарубинецька культура відомому племені й чи далеко простягалась на схід слов'янська територія. Поширення північно-західних елементів у першій чверті І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тис.н.е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(насамперед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пшеворських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засвідчує, що східна межа розселення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венедів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сягає Подніпров'я значно пізніше, ніж зарубинецькі пам'ятки з'являються на цій території. Зарубинецькі поселення, розташовані по краях берегових терас, групувалися в кількості 10—15. Розміри поселень невеликі (до 2 га). 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www.tarnautojai.lt/memo/images/library/gimb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47540"/>
            <a:ext cx="4176464" cy="453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332657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Подніпров'ї поселення мали оборонні споруди — земляні вали. Житла трохи заглиблені, квадратної форми, з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каркасноглинобитними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стінами, вогнищем у центральній частині. У Верхньому Подніпров'ї будували наземні житла зі стовбовою конструкцією. На Прип'яті відомі напівземлянки з дерев'яною обшивкою стін. Біля жител споруджувались і ями-погреби. Житла належали невеликій родині з самостійним господарством. Поширеним був обряд трупоспалення (ямні й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урнові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Поховальний інвентар небагатий і одноманітний (кераміка, предмети особистого вжитку, прикраси).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Черняхівська культура — це своєрідний місцевий варіант провінційно-римської культури, субстратом якої були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пізньоскіфська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Нижнього Подніпров'я,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пізньозарубинецька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пшеворська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гето-дакійська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культури.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Черняхівські поселення відрізняються від поселень попередньої доби топографією і розмірами, характером планування. З-поміж них трапляються достатньо великі поселення, довжиною 1,5 — 2 км. Зазвичай, вони розташовувалися вдалині від берегових терас, у глибині плато, на схилах ярів, поблизу чорноземів і луків. На поселеннях відкривають рештки різнотипних жител — наземних,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одно-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двокамерних, з глинобитними стінами; заглиблених.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zolo.co.ua/wp-content/uploads/2013/11/%D1%87%D0%B5%D1%80%D0%BD%D1%8F%D1%85%D1%96%D0%B2%D1%81%D1%8C%D0%BA%D0%B0-%D0%BA%D1%83%D0%BB%D1%8C%D1%82%D1%83%D1%80%D0%B0-%D0%BF%D1%80%D0%B5%D0%B4%D0%BC%D0%B5%D1%82%D0%B8-%D0%BF%D0%BE%D0%B1%D1%83%D1%82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320480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iananu.kiev.ua/privatl/pages/Magomedow/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1728192" cy="286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розміщувалися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погреби),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гончарні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горни,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залізоплавильні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Черняхівські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поселення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жодних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Могильники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біритуальні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обрядами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інгумації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кремації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pp.vk.me/c410921/v410921347/b12d/1gJMdWsBF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5256584" cy="398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04665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Виокремлюють кілька періодів первісної доби:</a:t>
            </a:r>
            <a:br>
              <a:rPr lang="uk-UA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Кам’яний вік – найдовша епоха в історії людства, яка тривала від появи людини 150 тис. рр. до н. е. до початку поширення перших металів 3 тис. рр. до н. е. Кам’яний вік поділяється на три етапи, кожному з яких відповідає археологічний тип культури (має назву за місцем знайдення):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палеоліт (давньокам’яний, 150 тис. рр. до н. е. – 10 тис. рр. до н. е.;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мізинська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межиріцька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культури);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мезоліт (10 тис. рр. до н. е. – 6/5 тис. рр. до н. е.; деснянська культура та ін.);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неоліт (6/5 тис. рр. до н. е. – 4 тис. рр. до н. е.; азовсько-дніпровська й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буго-дністровська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культури, культура лінійно-стрічкової та ямково-гребінцевої кераміки).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isted.edu.vn.ua/media/images/student2/istoria_6/urok_5/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364807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pidruchniki.com/imag/history/svit_iuk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1584176" cy="216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6918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Проблеми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етногенезу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давніх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слов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’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ян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5602" name="Picture 2" descr="http://svitppt.com.ua/images/48/47888/770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4680520" cy="350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5976" y="206084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 про походження слов'ян дотепер залишається дискусійним. Найбільш поширеною на сьогодні є думка про те, що формування слов'ян як окремої етнічної спільноти відбувалося в кілька етапів.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 етногенезу давніх слов'ян характеризується низкою важливих ознак: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Насамперед - це наявність певної території, яку займає даний етнос, з обов'язковим урахуванням того, що в майбутньому ареал розселення тих чи інших племен обов'язково змінюватиметься.</a:t>
            </a:r>
          </a:p>
          <a:p>
            <a:pPr algn="just"/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По-друге - це наявність певної загальнослов'янської культури, що забезпечувала функціонування цих племен як повноцінної етнічної системи.</a:t>
            </a:r>
          </a:p>
          <a:p>
            <a:pPr algn="just"/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По-третє - це існування праслов'янської мови, без якої процес згуртування слов'янських племен та виникнення єдиного етносу був неможливий.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нарешті - досягнення цією етнічною спільнотою необхідного рівня самосвідомості, яка сприяла формуванню системи загальнослов'янських цінностей. Ознакою досягнення саме такого рівня самосвідомості була поява у джерелах відповідного етноніма - "слов'яни".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kor.ill.in.ua/m/610x385/1518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3419872" cy="215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7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Передслов'янський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етап охоплює другу половину II— I тис. до н. е. Тоді в Центральній і Східній Європі сформувалось декілька споріднених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архіологічних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культур, у яких існував ряд елементів, що пізніше (стали  характерними для культури слов'ян. Першою з цих культур треба назвати 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тшинецько-комарівську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етнічну спільноту, яка, на думку багатьох дослідників, була праслов’янською - попередницею східних і західних слов'ян.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idruchnik.in.ua/sites/default/files/styles/large/public/field/image/06090802e.gif?itok=djtLRtj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5733344" cy="332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Давньослов'янський етап пов'язаний з тим, що в останні століття I тис. до н. е. і в перші століття нашої ери ми вже бачимо виразні археологічні культури давніх слов'ян, у тому числі і предків українського народу. Близько II ст. до н. е. під тиском сарматів  відбувся частковий відхід лісостепового населення з півдня на північ і колонізація   ним лісової зони м межиріччях Десни, Сейму і Сожу. Це призвело до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виникненняз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аруби-нецької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культури, яку дослідники визнають як безперечно слов'янську.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ukrmap.su/program2010/gk/3_files/image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6953"/>
            <a:ext cx="4261073" cy="38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1" y="692696"/>
          <a:ext cx="7488834" cy="493662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20">
                <a:tc>
                  <a:txBody>
                    <a:bodyPr/>
                    <a:lstStyle/>
                    <a:p>
                      <a:pPr algn="ctr"/>
                      <a:r>
                        <a:rPr lang="uk-UA" sz="1600" u="none" noProof="0" dirty="0" err="1" smtClean="0"/>
                        <a:t>Склавени</a:t>
                      </a:r>
                      <a:endParaRPr lang="uk-UA" sz="1600" b="1" u="non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65" marR="59765" marT="29882" marB="298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u="none" noProof="0" dirty="0" smtClean="0"/>
                        <a:t>Анти</a:t>
                      </a:r>
                      <a:endParaRPr lang="uk-UA" sz="1600" b="1" u="non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65" marR="59765" marT="29882" marB="2988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024">
                <a:tc>
                  <a:txBody>
                    <a:bodyPr/>
                    <a:lstStyle/>
                    <a:p>
                      <a:pPr algn="just"/>
                      <a:r>
                        <a:rPr lang="uk-UA" sz="1600" u="none" noProof="0" smtClean="0"/>
                        <a:t>Склавени займали територію між Дністром на сході, та, імовірно, басейном Тиси на заході. Ця територія накладається на ареал археологічної культури празької кераміки і включає в себе Чехію, Моравію, Словаччину, Угорщину, Румунію, більшу частину Молдови, правобережну лісостепову частину України та українське </a:t>
                      </a:r>
                      <a:r>
                        <a:rPr lang="uk-UA" sz="1600" u="none" noProof="0" smtClean="0">
                          <a:hlinkClick r:id="rId3"/>
                        </a:rPr>
                        <a:t>Полісся</a:t>
                      </a:r>
                      <a:r>
                        <a:rPr lang="uk-UA" sz="1600" u="none" noProof="0" smtClean="0"/>
                        <a:t>, частину Сербії (Воєводину), можливо, частини Хорватії, Словенії та Австрії. Склавинам належить головна заслуга у колонізації слов'янами Балканського півострова наприкінці VI - першої половині VII ст.</a:t>
                      </a:r>
                      <a:endParaRPr lang="uk-UA" sz="1600" u="non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65" marR="59765" marT="29882" marB="2988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u="none" noProof="0" dirty="0" smtClean="0"/>
                        <a:t>Анти - назва східнослов'янських племен III-VII ст. Вони займали територію між Дністром, Дніпром і на схід від Дніпра. Основні відомості про антів містяться у працях візантійського історика Прокопія Кесарійського і готського історика </a:t>
                      </a:r>
                      <a:r>
                        <a:rPr lang="uk-UA" sz="1600" u="none" noProof="0" dirty="0" err="1" smtClean="0"/>
                        <a:t>Йордана</a:t>
                      </a:r>
                      <a:r>
                        <a:rPr lang="uk-UA" sz="1600" u="none" noProof="0" dirty="0" smtClean="0"/>
                        <a:t>. Анти заснували перше слов'янське </a:t>
                      </a:r>
                      <a:r>
                        <a:rPr lang="uk-UA" sz="1600" u="none" noProof="0" dirty="0" smtClean="0">
                          <a:hlinkClick r:id="rId4"/>
                        </a:rPr>
                        <a:t>державницьке</a:t>
                      </a:r>
                      <a:r>
                        <a:rPr lang="uk-UA" sz="1600" u="none" noProof="0" dirty="0" smtClean="0"/>
                        <a:t> об'єднання - Антське царство (IV-VII ст.). Вони мали спадкову </a:t>
                      </a:r>
                      <a:r>
                        <a:rPr lang="uk-UA" sz="1600" u="none" noProof="0" dirty="0" err="1" smtClean="0"/>
                        <a:t>царську</a:t>
                      </a:r>
                      <a:r>
                        <a:rPr lang="uk-UA" sz="1600" u="none" noProof="0" dirty="0" err="1" smtClean="0">
                          <a:hlinkClick r:id="rId5"/>
                        </a:rPr>
                        <a:t>владу</a:t>
                      </a:r>
                      <a:r>
                        <a:rPr lang="uk-UA" sz="1600" u="none" noProof="0" dirty="0" smtClean="0"/>
                        <a:t>. Головним заняттям антів було землеробство, яке досягло досить високого рівня. Дехто 3 істориків вважає антів прямими предками українців.</a:t>
                      </a:r>
                      <a:endParaRPr lang="uk-UA" sz="1600" u="non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65" marR="59765" marT="29882" marB="2988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6924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Релігійні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вірування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</a:p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міфологія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давніх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слов'ян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482" name="Picture 2" descr="http://cs310219.vk.me/v310219267/62ac/UcrDdI31H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824536" cy="40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Серцевиною культури стародавніх слов’ян, як і культури будь-якого народу є світогляд. Уяву про світогляд стародавніх слов’ян дають їхні релігійні вірування та міфологія.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Дослідники стародавньої культури відзначають, що первісні релігійні вірування мали характер практичний, домашній і господарський, необхідний людини на кожному кроці життя. Людина прагнула бути в єдності і найкращих стосунках з природою, оскільки вона на кожному кроці переконувалась у своїй залежності від неї. Тому в первісних релігіях відображено шанобливе ставлення людини до навколишнього середовища – перш за все до сонця, води, землі, дерев і т.д., а особливо до тварин і птахів.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s418127.vk.me/v418127730/46be/wZ_W4t7mF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48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Ранні релігійні вірування майже всіх народів Землі у своєму розвитку, крім анімізму, пройшли такі стадії:фетишизм, магія, тотемізм, землеробські культи, шаманство.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Фетишизм – віра в надприродні властивості різних предметів або об’єктів. Фетиші, як правило матеріальні предмети, яким приписуються надприродні властивості. У східних слов’ян це – стріла, плуг, чаша, пізніше – меч.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turka.at.ua/_pu/6/05071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533400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Магія (буквально - чаклунство) віра в існування надприродних засобів впливу на природу і людину. Існує багато різновидів магії: виробнича, лікувальна, землеробська, рибальська, військова тощо. У стародавніх слов’ян – це ворожбитство, замовляння, заклинання та ін..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Тотемізм – віра в те, що людина має родинні зв’язки з певним видом тварин. Тотем вважався покровителем роду, його шанували і забороняли вбивати. Пізніше родинних зв’язків стали шукати з рослинами, явищами природи (вітром, снігом, дощем, сонцем, зорями і т.д.).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aking-up.org/wp-content/uploads/2011/05/per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36912"/>
            <a:ext cx="2520280" cy="373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cs317231.vk.me/v317231633/acb5/PagZd7fQgR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01860"/>
            <a:ext cx="4104456" cy="273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04665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Землеробські культи – це поклоніння богам-покровителям землеробства, тваринництва та інших господарських занять. Особливо шанувалися богині, що впливали на родючість полів, розвиток рослинного і тваринного світу.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Шаманство – це віра в методи екстатичного спілкування з надприродними силами спеціально визначених для цього осіб. Вірили, що дух (злий чи добрий) може вселитися в шамана і чинити певні дії. Шаманам приписувалась здатність передбачення, узнавання, супроводжувати померлого у підземному світі, впливу на довкілля, забезпечення успіху для роду, його захист від різних незгод. Шамани – прообраз штатних служителів культу в розвинених релігіях.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poradu.pp.ua/uploads/posts/2015-09/slovyansk-mfi-legendi-bog-soncya-u-slovyanskih-mfah_8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6667500" cy="277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Мідний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енеоліт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 – 3 тис.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до н. е.;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середньостогівська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трипільська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Бронзовий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(3 тис.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до н. е. – 1 тис.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до н. е.; культура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шнурової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кераміки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зрубна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ratta-ukraine.com/textua/1401100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5238750" cy="364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548681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 ці форми ранніх релігійних вірувань були властиві релігії і міфологічному світоглядові стародавніх слов’ян. З допомогою ранніх форм релігійних вірувань люди вчились узагальнювати свій життєвий досвід, розвивати уяву про навколишній світ, шукати першопричину буття. Так у стародавніх слов’ян склалася уява про богів і першооснову світу, про походження життя.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cs417028.vk.me/v417028730/3786/ZpkJbtjGi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5904656" cy="413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548681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Залізний вік (1 тис. рр. до н. е., кіммерійська культура, скіфська культура, сарматська культура, зарубинецька культура, черняхівська культура)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Існує також етнокультурна періодизація дохристиянської культури України: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Дотрипільська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доба (до V тис. до н. е.).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ІІ. Трипільська доба (V – ІІІ тис. до н. е.).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Післятрипільська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доба (ІІ тис. до н. е.).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ІV.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Скіфо-сарматська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доба (7 ст. до н. е. – 3 ст. н. е.).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V. Слов’янська (4 – 6 ст. н. е.).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VІ. Доба Київської Русі (від 7 ст. н. е.).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pidruchniki.com/imag/history/svit_iuk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4248472" cy="263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Трипільська культура — один з найбільш яскравих феноменів в енеоліті Південно-Східної Європи V — ІV тис. до н.е. Пам'ятки, що її презентують, розташовані на великій території від румунської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Мунтенії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Трансільванії до Дніпра з заходу на схід і від Північного Причорномор'я до Карпат з півдня на північ.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Тальянки. Трипільський &quot;сервіз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3985546" cy="264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386104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трипільської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областях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ХІХ ст.,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розкопок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Хвойкою.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6" descr="Реконструкція трипільського поселення Коломийщина 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672408" cy="264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9992" y="404664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сьогодні нам відомо за даними розвідок і розкопок більш ніж тисячу поселень трипільської культури. Частина їх вивчена на досить великій площі, а деякі (наприклад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Бернашівка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Коломийщина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Чапаївка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розкопані цілком. Отримані дані дозволили визначити характер забудови поселень, відтворити вигляд давніх жител та їх інтер'єру й, нарешті, реконструювати історію цього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давньоземлеробського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населення.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Тальянки. Зернотерка з грані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333750" cy="46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662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КУЛЬТУРА ДОБИ БРОНЗИ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00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епоху бронзи та заліза поліпшилася обробка землі, що сприяло подальшому вдосконаленню виробництва. Люди дістали можливість вести господарство однією сім'єю, в розпорядженні якої залишалися всі надлишки виробленого.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www.litopys.com.ua/upload/medialibrary/dc9/dc9e5e064bd4e3c3894abfff5647e5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5832648" cy="263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craft.ru/image/fon_lenty_radiaciya_opasnost_stena_18526_256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Зароджувалася приватна власність, майнова диференціація. Значно розширився обмін і контакти між окремими районами. Почалися війни за оволодіння худобою, орною землею, металом. З'явилися військові керівники, виник культ вождя. Особливе ставлення до вождя як до героя зберігалося після його смерті. Саме в епоху металу входять у звичай великі поховальні споруди – кургани. Розміри курганів, кількість і якість речей, якими їх заповнювали, свідчать про статус вмерлого в суспільстві. Багато курганів епохи бронзи вивчено на території України.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tetiy.at.ua/istor_Ukra/iron_age_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31920"/>
            <a:ext cx="4269482" cy="351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1641</Words>
  <Application>Microsoft Office PowerPoint</Application>
  <PresentationFormat>Экран (4:3)</PresentationFormat>
  <Paragraphs>69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Алишка</dc:creator>
  <cp:lastModifiedBy>Пользователь Windows</cp:lastModifiedBy>
  <cp:revision>84</cp:revision>
  <dcterms:created xsi:type="dcterms:W3CDTF">2015-12-14T05:06:26Z</dcterms:created>
  <dcterms:modified xsi:type="dcterms:W3CDTF">2019-09-10T17:42:51Z</dcterms:modified>
</cp:coreProperties>
</file>