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72" r:id="rId6"/>
    <p:sldId id="273" r:id="rId7"/>
    <p:sldId id="274" r:id="rId8"/>
    <p:sldId id="275" r:id="rId9"/>
    <p:sldId id="260" r:id="rId10"/>
    <p:sldId id="261" r:id="rId11"/>
    <p:sldId id="262" r:id="rId12"/>
    <p:sldId id="280" r:id="rId13"/>
    <p:sldId id="263" r:id="rId14"/>
    <p:sldId id="276" r:id="rId15"/>
    <p:sldId id="277" r:id="rId16"/>
    <p:sldId id="265" r:id="rId17"/>
    <p:sldId id="267" r:id="rId18"/>
    <p:sldId id="278" r:id="rId19"/>
    <p:sldId id="268" r:id="rId20"/>
    <p:sldId id="270" r:id="rId21"/>
    <p:sldId id="279" r:id="rId22"/>
    <p:sldId id="271" r:id="rId2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rada/show/v0283729-18#Text" TargetMode="Externa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VVWJiy-pow" TargetMode="External"/><Relationship Id="rId2" Type="http://schemas.openxmlformats.org/officeDocument/2006/relationships/hyperlink" Target="https://www.youtube.com/watch?v=cJYRsewLkE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5Z1Jmw7rK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309320"/>
            <a:ext cx="9144000" cy="5486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3645024"/>
            <a:ext cx="7416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uk-UA" sz="2400" b="1" smtClean="0">
                <a:latin typeface="Times New Roman" panose="02020603050405020304" pitchFamily="18" charset="0"/>
                <a:ea typeface="Calibri" panose="020F0502020204030204" pitchFamily="34" charset="0"/>
              </a:rPr>
              <a:t>Тема </a:t>
            </a:r>
            <a:r>
              <a:rPr lang="uk-UA" sz="2400" b="1" smtClean="0">
                <a:latin typeface="Times New Roman" panose="02020603050405020304" pitchFamily="18" charset="0"/>
                <a:ea typeface="Calibri" panose="020F0502020204030204" pitchFamily="34" charset="0"/>
              </a:rPr>
              <a:t>3_1</a:t>
            </a:r>
            <a:endParaRPr lang="ru-RU" sz="2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ctr">
              <a:spcAft>
                <a:spcPts val="0"/>
              </a:spcAft>
            </a:pPr>
            <a:r>
              <a:rPr lang="ru-RU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Особливості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організації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освітнього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середовища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ko-KR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Приклади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2700014010"/>
              </p:ext>
            </p:extLst>
          </p:nvPr>
        </p:nvGraphicFramePr>
        <p:xfrm>
          <a:off x="125760" y="2348880"/>
          <a:ext cx="8892480" cy="3528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92480">
                  <a:extLst>
                    <a:ext uri="{9D8B030D-6E8A-4147-A177-3AD203B41FA5}">
                      <a16:colId xmlns:a16="http://schemas.microsoft.com/office/drawing/2014/main" val="359276935"/>
                    </a:ext>
                  </a:extLst>
                </a:gridCol>
              </a:tblGrid>
              <a:tr h="578524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Коли першокласникам дали можливість вибирати певні аспекти їхнього навчання, наприклад завдання, </a:t>
                      </a:r>
                      <a:endParaRPr lang="uk-UA" sz="1200" dirty="0" smtClean="0">
                        <a:effectLst/>
                      </a:endParaRPr>
                    </a:p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</a:rPr>
                        <a:t>вони </a:t>
                      </a:r>
                      <a:r>
                        <a:rPr lang="uk-UA" sz="1200" dirty="0">
                          <a:effectLst/>
                        </a:rPr>
                        <a:t>виконували їх більшу кількість за коротший час.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755" marR="0" marT="0" marB="0"/>
                </a:tc>
                <a:extLst>
                  <a:ext uri="{0D108BD9-81ED-4DB2-BD59-A6C34878D82A}">
                    <a16:rowId xmlns:a16="http://schemas.microsoft.com/office/drawing/2014/main" val="2063220809"/>
                  </a:ext>
                </a:extLst>
              </a:tr>
              <a:tr h="289262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755" marR="0" marT="0" marB="0"/>
                </a:tc>
                <a:extLst>
                  <a:ext uri="{0D108BD9-81ED-4DB2-BD59-A6C34878D82A}">
                    <a16:rowId xmlns:a16="http://schemas.microsoft.com/office/drawing/2014/main" val="870760764"/>
                  </a:ext>
                </a:extLst>
              </a:tr>
              <a:tr h="867785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• Коли першокласникам дозволили вибирати матеріали для виконання творчої роботи (колаж), їхні вироби стали більш винахідливими порівняно з роботами  дітей, які використовували ті самі матеріали, але при цьому їх не обирали.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755" marR="0" marT="0" marB="0"/>
                </a:tc>
                <a:extLst>
                  <a:ext uri="{0D108BD9-81ED-4DB2-BD59-A6C34878D82A}">
                    <a16:rowId xmlns:a16="http://schemas.microsoft.com/office/drawing/2014/main" val="59287010"/>
                  </a:ext>
                </a:extLst>
              </a:tr>
              <a:tr h="289262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755" marR="0" marT="0" marB="0"/>
                </a:tc>
                <a:extLst>
                  <a:ext uri="{0D108BD9-81ED-4DB2-BD59-A6C34878D82A}">
                    <a16:rowId xmlns:a16="http://schemas.microsoft.com/office/drawing/2014/main" val="1918411708"/>
                  </a:ext>
                </a:extLst>
              </a:tr>
              <a:tr h="1503559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• Коли першокласники рік навчалися без підручників та стандартних оцінок, а основну увагу приділяли </a:t>
                      </a:r>
                      <a:endParaRPr lang="uk-UA" sz="1200" dirty="0" smtClean="0">
                        <a:effectLst/>
                      </a:endParaRPr>
                    </a:p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</a:rPr>
                        <a:t>інтелектуальній </a:t>
                      </a:r>
                      <a:r>
                        <a:rPr lang="uk-UA" sz="1200" dirty="0">
                          <a:effectLst/>
                        </a:rPr>
                        <a:t>самостійності, яку діти мали можливість проявити, працюючи в малих групах над </a:t>
                      </a:r>
                      <a:endParaRPr lang="uk-UA" sz="1200" dirty="0" smtClean="0">
                        <a:effectLst/>
                      </a:endParaRPr>
                    </a:p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</a:rPr>
                        <a:t>розв’язанням </a:t>
                      </a:r>
                      <a:r>
                        <a:rPr lang="uk-UA" sz="1200" dirty="0">
                          <a:effectLst/>
                        </a:rPr>
                        <a:t>певних проблемних завдань, вільно пересуваючись класом для пошуку необхідних </a:t>
                      </a:r>
                      <a:endParaRPr lang="uk-UA" sz="1200" dirty="0" smtClean="0">
                        <a:effectLst/>
                      </a:endParaRPr>
                    </a:p>
                    <a:p>
                      <a:pPr indent="450215" algn="l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</a:rPr>
                        <a:t>навчальних </a:t>
                      </a:r>
                      <a:r>
                        <a:rPr lang="uk-UA" sz="1200" dirty="0">
                          <a:effectLst/>
                        </a:rPr>
                        <a:t>матеріалів, у дітей розвивалися складніші навички формування </a:t>
                      </a:r>
                      <a:r>
                        <a:rPr lang="uk-UA" sz="1200" dirty="0" err="1" smtClean="0">
                          <a:effectLst/>
                        </a:rPr>
                        <a:t>причиново</a:t>
                      </a:r>
                      <a:r>
                        <a:rPr lang="uk-UA" sz="1200" dirty="0" smtClean="0">
                          <a:effectLst/>
                        </a:rPr>
                        <a:t>-­</a:t>
                      </a:r>
                      <a:r>
                        <a:rPr lang="uk-UA" sz="1200" dirty="0">
                          <a:effectLst/>
                        </a:rPr>
                        <a:t>наслідкових </a:t>
                      </a:r>
                      <a:r>
                        <a:rPr lang="uk-UA" sz="1200" dirty="0" err="1">
                          <a:effectLst/>
                        </a:rPr>
                        <a:t>зв’язків</a:t>
                      </a:r>
                      <a:r>
                        <a:rPr lang="uk-UA" sz="1200" dirty="0">
                          <a:effectLst/>
                        </a:rPr>
                        <a:t>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755" marR="0" marT="0" marB="0"/>
                </a:tc>
                <a:extLst>
                  <a:ext uri="{0D108BD9-81ED-4DB2-BD59-A6C34878D82A}">
                    <a16:rowId xmlns:a16="http://schemas.microsoft.com/office/drawing/2014/main" val="1855561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370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спільних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Сформованість ціннісного ставлення у сучасних молодших школярів до навколишнього світу, охоплює різні напрями: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uk-UA" sz="1800" dirty="0" smtClean="0"/>
              <a:t>ставлення </a:t>
            </a:r>
            <a:r>
              <a:rPr lang="uk-UA" sz="1800" dirty="0"/>
              <a:t>до </a:t>
            </a:r>
            <a:r>
              <a:rPr lang="uk-UA" sz="1800" dirty="0" smtClean="0"/>
              <a:t>себе</a:t>
            </a:r>
            <a:endParaRPr lang="uk-UA" sz="1800" dirty="0"/>
          </a:p>
          <a:p>
            <a:pPr marL="285750" indent="-285750">
              <a:buFontTx/>
              <a:buChar char="-"/>
            </a:pPr>
            <a:r>
              <a:rPr lang="uk-UA" sz="1800" dirty="0" smtClean="0"/>
              <a:t>ставлення </a:t>
            </a:r>
            <a:r>
              <a:rPr lang="uk-UA" sz="1800" dirty="0"/>
              <a:t>до друзів, </a:t>
            </a:r>
            <a:r>
              <a:rPr lang="uk-UA" sz="1800" dirty="0" smtClean="0"/>
              <a:t>однолітків</a:t>
            </a:r>
            <a:endParaRPr lang="uk-UA" sz="1800" dirty="0"/>
          </a:p>
          <a:p>
            <a:pPr marL="285750" indent="-285750">
              <a:buFontTx/>
              <a:buChar char="-"/>
            </a:pPr>
            <a:r>
              <a:rPr lang="uk-UA" sz="1800" dirty="0" smtClean="0"/>
              <a:t>ставлення </a:t>
            </a:r>
            <a:r>
              <a:rPr lang="uk-UA" sz="1800" dirty="0"/>
              <a:t>до старших </a:t>
            </a:r>
            <a:r>
              <a:rPr lang="uk-UA" sz="1800" dirty="0" smtClean="0"/>
              <a:t>людей</a:t>
            </a:r>
            <a:endParaRPr lang="ru-RU" sz="1800" dirty="0"/>
          </a:p>
          <a:p>
            <a:pPr marL="285750" indent="-285750">
              <a:buFontTx/>
              <a:buChar char="-"/>
            </a:pPr>
            <a:r>
              <a:rPr lang="uk-UA" sz="1800" dirty="0" smtClean="0"/>
              <a:t>ставлення </a:t>
            </a:r>
            <a:r>
              <a:rPr lang="uk-UA" sz="1800" dirty="0"/>
              <a:t>до праці, громадських </a:t>
            </a:r>
            <a:r>
              <a:rPr lang="uk-UA" sz="1800" dirty="0" smtClean="0"/>
              <a:t>доручень</a:t>
            </a:r>
          </a:p>
          <a:p>
            <a:pPr marL="285750" indent="-285750">
              <a:buFontTx/>
              <a:buChar char="-"/>
            </a:pPr>
            <a:r>
              <a:rPr lang="uk-UA" sz="1800" dirty="0" smtClean="0"/>
              <a:t>ставлення </a:t>
            </a:r>
            <a:r>
              <a:rPr lang="uk-UA" sz="1800" dirty="0"/>
              <a:t>до </a:t>
            </a:r>
            <a:r>
              <a:rPr lang="uk-UA" sz="1800" dirty="0" smtClean="0"/>
              <a:t>природи</a:t>
            </a:r>
            <a:endParaRPr lang="ru-RU" sz="1800" dirty="0"/>
          </a:p>
          <a:p>
            <a:r>
              <a:rPr lang="uk-UA" sz="1800" dirty="0"/>
              <a:t>- </a:t>
            </a:r>
            <a:r>
              <a:rPr lang="uk-UA" sz="1800" dirty="0" smtClean="0"/>
              <a:t>  ставлення </a:t>
            </a:r>
            <a:r>
              <a:rPr lang="uk-UA" sz="1800" dirty="0"/>
              <a:t>до суспільства, </a:t>
            </a:r>
            <a:r>
              <a:rPr lang="uk-UA" sz="1800" dirty="0" smtClean="0"/>
              <a:t>держави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506208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 wrap="square"/>
          <a:lstStyle/>
          <a:p>
            <a:r>
              <a:rPr lang="ru-RU" b="1" dirty="0" err="1"/>
              <a:t>Формування</a:t>
            </a:r>
            <a:r>
              <a:rPr lang="ru-RU" b="1" dirty="0"/>
              <a:t> </a:t>
            </a:r>
            <a:r>
              <a:rPr lang="ru-RU" b="1" dirty="0" err="1"/>
              <a:t>спільних</a:t>
            </a:r>
            <a:r>
              <a:rPr lang="ru-RU" b="1" dirty="0"/>
              <a:t> </a:t>
            </a:r>
            <a:r>
              <a:rPr lang="ru-RU" b="1" dirty="0" err="1" smtClean="0"/>
              <a:t>цінностей</a:t>
            </a:r>
            <a:endParaRPr lang="ru-RU" b="1" dirty="0" smtClean="0"/>
          </a:p>
          <a:p>
            <a:endParaRPr lang="ru-RU" b="1" dirty="0" smtClean="0"/>
          </a:p>
          <a:p>
            <a:r>
              <a:rPr lang="uk-UA" b="1" dirty="0" smtClean="0"/>
              <a:t>Риси і чесноти:</a:t>
            </a:r>
            <a:endParaRPr lang="ru-RU" b="1" dirty="0"/>
          </a:p>
          <a:p>
            <a:pPr algn="just">
              <a:spcBef>
                <a:spcPts val="0"/>
              </a:spcBef>
            </a:pPr>
            <a:r>
              <a:rPr lang="uk-UA" i="1" dirty="0"/>
              <a:t>креативність, цікавість, критичне мислення, любов до навчання, </a:t>
            </a:r>
            <a:endParaRPr lang="uk-UA" i="1" dirty="0" smtClean="0"/>
          </a:p>
          <a:p>
            <a:pPr algn="just">
              <a:spcBef>
                <a:spcPts val="0"/>
              </a:spcBef>
            </a:pPr>
            <a:r>
              <a:rPr lang="uk-UA" i="1" dirty="0" smtClean="0"/>
              <a:t>мудрість</a:t>
            </a:r>
            <a:r>
              <a:rPr lang="uk-UA" i="1" dirty="0"/>
              <a:t>, відвага, наполегливість, чесність, енергійність, любов,  </a:t>
            </a:r>
            <a:endParaRPr lang="uk-UA" i="1" dirty="0" smtClean="0"/>
          </a:p>
          <a:p>
            <a:pPr algn="just">
              <a:spcBef>
                <a:spcPts val="0"/>
              </a:spcBef>
            </a:pPr>
            <a:r>
              <a:rPr lang="uk-UA" i="1" dirty="0" smtClean="0"/>
              <a:t>доброта</a:t>
            </a:r>
            <a:r>
              <a:rPr lang="uk-UA" i="1" dirty="0"/>
              <a:t>, соціальний та емоційний інтелект, співпраця, справедливість, лідерство, вміння вибачати, скромність, розсудливість, самоконтроль, </a:t>
            </a:r>
            <a:endParaRPr lang="uk-UA" i="1" dirty="0" smtClean="0"/>
          </a:p>
          <a:p>
            <a:pPr algn="just">
              <a:spcBef>
                <a:spcPts val="0"/>
              </a:spcBef>
            </a:pPr>
            <a:r>
              <a:rPr lang="uk-UA" i="1" dirty="0" err="1" smtClean="0"/>
              <a:t>поціновування</a:t>
            </a:r>
            <a:r>
              <a:rPr lang="uk-UA" i="1" dirty="0" smtClean="0"/>
              <a:t> </a:t>
            </a:r>
            <a:r>
              <a:rPr lang="uk-UA" i="1" dirty="0"/>
              <a:t>краси, вдячність, оптимізм, почуття гумору і </a:t>
            </a:r>
            <a:r>
              <a:rPr lang="uk-UA" i="1" dirty="0" smtClean="0"/>
              <a:t>віра</a:t>
            </a:r>
          </a:p>
          <a:p>
            <a:pPr algn="just">
              <a:spcBef>
                <a:spcPts val="0"/>
              </a:spcBef>
            </a:pPr>
            <a:endParaRPr lang="uk-UA" i="1" dirty="0"/>
          </a:p>
          <a:p>
            <a:pPr algn="just">
              <a:spcBef>
                <a:spcPts val="0"/>
              </a:spcBef>
            </a:pPr>
            <a:endParaRPr lang="uk-UA" i="1" dirty="0" smtClean="0"/>
          </a:p>
          <a:p>
            <a:pPr algn="just">
              <a:spcBef>
                <a:spcPts val="0"/>
              </a:spcBef>
            </a:pPr>
            <a:endParaRPr lang="uk-UA" i="1" dirty="0"/>
          </a:p>
          <a:p>
            <a:pPr algn="just">
              <a:spcBef>
                <a:spcPts val="0"/>
              </a:spcBef>
            </a:pPr>
            <a:endParaRPr lang="uk-UA" i="1" dirty="0" smtClean="0"/>
          </a:p>
          <a:p>
            <a:pPr algn="just">
              <a:spcBef>
                <a:spcPts val="0"/>
              </a:spcBef>
            </a:pPr>
            <a:r>
              <a:rPr lang="uk-UA" b="1" dirty="0"/>
              <a:t>֍ </a:t>
            </a:r>
            <a:r>
              <a:rPr lang="uk-UA" dirty="0">
                <a:sym typeface="Wingdings" panose="05000000000000000000" pitchFamily="2" charset="2"/>
              </a:rPr>
              <a:t></a:t>
            </a:r>
            <a:r>
              <a:rPr lang="uk-UA" dirty="0"/>
              <a:t> </a:t>
            </a:r>
            <a:r>
              <a:rPr lang="uk-UA" b="1" i="1" dirty="0"/>
              <a:t>«</a:t>
            </a:r>
            <a:r>
              <a:rPr lang="uk-UA" b="1" i="1" dirty="0" err="1"/>
              <a:t>Еліас</a:t>
            </a:r>
            <a:r>
              <a:rPr lang="uk-UA" b="1" i="1" dirty="0"/>
              <a:t>»: поясніть слово (цінності), не вживаючи самого слова</a:t>
            </a:r>
            <a:endParaRPr lang="ru-RU" dirty="0"/>
          </a:p>
          <a:p>
            <a:pPr algn="just">
              <a:spcBef>
                <a:spcPts val="0"/>
              </a:spcBef>
            </a:pPr>
            <a:r>
              <a:rPr lang="uk-UA" dirty="0" smtClean="0"/>
              <a:t>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66418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3. </a:t>
            </a:r>
            <a:r>
              <a:rPr lang="ru-RU" dirty="0" err="1"/>
              <a:t>Ранкові</a:t>
            </a:r>
            <a:r>
              <a:rPr lang="ru-RU" dirty="0"/>
              <a:t> </a:t>
            </a:r>
            <a:r>
              <a:rPr lang="ru-RU" dirty="0" err="1" smtClean="0"/>
              <a:t>зустрічі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Етапи ранкової зустрічі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342900" indent="-342900">
              <a:buAutoNum type="arabicParenR"/>
            </a:pPr>
            <a:r>
              <a:rPr lang="uk-UA" b="1" dirty="0" smtClean="0"/>
              <a:t>Вітання </a:t>
            </a:r>
            <a:endParaRPr lang="ru-RU" b="1" dirty="0"/>
          </a:p>
          <a:p>
            <a:pPr marL="342900" indent="-342900">
              <a:buFont typeface="Arial" pitchFamily="34" charset="0"/>
              <a:buAutoNum type="arabicParenR"/>
            </a:pPr>
            <a:r>
              <a:rPr lang="uk-UA" b="1" dirty="0" smtClean="0"/>
              <a:t>Групові </a:t>
            </a:r>
            <a:r>
              <a:rPr lang="uk-UA" b="1" dirty="0"/>
              <a:t>заняття </a:t>
            </a:r>
            <a:endParaRPr lang="ru-RU" dirty="0"/>
          </a:p>
          <a:p>
            <a:pPr marL="342900" indent="-342900">
              <a:buFont typeface="Arial" pitchFamily="34" charset="0"/>
              <a:buAutoNum type="arabicParenR"/>
            </a:pPr>
            <a:r>
              <a:rPr lang="uk-UA" b="1" dirty="0" smtClean="0"/>
              <a:t>Обмін </a:t>
            </a:r>
            <a:r>
              <a:rPr lang="uk-UA" b="1" dirty="0"/>
              <a:t>інформацією </a:t>
            </a:r>
            <a:endParaRPr lang="ru-RU" dirty="0"/>
          </a:p>
          <a:p>
            <a:pPr marL="342900" indent="-342900">
              <a:buFont typeface="Arial" pitchFamily="34" charset="0"/>
              <a:buAutoNum type="arabicParenR"/>
            </a:pPr>
            <a:r>
              <a:rPr lang="uk-UA" b="1" dirty="0" smtClean="0"/>
              <a:t>Щоденні </a:t>
            </a:r>
            <a:r>
              <a:rPr lang="uk-UA" b="1" dirty="0"/>
              <a:t>новини </a:t>
            </a:r>
            <a:endParaRPr lang="ru-RU" dirty="0"/>
          </a:p>
          <a:p>
            <a:pPr marL="342900" indent="-342900">
              <a:buAutoNum type="arabi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464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algn="ctr"/>
            <a:r>
              <a:rPr lang="uk-UA" sz="5000" dirty="0" smtClean="0">
                <a:solidFill>
                  <a:srgbClr val="FF0000"/>
                </a:solidFill>
              </a:rPr>
              <a:t>? </a:t>
            </a:r>
          </a:p>
          <a:p>
            <a:r>
              <a:rPr lang="uk-UA" sz="5000" dirty="0" smtClean="0"/>
              <a:t>Яке значення </a:t>
            </a:r>
          </a:p>
          <a:p>
            <a:r>
              <a:rPr lang="uk-UA" sz="5000" dirty="0" smtClean="0"/>
              <a:t>ранкової зустрічі</a:t>
            </a:r>
            <a:endParaRPr lang="ru-RU" sz="5000" dirty="0"/>
          </a:p>
        </p:txBody>
      </p:sp>
    </p:spTree>
    <p:extLst>
      <p:ext uri="{BB962C8B-B14F-4D97-AF65-F5344CB8AC3E}">
        <p14:creationId xmlns:p14="http://schemas.microsoft.com/office/powerpoint/2010/main" val="194698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altLang="ko-KR" b="1" dirty="0" smtClean="0">
                <a:latin typeface="Arial" pitchFamily="34" charset="0"/>
                <a:cs typeface="Arial" pitchFamily="34" charset="0"/>
              </a:rPr>
              <a:t>Значення ранкової зустрічі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608512"/>
          </a:xfrm>
        </p:spPr>
        <p:txBody>
          <a:bodyPr/>
          <a:lstStyle/>
          <a:p>
            <a:r>
              <a:rPr lang="uk-UA" altLang="ko-KR" dirty="0" smtClean="0">
                <a:latin typeface="Arial" pitchFamily="34" charset="0"/>
                <a:cs typeface="Arial" pitchFamily="34" charset="0"/>
              </a:rPr>
              <a:t>1) </a:t>
            </a:r>
            <a:r>
              <a:rPr lang="uk-UA" b="1" dirty="0"/>
              <a:t>Створення спільноти в класі</a:t>
            </a:r>
            <a:endParaRPr lang="ru-RU" dirty="0"/>
          </a:p>
          <a:p>
            <a:r>
              <a:rPr lang="uk-UA" b="1" dirty="0"/>
              <a:t>2) Формування комунікативної компетентності</a:t>
            </a:r>
            <a:endParaRPr lang="ru-RU" dirty="0"/>
          </a:p>
          <a:p>
            <a:r>
              <a:rPr lang="uk-UA" b="1" dirty="0" smtClean="0"/>
              <a:t>3</a:t>
            </a:r>
            <a:r>
              <a:rPr lang="uk-UA" b="1" dirty="0"/>
              <a:t>) Заохочення демократичного ставлення: розвиток емпатії, толерантності, повага до різноманітності</a:t>
            </a:r>
            <a:endParaRPr lang="ru-RU" dirty="0"/>
          </a:p>
          <a:p>
            <a:r>
              <a:rPr lang="uk-UA" b="1" dirty="0"/>
              <a:t>4) Формування цінностей</a:t>
            </a:r>
            <a:endParaRPr lang="ru-RU" dirty="0"/>
          </a:p>
          <a:p>
            <a:r>
              <a:rPr lang="uk-UA" b="1" dirty="0"/>
              <a:t>5) Розвиток академічних навичок та наскрізних вмінь</a:t>
            </a:r>
            <a:endParaRPr lang="ru-RU" dirty="0"/>
          </a:p>
          <a:p>
            <a:r>
              <a:rPr lang="uk-UA" b="1" dirty="0"/>
              <a:t>6) Створення позитивної атмосфери спілкування</a:t>
            </a:r>
            <a:endParaRPr lang="ru-RU" dirty="0"/>
          </a:p>
          <a:p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05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1475656" y="0"/>
            <a:ext cx="6563072" cy="6165304"/>
          </a:xfrm>
        </p:spPr>
        <p:txBody>
          <a:bodyPr/>
          <a:lstStyle/>
          <a:p>
            <a:r>
              <a:rPr lang="uk-UA" sz="3200" b="1" dirty="0"/>
              <a:t>4. Фізичне </a:t>
            </a:r>
            <a:r>
              <a:rPr lang="uk-UA" sz="3200" b="1" dirty="0" smtClean="0"/>
              <a:t>середовище</a:t>
            </a:r>
            <a:endParaRPr lang="ru-RU" sz="3200" b="1" dirty="0" smtClean="0"/>
          </a:p>
          <a:p>
            <a:endParaRPr lang="uk-UA" sz="3200" b="1" dirty="0"/>
          </a:p>
          <a:p>
            <a:endParaRPr lang="uk-UA" dirty="0" smtClean="0"/>
          </a:p>
          <a:p>
            <a:r>
              <a:rPr lang="uk-UA" b="1" dirty="0"/>
              <a:t>О</a:t>
            </a:r>
            <a:r>
              <a:rPr lang="uk-UA" b="1" dirty="0" smtClean="0"/>
              <a:t>середки</a:t>
            </a:r>
            <a:r>
              <a:rPr lang="uk-UA" b="1" dirty="0"/>
              <a:t>:</a:t>
            </a:r>
            <a:endParaRPr lang="ru-RU" b="1" dirty="0"/>
          </a:p>
          <a:p>
            <a:r>
              <a:rPr lang="uk-UA" dirty="0"/>
              <a:t>- осередок навчально-пізнавальної діяльності з відповідними меблями;</a:t>
            </a:r>
            <a:endParaRPr lang="ru-RU" dirty="0"/>
          </a:p>
          <a:p>
            <a:r>
              <a:rPr lang="uk-UA" dirty="0"/>
              <a:t>- змінні тематичні осередки, в яких розміщуються дошки / </a:t>
            </a:r>
            <a:r>
              <a:rPr lang="uk-UA" dirty="0" err="1"/>
              <a:t>фліпчарти</a:t>
            </a:r>
            <a:r>
              <a:rPr lang="uk-UA" dirty="0"/>
              <a:t> / стенди тощо;</a:t>
            </a:r>
            <a:endParaRPr lang="ru-RU" dirty="0"/>
          </a:p>
          <a:p>
            <a:r>
              <a:rPr lang="uk-UA" dirty="0"/>
              <a:t>- осередок для гри, оснащений настільними іграми, інвентарем для рухливих ігор;</a:t>
            </a:r>
            <a:endParaRPr lang="ru-RU" dirty="0"/>
          </a:p>
          <a:p>
            <a:r>
              <a:rPr lang="uk-UA" dirty="0"/>
              <a:t>- осередок художньо-творчої діяльності з поличками для зберігання приладдя та стендом для змінної виставки дитячих робіт;</a:t>
            </a:r>
            <a:endParaRPr lang="ru-RU" dirty="0"/>
          </a:p>
          <a:p>
            <a:r>
              <a:rPr lang="uk-UA" dirty="0"/>
              <a:t>- куточок живої природи;</a:t>
            </a:r>
            <a:endParaRPr lang="ru-RU" dirty="0"/>
          </a:p>
          <a:p>
            <a:r>
              <a:rPr lang="uk-UA" dirty="0"/>
              <a:t>- осередок відпочинку з килимом для сидіння та гри, стільцями, кріслами-пуфами, подушками з м’яким покриттям;</a:t>
            </a:r>
            <a:endParaRPr lang="ru-RU" dirty="0"/>
          </a:p>
          <a:p>
            <a:r>
              <a:rPr lang="uk-UA" dirty="0"/>
              <a:t>- дитяча класна бібліотечка;</a:t>
            </a:r>
            <a:endParaRPr lang="ru-RU" dirty="0"/>
          </a:p>
          <a:p>
            <a:r>
              <a:rPr lang="uk-UA" dirty="0"/>
              <a:t>- осередок вчителя, оснащений столом, стільцем, комп’ютером, полицями/ящиками, шафами для зберігання дидактичного матеріалу тощо.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965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 smtClean="0"/>
              <a:t>Вимоги до обладнання загального призначення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1043608" y="1069514"/>
            <a:ext cx="7581528" cy="4147865"/>
          </a:xfrm>
        </p:spPr>
        <p:txBody>
          <a:bodyPr/>
          <a:lstStyle/>
          <a:p>
            <a:r>
              <a:rPr lang="uk-UA" sz="2400" dirty="0"/>
              <a:t>1) </a:t>
            </a:r>
            <a:r>
              <a:rPr lang="uk-UA" sz="2400" dirty="0" smtClean="0"/>
              <a:t>Ергономічність</a:t>
            </a:r>
            <a:endParaRPr lang="ru-RU" sz="2400" dirty="0"/>
          </a:p>
          <a:p>
            <a:r>
              <a:rPr lang="uk-UA" sz="2400" dirty="0" smtClean="0"/>
              <a:t>2</a:t>
            </a:r>
            <a:r>
              <a:rPr lang="uk-UA" sz="2400" dirty="0"/>
              <a:t>)</a:t>
            </a:r>
            <a:r>
              <a:rPr lang="uk-UA" sz="2400" b="1" dirty="0"/>
              <a:t> </a:t>
            </a:r>
            <a:r>
              <a:rPr lang="uk-UA" sz="2400" dirty="0" smtClean="0"/>
              <a:t>Безпечність</a:t>
            </a:r>
            <a:endParaRPr lang="ru-RU" sz="2400" dirty="0"/>
          </a:p>
          <a:p>
            <a:r>
              <a:rPr lang="uk-UA" sz="2400" dirty="0" smtClean="0"/>
              <a:t>3</a:t>
            </a:r>
            <a:r>
              <a:rPr lang="uk-UA" sz="2400" dirty="0"/>
              <a:t>) Форма та </a:t>
            </a:r>
            <a:r>
              <a:rPr lang="uk-UA" sz="2400" dirty="0" smtClean="0"/>
              <a:t>розміри</a:t>
            </a:r>
            <a:endParaRPr lang="ru-RU" sz="2400" dirty="0"/>
          </a:p>
          <a:p>
            <a:r>
              <a:rPr lang="uk-UA" sz="2400" dirty="0" smtClean="0"/>
              <a:t>4</a:t>
            </a:r>
            <a:r>
              <a:rPr lang="uk-UA" sz="2400" dirty="0"/>
              <a:t>) </a:t>
            </a:r>
            <a:r>
              <a:rPr lang="uk-UA" sz="2400" dirty="0" smtClean="0"/>
              <a:t>Міцність</a:t>
            </a:r>
            <a:endParaRPr lang="ru-RU" sz="2400" dirty="0"/>
          </a:p>
          <a:p>
            <a:r>
              <a:rPr lang="uk-UA" sz="2400" dirty="0" smtClean="0"/>
              <a:t>5</a:t>
            </a:r>
            <a:r>
              <a:rPr lang="uk-UA" sz="2400" dirty="0"/>
              <a:t>) </a:t>
            </a:r>
            <a:r>
              <a:rPr lang="uk-UA" sz="2400" dirty="0" smtClean="0"/>
              <a:t>Вага</a:t>
            </a:r>
            <a:endParaRPr lang="uk-UA" sz="2400" b="1" dirty="0"/>
          </a:p>
          <a:p>
            <a:r>
              <a:rPr lang="uk-UA" sz="2400" dirty="0" smtClean="0"/>
              <a:t>6</a:t>
            </a:r>
            <a:r>
              <a:rPr lang="uk-UA" sz="2400" dirty="0"/>
              <a:t>) </a:t>
            </a:r>
            <a:r>
              <a:rPr lang="uk-UA" sz="2400" dirty="0" smtClean="0"/>
              <a:t>Колір</a:t>
            </a:r>
            <a:endParaRPr lang="ru-RU" sz="2400" dirty="0"/>
          </a:p>
          <a:p>
            <a:r>
              <a:rPr lang="uk-UA" sz="2400" dirty="0"/>
              <a:t>7) </a:t>
            </a:r>
            <a:r>
              <a:rPr lang="uk-UA" sz="2400" dirty="0" smtClean="0"/>
              <a:t>Естетичність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0966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260648"/>
            <a:ext cx="6563072" cy="4606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971600" y="721296"/>
            <a:ext cx="7725544" cy="5271393"/>
          </a:xfrm>
        </p:spPr>
        <p:txBody>
          <a:bodyPr/>
          <a:lstStyle/>
          <a:p>
            <a:r>
              <a:rPr lang="uk-UA" dirty="0"/>
              <a:t>Організуючи освітні осередки в ЗЗСО мають керуватися відповідними Методичними рекомендаціями</a:t>
            </a:r>
            <a:endParaRPr lang="ru-RU" dirty="0"/>
          </a:p>
          <a:p>
            <a:r>
              <a:rPr lang="uk-UA" b="1" u="sng" dirty="0">
                <a:hlinkClick r:id="rId2"/>
              </a:rPr>
              <a:t>https://</a:t>
            </a:r>
            <a:r>
              <a:rPr lang="uk-UA" b="1" u="sng" dirty="0" smtClean="0">
                <a:hlinkClick r:id="rId2"/>
              </a:rPr>
              <a:t>zakon.rada.gov.ua/rada/show/v0283729-18#Text</a:t>
            </a:r>
            <a:endParaRPr lang="uk-UA" b="1" u="sng" dirty="0" smtClean="0"/>
          </a:p>
          <a:p>
            <a:endParaRPr lang="uk-UA" b="1" u="sng" dirty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883090"/>
              </p:ext>
            </p:extLst>
          </p:nvPr>
        </p:nvGraphicFramePr>
        <p:xfrm>
          <a:off x="1115616" y="1736152"/>
          <a:ext cx="7776864" cy="44706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4967">
                  <a:extLst>
                    <a:ext uri="{9D8B030D-6E8A-4147-A177-3AD203B41FA5}">
                      <a16:colId xmlns:a16="http://schemas.microsoft.com/office/drawing/2014/main" val="3191305184"/>
                    </a:ext>
                  </a:extLst>
                </a:gridCol>
                <a:gridCol w="5851897">
                  <a:extLst>
                    <a:ext uri="{9D8B030D-6E8A-4147-A177-3AD203B41FA5}">
                      <a16:colId xmlns:a16="http://schemas.microsoft.com/office/drawing/2014/main" val="3511382787"/>
                    </a:ext>
                  </a:extLst>
                </a:gridCol>
              </a:tblGrid>
              <a:tr h="3115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Назва навчального простору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87" marR="9059" marT="21641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Необхідні  матеріали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87" marR="9059" marT="21641" marB="0" anchor="ctr"/>
                </a:tc>
                <a:extLst>
                  <a:ext uri="{0D108BD9-81ED-4DB2-BD59-A6C34878D82A}">
                    <a16:rowId xmlns:a16="http://schemas.microsoft.com/office/drawing/2014/main" val="4020623451"/>
                  </a:ext>
                </a:extLst>
              </a:tr>
              <a:tr h="14710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Осередок читання і письма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87" marR="9059" marT="21641" marB="0"/>
                </a:tc>
                <a:tc>
                  <a:txBody>
                    <a:bodyPr/>
                    <a:lstStyle/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Книги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Карти, глобус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Плакати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Вірші, написані на великих аркушах паперу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Письмове приладдя (олівці, маркери, фломастери)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Папір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Клей або скоч (липка стрічка)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Діркопробивач, мотузки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Комп’ютер і навушники – для забезпечення можливості слухати і  переглядати історії усім разом або окремим дітям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687" marR="9059" marT="21641" marB="0"/>
                </a:tc>
                <a:extLst>
                  <a:ext uri="{0D108BD9-81ED-4DB2-BD59-A6C34878D82A}">
                    <a16:rowId xmlns:a16="http://schemas.microsoft.com/office/drawing/2014/main" val="1849229122"/>
                  </a:ext>
                </a:extLst>
              </a:tr>
              <a:tr h="8913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Осередок  природознавства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87" marR="9059" marT="21641" marB="0"/>
                </a:tc>
                <a:tc>
                  <a:txBody>
                    <a:bodyPr/>
                    <a:lstStyle/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Камінці, мушлі, інші природні матеріали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Магніти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Збільшувальне скло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Терези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Довідкова література і журнали з природознавства • Кімнатні рослини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687" marR="9059" marT="21641" marB="0"/>
                </a:tc>
                <a:extLst>
                  <a:ext uri="{0D108BD9-81ED-4DB2-BD59-A6C34878D82A}">
                    <a16:rowId xmlns:a16="http://schemas.microsoft.com/office/drawing/2014/main" val="1657859606"/>
                  </a:ext>
                </a:extLst>
              </a:tr>
              <a:tr h="8913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Мистецький осередок </a:t>
                      </a:r>
                      <a:endParaRPr lang="uk-UA" sz="10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effectLst/>
                        </a:rPr>
                        <a:t>(</a:t>
                      </a:r>
                      <a:r>
                        <a:rPr lang="uk-UA" sz="1000" dirty="0">
                          <a:effectLst/>
                        </a:rPr>
                        <a:t>осередок малювання)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87" marR="9059" marT="21641" marB="0"/>
                </a:tc>
                <a:tc>
                  <a:txBody>
                    <a:bodyPr/>
                    <a:lstStyle/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Фарби й пензлі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Глина (пластилін)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Старі журнали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Папір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Приладдя для письма й малювання 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Мольберт</a:t>
                      </a:r>
                      <a:endParaRPr lang="ru-RU" sz="1000" u="none" strike="noStrike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687" marR="9059" marT="21641" marB="0"/>
                </a:tc>
                <a:extLst>
                  <a:ext uri="{0D108BD9-81ED-4DB2-BD59-A6C34878D82A}">
                    <a16:rowId xmlns:a16="http://schemas.microsoft.com/office/drawing/2014/main" val="2963019007"/>
                  </a:ext>
                </a:extLst>
              </a:tr>
              <a:tr h="7861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Осередок  математики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87" marR="9059" marT="21641" marB="0"/>
                </a:tc>
                <a:tc>
                  <a:txBody>
                    <a:bodyPr/>
                    <a:lstStyle/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Матеріали для лічби (пластикові іграшки, кубики різних розмірів, фабричні або саморобні предмети для лічби) </a:t>
                      </a:r>
                      <a:endParaRPr lang="ru-RU" sz="10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 dirty="0" err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Пазли</a:t>
                      </a:r>
                      <a:r>
                        <a:rPr lang="uk-UA" sz="10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</a:t>
                      </a:r>
                      <a:endParaRPr lang="ru-RU" sz="10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Доміно </a:t>
                      </a:r>
                      <a:endParaRPr lang="ru-RU" sz="10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lvl="0" indent="-342900" algn="just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0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Лінійки, терези, інші засоби для вимірювання • Ігри </a:t>
                      </a:r>
                      <a:endParaRPr lang="ru-RU" sz="10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687" marR="9059" marT="21641" marB="0"/>
                </a:tc>
                <a:extLst>
                  <a:ext uri="{0D108BD9-81ED-4DB2-BD59-A6C34878D82A}">
                    <a16:rowId xmlns:a16="http://schemas.microsoft.com/office/drawing/2014/main" val="1666432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48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1224136"/>
          </a:xfrm>
        </p:spPr>
        <p:txBody>
          <a:bodyPr/>
          <a:lstStyle/>
          <a:p>
            <a:r>
              <a:rPr lang="uk-UA" b="1" dirty="0"/>
              <a:t>5. </a:t>
            </a:r>
            <a:r>
              <a:rPr lang="ru-RU" b="1" dirty="0" smtClean="0"/>
              <a:t>Участь </a:t>
            </a:r>
            <a:r>
              <a:rPr lang="ru-RU" b="1" dirty="0" err="1" smtClean="0"/>
              <a:t>дітей</a:t>
            </a:r>
            <a:r>
              <a:rPr lang="ru-RU" b="1" dirty="0" smtClean="0"/>
              <a:t> </a:t>
            </a:r>
            <a:r>
              <a:rPr lang="ru-RU" b="1" dirty="0"/>
              <a:t>в </a:t>
            </a:r>
            <a:r>
              <a:rPr lang="ru-RU" b="1" dirty="0" err="1"/>
              <a:t>організації</a:t>
            </a:r>
            <a:r>
              <a:rPr lang="ru-RU" b="1" dirty="0"/>
              <a:t> </a:t>
            </a:r>
            <a:r>
              <a:rPr lang="ru-RU" b="1" dirty="0" err="1"/>
              <a:t>освітнього</a:t>
            </a:r>
            <a:r>
              <a:rPr lang="ru-RU" b="1" dirty="0"/>
              <a:t> </a:t>
            </a:r>
            <a:r>
              <a:rPr lang="ru-RU" b="1" dirty="0" err="1"/>
              <a:t>середовища</a:t>
            </a:r>
            <a:r>
              <a:rPr lang="ru-RU" b="1" dirty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467544" y="1484784"/>
            <a:ext cx="8424936" cy="5040560"/>
          </a:xfrm>
        </p:spPr>
        <p:txBody>
          <a:bodyPr wrap="square">
            <a:noAutofit/>
          </a:bodyPr>
          <a:lstStyle/>
          <a:p>
            <a:r>
              <a:rPr lang="uk-UA" dirty="0" smtClean="0"/>
              <a:t>-дітей </a:t>
            </a:r>
            <a:r>
              <a:rPr lang="uk-UA" dirty="0"/>
              <a:t>необхідно вчити правил поводження з предметами та навчальними матеріалами, які </a:t>
            </a:r>
            <a:endParaRPr lang="uk-UA" dirty="0" smtClean="0"/>
          </a:p>
          <a:p>
            <a:r>
              <a:rPr lang="uk-UA" dirty="0" smtClean="0"/>
              <a:t>містяться </a:t>
            </a:r>
            <a:r>
              <a:rPr lang="uk-UA" dirty="0"/>
              <a:t>у </a:t>
            </a:r>
            <a:r>
              <a:rPr lang="uk-UA" dirty="0" smtClean="0"/>
              <a:t>класі</a:t>
            </a:r>
          </a:p>
          <a:p>
            <a:r>
              <a:rPr lang="uk-UA" dirty="0" smtClean="0"/>
              <a:t>-вчитель </a:t>
            </a:r>
            <a:r>
              <a:rPr lang="uk-UA" dirty="0"/>
              <a:t>має показати школярам способи їх </a:t>
            </a:r>
            <a:r>
              <a:rPr lang="uk-UA" dirty="0" smtClean="0"/>
              <a:t>використання</a:t>
            </a:r>
          </a:p>
          <a:p>
            <a:r>
              <a:rPr lang="uk-UA" b="1" dirty="0"/>
              <a:t>Встановлення правил</a:t>
            </a:r>
            <a:endParaRPr lang="ru-RU" b="1" dirty="0"/>
          </a:p>
          <a:p>
            <a:pPr marL="285750" indent="-285750">
              <a:buFontTx/>
              <a:buChar char="-"/>
            </a:pPr>
            <a:r>
              <a:rPr lang="uk-UA" dirty="0" smtClean="0"/>
              <a:t>правила </a:t>
            </a:r>
            <a:r>
              <a:rPr lang="uk-UA" dirty="0"/>
              <a:t>розробляють самі діти спільно з </a:t>
            </a:r>
            <a:r>
              <a:rPr lang="uk-UA" dirty="0" smtClean="0"/>
              <a:t>учителем</a:t>
            </a:r>
          </a:p>
          <a:p>
            <a:pPr marL="285750" indent="-285750">
              <a:buFontTx/>
              <a:buChar char="-"/>
            </a:pPr>
            <a:r>
              <a:rPr lang="uk-UA" dirty="0"/>
              <a:t>правила радше регулюють потрібну поведінку, ніж забороняють певні </a:t>
            </a:r>
            <a:r>
              <a:rPr lang="uk-UA" dirty="0" smtClean="0"/>
              <a:t>дії</a:t>
            </a:r>
            <a:endParaRPr lang="ru-RU" dirty="0"/>
          </a:p>
          <a:p>
            <a:r>
              <a:rPr lang="uk-UA" i="1" dirty="0"/>
              <a:t>Наприклад, якщо клас погодив правило «Слухати, коли говорять інші» і якась дитина саме так і робить, учителька може сказати: «Петрику, я помітила, що ти насправді уважно </a:t>
            </a:r>
            <a:endParaRPr lang="uk-UA" i="1" dirty="0" smtClean="0"/>
          </a:p>
          <a:p>
            <a:r>
              <a:rPr lang="uk-UA" i="1" dirty="0" smtClean="0"/>
              <a:t>слухав </a:t>
            </a:r>
            <a:r>
              <a:rPr lang="uk-UA" i="1" dirty="0"/>
              <a:t>Соломію, коли вона говорила. Коли ти сказав: “Соломіє, мені сподобалися слова, </a:t>
            </a:r>
            <a:endParaRPr lang="uk-UA" i="1" dirty="0" smtClean="0"/>
          </a:p>
          <a:p>
            <a:r>
              <a:rPr lang="uk-UA" i="1" dirty="0" smtClean="0"/>
              <a:t>якими </a:t>
            </a:r>
            <a:r>
              <a:rPr lang="uk-UA" i="1" dirty="0"/>
              <a:t>ти описувала свій будинок”, то дав їй зрозуміти, що насправді слухав її». </a:t>
            </a:r>
            <a:endParaRPr lang="uk-UA" i="1" dirty="0" smtClean="0"/>
          </a:p>
          <a:p>
            <a:r>
              <a:rPr lang="uk-UA" i="1" dirty="0" smtClean="0"/>
              <a:t>Якщо </a:t>
            </a:r>
            <a:r>
              <a:rPr lang="uk-UA" i="1" dirty="0"/>
              <a:t>клас погодив правило «Класти речі на свої місця», а вчитель помітив, що якась </a:t>
            </a:r>
            <a:endParaRPr lang="uk-UA" i="1" dirty="0" smtClean="0"/>
          </a:p>
          <a:p>
            <a:r>
              <a:rPr lang="uk-UA" i="1" dirty="0" smtClean="0"/>
              <a:t>учениця </a:t>
            </a:r>
            <a:r>
              <a:rPr lang="uk-UA" i="1" dirty="0"/>
              <a:t>ретельно прибирає стіл після себе, він може сказати: «Марічко, я помітив, що ти </a:t>
            </a:r>
            <a:endParaRPr lang="uk-UA" i="1" dirty="0" smtClean="0"/>
          </a:p>
          <a:p>
            <a:r>
              <a:rPr lang="uk-UA" i="1" dirty="0" smtClean="0"/>
              <a:t>прибрала </a:t>
            </a:r>
            <a:r>
              <a:rPr lang="uk-UA" i="1" dirty="0"/>
              <a:t>свої кольорові олівці, а потім допомогла Михайлові</a:t>
            </a:r>
            <a:r>
              <a:rPr lang="uk-UA" i="1" dirty="0" smtClean="0"/>
              <a:t>»</a:t>
            </a:r>
          </a:p>
          <a:p>
            <a:r>
              <a:rPr lang="uk-UA" i="1" dirty="0"/>
              <a:t>Коли діти порушують правила, вчитель має нагадати їм, що вони разом їх затвердили, і </a:t>
            </a:r>
            <a:endParaRPr lang="uk-UA" i="1" dirty="0" smtClean="0"/>
          </a:p>
          <a:p>
            <a:r>
              <a:rPr lang="uk-UA" i="1" dirty="0" smtClean="0"/>
              <a:t>заохотити </a:t>
            </a:r>
            <a:r>
              <a:rPr lang="uk-UA" i="1" dirty="0"/>
              <a:t>виправити свою </a:t>
            </a:r>
            <a:r>
              <a:rPr lang="uk-UA" i="1" dirty="0" smtClean="0"/>
              <a:t>поведінку</a:t>
            </a:r>
          </a:p>
          <a:p>
            <a:r>
              <a:rPr lang="ru-RU" b="1" dirty="0"/>
              <a:t>Участь </a:t>
            </a:r>
            <a:r>
              <a:rPr lang="ru-RU" b="1" dirty="0" err="1"/>
              <a:t>дітей</a:t>
            </a:r>
            <a:r>
              <a:rPr lang="ru-RU" b="1" dirty="0"/>
              <a:t> в </a:t>
            </a:r>
            <a:r>
              <a:rPr lang="ru-RU" b="1" dirty="0" err="1"/>
              <a:t>організації</a:t>
            </a:r>
            <a:r>
              <a:rPr lang="ru-RU" b="1" dirty="0"/>
              <a:t> </a:t>
            </a:r>
            <a:r>
              <a:rPr lang="ru-RU" b="1" dirty="0" err="1"/>
              <a:t>освітнього</a:t>
            </a:r>
            <a:r>
              <a:rPr lang="ru-RU" b="1" dirty="0"/>
              <a:t> </a:t>
            </a:r>
            <a:r>
              <a:rPr lang="ru-RU" b="1" dirty="0" err="1"/>
              <a:t>середовища</a:t>
            </a:r>
            <a:endParaRPr lang="ru-RU" b="1" dirty="0"/>
          </a:p>
          <a:p>
            <a:r>
              <a:rPr lang="uk-UA" dirty="0"/>
              <a:t>Участь дітей в організації середовища класу допомагає сформувати у них почуття </a:t>
            </a:r>
            <a:endParaRPr lang="uk-UA" dirty="0" smtClean="0"/>
          </a:p>
          <a:p>
            <a:r>
              <a:rPr lang="uk-UA" dirty="0" smtClean="0"/>
              <a:t>відповідальності</a:t>
            </a:r>
            <a:r>
              <a:rPr lang="uk-UA" dirty="0"/>
              <a:t>, розуміння, що класна кімната належить саме їм.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578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План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114932" y="2348880"/>
            <a:ext cx="8705540" cy="3600400"/>
          </a:xfrm>
        </p:spPr>
        <p:txBody>
          <a:bodyPr wrap="none"/>
          <a:lstStyle/>
          <a:p>
            <a:r>
              <a:rPr lang="uk-UA" dirty="0"/>
              <a:t>1. Поняття «освітнє середовище». Роль учителя у формуванні психологічно безпечного середовища </a:t>
            </a:r>
            <a:endParaRPr lang="ru-RU" dirty="0"/>
          </a:p>
          <a:p>
            <a:r>
              <a:rPr lang="uk-UA" dirty="0"/>
              <a:t>2. Забезпечення права вибору. Формування спільних цінностей </a:t>
            </a:r>
            <a:endParaRPr lang="ru-RU" dirty="0"/>
          </a:p>
          <a:p>
            <a:r>
              <a:rPr lang="uk-UA" dirty="0"/>
              <a:t>3. Ранкові зустрічі</a:t>
            </a:r>
            <a:endParaRPr lang="ru-RU" dirty="0"/>
          </a:p>
          <a:p>
            <a:r>
              <a:rPr lang="uk-UA" dirty="0"/>
              <a:t>4. Фізичне середовище</a:t>
            </a:r>
            <a:endParaRPr lang="ru-RU" dirty="0"/>
          </a:p>
          <a:p>
            <a:r>
              <a:rPr lang="uk-UA" dirty="0"/>
              <a:t>5. Участь дітей в організації освітнього </a:t>
            </a:r>
            <a:r>
              <a:rPr lang="uk-UA" dirty="0" smtClean="0"/>
              <a:t>середовища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467544" y="2276872"/>
            <a:ext cx="8280920" cy="3600400"/>
          </a:xfrm>
        </p:spPr>
        <p:txBody>
          <a:bodyPr/>
          <a:lstStyle/>
          <a:p>
            <a:r>
              <a:rPr lang="uk-UA" b="1" dirty="0"/>
              <a:t>Для усвідомлення значущості правил поведінки у школі, вчитель має дотримуватися </a:t>
            </a:r>
            <a:endParaRPr lang="uk-UA" b="1" dirty="0" smtClean="0"/>
          </a:p>
          <a:p>
            <a:r>
              <a:rPr lang="uk-UA" b="1" dirty="0" smtClean="0"/>
              <a:t>таких умов</a:t>
            </a:r>
            <a:r>
              <a:rPr lang="uk-UA" b="1" dirty="0"/>
              <a:t>:</a:t>
            </a:r>
            <a:endParaRPr lang="ru-RU" b="1" dirty="0"/>
          </a:p>
          <a:p>
            <a:pPr lvl="0"/>
            <a:r>
              <a:rPr lang="uk-UA" dirty="0"/>
              <a:t>чітко формулювати правила поведінки  у школі;</a:t>
            </a:r>
            <a:endParaRPr lang="ru-RU" dirty="0"/>
          </a:p>
          <a:p>
            <a:pPr lvl="0"/>
            <a:r>
              <a:rPr lang="uk-UA" dirty="0"/>
              <a:t>залучати дітей до формулювання правил;</a:t>
            </a:r>
            <a:endParaRPr lang="ru-RU" dirty="0"/>
          </a:p>
          <a:p>
            <a:pPr lvl="0"/>
            <a:r>
              <a:rPr lang="uk-UA" dirty="0"/>
              <a:t>давати установку на самоконтроль.</a:t>
            </a:r>
            <a:endParaRPr lang="ru-RU" dirty="0"/>
          </a:p>
          <a:p>
            <a:r>
              <a:rPr lang="uk-UA" b="1" dirty="0"/>
              <a:t>З метою подолання імпульсивності у поведінці молодших школярів, вчитель має:</a:t>
            </a:r>
            <a:endParaRPr lang="ru-RU" b="1" dirty="0"/>
          </a:p>
          <a:p>
            <a:pPr lvl="0"/>
            <a:r>
              <a:rPr lang="uk-UA" dirty="0"/>
              <a:t>поводити себе стримано, спокійно, оскільки учні схильні до наслідування поведінки вчителя;</a:t>
            </a:r>
            <a:endParaRPr lang="ru-RU" dirty="0"/>
          </a:p>
          <a:p>
            <a:pPr lvl="0"/>
            <a:r>
              <a:rPr lang="uk-UA" dirty="0"/>
              <a:t>використовувати індивідуальний підхід до імпульсивних дітей;</a:t>
            </a:r>
            <a:endParaRPr lang="ru-RU" dirty="0"/>
          </a:p>
          <a:p>
            <a:pPr lvl="0"/>
            <a:r>
              <a:rPr lang="uk-UA" dirty="0"/>
              <a:t>наголошувати на тому, що для розв’язання навчальних завдань, які вирізняються складністю, необхідні виваженість та розсудливість.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654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uk-UA" dirty="0"/>
              <a:t>Аналіз фінського досвіду</a:t>
            </a:r>
            <a:endParaRPr lang="ru-RU" dirty="0"/>
          </a:p>
          <a:p>
            <a:r>
              <a:rPr lang="uk-UA" u="sng" dirty="0">
                <a:hlinkClick r:id="rId2"/>
              </a:rPr>
              <a:t>https://www.youtube.com/watch?v=cJYRsewLkEA</a:t>
            </a:r>
            <a:endParaRPr lang="ru-RU" dirty="0"/>
          </a:p>
          <a:p>
            <a:r>
              <a:rPr lang="uk-UA" dirty="0" smtClean="0">
                <a:hlinkClick r:id="rId3"/>
              </a:rPr>
              <a:t>https</a:t>
            </a:r>
            <a:r>
              <a:rPr lang="uk-UA" dirty="0">
                <a:hlinkClick r:id="rId3"/>
              </a:rPr>
              <a:t>://</a:t>
            </a:r>
            <a:r>
              <a:rPr lang="uk-UA" dirty="0" smtClean="0">
                <a:hlinkClick r:id="rId3"/>
              </a:rPr>
              <a:t>www.youtube.com/watch?v=pVVWJiy-pow</a:t>
            </a:r>
            <a:endParaRPr lang="ru-RU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>
                <a:solidFill>
                  <a:srgbClr val="FF0000"/>
                </a:solidFill>
              </a:rPr>
              <a:t>!!!</a:t>
            </a:r>
            <a:r>
              <a:rPr lang="uk-UA" dirty="0"/>
              <a:t> Звернути увагу на середовище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68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altLang="ko-KR" b="1" dirty="0" smtClean="0">
                <a:latin typeface="Arial" pitchFamily="34" charset="0"/>
                <a:cs typeface="Arial" pitchFamily="34" charset="0"/>
              </a:rPr>
              <a:t>Перегляд відео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619672" y="1844824"/>
            <a:ext cx="7077472" cy="4147865"/>
          </a:xfrm>
        </p:spPr>
        <p:txBody>
          <a:bodyPr/>
          <a:lstStyle/>
          <a:p>
            <a:r>
              <a:rPr lang="uk-UA" b="1" dirty="0"/>
              <a:t>Яким є безпечне освітнє середовище школи</a:t>
            </a:r>
            <a:endParaRPr lang="ru-RU" b="1" dirty="0"/>
          </a:p>
          <a:p>
            <a:r>
              <a:rPr lang="ru-RU" dirty="0"/>
              <a:t>https://www.youtube.com/watch?v=Gu1Zjd_GcJQ</a:t>
            </a:r>
          </a:p>
          <a:p>
            <a:endParaRPr lang="uk-UA" b="1" dirty="0" smtClean="0">
              <a:solidFill>
                <a:srgbClr val="FF0000"/>
              </a:solidFill>
            </a:endParaRPr>
          </a:p>
          <a:p>
            <a:r>
              <a:rPr lang="uk-UA" b="1" dirty="0" smtClean="0">
                <a:solidFill>
                  <a:srgbClr val="FF0000"/>
                </a:solidFill>
              </a:rPr>
              <a:t>? </a:t>
            </a:r>
            <a:r>
              <a:rPr lang="uk-UA" dirty="0" smtClean="0"/>
              <a:t>Які </a:t>
            </a:r>
            <a:r>
              <a:rPr lang="uk-UA" dirty="0"/>
              <a:t>вимоги до освітнього середовища?</a:t>
            </a:r>
            <a:endParaRPr lang="ru-RU" dirty="0"/>
          </a:p>
          <a:p>
            <a:endParaRPr lang="uk-UA" b="1" dirty="0" smtClean="0"/>
          </a:p>
          <a:p>
            <a:endParaRPr lang="uk-UA" b="1" dirty="0"/>
          </a:p>
          <a:p>
            <a:r>
              <a:rPr lang="uk-UA" b="1" dirty="0" smtClean="0"/>
              <a:t>Освітнє </a:t>
            </a:r>
            <a:r>
              <a:rPr lang="uk-UA" b="1" dirty="0"/>
              <a:t>середовище школи: безпека і комфорт</a:t>
            </a:r>
            <a:endParaRPr lang="ru-RU" b="1" dirty="0"/>
          </a:p>
          <a:p>
            <a:r>
              <a:rPr lang="uk-UA" dirty="0"/>
              <a:t>https://www.youtube.com/watch?v=oAaRBPipDYQ</a:t>
            </a:r>
            <a:endParaRPr lang="ru-RU" dirty="0"/>
          </a:p>
          <a:p>
            <a:endParaRPr lang="uk-UA" dirty="0" smtClean="0"/>
          </a:p>
          <a:p>
            <a:r>
              <a:rPr lang="uk-UA" b="1" dirty="0" smtClean="0">
                <a:solidFill>
                  <a:srgbClr val="FF0000"/>
                </a:solidFill>
              </a:rPr>
              <a:t>?</a:t>
            </a:r>
            <a:r>
              <a:rPr lang="uk-UA" dirty="0" smtClean="0"/>
              <a:t> Що </a:t>
            </a:r>
            <a:r>
              <a:rPr lang="uk-UA" dirty="0"/>
              <a:t>найбільше впливає на учня в організації освітнього середовища?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 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1331640" y="692696"/>
            <a:ext cx="7355160" cy="1440160"/>
          </a:xfrm>
        </p:spPr>
        <p:txBody>
          <a:bodyPr/>
          <a:lstStyle/>
          <a:p>
            <a:r>
              <a:rPr lang="uk-UA" b="1" dirty="0" smtClean="0"/>
              <a:t>Освітнє середовище</a:t>
            </a:r>
            <a:r>
              <a:rPr lang="uk-UA" dirty="0" smtClean="0"/>
              <a:t> - сукупність умов, що впливають </a:t>
            </a:r>
          </a:p>
          <a:p>
            <a:r>
              <a:rPr lang="uk-UA" dirty="0" smtClean="0"/>
              <a:t>на формування й функціонування особистості </a:t>
            </a:r>
          </a:p>
          <a:p>
            <a:r>
              <a:rPr lang="uk-UA" dirty="0" smtClean="0"/>
              <a:t>в суспільстві, на її предметно-просторове оточення, </a:t>
            </a:r>
          </a:p>
          <a:p>
            <a:r>
              <a:rPr lang="uk-UA" dirty="0" smtClean="0"/>
              <a:t>здібності, потреби, інтереси і свідомість.</a:t>
            </a:r>
            <a:endParaRPr lang="ru-RU" dirty="0"/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619672" y="1844824"/>
            <a:ext cx="7077472" cy="4147865"/>
          </a:xfrm>
        </p:spPr>
        <p:txBody>
          <a:bodyPr/>
          <a:lstStyle/>
          <a:p>
            <a:r>
              <a:rPr lang="ru-RU" b="1" smtClean="0"/>
              <a:t> 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259632" y="2420888"/>
            <a:ext cx="74375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</a:rPr>
              <a:t>Складові освітнього середовища: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фізичне 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оточення (стан будівлі, дизайн та доступність приміщень, </a:t>
            </a:r>
            <a:endParaRPr lang="uk-UA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можливості 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розміщення та переміщення учнів);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людський 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фактор (учнівський контингент, наповнюваність класів, </a:t>
            </a:r>
            <a:endParaRPr lang="uk-UA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підбір 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учнів, рівень підготовки вчителів);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програми 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навчання (характер змісту, технології, стиль та методи </a:t>
            </a:r>
            <a:endParaRPr lang="uk-UA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uk-UA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навчання</a:t>
            </a: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, форми навчальної діяльності, характер контролю);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</a:rPr>
              <a:t>- інформаційне оточення (технічне забезпечення, контроль, наявність та доступність швидкісного інтернету, локальна шкільна мережа, власний шкільний сайт, електронні ресурси працівників школи).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90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99246"/>
            <a:ext cx="7524328" cy="1069514"/>
          </a:xfrm>
        </p:spPr>
        <p:txBody>
          <a:bodyPr/>
          <a:lstStyle/>
          <a:p>
            <a:r>
              <a:rPr lang="uk-UA" sz="2800" dirty="0"/>
              <a:t>О</a:t>
            </a:r>
            <a:r>
              <a:rPr lang="uk-UA" sz="2800" dirty="0" smtClean="0"/>
              <a:t>знаки </a:t>
            </a:r>
            <a:r>
              <a:rPr lang="uk-UA" sz="2800" dirty="0"/>
              <a:t>безпечного освітнього 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/>
              <a:t>середовища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>
          <a:xfrm>
            <a:off x="1403648" y="1844824"/>
            <a:ext cx="7293496" cy="4147865"/>
          </a:xfrm>
        </p:spPr>
        <p:txBody>
          <a:bodyPr/>
          <a:lstStyle/>
          <a:p>
            <a:r>
              <a:rPr lang="uk-UA" dirty="0"/>
              <a:t>1. Якість міжособистісних взаємин, які визначають:</a:t>
            </a:r>
            <a:endParaRPr lang="ru-RU" dirty="0"/>
          </a:p>
          <a:p>
            <a:r>
              <a:rPr lang="uk-UA" dirty="0"/>
              <a:t>- позитивні чинники (довіра, доброзичливість, схвалення, толерантність);</a:t>
            </a:r>
            <a:endParaRPr lang="ru-RU" dirty="0"/>
          </a:p>
          <a:p>
            <a:r>
              <a:rPr lang="uk-UA" dirty="0"/>
              <a:t>- негативні чинники (агресивність, конфліктність, ворожість, </a:t>
            </a:r>
            <a:r>
              <a:rPr lang="uk-UA" dirty="0" err="1"/>
              <a:t>маніпулятивність</a:t>
            </a:r>
            <a:r>
              <a:rPr lang="uk-UA" dirty="0"/>
              <a:t>);</a:t>
            </a:r>
            <a:endParaRPr lang="ru-RU" dirty="0"/>
          </a:p>
          <a:p>
            <a:r>
              <a:rPr lang="uk-UA" dirty="0"/>
              <a:t>2. Захищеність в освітньому середовищі:</a:t>
            </a:r>
            <a:endParaRPr lang="ru-RU" dirty="0"/>
          </a:p>
          <a:p>
            <a:pPr marL="285750" indent="-285750">
              <a:buFontTx/>
              <a:buChar char="-"/>
            </a:pPr>
            <a:r>
              <a:rPr lang="uk-UA" dirty="0" smtClean="0"/>
              <a:t>ознака </a:t>
            </a:r>
            <a:r>
              <a:rPr lang="uk-UA" dirty="0"/>
              <a:t>відсутності насильства у всіх його видах, формах для всіх учасників </a:t>
            </a:r>
            <a:endParaRPr lang="uk-UA" dirty="0" smtClean="0"/>
          </a:p>
          <a:p>
            <a:r>
              <a:rPr lang="uk-UA" dirty="0" smtClean="0"/>
              <a:t>освітнього </a:t>
            </a:r>
            <a:r>
              <a:rPr lang="uk-UA" dirty="0"/>
              <a:t>процесу;</a:t>
            </a:r>
            <a:endParaRPr lang="ru-RU" dirty="0"/>
          </a:p>
          <a:p>
            <a:r>
              <a:rPr lang="uk-UA" dirty="0"/>
              <a:t>3. Задоволеність освітнім середовищем – задоволення базових потреб дитини </a:t>
            </a:r>
            <a:endParaRPr lang="uk-UA" dirty="0" smtClean="0"/>
          </a:p>
          <a:p>
            <a:r>
              <a:rPr lang="uk-UA" dirty="0" smtClean="0"/>
              <a:t>- у допомозі </a:t>
            </a:r>
            <a:r>
              <a:rPr lang="uk-UA" dirty="0"/>
              <a:t>та підтримці;</a:t>
            </a:r>
            <a:endParaRPr lang="ru-RU" dirty="0"/>
          </a:p>
          <a:p>
            <a:r>
              <a:rPr lang="uk-UA" dirty="0"/>
              <a:t>- збереженні та підвищенні її самооцінки;</a:t>
            </a:r>
            <a:endParaRPr lang="ru-RU" dirty="0"/>
          </a:p>
          <a:p>
            <a:r>
              <a:rPr lang="uk-UA" dirty="0"/>
              <a:t>- пізнанні та діяльності;</a:t>
            </a:r>
            <a:endParaRPr lang="ru-RU" dirty="0"/>
          </a:p>
          <a:p>
            <a:r>
              <a:rPr lang="uk-UA" dirty="0"/>
              <a:t>- розвитку здібностей та можливостей;</a:t>
            </a:r>
            <a:endParaRPr lang="ru-RU" dirty="0"/>
          </a:p>
          <a:p>
            <a:r>
              <a:rPr lang="uk-UA" dirty="0"/>
              <a:t>4. Комфортність освітнього середовища:</a:t>
            </a:r>
            <a:endParaRPr lang="ru-RU" dirty="0"/>
          </a:p>
          <a:p>
            <a:r>
              <a:rPr lang="uk-UA" dirty="0"/>
              <a:t>- оцінка емоцій, почуттів та переживань, що домінують у процесі взаємодії дорослих і дітей в освітньому середовищі закладу.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828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/>
              <a:t>Ф</a:t>
            </a:r>
            <a:r>
              <a:rPr lang="uk-UA" sz="2400" dirty="0" smtClean="0"/>
              <a:t>актори</a:t>
            </a:r>
            <a:r>
              <a:rPr lang="uk-UA" sz="2400" dirty="0"/>
              <a:t>, які можуть спричинити негативний вплив на </a:t>
            </a: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2400" dirty="0" smtClean="0"/>
              <a:t>психічне </a:t>
            </a:r>
            <a:r>
              <a:rPr lang="uk-UA" sz="2400" dirty="0"/>
              <a:t>здоров`я дитини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uk-UA" dirty="0" smtClean="0"/>
              <a:t>стресова </a:t>
            </a:r>
            <a:r>
              <a:rPr lang="uk-UA" dirty="0"/>
              <a:t>тактика педагогічного впливу; </a:t>
            </a:r>
            <a:endParaRPr lang="uk-UA" dirty="0" smtClean="0"/>
          </a:p>
          <a:p>
            <a:pPr marL="285750" indent="-285750">
              <a:buFontTx/>
              <a:buChar char="-"/>
            </a:pPr>
            <a:r>
              <a:rPr lang="uk-UA" dirty="0" smtClean="0"/>
              <a:t>невідповідність </a:t>
            </a:r>
            <a:r>
              <a:rPr lang="uk-UA" dirty="0" err="1"/>
              <a:t>методик</a:t>
            </a:r>
            <a:r>
              <a:rPr lang="uk-UA" dirty="0"/>
              <a:t> і технологій віковим та індивідуальним можливостям дитини; </a:t>
            </a:r>
            <a:endParaRPr lang="uk-UA" dirty="0" smtClean="0"/>
          </a:p>
          <a:p>
            <a:pPr marL="285750" indent="-285750">
              <a:buFontTx/>
              <a:buChar char="-"/>
            </a:pPr>
            <a:r>
              <a:rPr lang="uk-UA" dirty="0" smtClean="0"/>
              <a:t>нераціональність </a:t>
            </a:r>
            <a:r>
              <a:rPr lang="uk-UA" dirty="0"/>
              <a:t>організації освітнього процесу; </a:t>
            </a:r>
            <a:endParaRPr lang="uk-UA" dirty="0" smtClean="0"/>
          </a:p>
          <a:p>
            <a:pPr marL="285750" indent="-285750">
              <a:buFontTx/>
              <a:buChar char="-"/>
            </a:pPr>
            <a:r>
              <a:rPr lang="uk-UA" dirty="0" smtClean="0"/>
              <a:t>особливості </a:t>
            </a:r>
            <a:r>
              <a:rPr lang="uk-UA" dirty="0"/>
              <a:t>рухового режиму, режиму відпочинку та харчування; </a:t>
            </a:r>
            <a:endParaRPr lang="uk-UA" dirty="0" smtClean="0"/>
          </a:p>
          <a:p>
            <a:pPr marL="285750" indent="-285750">
              <a:buFontTx/>
              <a:buChar char="-"/>
            </a:pPr>
            <a:r>
              <a:rPr lang="uk-UA" dirty="0" smtClean="0"/>
              <a:t>недостатня </a:t>
            </a:r>
            <a:r>
              <a:rPr lang="uk-UA" dirty="0"/>
              <a:t>психологічна компетентність педагогів; </a:t>
            </a:r>
            <a:endParaRPr lang="uk-UA" dirty="0" smtClean="0"/>
          </a:p>
          <a:p>
            <a:pPr marL="285750" indent="-285750">
              <a:buFontTx/>
              <a:buChar char="-"/>
            </a:pPr>
            <a:r>
              <a:rPr lang="uk-UA" dirty="0" smtClean="0"/>
              <a:t>напруження </a:t>
            </a:r>
            <a:r>
              <a:rPr lang="uk-UA" dirty="0"/>
              <a:t>розумових сил дитини на </a:t>
            </a:r>
            <a:r>
              <a:rPr lang="uk-UA" dirty="0" err="1"/>
              <a:t>уроках</a:t>
            </a:r>
            <a:r>
              <a:rPr lang="uk-UA" dirty="0"/>
              <a:t> та під час виконання домашніх завдань; </a:t>
            </a:r>
            <a:endParaRPr lang="uk-UA" dirty="0" smtClean="0"/>
          </a:p>
          <a:p>
            <a:pPr marL="285750" indent="-285750">
              <a:buFontTx/>
              <a:buChar char="-"/>
            </a:pPr>
            <a:r>
              <a:rPr lang="uk-UA" dirty="0" smtClean="0"/>
              <a:t>емоційні </a:t>
            </a:r>
            <a:r>
              <a:rPr lang="uk-UA" dirty="0"/>
              <a:t>і фізичні перенавантаження; </a:t>
            </a:r>
            <a:endParaRPr lang="uk-UA" dirty="0" smtClean="0"/>
          </a:p>
          <a:p>
            <a:pPr marL="285750" indent="-285750">
              <a:buFontTx/>
              <a:buChar char="-"/>
            </a:pPr>
            <a:r>
              <a:rPr lang="uk-UA" dirty="0" smtClean="0"/>
              <a:t>відчуженість </a:t>
            </a:r>
            <a:r>
              <a:rPr lang="uk-UA" dirty="0"/>
              <a:t>та упередженість до дитини з боку однолітків чи педагогів; </a:t>
            </a:r>
            <a:endParaRPr lang="uk-UA" dirty="0" smtClean="0"/>
          </a:p>
          <a:p>
            <a:pPr marL="285750" indent="-285750">
              <a:buFontTx/>
              <a:buChar char="-"/>
            </a:pPr>
            <a:r>
              <a:rPr lang="uk-UA" dirty="0" smtClean="0"/>
              <a:t>напруга </a:t>
            </a:r>
            <a:r>
              <a:rPr lang="uk-UA" dirty="0"/>
              <a:t>в міжособистісних стосунках та їх невідповідність вимогам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936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uk-UA" b="1" dirty="0"/>
              <a:t>Моделювання психологічної безпеки освітнього середовища має ґрунтуватись на </a:t>
            </a:r>
            <a:endParaRPr lang="uk-UA" b="1" dirty="0" smtClean="0"/>
          </a:p>
          <a:p>
            <a:r>
              <a:rPr lang="uk-UA" b="1" dirty="0" smtClean="0"/>
              <a:t>наступних </a:t>
            </a:r>
            <a:r>
              <a:rPr lang="uk-UA" b="1" dirty="0"/>
              <a:t>принципах: </a:t>
            </a:r>
            <a:endParaRPr lang="uk-UA" b="1" dirty="0" smtClean="0"/>
          </a:p>
          <a:p>
            <a:pPr marL="285750" indent="-285750">
              <a:buFontTx/>
              <a:buChar char="-"/>
            </a:pPr>
            <a:r>
              <a:rPr lang="uk-UA" dirty="0" smtClean="0"/>
              <a:t>психологічного </a:t>
            </a:r>
            <a:r>
              <a:rPr lang="uk-UA" dirty="0"/>
              <a:t>захисту особистості; </a:t>
            </a:r>
            <a:endParaRPr lang="uk-UA" dirty="0" smtClean="0"/>
          </a:p>
          <a:p>
            <a:pPr marL="285750" indent="-285750">
              <a:buFontTx/>
              <a:buChar char="-"/>
            </a:pPr>
            <a:r>
              <a:rPr lang="uk-UA" dirty="0" smtClean="0"/>
              <a:t>опори </a:t>
            </a:r>
            <a:r>
              <a:rPr lang="uk-UA" dirty="0"/>
              <a:t>на розвивальну освіту; </a:t>
            </a:r>
            <a:endParaRPr lang="uk-UA" dirty="0" smtClean="0"/>
          </a:p>
          <a:p>
            <a:pPr marL="285750" indent="-285750">
              <a:buFontTx/>
              <a:buChar char="-"/>
            </a:pPr>
            <a:r>
              <a:rPr lang="uk-UA" dirty="0" smtClean="0"/>
              <a:t>допомоги </a:t>
            </a:r>
            <a:r>
              <a:rPr lang="uk-UA" dirty="0"/>
              <a:t>у соціальному та психологічному розвитку. </a:t>
            </a:r>
            <a:endParaRPr lang="uk-UA" dirty="0" smtClean="0"/>
          </a:p>
          <a:p>
            <a:pPr marL="285750" indent="-285750">
              <a:buFontTx/>
              <a:buChar char="-"/>
            </a:pPr>
            <a:endParaRPr lang="uk-UA" dirty="0"/>
          </a:p>
          <a:p>
            <a:r>
              <a:rPr lang="uk-UA" b="1" dirty="0"/>
              <a:t>Для збереження психологічного здоров’я необхідні</a:t>
            </a:r>
            <a:r>
              <a:rPr lang="uk-UA" b="1" dirty="0" smtClean="0"/>
              <a:t>:</a:t>
            </a:r>
          </a:p>
          <a:p>
            <a:r>
              <a:rPr lang="uk-UA" b="1" dirty="0" smtClean="0"/>
              <a:t>! </a:t>
            </a:r>
            <a:r>
              <a:rPr lang="uk-UA" dirty="0"/>
              <a:t>увага до внутрішнього світу дитини, її захоплень та інтересів, переживань і почуттів, знань </a:t>
            </a:r>
            <a:endParaRPr lang="uk-UA" dirty="0" smtClean="0"/>
          </a:p>
          <a:p>
            <a:r>
              <a:rPr lang="uk-UA" dirty="0" smtClean="0"/>
              <a:t>та </a:t>
            </a:r>
            <a:r>
              <a:rPr lang="uk-UA" dirty="0"/>
              <a:t>здібностей, ставлення до себе та </a:t>
            </a:r>
            <a:r>
              <a:rPr lang="uk-UA" dirty="0" smtClean="0"/>
              <a:t>оточення !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795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wrap="none"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1520" y="1124744"/>
            <a:ext cx="8424936" cy="864096"/>
          </a:xfrm>
        </p:spPr>
        <p:txBody>
          <a:bodyPr wrap="none"/>
          <a:lstStyle/>
          <a:p>
            <a:endParaRPr lang="ru-RU" dirty="0"/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395536" y="2420888"/>
            <a:ext cx="8589640" cy="3600400"/>
          </a:xfrm>
        </p:spPr>
        <p:txBody>
          <a:bodyPr wrap="none"/>
          <a:lstStyle/>
          <a:p>
            <a:r>
              <a:rPr lang="uk-UA" b="1" dirty="0" smtClean="0"/>
              <a:t>! Усі </a:t>
            </a:r>
            <a:r>
              <a:rPr lang="uk-UA" b="1" dirty="0"/>
              <a:t>школярі гідні навчатися у середовищі, де забезпечені їхні потреби</a:t>
            </a:r>
            <a:r>
              <a:rPr lang="uk-UA" dirty="0"/>
              <a:t> </a:t>
            </a:r>
            <a:endParaRPr lang="ru-RU" dirty="0"/>
          </a:p>
          <a:p>
            <a:endParaRPr lang="ru-RU" altLang="ko-KR" dirty="0">
              <a:latin typeface="Arial" pitchFamily="34" charset="0"/>
              <a:cs typeface="Arial" pitchFamily="34" charset="0"/>
            </a:endParaRPr>
          </a:p>
          <a:p>
            <a:r>
              <a:rPr lang="uk-UA" i="1" dirty="0"/>
              <a:t>Учителі початкових класів</a:t>
            </a:r>
            <a:r>
              <a:rPr lang="uk-UA" dirty="0"/>
              <a:t> мають усвідомлювати всю </a:t>
            </a:r>
            <a:r>
              <a:rPr lang="uk-UA" i="1" dirty="0"/>
              <a:t>відповідальність</a:t>
            </a:r>
            <a:r>
              <a:rPr lang="uk-UA" dirty="0"/>
              <a:t> за своїх учнів, що </a:t>
            </a:r>
            <a:endParaRPr lang="uk-UA" dirty="0" smtClean="0"/>
          </a:p>
          <a:p>
            <a:r>
              <a:rPr lang="uk-UA" i="1" dirty="0" smtClean="0"/>
              <a:t>передбачає </a:t>
            </a:r>
            <a:r>
              <a:rPr lang="uk-UA" i="1" dirty="0"/>
              <a:t>такі обов’язки</a:t>
            </a:r>
            <a:r>
              <a:rPr lang="uk-UA" dirty="0"/>
              <a:t>: </a:t>
            </a:r>
            <a:endParaRPr lang="ru-RU" dirty="0"/>
          </a:p>
          <a:p>
            <a:pPr lvl="0" fontAlgn="base"/>
            <a:r>
              <a:rPr lang="uk-UA" dirty="0" smtClean="0"/>
              <a:t>- поважати </a:t>
            </a:r>
            <a:r>
              <a:rPr lang="uk-UA" dirty="0"/>
              <a:t>кожну дитину;</a:t>
            </a:r>
            <a:endParaRPr lang="ru-RU" dirty="0"/>
          </a:p>
          <a:p>
            <a:pPr lvl="0" fontAlgn="base"/>
            <a:r>
              <a:rPr lang="uk-UA" dirty="0" smtClean="0"/>
              <a:t>- вірити </a:t>
            </a:r>
            <a:r>
              <a:rPr lang="uk-UA" dirty="0"/>
              <a:t>в успішність кожної дитини;</a:t>
            </a:r>
            <a:endParaRPr lang="ru-RU" dirty="0"/>
          </a:p>
          <a:p>
            <a:pPr lvl="0" fontAlgn="base"/>
            <a:r>
              <a:rPr lang="uk-UA" dirty="0" smtClean="0"/>
              <a:t>- бути </a:t>
            </a:r>
            <a:r>
              <a:rPr lang="uk-UA" dirty="0"/>
              <a:t>чесними і визнавати власні помилки;</a:t>
            </a:r>
            <a:endParaRPr lang="ru-RU" dirty="0"/>
          </a:p>
          <a:p>
            <a:pPr lvl="0" fontAlgn="base"/>
            <a:r>
              <a:rPr lang="uk-UA" dirty="0" smtClean="0"/>
              <a:t>- вміти </a:t>
            </a:r>
            <a:r>
              <a:rPr lang="uk-UA" dirty="0"/>
              <a:t>слухати й дотримуватися конфіденційності;</a:t>
            </a:r>
            <a:endParaRPr lang="ru-RU" dirty="0"/>
          </a:p>
          <a:p>
            <a:pPr lvl="0" fontAlgn="base"/>
            <a:r>
              <a:rPr lang="uk-UA" dirty="0" smtClean="0"/>
              <a:t>- бути </a:t>
            </a:r>
            <a:r>
              <a:rPr lang="uk-UA" dirty="0"/>
              <a:t>послідовними й справедливими;</a:t>
            </a:r>
            <a:endParaRPr lang="ru-RU" dirty="0"/>
          </a:p>
          <a:p>
            <a:pPr lvl="0" fontAlgn="base"/>
            <a:r>
              <a:rPr lang="uk-UA" dirty="0" smtClean="0"/>
              <a:t>- мати </a:t>
            </a:r>
            <a:r>
              <a:rPr lang="uk-UA" dirty="0"/>
              <a:t>високі очікування щодо кожного учня, у тому числі учнів з особливими освітніми потребами;</a:t>
            </a:r>
            <a:endParaRPr lang="ru-RU" dirty="0"/>
          </a:p>
          <a:p>
            <a:pPr lvl="0" fontAlgn="base"/>
            <a:r>
              <a:rPr lang="uk-UA" dirty="0" smtClean="0"/>
              <a:t>- цінувати </a:t>
            </a:r>
            <a:r>
              <a:rPr lang="uk-UA" dirty="0"/>
              <a:t>особисті зусилля дітей;</a:t>
            </a:r>
            <a:endParaRPr lang="ru-RU" dirty="0"/>
          </a:p>
          <a:p>
            <a:pPr lvl="0" fontAlgn="base"/>
            <a:r>
              <a:rPr lang="uk-UA" dirty="0" smtClean="0"/>
              <a:t>- організовувати </a:t>
            </a:r>
            <a:r>
              <a:rPr lang="uk-UA" dirty="0"/>
              <a:t>стимулююче навчальне середовище;</a:t>
            </a:r>
            <a:endParaRPr lang="ru-RU" dirty="0"/>
          </a:p>
          <a:p>
            <a:pPr lvl="0"/>
            <a:r>
              <a:rPr lang="uk-UA" dirty="0" smtClean="0"/>
              <a:t>- постійно </a:t>
            </a:r>
            <a:r>
              <a:rPr lang="uk-UA" dirty="0"/>
              <a:t>оновлювати свої знання про дитячий розвиток.</a:t>
            </a:r>
            <a:endParaRPr lang="ru-RU" dirty="0"/>
          </a:p>
          <a:p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62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1115616" y="836712"/>
            <a:ext cx="7931224" cy="720080"/>
          </a:xfrm>
        </p:spPr>
        <p:txBody>
          <a:bodyPr/>
          <a:lstStyle/>
          <a:p>
            <a:r>
              <a:rPr lang="ru-RU" b="1" dirty="0" smtClean="0"/>
              <a:t>2. </a:t>
            </a:r>
            <a:r>
              <a:rPr lang="ru-RU" b="1" dirty="0" err="1" smtClean="0"/>
              <a:t>Забезпечення</a:t>
            </a:r>
            <a:r>
              <a:rPr lang="ru-RU" b="1" dirty="0" smtClean="0"/>
              <a:t> </a:t>
            </a:r>
            <a:r>
              <a:rPr lang="ru-RU" b="1" dirty="0"/>
              <a:t>права </a:t>
            </a:r>
            <a:r>
              <a:rPr lang="ru-RU" b="1" dirty="0" err="1"/>
              <a:t>вибору</a:t>
            </a:r>
            <a:r>
              <a:rPr lang="ru-RU" b="1" dirty="0"/>
              <a:t>. </a:t>
            </a:r>
            <a:r>
              <a:rPr lang="ru-RU" b="1" dirty="0" err="1"/>
              <a:t>Формування</a:t>
            </a:r>
            <a:r>
              <a:rPr lang="ru-RU" b="1" dirty="0"/>
              <a:t> </a:t>
            </a:r>
            <a:r>
              <a:rPr lang="ru-RU" b="1" dirty="0" err="1"/>
              <a:t>спільних</a:t>
            </a:r>
            <a:r>
              <a:rPr lang="ru-RU" b="1" dirty="0"/>
              <a:t> </a:t>
            </a:r>
            <a:endParaRPr lang="ru-RU" b="1" dirty="0" smtClean="0"/>
          </a:p>
          <a:p>
            <a:r>
              <a:rPr lang="ru-RU" b="1" dirty="0" err="1" smtClean="0"/>
              <a:t>цінностей</a:t>
            </a:r>
            <a:r>
              <a:rPr lang="ru-RU" b="1" dirty="0"/>
              <a:t>. </a:t>
            </a:r>
            <a:endParaRPr lang="ru-RU" dirty="0"/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043608" y="1844824"/>
            <a:ext cx="7653536" cy="4147865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?</a:t>
            </a:r>
            <a:r>
              <a:rPr lang="uk-UA" b="1" dirty="0" smtClean="0"/>
              <a:t> Яке </a:t>
            </a:r>
            <a:r>
              <a:rPr lang="uk-UA" b="1" dirty="0"/>
              <a:t>освітнє середовище розвивальне та мотивувальне</a:t>
            </a:r>
            <a:endParaRPr lang="ru-RU" b="1" dirty="0"/>
          </a:p>
          <a:p>
            <a:r>
              <a:rPr lang="uk-UA" dirty="0">
                <a:hlinkClick r:id="rId2"/>
              </a:rPr>
              <a:t>https://</a:t>
            </a:r>
            <a:r>
              <a:rPr lang="uk-UA" dirty="0" smtClean="0">
                <a:hlinkClick r:id="rId2"/>
              </a:rPr>
              <a:t>www.youtube.com/watch?v=c5Z1Jmw7rKM</a:t>
            </a:r>
            <a:endParaRPr lang="uk-UA" dirty="0" smtClean="0"/>
          </a:p>
          <a:p>
            <a:endParaRPr lang="uk-UA" dirty="0"/>
          </a:p>
          <a:p>
            <a:r>
              <a:rPr lang="uk-UA" b="1" dirty="0">
                <a:sym typeface="Wingdings" panose="05000000000000000000" pitchFamily="2" charset="2"/>
              </a:rPr>
              <a:t></a:t>
            </a:r>
            <a:r>
              <a:rPr lang="uk-UA" b="1" i="1" dirty="0"/>
              <a:t> Коли / Як середовище надихає учнів?</a:t>
            </a:r>
            <a:endParaRPr lang="ru-RU" dirty="0"/>
          </a:p>
          <a:p>
            <a:endParaRPr lang="uk-UA" dirty="0"/>
          </a:p>
          <a:p>
            <a:r>
              <a:rPr lang="uk-UA" b="1" dirty="0"/>
              <a:t>Забезпечення права вибору</a:t>
            </a:r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забезпечення </a:t>
            </a:r>
            <a:r>
              <a:rPr lang="uk-UA" dirty="0"/>
              <a:t>можливості здійснювати вибір у </a:t>
            </a:r>
            <a:r>
              <a:rPr lang="uk-UA" dirty="0" smtClean="0"/>
              <a:t>класі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/>
              <a:t>ухвалювати </a:t>
            </a:r>
            <a:r>
              <a:rPr lang="uk-UA" dirty="0"/>
              <a:t>самостійні рішення, усвідомлюючи при цьому їхні </a:t>
            </a:r>
            <a:r>
              <a:rPr lang="uk-UA" dirty="0" smtClean="0"/>
              <a:t>наслідки</a:t>
            </a:r>
            <a:endParaRPr lang="uk-U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успіхи зростають, коли дитина певною мірою контролює своє навчання</a:t>
            </a:r>
            <a:endParaRPr lang="uk-UA" dirty="0" smtClean="0"/>
          </a:p>
          <a:p>
            <a:endParaRPr lang="uk-UA" altLang="ko-KR" dirty="0">
              <a:latin typeface="Arial" pitchFamily="34" charset="0"/>
              <a:cs typeface="Arial" pitchFamily="34" charset="0"/>
            </a:endParaRPr>
          </a:p>
          <a:p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80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1528</Words>
  <Application>Microsoft Office PowerPoint</Application>
  <PresentationFormat>Экран (4:3)</PresentationFormat>
  <Paragraphs>231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맑은 고딕</vt:lpstr>
      <vt:lpstr>Arial</vt:lpstr>
      <vt:lpstr>Calibri</vt:lpstr>
      <vt:lpstr>Times New Roman</vt:lpstr>
      <vt:lpstr>Wingdings</vt:lpstr>
      <vt:lpstr>Office Theme</vt:lpstr>
      <vt:lpstr>Custom Design</vt:lpstr>
      <vt:lpstr>Презентация PowerPoint</vt:lpstr>
      <vt:lpstr> </vt:lpstr>
      <vt:lpstr> </vt:lpstr>
      <vt:lpstr> </vt:lpstr>
      <vt:lpstr>Ознаки безпечного освітнього  середовища</vt:lpstr>
      <vt:lpstr>Фактори, які можуть спричинити негативний вплив на  психічне здоров`я дитини</vt:lpstr>
      <vt:lpstr>Презентация PowerPoint</vt:lpstr>
      <vt:lpstr> </vt:lpstr>
      <vt:lpstr> </vt:lpstr>
      <vt:lpstr> </vt:lpstr>
      <vt:lpstr>Формування спільних цінностей</vt:lpstr>
      <vt:lpstr> </vt:lpstr>
      <vt:lpstr>3. Ранкові зустрічі</vt:lpstr>
      <vt:lpstr>Презентация PowerPoint</vt:lpstr>
      <vt:lpstr> </vt:lpstr>
      <vt:lpstr>Презентация PowerPoint</vt:lpstr>
      <vt:lpstr>Вимоги до обладнання загального призначення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Yuliia</cp:lastModifiedBy>
  <cp:revision>61</cp:revision>
  <dcterms:created xsi:type="dcterms:W3CDTF">2014-04-01T16:35:38Z</dcterms:created>
  <dcterms:modified xsi:type="dcterms:W3CDTF">2024-10-10T14:05:40Z</dcterms:modified>
</cp:coreProperties>
</file>