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Lst>
  <p:notesMasterIdLst>
    <p:notesMasterId r:id="rId40"/>
  </p:notesMasterIdLst>
  <p:sldIdLst>
    <p:sldId id="375" r:id="rId2"/>
    <p:sldId id="344" r:id="rId3"/>
    <p:sldId id="345" r:id="rId4"/>
    <p:sldId id="377" r:id="rId5"/>
    <p:sldId id="347" r:id="rId6"/>
    <p:sldId id="392" r:id="rId7"/>
    <p:sldId id="393" r:id="rId8"/>
    <p:sldId id="428" r:id="rId9"/>
    <p:sldId id="429" r:id="rId10"/>
    <p:sldId id="426" r:id="rId11"/>
    <p:sldId id="427" r:id="rId12"/>
    <p:sldId id="425" r:id="rId13"/>
    <p:sldId id="430" r:id="rId14"/>
    <p:sldId id="431" r:id="rId15"/>
    <p:sldId id="423" r:id="rId16"/>
    <p:sldId id="424" r:id="rId17"/>
    <p:sldId id="432" r:id="rId18"/>
    <p:sldId id="433" r:id="rId19"/>
    <p:sldId id="434" r:id="rId20"/>
    <p:sldId id="420" r:id="rId21"/>
    <p:sldId id="421" r:id="rId22"/>
    <p:sldId id="422" r:id="rId23"/>
    <p:sldId id="390" r:id="rId24"/>
    <p:sldId id="391" r:id="rId25"/>
    <p:sldId id="416" r:id="rId26"/>
    <p:sldId id="409" r:id="rId27"/>
    <p:sldId id="410" r:id="rId28"/>
    <p:sldId id="411" r:id="rId29"/>
    <p:sldId id="412" r:id="rId30"/>
    <p:sldId id="413" r:id="rId31"/>
    <p:sldId id="417" r:id="rId32"/>
    <p:sldId id="418" r:id="rId33"/>
    <p:sldId id="419" r:id="rId34"/>
    <p:sldId id="414" r:id="rId35"/>
    <p:sldId id="415" r:id="rId36"/>
    <p:sldId id="378" r:id="rId37"/>
    <p:sldId id="376" r:id="rId38"/>
    <p:sldId id="365" r:id="rId39"/>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24"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95CBF36-7655-4E0D-B9D2-B5341CC9E986}" type="datetimeFigureOut">
              <a:rPr lang="ru-RU" smtClean="0"/>
              <a:pPr/>
              <a:t>04.03.2024</a:t>
            </a:fld>
            <a:endParaRPr lang="ru-RU" dirty="0"/>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E63EEB-07FA-49BB-8AF2-5E4078EEC791}" type="slidenum">
              <a:rPr lang="ru-RU" smtClean="0"/>
              <a:pPr/>
              <a:t>‹#›</a:t>
            </a:fld>
            <a:endParaRPr lang="ru-RU"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AFF467DD-C8A4-4982-A4E1-344CC7953D6E}" type="datetimeFigureOut">
              <a:rPr lang="ru-RU" smtClean="0"/>
              <a:pPr/>
              <a:t>04.03.2024</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D2D386D3-C90D-4698-BA10-9C7CA09D0490}" type="slidenum">
              <a:rPr lang="ru-RU" smtClean="0"/>
              <a:pPr/>
              <a:t>‹#›</a:t>
            </a:fld>
            <a:endParaRPr lang="ru-RU" dirty="0"/>
          </a:p>
        </p:txBody>
      </p:sp>
    </p:spTree>
    <p:extLst>
      <p:ext uri="{BB962C8B-B14F-4D97-AF65-F5344CB8AC3E}">
        <p14:creationId xmlns:p14="http://schemas.microsoft.com/office/powerpoint/2010/main" xmlns="" val="19807932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AFF467DD-C8A4-4982-A4E1-344CC7953D6E}" type="datetimeFigureOut">
              <a:rPr lang="ru-RU" smtClean="0"/>
              <a:pPr/>
              <a:t>04.03.2024</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D2D386D3-C90D-4698-BA10-9C7CA09D0490}" type="slidenum">
              <a:rPr lang="ru-RU" smtClean="0"/>
              <a:pPr/>
              <a:t>‹#›</a:t>
            </a:fld>
            <a:endParaRPr lang="ru-RU" dirty="0"/>
          </a:p>
        </p:txBody>
      </p:sp>
    </p:spTree>
    <p:extLst>
      <p:ext uri="{BB962C8B-B14F-4D97-AF65-F5344CB8AC3E}">
        <p14:creationId xmlns:p14="http://schemas.microsoft.com/office/powerpoint/2010/main" xmlns="" val="13928188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AFF467DD-C8A4-4982-A4E1-344CC7953D6E}" type="datetimeFigureOut">
              <a:rPr lang="ru-RU" smtClean="0"/>
              <a:pPr/>
              <a:t>04.03.2024</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D2D386D3-C90D-4698-BA10-9C7CA09D0490}" type="slidenum">
              <a:rPr lang="ru-RU" smtClean="0"/>
              <a:pPr/>
              <a:t>‹#›</a:t>
            </a:fld>
            <a:endParaRPr lang="ru-RU"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xmlns="" val="41822854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AFF467DD-C8A4-4982-A4E1-344CC7953D6E}" type="datetimeFigureOut">
              <a:rPr lang="ru-RU" smtClean="0"/>
              <a:pPr/>
              <a:t>04.03.2024</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D2D386D3-C90D-4698-BA10-9C7CA09D0490}" type="slidenum">
              <a:rPr lang="ru-RU" smtClean="0"/>
              <a:pPr/>
              <a:t>‹#›</a:t>
            </a:fld>
            <a:endParaRPr lang="ru-RU" dirty="0"/>
          </a:p>
        </p:txBody>
      </p:sp>
    </p:spTree>
    <p:extLst>
      <p:ext uri="{BB962C8B-B14F-4D97-AF65-F5344CB8AC3E}">
        <p14:creationId xmlns:p14="http://schemas.microsoft.com/office/powerpoint/2010/main" xmlns="" val="21111513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AFF467DD-C8A4-4982-A4E1-344CC7953D6E}" type="datetimeFigureOut">
              <a:rPr lang="ru-RU" smtClean="0"/>
              <a:pPr/>
              <a:t>04.03.2024</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D2D386D3-C90D-4698-BA10-9C7CA09D0490}" type="slidenum">
              <a:rPr lang="ru-RU" smtClean="0"/>
              <a:pPr/>
              <a:t>‹#›</a:t>
            </a:fld>
            <a:endParaRPr lang="ru-RU"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xmlns="" val="20364121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AFF467DD-C8A4-4982-A4E1-344CC7953D6E}" type="datetimeFigureOut">
              <a:rPr lang="ru-RU" smtClean="0"/>
              <a:pPr/>
              <a:t>04.03.2024</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D2D386D3-C90D-4698-BA10-9C7CA09D0490}" type="slidenum">
              <a:rPr lang="ru-RU" smtClean="0"/>
              <a:pPr/>
              <a:t>‹#›</a:t>
            </a:fld>
            <a:endParaRPr lang="ru-RU" dirty="0"/>
          </a:p>
        </p:txBody>
      </p:sp>
    </p:spTree>
    <p:extLst>
      <p:ext uri="{BB962C8B-B14F-4D97-AF65-F5344CB8AC3E}">
        <p14:creationId xmlns:p14="http://schemas.microsoft.com/office/powerpoint/2010/main" xmlns="" val="4889955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AFF467DD-C8A4-4982-A4E1-344CC7953D6E}" type="datetimeFigureOut">
              <a:rPr lang="ru-RU" smtClean="0"/>
              <a:pPr/>
              <a:t>04.03.2024</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D2D386D3-C90D-4698-BA10-9C7CA09D0490}" type="slidenum">
              <a:rPr lang="ru-RU" smtClean="0"/>
              <a:pPr/>
              <a:t>‹#›</a:t>
            </a:fld>
            <a:endParaRPr lang="ru-RU" dirty="0"/>
          </a:p>
        </p:txBody>
      </p:sp>
    </p:spTree>
    <p:extLst>
      <p:ext uri="{BB962C8B-B14F-4D97-AF65-F5344CB8AC3E}">
        <p14:creationId xmlns:p14="http://schemas.microsoft.com/office/powerpoint/2010/main" xmlns="" val="10244593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AFF467DD-C8A4-4982-A4E1-344CC7953D6E}" type="datetimeFigureOut">
              <a:rPr lang="ru-RU" smtClean="0"/>
              <a:pPr/>
              <a:t>04.03.2024</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D2D386D3-C90D-4698-BA10-9C7CA09D0490}" type="slidenum">
              <a:rPr lang="ru-RU" smtClean="0"/>
              <a:pPr/>
              <a:t>‹#›</a:t>
            </a:fld>
            <a:endParaRPr lang="ru-RU" dirty="0"/>
          </a:p>
        </p:txBody>
      </p:sp>
    </p:spTree>
    <p:extLst>
      <p:ext uri="{BB962C8B-B14F-4D97-AF65-F5344CB8AC3E}">
        <p14:creationId xmlns:p14="http://schemas.microsoft.com/office/powerpoint/2010/main" xmlns="" val="189717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AFF467DD-C8A4-4982-A4E1-344CC7953D6E}" type="datetimeFigureOut">
              <a:rPr lang="ru-RU" smtClean="0"/>
              <a:pPr/>
              <a:t>04.03.2024</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D2D386D3-C90D-4698-BA10-9C7CA09D0490}" type="slidenum">
              <a:rPr lang="ru-RU" smtClean="0"/>
              <a:pPr/>
              <a:t>‹#›</a:t>
            </a:fld>
            <a:endParaRPr lang="ru-RU" dirty="0"/>
          </a:p>
        </p:txBody>
      </p:sp>
    </p:spTree>
    <p:extLst>
      <p:ext uri="{BB962C8B-B14F-4D97-AF65-F5344CB8AC3E}">
        <p14:creationId xmlns:p14="http://schemas.microsoft.com/office/powerpoint/2010/main" xmlns="" val="3015444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AFF467DD-C8A4-4982-A4E1-344CC7953D6E}" type="datetimeFigureOut">
              <a:rPr lang="ru-RU" smtClean="0"/>
              <a:pPr/>
              <a:t>04.03.2024</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D2D386D3-C90D-4698-BA10-9C7CA09D0490}" type="slidenum">
              <a:rPr lang="ru-RU" smtClean="0"/>
              <a:pPr/>
              <a:t>‹#›</a:t>
            </a:fld>
            <a:endParaRPr lang="ru-RU" dirty="0"/>
          </a:p>
        </p:txBody>
      </p:sp>
    </p:spTree>
    <p:extLst>
      <p:ext uri="{BB962C8B-B14F-4D97-AF65-F5344CB8AC3E}">
        <p14:creationId xmlns:p14="http://schemas.microsoft.com/office/powerpoint/2010/main" xmlns="" val="17694398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AFF467DD-C8A4-4982-A4E1-344CC7953D6E}" type="datetimeFigureOut">
              <a:rPr lang="ru-RU" smtClean="0"/>
              <a:pPr/>
              <a:t>04.03.2024</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D2D386D3-C90D-4698-BA10-9C7CA09D0490}" type="slidenum">
              <a:rPr lang="ru-RU" smtClean="0"/>
              <a:pPr/>
              <a:t>‹#›</a:t>
            </a:fld>
            <a:endParaRPr lang="ru-RU" dirty="0"/>
          </a:p>
        </p:txBody>
      </p:sp>
    </p:spTree>
    <p:extLst>
      <p:ext uri="{BB962C8B-B14F-4D97-AF65-F5344CB8AC3E}">
        <p14:creationId xmlns:p14="http://schemas.microsoft.com/office/powerpoint/2010/main" xmlns="" val="154554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AFF467DD-C8A4-4982-A4E1-344CC7953D6E}" type="datetimeFigureOut">
              <a:rPr lang="ru-RU" smtClean="0"/>
              <a:pPr/>
              <a:t>04.03.2024</a:t>
            </a:fld>
            <a:endParaRPr lang="ru-RU" dirty="0"/>
          </a:p>
        </p:txBody>
      </p:sp>
      <p:sp>
        <p:nvSpPr>
          <p:cNvPr id="8" name="Footer Placeholder 7"/>
          <p:cNvSpPr>
            <a:spLocks noGrp="1"/>
          </p:cNvSpPr>
          <p:nvPr>
            <p:ph type="ftr" sz="quarter" idx="11"/>
          </p:nvPr>
        </p:nvSpPr>
        <p:spPr/>
        <p:txBody>
          <a:bodyPr/>
          <a:lstStyle/>
          <a:p>
            <a:endParaRPr lang="ru-RU" dirty="0"/>
          </a:p>
        </p:txBody>
      </p:sp>
      <p:sp>
        <p:nvSpPr>
          <p:cNvPr id="9" name="Slide Number Placeholder 8"/>
          <p:cNvSpPr>
            <a:spLocks noGrp="1"/>
          </p:cNvSpPr>
          <p:nvPr>
            <p:ph type="sldNum" sz="quarter" idx="12"/>
          </p:nvPr>
        </p:nvSpPr>
        <p:spPr/>
        <p:txBody>
          <a:bodyPr/>
          <a:lstStyle/>
          <a:p>
            <a:fld id="{D2D386D3-C90D-4698-BA10-9C7CA09D0490}" type="slidenum">
              <a:rPr lang="ru-RU" smtClean="0"/>
              <a:pPr/>
              <a:t>‹#›</a:t>
            </a:fld>
            <a:endParaRPr lang="ru-RU" dirty="0"/>
          </a:p>
        </p:txBody>
      </p:sp>
    </p:spTree>
    <p:extLst>
      <p:ext uri="{BB962C8B-B14F-4D97-AF65-F5344CB8AC3E}">
        <p14:creationId xmlns:p14="http://schemas.microsoft.com/office/powerpoint/2010/main" xmlns="" val="26805965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AFF467DD-C8A4-4982-A4E1-344CC7953D6E}" type="datetimeFigureOut">
              <a:rPr lang="ru-RU" smtClean="0"/>
              <a:pPr/>
              <a:t>04.03.2024</a:t>
            </a:fld>
            <a:endParaRPr lang="ru-RU" dirty="0"/>
          </a:p>
        </p:txBody>
      </p:sp>
      <p:sp>
        <p:nvSpPr>
          <p:cNvPr id="4" name="Footer Placeholder 3"/>
          <p:cNvSpPr>
            <a:spLocks noGrp="1"/>
          </p:cNvSpPr>
          <p:nvPr>
            <p:ph type="ftr" sz="quarter" idx="11"/>
          </p:nvPr>
        </p:nvSpPr>
        <p:spPr/>
        <p:txBody>
          <a:bodyPr/>
          <a:lstStyle/>
          <a:p>
            <a:endParaRPr lang="ru-RU" dirty="0"/>
          </a:p>
        </p:txBody>
      </p:sp>
      <p:sp>
        <p:nvSpPr>
          <p:cNvPr id="5" name="Slide Number Placeholder 4"/>
          <p:cNvSpPr>
            <a:spLocks noGrp="1"/>
          </p:cNvSpPr>
          <p:nvPr>
            <p:ph type="sldNum" sz="quarter" idx="12"/>
          </p:nvPr>
        </p:nvSpPr>
        <p:spPr/>
        <p:txBody>
          <a:bodyPr/>
          <a:lstStyle/>
          <a:p>
            <a:fld id="{D2D386D3-C90D-4698-BA10-9C7CA09D0490}" type="slidenum">
              <a:rPr lang="ru-RU" smtClean="0"/>
              <a:pPr/>
              <a:t>‹#›</a:t>
            </a:fld>
            <a:endParaRPr lang="ru-RU" dirty="0"/>
          </a:p>
        </p:txBody>
      </p:sp>
    </p:spTree>
    <p:extLst>
      <p:ext uri="{BB962C8B-B14F-4D97-AF65-F5344CB8AC3E}">
        <p14:creationId xmlns:p14="http://schemas.microsoft.com/office/powerpoint/2010/main" xmlns="" val="2853749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F467DD-C8A4-4982-A4E1-344CC7953D6E}" type="datetimeFigureOut">
              <a:rPr lang="ru-RU" smtClean="0"/>
              <a:pPr/>
              <a:t>04.03.2024</a:t>
            </a:fld>
            <a:endParaRPr lang="ru-RU" dirty="0"/>
          </a:p>
        </p:txBody>
      </p:sp>
      <p:sp>
        <p:nvSpPr>
          <p:cNvPr id="3" name="Footer Placeholder 2"/>
          <p:cNvSpPr>
            <a:spLocks noGrp="1"/>
          </p:cNvSpPr>
          <p:nvPr>
            <p:ph type="ftr" sz="quarter" idx="11"/>
          </p:nvPr>
        </p:nvSpPr>
        <p:spPr/>
        <p:txBody>
          <a:bodyPr/>
          <a:lstStyle/>
          <a:p>
            <a:endParaRPr lang="ru-RU" dirty="0"/>
          </a:p>
        </p:txBody>
      </p:sp>
      <p:sp>
        <p:nvSpPr>
          <p:cNvPr id="4" name="Slide Number Placeholder 3"/>
          <p:cNvSpPr>
            <a:spLocks noGrp="1"/>
          </p:cNvSpPr>
          <p:nvPr>
            <p:ph type="sldNum" sz="quarter" idx="12"/>
          </p:nvPr>
        </p:nvSpPr>
        <p:spPr/>
        <p:txBody>
          <a:bodyPr/>
          <a:lstStyle/>
          <a:p>
            <a:fld id="{D2D386D3-C90D-4698-BA10-9C7CA09D0490}" type="slidenum">
              <a:rPr lang="ru-RU" smtClean="0"/>
              <a:pPr/>
              <a:t>‹#›</a:t>
            </a:fld>
            <a:endParaRPr lang="ru-RU" dirty="0"/>
          </a:p>
        </p:txBody>
      </p:sp>
    </p:spTree>
    <p:extLst>
      <p:ext uri="{BB962C8B-B14F-4D97-AF65-F5344CB8AC3E}">
        <p14:creationId xmlns:p14="http://schemas.microsoft.com/office/powerpoint/2010/main" xmlns="" val="730863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AFF467DD-C8A4-4982-A4E1-344CC7953D6E}" type="datetimeFigureOut">
              <a:rPr lang="ru-RU" smtClean="0"/>
              <a:pPr/>
              <a:t>04.03.2024</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D2D386D3-C90D-4698-BA10-9C7CA09D0490}" type="slidenum">
              <a:rPr lang="ru-RU" smtClean="0"/>
              <a:pPr/>
              <a:t>‹#›</a:t>
            </a:fld>
            <a:endParaRPr lang="ru-RU" dirty="0"/>
          </a:p>
        </p:txBody>
      </p:sp>
    </p:spTree>
    <p:extLst>
      <p:ext uri="{BB962C8B-B14F-4D97-AF65-F5344CB8AC3E}">
        <p14:creationId xmlns:p14="http://schemas.microsoft.com/office/powerpoint/2010/main" xmlns="" val="17825259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dirty="0" smtClean="0"/>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AFF467DD-C8A4-4982-A4E1-344CC7953D6E}" type="datetimeFigureOut">
              <a:rPr lang="ru-RU" smtClean="0"/>
              <a:pPr/>
              <a:t>04.03.2024</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D2D386D3-C90D-4698-BA10-9C7CA09D0490}" type="slidenum">
              <a:rPr lang="ru-RU" smtClean="0"/>
              <a:pPr/>
              <a:t>‹#›</a:t>
            </a:fld>
            <a:endParaRPr lang="ru-RU" dirty="0"/>
          </a:p>
        </p:txBody>
      </p:sp>
    </p:spTree>
    <p:extLst>
      <p:ext uri="{BB962C8B-B14F-4D97-AF65-F5344CB8AC3E}">
        <p14:creationId xmlns:p14="http://schemas.microsoft.com/office/powerpoint/2010/main" xmlns="" val="48872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FF467DD-C8A4-4982-A4E1-344CC7953D6E}" type="datetimeFigureOut">
              <a:rPr lang="ru-RU" smtClean="0"/>
              <a:pPr/>
              <a:t>04.03.2024</a:t>
            </a:fld>
            <a:endParaRPr lang="ru-RU"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2D386D3-C90D-4698-BA10-9C7CA09D0490}" type="slidenum">
              <a:rPr lang="ru-RU" smtClean="0"/>
              <a:pPr/>
              <a:t>‹#›</a:t>
            </a:fld>
            <a:endParaRPr lang="ru-RU" dirty="0"/>
          </a:p>
        </p:txBody>
      </p:sp>
    </p:spTree>
    <p:extLst>
      <p:ext uri="{BB962C8B-B14F-4D97-AF65-F5344CB8AC3E}">
        <p14:creationId xmlns:p14="http://schemas.microsoft.com/office/powerpoint/2010/main" xmlns="" val="660579166"/>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zakon.rada.gov.ua/laws/show/1060-12" TargetMode="External"/><Relationship Id="rId2" Type="http://schemas.openxmlformats.org/officeDocument/2006/relationships/hyperlink" Target="https://zakon.rada.gov.ua/laws/show/254%D0%BA/96-%D0%B2%D1%80"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hyperlink" Target="https://mon.gov.ua/storage/app/uploads/public/605/0be/86b/6050be86b4f68482865820.pdf" TargetMode="External"/><Relationship Id="rId3" Type="http://schemas.openxmlformats.org/officeDocument/2006/relationships/hyperlink" Target="https://mon.gov.ua/storage/app/media/doshkilna/2020/21.12/bazovyy%20komponent%20doshkillya.pdf" TargetMode="External"/><Relationship Id="rId7" Type="http://schemas.openxmlformats.org/officeDocument/2006/relationships/hyperlink" Target="https://mon.gov.ua/storage/app/media/zagalna%20serednya/nova-ukrainska-shkola-compressed.pdf" TargetMode="External"/><Relationship Id="rId2" Type="http://schemas.openxmlformats.org/officeDocument/2006/relationships/hyperlink" Target="https://mon.gov.ua/storage/app/media/rizne/2021/12.01/Pro_novu_redaktsiyu%20Bazovoho%20komponenta%20doshkilnoyi%20osvity.pdf" TargetMode="External"/><Relationship Id="rId1" Type="http://schemas.openxmlformats.org/officeDocument/2006/relationships/slideLayout" Target="../slideLayouts/slideLayout1.xml"/><Relationship Id="rId6" Type="http://schemas.openxmlformats.org/officeDocument/2006/relationships/hyperlink" Target="https://zakon.rada.gov.ua/laws/show/2628-14#Text" TargetMode="External"/><Relationship Id="rId5" Type="http://schemas.openxmlformats.org/officeDocument/2006/relationships/hyperlink" Target="https://zakon.rada.gov.ua/laws/show/2145-19#Text" TargetMode="External"/><Relationship Id="rId4" Type="http://schemas.openxmlformats.org/officeDocument/2006/relationships/hyperlink" Target="https://zakon.rada.gov.ua/laws/show/688-2019-%D0%BF#Text" TargetMode="External"/><Relationship Id="rId9" Type="http://schemas.openxmlformats.org/officeDocument/2006/relationships/hyperlink" Target="http://zakon2.rada.gov.ua/laws/show/995_021"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mon.gov.ua/" TargetMode="External"/><Relationship Id="rId7" Type="http://schemas.openxmlformats.org/officeDocument/2006/relationships/hyperlink" Target="https://emetodyst.mcfr.ua/870808" TargetMode="External"/><Relationship Id="rId2" Type="http://schemas.openxmlformats.org/officeDocument/2006/relationships/hyperlink" Target="http://www.nbuv.gov.ua/" TargetMode="External"/><Relationship Id="rId1" Type="http://schemas.openxmlformats.org/officeDocument/2006/relationships/slideLayout" Target="../slideLayouts/slideLayout2.xml"/><Relationship Id="rId6" Type="http://schemas.openxmlformats.org/officeDocument/2006/relationships/hyperlink" Target="https://ezavdnz.mcfr.ua/book?bid=37876" TargetMode="External"/><Relationship Id="rId5" Type="http://schemas.openxmlformats.org/officeDocument/2006/relationships/hyperlink" Target="https://osvita.ua/school/56885/" TargetMode="External"/><Relationship Id="rId4" Type="http://schemas.openxmlformats.org/officeDocument/2006/relationships/hyperlink" Target="http://nus.org.ua/"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292609"/>
            <a:ext cx="11356847" cy="2999231"/>
          </a:xfrm>
        </p:spPr>
        <p:txBody>
          <a:bodyPr>
            <a:normAutofit/>
          </a:bodyPr>
          <a:lstStyle/>
          <a:p>
            <a:pPr algn="ctr"/>
            <a:r>
              <a:rPr lang="uk-UA" sz="2800" b="1" dirty="0" smtClean="0">
                <a:solidFill>
                  <a:schemeClr val="bg2">
                    <a:lumMod val="25000"/>
                  </a:schemeClr>
                </a:solidFill>
                <a:latin typeface="Times New Roman" pitchFamily="18" charset="0"/>
                <a:cs typeface="Times New Roman" pitchFamily="18" charset="0"/>
              </a:rPr>
              <a:t/>
            </a:r>
            <a:br>
              <a:rPr lang="uk-UA" sz="2800" b="1" dirty="0" smtClean="0">
                <a:solidFill>
                  <a:schemeClr val="bg2">
                    <a:lumMod val="25000"/>
                  </a:schemeClr>
                </a:solidFill>
                <a:latin typeface="Times New Roman" pitchFamily="18" charset="0"/>
                <a:cs typeface="Times New Roman" pitchFamily="18" charset="0"/>
              </a:rPr>
            </a:br>
            <a:r>
              <a:rPr lang="uk-UA" sz="4400" b="1" dirty="0" smtClean="0">
                <a:solidFill>
                  <a:schemeClr val="bg2">
                    <a:lumMod val="25000"/>
                  </a:schemeClr>
                </a:solidFill>
                <a:latin typeface="Times New Roman" pitchFamily="18" charset="0"/>
                <a:cs typeface="Times New Roman" pitchFamily="18" charset="0"/>
              </a:rPr>
              <a:t/>
            </a:r>
            <a:br>
              <a:rPr lang="uk-UA" sz="4400" b="1" dirty="0" smtClean="0">
                <a:solidFill>
                  <a:schemeClr val="bg2">
                    <a:lumMod val="25000"/>
                  </a:schemeClr>
                </a:solidFill>
                <a:latin typeface="Times New Roman" pitchFamily="18" charset="0"/>
                <a:cs typeface="Times New Roman" pitchFamily="18" charset="0"/>
              </a:rPr>
            </a:br>
            <a:r>
              <a:rPr lang="uk-UA" sz="4800" b="1" dirty="0" smtClean="0">
                <a:solidFill>
                  <a:schemeClr val="bg2">
                    <a:lumMod val="25000"/>
                  </a:schemeClr>
                </a:solidFill>
                <a:latin typeface="Times New Roman" pitchFamily="18" charset="0"/>
                <a:cs typeface="Times New Roman" pitchFamily="18" charset="0"/>
              </a:rPr>
              <a:t> </a:t>
            </a:r>
            <a:r>
              <a:rPr lang="uk-UA" sz="4800" b="1" dirty="0" smtClean="0">
                <a:solidFill>
                  <a:srgbClr val="C00000"/>
                </a:solidFill>
                <a:latin typeface="Times New Roman" pitchFamily="18" charset="0"/>
                <a:cs typeface="Times New Roman" pitchFamily="18" charset="0"/>
              </a:rPr>
              <a:t>Принцип дитиноцентризму в сучасній освіті</a:t>
            </a:r>
            <a:endParaRPr lang="ru-RU" sz="4800" b="1" dirty="0">
              <a:solidFill>
                <a:srgbClr val="C00000"/>
              </a:solidFill>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914400" y="3785616"/>
            <a:ext cx="10363200" cy="2458430"/>
          </a:xfrm>
        </p:spPr>
        <p:txBody>
          <a:bodyPr>
            <a:normAutofit fontScale="70000" lnSpcReduction="20000"/>
          </a:bodyPr>
          <a:lstStyle/>
          <a:p>
            <a:endParaRPr lang="uk-UA" sz="2400" dirty="0" smtClean="0">
              <a:solidFill>
                <a:schemeClr val="bg2">
                  <a:lumMod val="25000"/>
                </a:schemeClr>
              </a:solidFill>
              <a:latin typeface="Times New Roman" pitchFamily="18" charset="0"/>
              <a:cs typeface="Times New Roman" pitchFamily="18" charset="0"/>
            </a:endParaRPr>
          </a:p>
          <a:p>
            <a:r>
              <a:rPr lang="uk-UA" sz="3800" b="1" dirty="0" smtClean="0">
                <a:solidFill>
                  <a:schemeClr val="bg2">
                    <a:lumMod val="25000"/>
                  </a:schemeClr>
                </a:solidFill>
                <a:latin typeface="Times New Roman" pitchFamily="18" charset="0"/>
                <a:cs typeface="Times New Roman" pitchFamily="18" charset="0"/>
              </a:rPr>
              <a:t>ЛЕКЦІЯ 3</a:t>
            </a:r>
          </a:p>
          <a:p>
            <a:r>
              <a:rPr lang="uk-UA" sz="3800" dirty="0" smtClean="0">
                <a:solidFill>
                  <a:schemeClr val="bg2">
                    <a:lumMod val="25000"/>
                  </a:schemeClr>
                </a:solidFill>
                <a:latin typeface="Times New Roman" pitchFamily="18" charset="0"/>
                <a:cs typeface="Times New Roman" pitchFamily="18" charset="0"/>
              </a:rPr>
              <a:t>Кандидат філософських наук, доцент кафедри дидактики та методик навчання природничо-математичних дисциплін КЗ “ ЗОІППО”  ЗОР </a:t>
            </a:r>
          </a:p>
          <a:p>
            <a:r>
              <a:rPr lang="uk-UA" sz="3800" b="1" dirty="0" smtClean="0">
                <a:solidFill>
                  <a:schemeClr val="bg2">
                    <a:lumMod val="25000"/>
                  </a:schemeClr>
                </a:solidFill>
                <a:latin typeface="Times New Roman" pitchFamily="18" charset="0"/>
                <a:cs typeface="Times New Roman" pitchFamily="18" charset="0"/>
              </a:rPr>
              <a:t>Гребінь Світлана Миколаївна</a:t>
            </a:r>
            <a:endParaRPr lang="ru-RU" sz="3800" b="1" dirty="0">
              <a:solidFill>
                <a:schemeClr val="bg2">
                  <a:lumMod val="25000"/>
                </a:schemeClr>
              </a:solidFill>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9817" y="156755"/>
            <a:ext cx="11848012" cy="992776"/>
          </a:xfrm>
        </p:spPr>
        <p:txBody>
          <a:bodyPr>
            <a:normAutofit fontScale="90000"/>
          </a:bodyPr>
          <a:lstStyle/>
          <a:p>
            <a:pPr algn="ctr"/>
            <a:r>
              <a:rPr lang="uk-UA" sz="4400" b="1" dirty="0" smtClean="0">
                <a:solidFill>
                  <a:srgbClr val="C00000"/>
                </a:solidFill>
                <a:latin typeface="Times New Roman" pitchFamily="18" charset="0"/>
                <a:cs typeface="Times New Roman" pitchFamily="18" charset="0"/>
              </a:rPr>
              <a:t>1959 рік - Декларація прав дитини</a:t>
            </a:r>
            <a:r>
              <a:rPr lang="uk-UA" b="1" dirty="0" smtClean="0">
                <a:solidFill>
                  <a:srgbClr val="C00000"/>
                </a:solidFill>
                <a:latin typeface="Times New Roman" pitchFamily="18" charset="0"/>
                <a:cs typeface="Times New Roman" pitchFamily="18" charset="0"/>
              </a:rPr>
              <a:t/>
            </a:r>
            <a:br>
              <a:rPr lang="uk-UA" b="1" dirty="0" smtClean="0">
                <a:solidFill>
                  <a:srgbClr val="C00000"/>
                </a:solidFill>
                <a:latin typeface="Times New Roman" pitchFamily="18" charset="0"/>
                <a:cs typeface="Times New Roman" pitchFamily="18" charset="0"/>
              </a:rPr>
            </a:br>
            <a:r>
              <a:rPr lang="uk-UA" sz="2400" b="1" dirty="0" smtClean="0">
                <a:solidFill>
                  <a:srgbClr val="C00000"/>
                </a:solidFill>
                <a:latin typeface="Times New Roman" pitchFamily="18" charset="0"/>
                <a:cs typeface="Times New Roman" pitchFamily="18" charset="0"/>
              </a:rPr>
              <a:t> </a:t>
            </a:r>
            <a:r>
              <a:rPr lang="uk-UA" sz="2200" b="1" dirty="0" smtClean="0">
                <a:solidFill>
                  <a:srgbClr val="C00000"/>
                </a:solidFill>
                <a:latin typeface="Times New Roman" pitchFamily="18" charset="0"/>
                <a:cs typeface="Times New Roman" pitchFamily="18" charset="0"/>
              </a:rPr>
              <a:t>(</a:t>
            </a:r>
            <a:r>
              <a:rPr lang="ru-RU" sz="2200" b="1" dirty="0" smtClean="0">
                <a:solidFill>
                  <a:srgbClr val="C00000"/>
                </a:solidFill>
                <a:latin typeface="Times New Roman" pitchFamily="18" charset="0"/>
                <a:cs typeface="Times New Roman" pitchFamily="18" charset="0"/>
              </a:rPr>
              <a:t>поточна редакція — Прийнято резолюцією 1386 (ХIV) Генеральної Асамблеї ООН від 20.11.1959 )</a:t>
            </a:r>
            <a:endParaRPr lang="ru-RU" sz="2200" b="1" dirty="0">
              <a:solidFill>
                <a:srgbClr val="C00000"/>
              </a:solidFill>
              <a:latin typeface="Times New Roman" pitchFamily="18" charset="0"/>
              <a:cs typeface="Times New Roman" pitchFamily="18" charset="0"/>
            </a:endParaRPr>
          </a:p>
        </p:txBody>
      </p:sp>
      <p:sp>
        <p:nvSpPr>
          <p:cNvPr id="3" name="Содержимое 2"/>
          <p:cNvSpPr>
            <a:spLocks noGrp="1"/>
          </p:cNvSpPr>
          <p:nvPr>
            <p:ph idx="1"/>
          </p:nvPr>
        </p:nvSpPr>
        <p:spPr>
          <a:xfrm>
            <a:off x="248194" y="1240971"/>
            <a:ext cx="11730446" cy="5381898"/>
          </a:xfrm>
        </p:spPr>
        <p:txBody>
          <a:bodyPr>
            <a:normAutofit lnSpcReduction="10000"/>
          </a:bodyPr>
          <a:lstStyle/>
          <a:p>
            <a:pPr marL="0" indent="0" algn="just">
              <a:spcBef>
                <a:spcPts val="0"/>
              </a:spcBef>
            </a:pPr>
            <a:r>
              <a:rPr lang="uk-UA" sz="2000" b="1" dirty="0" smtClean="0">
                <a:solidFill>
                  <a:schemeClr val="bg2">
                    <a:lumMod val="25000"/>
                  </a:schemeClr>
                </a:solidFill>
                <a:latin typeface="Times New Roman" pitchFamily="18" charset="0"/>
                <a:cs typeface="Times New Roman" pitchFamily="18" charset="0"/>
              </a:rPr>
              <a:t>         </a:t>
            </a:r>
            <a:r>
              <a:rPr lang="uk-UA" sz="2000" b="1" u="sng" dirty="0" smtClean="0">
                <a:solidFill>
                  <a:schemeClr val="bg2">
                    <a:lumMod val="25000"/>
                  </a:schemeClr>
                </a:solidFill>
                <a:latin typeface="Times New Roman" pitchFamily="18" charset="0"/>
                <a:cs typeface="Times New Roman" pitchFamily="18" charset="0"/>
              </a:rPr>
              <a:t>Дитина, внаслідок її фізичної і розумової незрілості, потребує спеціальної охорони і піклування, включаючи належний правовий захист як до, так і після народження.</a:t>
            </a:r>
          </a:p>
          <a:p>
            <a:pPr marL="0" indent="0" algn="just">
              <a:spcBef>
                <a:spcPts val="0"/>
              </a:spcBef>
            </a:pPr>
            <a:r>
              <a:rPr lang="uk-UA" sz="2000" b="1" dirty="0" smtClean="0">
                <a:latin typeface="Times New Roman" pitchFamily="18" charset="0"/>
                <a:cs typeface="Times New Roman" pitchFamily="18" charset="0"/>
              </a:rPr>
              <a:t>         Беручи до уваги, що </a:t>
            </a:r>
            <a:r>
              <a:rPr lang="uk-UA" sz="2000" b="1" u="sng" dirty="0" smtClean="0">
                <a:solidFill>
                  <a:schemeClr val="bg2">
                    <a:lumMod val="25000"/>
                  </a:schemeClr>
                </a:solidFill>
                <a:latin typeface="Times New Roman" pitchFamily="18" charset="0"/>
                <a:cs typeface="Times New Roman" pitchFamily="18" charset="0"/>
              </a:rPr>
              <a:t>людство зобов’язане надати дитині все найкраще, що воно має, </a:t>
            </a:r>
          </a:p>
          <a:p>
            <a:pPr marL="0" indent="0" algn="just">
              <a:spcBef>
                <a:spcPts val="0"/>
              </a:spcBef>
              <a:buNone/>
            </a:pPr>
            <a:r>
              <a:rPr lang="uk-UA" sz="2000" b="1" dirty="0" smtClean="0">
                <a:latin typeface="Times New Roman" pitchFamily="18" charset="0"/>
                <a:cs typeface="Times New Roman" pitchFamily="18" charset="0"/>
              </a:rPr>
              <a:t>Генеральна Асамблея проголошує цю </a:t>
            </a:r>
            <a:r>
              <a:rPr lang="uk-UA" sz="2000" b="1" u="sng" dirty="0" smtClean="0">
                <a:solidFill>
                  <a:schemeClr val="bg2">
                    <a:lumMod val="25000"/>
                  </a:schemeClr>
                </a:solidFill>
                <a:latin typeface="Times New Roman" pitchFamily="18" charset="0"/>
                <a:cs typeface="Times New Roman" pitchFamily="18" charset="0"/>
              </a:rPr>
              <a:t>Декларацію прав дитини з метою забезпечити дітям щасливе дитинство та користування передбаченими нею правами і свободами для їхнього особистого блага </a:t>
            </a:r>
            <a:r>
              <a:rPr lang="uk-UA" sz="2000" b="1" dirty="0" smtClean="0">
                <a:latin typeface="Times New Roman" pitchFamily="18" charset="0"/>
                <a:cs typeface="Times New Roman" pitchFamily="18" charset="0"/>
              </a:rPr>
              <a:t>та блага суспільства і закликає батьків, чоловіків і жінок як окремих осіб, а також добровільні організації, місцеві влади і національні уряди до того, щоб вони визнали і намагалися дотримуватися цих прав шляхом законодавчих та інших заходів, що будуть поступово застосовуватися </a:t>
            </a:r>
            <a:r>
              <a:rPr lang="uk-UA" sz="2000" b="1" u="sng" dirty="0" smtClean="0">
                <a:solidFill>
                  <a:srgbClr val="C00000"/>
                </a:solidFill>
                <a:latin typeface="Times New Roman" pitchFamily="18" charset="0"/>
                <a:cs typeface="Times New Roman" pitchFamily="18" charset="0"/>
              </a:rPr>
              <a:t>відповідно до таких 10 принципів:</a:t>
            </a:r>
          </a:p>
          <a:p>
            <a:pPr marL="0" indent="0" algn="just">
              <a:spcBef>
                <a:spcPts val="0"/>
              </a:spcBef>
            </a:pPr>
            <a:r>
              <a:rPr lang="uk-UA" sz="2000" b="1" dirty="0" smtClean="0">
                <a:latin typeface="Times New Roman" pitchFamily="18" charset="0"/>
                <a:cs typeface="Times New Roman" pitchFamily="18" charset="0"/>
              </a:rPr>
              <a:t>          </a:t>
            </a:r>
            <a:r>
              <a:rPr lang="uk-UA" sz="2000" b="1" dirty="0" smtClean="0">
                <a:solidFill>
                  <a:srgbClr val="C00000"/>
                </a:solidFill>
                <a:latin typeface="Times New Roman" pitchFamily="18" charset="0"/>
                <a:cs typeface="Times New Roman" pitchFamily="18" charset="0"/>
              </a:rPr>
              <a:t>1. </a:t>
            </a:r>
            <a:r>
              <a:rPr lang="uk-UA" sz="2000" b="1" u="sng" dirty="0" smtClean="0">
                <a:solidFill>
                  <a:schemeClr val="bg2">
                    <a:lumMod val="25000"/>
                  </a:schemeClr>
                </a:solidFill>
                <a:latin typeface="Times New Roman" pitchFamily="18" charset="0"/>
                <a:cs typeface="Times New Roman" pitchFamily="18" charset="0"/>
              </a:rPr>
              <a:t>Визнання прав </a:t>
            </a:r>
            <a:r>
              <a:rPr lang="uk-UA" sz="2000" b="1" dirty="0" smtClean="0">
                <a:latin typeface="Times New Roman" pitchFamily="18" charset="0"/>
                <a:cs typeface="Times New Roman" pitchFamily="18" charset="0"/>
              </a:rPr>
              <a:t>будь-якої дитини.</a:t>
            </a:r>
          </a:p>
          <a:p>
            <a:pPr marL="0" indent="0" algn="just">
              <a:spcBef>
                <a:spcPts val="0"/>
              </a:spcBef>
            </a:pPr>
            <a:r>
              <a:rPr lang="uk-UA" sz="2000" b="1" dirty="0" smtClean="0">
                <a:latin typeface="Times New Roman" pitchFamily="18" charset="0"/>
                <a:cs typeface="Times New Roman" pitchFamily="18" charset="0"/>
              </a:rPr>
              <a:t>          </a:t>
            </a:r>
            <a:r>
              <a:rPr lang="uk-UA" sz="2000" b="1" dirty="0" smtClean="0">
                <a:solidFill>
                  <a:srgbClr val="C00000"/>
                </a:solidFill>
                <a:latin typeface="Times New Roman" pitchFamily="18" charset="0"/>
                <a:cs typeface="Times New Roman" pitchFamily="18" charset="0"/>
              </a:rPr>
              <a:t>2. </a:t>
            </a:r>
            <a:r>
              <a:rPr lang="uk-UA" sz="2000" b="1" u="sng" dirty="0" smtClean="0">
                <a:solidFill>
                  <a:schemeClr val="bg2">
                    <a:lumMod val="25000"/>
                  </a:schemeClr>
                </a:solidFill>
                <a:latin typeface="Times New Roman" pitchFamily="18" charset="0"/>
                <a:cs typeface="Times New Roman" pitchFamily="18" charset="0"/>
              </a:rPr>
              <a:t>Надання дитині спеціального захисту та сприятливих умов для розвитку</a:t>
            </a:r>
            <a:r>
              <a:rPr lang="uk-UA" sz="2000" b="1" dirty="0" smtClean="0">
                <a:latin typeface="Times New Roman" pitchFamily="18" charset="0"/>
                <a:cs typeface="Times New Roman" pitchFamily="18" charset="0"/>
              </a:rPr>
              <a:t>; забезпечення інтересів дитини.</a:t>
            </a:r>
          </a:p>
          <a:p>
            <a:pPr marL="0" indent="0" algn="just">
              <a:spcBef>
                <a:spcPts val="0"/>
              </a:spcBef>
            </a:pPr>
            <a:r>
              <a:rPr lang="uk-UA" sz="2000" b="1" dirty="0" smtClean="0">
                <a:latin typeface="Times New Roman" pitchFamily="18" charset="0"/>
                <a:cs typeface="Times New Roman" pitchFamily="18" charset="0"/>
              </a:rPr>
              <a:t>          </a:t>
            </a:r>
            <a:r>
              <a:rPr lang="uk-UA" sz="2000" b="1" dirty="0" smtClean="0">
                <a:solidFill>
                  <a:srgbClr val="C00000"/>
                </a:solidFill>
                <a:latin typeface="Times New Roman" pitchFamily="18" charset="0"/>
                <a:cs typeface="Times New Roman" pitchFamily="18" charset="0"/>
              </a:rPr>
              <a:t>3. </a:t>
            </a:r>
            <a:r>
              <a:rPr lang="uk-UA" sz="2000" b="1" dirty="0" smtClean="0">
                <a:latin typeface="Times New Roman" pitchFamily="18" charset="0"/>
                <a:cs typeface="Times New Roman" pitchFamily="18" charset="0"/>
              </a:rPr>
              <a:t>Дитині має належати від народження </a:t>
            </a:r>
            <a:r>
              <a:rPr lang="uk-UA" sz="2000" b="1" u="sng" dirty="0" smtClean="0">
                <a:solidFill>
                  <a:schemeClr val="bg2">
                    <a:lumMod val="25000"/>
                  </a:schemeClr>
                </a:solidFill>
                <a:latin typeface="Times New Roman" pitchFamily="18" charset="0"/>
                <a:cs typeface="Times New Roman" pitchFamily="18" charset="0"/>
              </a:rPr>
              <a:t>право на ім’я і громадянство</a:t>
            </a:r>
            <a:r>
              <a:rPr lang="uk-UA" sz="2000" b="1" dirty="0" smtClean="0">
                <a:latin typeface="Times New Roman" pitchFamily="18" charset="0"/>
                <a:cs typeface="Times New Roman" pitchFamily="18" charset="0"/>
              </a:rPr>
              <a:t>.</a:t>
            </a:r>
          </a:p>
          <a:p>
            <a:pPr marL="0" indent="0" algn="just">
              <a:spcBef>
                <a:spcPts val="0"/>
              </a:spcBef>
            </a:pPr>
            <a:r>
              <a:rPr lang="uk-UA" sz="2000" b="1" dirty="0" smtClean="0">
                <a:latin typeface="Times New Roman" pitchFamily="18" charset="0"/>
                <a:cs typeface="Times New Roman" pitchFamily="18" charset="0"/>
              </a:rPr>
              <a:t>          </a:t>
            </a:r>
            <a:r>
              <a:rPr lang="uk-UA" sz="2000" b="1" dirty="0" smtClean="0">
                <a:solidFill>
                  <a:srgbClr val="C00000"/>
                </a:solidFill>
                <a:latin typeface="Times New Roman" pitchFamily="18" charset="0"/>
                <a:cs typeface="Times New Roman" pitchFamily="18" charset="0"/>
              </a:rPr>
              <a:t>4. </a:t>
            </a:r>
            <a:r>
              <a:rPr lang="uk-UA" sz="2000" b="1" dirty="0" smtClean="0">
                <a:latin typeface="Times New Roman" pitchFamily="18" charset="0"/>
                <a:cs typeface="Times New Roman" pitchFamily="18" charset="0"/>
              </a:rPr>
              <a:t>Дитина має </a:t>
            </a:r>
            <a:r>
              <a:rPr lang="uk-UA" sz="2000" b="1" u="sng" dirty="0" smtClean="0">
                <a:solidFill>
                  <a:schemeClr val="bg2">
                    <a:lumMod val="25000"/>
                  </a:schemeClr>
                </a:solidFill>
                <a:latin typeface="Times New Roman" pitchFamily="18" charset="0"/>
                <a:cs typeface="Times New Roman" pitchFamily="18" charset="0"/>
              </a:rPr>
              <a:t>користуватися благами соціального забезпечення </a:t>
            </a:r>
            <a:r>
              <a:rPr lang="uk-UA" sz="2000" b="1" dirty="0" smtClean="0">
                <a:latin typeface="Times New Roman" pitchFamily="18" charset="0"/>
                <a:cs typeface="Times New Roman" pitchFamily="18" charset="0"/>
              </a:rPr>
              <a:t>(спеціальні догляд  дитині та її матері, належний допологовий і післяпологовий догляд; належні харчування, житло, відпочинок і медичне обслуговування.</a:t>
            </a:r>
          </a:p>
          <a:p>
            <a:pPr marL="0" indent="0" algn="just">
              <a:spcBef>
                <a:spcPts val="0"/>
              </a:spcBef>
            </a:pPr>
            <a:r>
              <a:rPr lang="uk-UA" sz="2000" b="1" dirty="0" smtClean="0">
                <a:latin typeface="Times New Roman" pitchFamily="18" charset="0"/>
                <a:cs typeface="Times New Roman" pitchFamily="18" charset="0"/>
              </a:rPr>
              <a:t>          </a:t>
            </a:r>
            <a:r>
              <a:rPr lang="uk-UA" sz="2000" b="1" dirty="0" smtClean="0">
                <a:solidFill>
                  <a:srgbClr val="C00000"/>
                </a:solidFill>
                <a:latin typeface="Times New Roman" pitchFamily="18" charset="0"/>
                <a:cs typeface="Times New Roman" pitchFamily="18" charset="0"/>
              </a:rPr>
              <a:t>5. </a:t>
            </a:r>
            <a:r>
              <a:rPr lang="uk-UA" sz="2000" b="1" dirty="0" smtClean="0">
                <a:latin typeface="Times New Roman" pitchFamily="18" charset="0"/>
                <a:cs typeface="Times New Roman" pitchFamily="18" charset="0"/>
              </a:rPr>
              <a:t>Дитині, яка є неповносправною фізично, психічно або соціально, мають бути забезпечені </a:t>
            </a:r>
            <a:r>
              <a:rPr lang="uk-UA" sz="2000" b="1" u="sng" dirty="0" smtClean="0">
                <a:solidFill>
                  <a:schemeClr val="bg2">
                    <a:lumMod val="25000"/>
                  </a:schemeClr>
                </a:solidFill>
                <a:latin typeface="Times New Roman" pitchFamily="18" charset="0"/>
                <a:cs typeface="Times New Roman" pitchFamily="18" charset="0"/>
              </a:rPr>
              <a:t>спеціальні режим, освіта і піклування, необхідні з огляду на її особливий стан.</a:t>
            </a:r>
          </a:p>
          <a:p>
            <a:pPr marL="0" indent="0">
              <a:spcBef>
                <a:spcPts val="0"/>
              </a:spcBef>
            </a:pPr>
            <a:endParaRPr lang="ru-RU" sz="2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 y="0"/>
            <a:ext cx="11821886" cy="953589"/>
          </a:xfrm>
        </p:spPr>
        <p:txBody>
          <a:bodyPr>
            <a:normAutofit fontScale="90000"/>
          </a:bodyPr>
          <a:lstStyle/>
          <a:p>
            <a:pPr algn="ctr"/>
            <a:r>
              <a:rPr lang="uk-UA" sz="4400" b="1" dirty="0" smtClean="0">
                <a:solidFill>
                  <a:srgbClr val="C00000"/>
                </a:solidFill>
                <a:latin typeface="Times New Roman" pitchFamily="18" charset="0"/>
                <a:cs typeface="Times New Roman" pitchFamily="18" charset="0"/>
              </a:rPr>
              <a:t>1959 рік - Декларація прав дитини</a:t>
            </a:r>
            <a:r>
              <a:rPr lang="uk-UA" b="1" dirty="0" smtClean="0">
                <a:solidFill>
                  <a:srgbClr val="C00000"/>
                </a:solidFill>
                <a:latin typeface="Times New Roman" pitchFamily="18" charset="0"/>
                <a:cs typeface="Times New Roman" pitchFamily="18" charset="0"/>
              </a:rPr>
              <a:t/>
            </a:r>
            <a:br>
              <a:rPr lang="uk-UA" b="1" dirty="0" smtClean="0">
                <a:solidFill>
                  <a:srgbClr val="C00000"/>
                </a:solidFill>
                <a:latin typeface="Times New Roman" pitchFamily="18" charset="0"/>
                <a:cs typeface="Times New Roman" pitchFamily="18" charset="0"/>
              </a:rPr>
            </a:br>
            <a:r>
              <a:rPr lang="uk-UA" sz="2200" b="1" dirty="0" smtClean="0">
                <a:solidFill>
                  <a:srgbClr val="C00000"/>
                </a:solidFill>
                <a:latin typeface="Times New Roman" pitchFamily="18" charset="0"/>
                <a:cs typeface="Times New Roman" pitchFamily="18" charset="0"/>
              </a:rPr>
              <a:t> (</a:t>
            </a:r>
            <a:r>
              <a:rPr lang="ru-RU" sz="2200" b="1" dirty="0" smtClean="0">
                <a:solidFill>
                  <a:srgbClr val="C00000"/>
                </a:solidFill>
                <a:latin typeface="Times New Roman" pitchFamily="18" charset="0"/>
                <a:cs typeface="Times New Roman" pitchFamily="18" charset="0"/>
              </a:rPr>
              <a:t>поточна редакція — Прийнято резолюцією 1386 (ХIV) Генеральної Асамблеї ООН від 20.11.1959 )</a:t>
            </a:r>
            <a:endParaRPr lang="ru-RU" sz="2200" dirty="0"/>
          </a:p>
        </p:txBody>
      </p:sp>
      <p:sp>
        <p:nvSpPr>
          <p:cNvPr id="3" name="Содержимое 2"/>
          <p:cNvSpPr>
            <a:spLocks noGrp="1"/>
          </p:cNvSpPr>
          <p:nvPr>
            <p:ph idx="1"/>
          </p:nvPr>
        </p:nvSpPr>
        <p:spPr>
          <a:xfrm>
            <a:off x="0" y="992777"/>
            <a:ext cx="12191999" cy="5865223"/>
          </a:xfrm>
        </p:spPr>
        <p:txBody>
          <a:bodyPr>
            <a:noAutofit/>
          </a:bodyPr>
          <a:lstStyle/>
          <a:p>
            <a:pPr marL="0" indent="0" algn="just">
              <a:lnSpc>
                <a:spcPct val="110000"/>
              </a:lnSpc>
              <a:spcBef>
                <a:spcPts val="0"/>
              </a:spcBef>
            </a:pPr>
            <a:r>
              <a:rPr lang="uk-UA" sz="1900" b="1" dirty="0" smtClean="0">
                <a:latin typeface="Times New Roman" pitchFamily="18" charset="0"/>
                <a:cs typeface="Times New Roman" pitchFamily="18" charset="0"/>
              </a:rPr>
              <a:t>          </a:t>
            </a:r>
            <a:r>
              <a:rPr lang="uk-UA" sz="1900" b="1" dirty="0" smtClean="0">
                <a:solidFill>
                  <a:srgbClr val="C00000"/>
                </a:solidFill>
                <a:latin typeface="Times New Roman" pitchFamily="18" charset="0"/>
                <a:cs typeface="Times New Roman" pitchFamily="18" charset="0"/>
              </a:rPr>
              <a:t>6. </a:t>
            </a:r>
            <a:r>
              <a:rPr lang="uk-UA" sz="1900" b="1" u="sng" dirty="0" smtClean="0">
                <a:solidFill>
                  <a:schemeClr val="bg2">
                    <a:lumMod val="25000"/>
                  </a:schemeClr>
                </a:solidFill>
                <a:latin typeface="Times New Roman" pitchFamily="18" charset="0"/>
                <a:cs typeface="Times New Roman" pitchFamily="18" charset="0"/>
              </a:rPr>
              <a:t>Зростання в атмосфері любові та моральної і матеріальної забезпеченості</a:t>
            </a:r>
            <a:r>
              <a:rPr lang="uk-UA" sz="1900" b="1" dirty="0" smtClean="0">
                <a:latin typeface="Times New Roman" pitchFamily="18" charset="0"/>
                <a:cs typeface="Times New Roman" pitchFamily="18" charset="0"/>
              </a:rPr>
              <a:t>; малолітня дитина, крім випадків, коли є виняткові обставини, </a:t>
            </a:r>
            <a:r>
              <a:rPr lang="uk-UA" sz="1900" b="1" u="sng" dirty="0" smtClean="0">
                <a:solidFill>
                  <a:schemeClr val="bg2">
                    <a:lumMod val="25000"/>
                  </a:schemeClr>
                </a:solidFill>
                <a:latin typeface="Times New Roman" pitchFamily="18" charset="0"/>
                <a:cs typeface="Times New Roman" pitchFamily="18" charset="0"/>
              </a:rPr>
              <a:t>не має розлучатися зі своєю матір’ю</a:t>
            </a:r>
            <a:r>
              <a:rPr lang="uk-UA" sz="1900" b="1" dirty="0" smtClean="0">
                <a:latin typeface="Times New Roman" pitchFamily="18" charset="0"/>
                <a:cs typeface="Times New Roman" pitchFamily="18" charset="0"/>
              </a:rPr>
              <a:t>. Багатодітним сім’ям повинна </a:t>
            </a:r>
            <a:r>
              <a:rPr lang="uk-UA" sz="1900" b="1" u="sng" dirty="0" smtClean="0">
                <a:solidFill>
                  <a:schemeClr val="bg2">
                    <a:lumMod val="25000"/>
                  </a:schemeClr>
                </a:solidFill>
                <a:latin typeface="Times New Roman" pitchFamily="18" charset="0"/>
                <a:cs typeface="Times New Roman" pitchFamily="18" charset="0"/>
              </a:rPr>
              <a:t>надавалася державна або інша допомога на утримання дітей.</a:t>
            </a:r>
          </a:p>
          <a:p>
            <a:pPr marL="0" indent="0" algn="just">
              <a:lnSpc>
                <a:spcPct val="110000"/>
              </a:lnSpc>
              <a:spcBef>
                <a:spcPts val="0"/>
              </a:spcBef>
            </a:pPr>
            <a:r>
              <a:rPr lang="uk-UA" sz="1900" b="1" dirty="0" smtClean="0">
                <a:latin typeface="Times New Roman" pitchFamily="18" charset="0"/>
                <a:cs typeface="Times New Roman" pitchFamily="18" charset="0"/>
              </a:rPr>
              <a:t>          </a:t>
            </a:r>
            <a:r>
              <a:rPr lang="uk-UA" sz="1900" b="1" dirty="0" smtClean="0">
                <a:solidFill>
                  <a:srgbClr val="C00000"/>
                </a:solidFill>
                <a:latin typeface="Times New Roman" pitchFamily="18" charset="0"/>
                <a:cs typeface="Times New Roman" pitchFamily="18" charset="0"/>
              </a:rPr>
              <a:t>7. </a:t>
            </a:r>
            <a:r>
              <a:rPr lang="uk-UA" sz="1900" b="1" u="sng" dirty="0" smtClean="0">
                <a:solidFill>
                  <a:srgbClr val="C00000"/>
                </a:solidFill>
                <a:latin typeface="Times New Roman" pitchFamily="18" charset="0"/>
                <a:cs typeface="Times New Roman" pitchFamily="18" charset="0"/>
              </a:rPr>
              <a:t>Дитина має право на здобуття освіти, яка має бути безоплатною та обов’язковою, щонайменше на початкових рівнях.</a:t>
            </a:r>
            <a:r>
              <a:rPr lang="uk-UA" sz="1900" b="1" dirty="0" smtClean="0">
                <a:solidFill>
                  <a:srgbClr val="C00000"/>
                </a:solidFill>
                <a:latin typeface="Times New Roman" pitchFamily="18" charset="0"/>
                <a:cs typeface="Times New Roman" pitchFamily="18" charset="0"/>
              </a:rPr>
              <a:t> Дитині має надаватися освіта, яка сприятиме її загальному культурному розвитку і завдяки якій вона зможе, на основі рівності можливостей, розвинути свої здібності та особистий світогляд, а також усвідомити моральну та соціальну відповідальність і стати корисним членом суспільства.</a:t>
            </a:r>
          </a:p>
          <a:p>
            <a:pPr marL="0" indent="0" algn="just">
              <a:lnSpc>
                <a:spcPct val="110000"/>
              </a:lnSpc>
              <a:spcBef>
                <a:spcPts val="0"/>
              </a:spcBef>
              <a:buNone/>
            </a:pPr>
            <a:r>
              <a:rPr lang="uk-UA" sz="1900" b="1" dirty="0" smtClean="0">
                <a:solidFill>
                  <a:srgbClr val="C00000"/>
                </a:solidFill>
                <a:latin typeface="Times New Roman" pitchFamily="18" charset="0"/>
                <a:cs typeface="Times New Roman" pitchFamily="18" charset="0"/>
              </a:rPr>
              <a:t>              </a:t>
            </a:r>
            <a:r>
              <a:rPr lang="uk-UA" sz="1900" b="1" u="sng" dirty="0" smtClean="0">
                <a:solidFill>
                  <a:srgbClr val="C00000"/>
                </a:solidFill>
                <a:latin typeface="Times New Roman" pitchFamily="18" charset="0"/>
                <a:cs typeface="Times New Roman" pitchFamily="18" charset="0"/>
              </a:rPr>
              <a:t>Дитині     має бути забезпечена повна можливість відпочинку та ігор, спрямованих на цілі освіти.</a:t>
            </a:r>
          </a:p>
          <a:p>
            <a:pPr marL="0" indent="0" algn="just">
              <a:lnSpc>
                <a:spcPct val="110000"/>
              </a:lnSpc>
              <a:spcBef>
                <a:spcPts val="0"/>
              </a:spcBef>
            </a:pPr>
            <a:r>
              <a:rPr lang="uk-UA" sz="1900" b="1" dirty="0" smtClean="0">
                <a:solidFill>
                  <a:schemeClr val="tx1"/>
                </a:solidFill>
                <a:latin typeface="Times New Roman" pitchFamily="18" charset="0"/>
                <a:cs typeface="Times New Roman" pitchFamily="18" charset="0"/>
              </a:rPr>
              <a:t>         </a:t>
            </a:r>
            <a:r>
              <a:rPr lang="uk-UA" sz="1900" b="1" dirty="0" smtClean="0">
                <a:solidFill>
                  <a:srgbClr val="C00000"/>
                </a:solidFill>
                <a:latin typeface="Times New Roman" pitchFamily="18" charset="0"/>
                <a:cs typeface="Times New Roman" pitchFamily="18" charset="0"/>
              </a:rPr>
              <a:t> 8. </a:t>
            </a:r>
            <a:r>
              <a:rPr lang="uk-UA" sz="1900" b="1" dirty="0" smtClean="0">
                <a:latin typeface="Times New Roman" pitchFamily="18" charset="0"/>
                <a:cs typeface="Times New Roman" pitchFamily="18" charset="0"/>
              </a:rPr>
              <a:t>Дитина за будь-яких обставин має бути серед тих, </a:t>
            </a:r>
            <a:r>
              <a:rPr lang="uk-UA" sz="1900" b="1" u="sng" dirty="0" smtClean="0">
                <a:solidFill>
                  <a:schemeClr val="bg2">
                    <a:lumMod val="25000"/>
                  </a:schemeClr>
                </a:solidFill>
                <a:latin typeface="Times New Roman" pitchFamily="18" charset="0"/>
                <a:cs typeface="Times New Roman" pitchFamily="18" charset="0"/>
              </a:rPr>
              <a:t>які першими одержують захист і допомогу</a:t>
            </a:r>
            <a:r>
              <a:rPr lang="uk-UA" sz="1900" b="1" dirty="0" smtClean="0">
                <a:latin typeface="Times New Roman" pitchFamily="18" charset="0"/>
                <a:cs typeface="Times New Roman" pitchFamily="18" charset="0"/>
              </a:rPr>
              <a:t>.</a:t>
            </a:r>
          </a:p>
          <a:p>
            <a:pPr marL="0" indent="0" algn="just">
              <a:lnSpc>
                <a:spcPct val="110000"/>
              </a:lnSpc>
              <a:spcBef>
                <a:spcPts val="0"/>
              </a:spcBef>
            </a:pPr>
            <a:r>
              <a:rPr lang="uk-UA" sz="1900" b="1" dirty="0" smtClean="0">
                <a:solidFill>
                  <a:schemeClr val="tx1"/>
                </a:solidFill>
                <a:latin typeface="Times New Roman" pitchFamily="18" charset="0"/>
                <a:cs typeface="Times New Roman" pitchFamily="18" charset="0"/>
              </a:rPr>
              <a:t>          </a:t>
            </a:r>
            <a:r>
              <a:rPr lang="uk-UA" sz="1900" b="1" dirty="0" smtClean="0">
                <a:solidFill>
                  <a:srgbClr val="C00000"/>
                </a:solidFill>
                <a:latin typeface="Times New Roman" pitchFamily="18" charset="0"/>
                <a:cs typeface="Times New Roman" pitchFamily="18" charset="0"/>
              </a:rPr>
              <a:t>9. </a:t>
            </a:r>
            <a:r>
              <a:rPr lang="uk-UA" sz="1900" b="1" u="sng" dirty="0" smtClean="0">
                <a:solidFill>
                  <a:schemeClr val="bg2">
                    <a:lumMod val="25000"/>
                  </a:schemeClr>
                </a:solidFill>
                <a:latin typeface="Times New Roman" pitchFamily="18" charset="0"/>
                <a:cs typeface="Times New Roman" pitchFamily="18" charset="0"/>
              </a:rPr>
              <a:t>Дитина має бути захищена від усіх форм недбалого ставлення, жорстокості та експлуатації</a:t>
            </a:r>
            <a:r>
              <a:rPr lang="uk-UA" sz="1900" b="1" dirty="0" smtClean="0">
                <a:latin typeface="Times New Roman" pitchFamily="18" charset="0"/>
                <a:cs typeface="Times New Roman" pitchFamily="18" charset="0"/>
              </a:rPr>
              <a:t>. Вона не повинна бути об’єктом торгівлі в будь-якій формі. Дитина не може прийматися на роботу до досягнення належного вікового мінімуму; їй у жодному разі не повинні доручатися чи дозволятися роботи або заняття, які є шкідливими для її здоров’я або перешкоджають її освіті, фізичному, розумовому чи моральному розвитку.</a:t>
            </a:r>
          </a:p>
          <a:p>
            <a:pPr marL="0" indent="0" algn="just">
              <a:lnSpc>
                <a:spcPct val="110000"/>
              </a:lnSpc>
              <a:spcBef>
                <a:spcPts val="0"/>
              </a:spcBef>
            </a:pPr>
            <a:r>
              <a:rPr lang="uk-UA" sz="1900" b="1" dirty="0" smtClean="0">
                <a:solidFill>
                  <a:schemeClr val="tx1"/>
                </a:solidFill>
                <a:latin typeface="Times New Roman" pitchFamily="18" charset="0"/>
                <a:cs typeface="Times New Roman" pitchFamily="18" charset="0"/>
              </a:rPr>
              <a:t>          </a:t>
            </a:r>
            <a:r>
              <a:rPr lang="uk-UA" sz="1900" b="1" dirty="0" smtClean="0">
                <a:solidFill>
                  <a:srgbClr val="C00000"/>
                </a:solidFill>
                <a:latin typeface="Times New Roman" pitchFamily="18" charset="0"/>
                <a:cs typeface="Times New Roman" pitchFamily="18" charset="0"/>
              </a:rPr>
              <a:t>10. </a:t>
            </a:r>
            <a:r>
              <a:rPr lang="uk-UA" sz="1900" b="1" u="sng" dirty="0" smtClean="0">
                <a:solidFill>
                  <a:schemeClr val="bg2">
                    <a:lumMod val="25000"/>
                  </a:schemeClr>
                </a:solidFill>
                <a:latin typeface="Times New Roman" pitchFamily="18" charset="0"/>
                <a:cs typeface="Times New Roman" pitchFamily="18" charset="0"/>
              </a:rPr>
              <a:t>Дитина має бути захищена від практики, яка може заохочувати расову, релігійну чи будь-яку іншу форму дискримінації. </a:t>
            </a:r>
            <a:r>
              <a:rPr lang="uk-UA" sz="1900" b="1" dirty="0" smtClean="0">
                <a:latin typeface="Times New Roman" pitchFamily="18" charset="0"/>
                <a:cs typeface="Times New Roman" pitchFamily="18" charset="0"/>
              </a:rPr>
              <a:t>Вона має виховуватися в дусі взаєморозуміння, толерантності, дружби між народами, миру і загального братерства, а також у повному усвідомленні, що її енергія та здібності мають бути присвячені служінню на користь інших людей.</a:t>
            </a:r>
            <a:endParaRPr lang="uk-UA" sz="1900" b="1" dirty="0">
              <a:solidFill>
                <a:schemeClr val="tx1"/>
              </a:solidFill>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3" y="169818"/>
            <a:ext cx="11288243" cy="1554480"/>
          </a:xfrm>
        </p:spPr>
        <p:txBody>
          <a:bodyPr>
            <a:normAutofit fontScale="90000"/>
          </a:bodyPr>
          <a:lstStyle/>
          <a:p>
            <a:pPr algn="ctr"/>
            <a:r>
              <a:rPr lang="uk-UA" sz="4400" b="1" dirty="0" smtClean="0">
                <a:solidFill>
                  <a:srgbClr val="C00000"/>
                </a:solidFill>
                <a:latin typeface="Times New Roman" pitchFamily="18" charset="0"/>
                <a:cs typeface="Times New Roman" pitchFamily="18" charset="0"/>
              </a:rPr>
              <a:t>Конвенція про права дитини</a:t>
            </a:r>
            <a:r>
              <a:rPr lang="uk-UA" b="1" dirty="0" smtClean="0">
                <a:solidFill>
                  <a:srgbClr val="C00000"/>
                </a:solidFill>
                <a:latin typeface="Times New Roman" pitchFamily="18" charset="0"/>
                <a:cs typeface="Times New Roman" pitchFamily="18" charset="0"/>
              </a:rPr>
              <a:t/>
            </a:r>
            <a:br>
              <a:rPr lang="uk-UA" b="1" dirty="0" smtClean="0">
                <a:solidFill>
                  <a:srgbClr val="C00000"/>
                </a:solidFill>
                <a:latin typeface="Times New Roman" pitchFamily="18" charset="0"/>
                <a:cs typeface="Times New Roman" pitchFamily="18" charset="0"/>
              </a:rPr>
            </a:br>
            <a:r>
              <a:rPr lang="uk-UA" sz="2700" b="1" dirty="0" smtClean="0">
                <a:solidFill>
                  <a:srgbClr val="C00000"/>
                </a:solidFill>
                <a:latin typeface="Times New Roman" pitchFamily="18" charset="0"/>
                <a:cs typeface="Times New Roman" pitchFamily="18" charset="0"/>
              </a:rPr>
              <a:t> (</a:t>
            </a:r>
            <a:r>
              <a:rPr lang="ru-RU" sz="2400" b="1" dirty="0" smtClean="0">
                <a:solidFill>
                  <a:srgbClr val="C00000"/>
                </a:solidFill>
                <a:latin typeface="Times New Roman" pitchFamily="18" charset="0"/>
                <a:cs typeface="Times New Roman" pitchFamily="18" charset="0"/>
              </a:rPr>
              <a:t>Документ 995_021, </a:t>
            </a:r>
            <a:r>
              <a:rPr lang="uk-UA" sz="2400" b="1" dirty="0" smtClean="0">
                <a:solidFill>
                  <a:srgbClr val="C00000"/>
                </a:solidFill>
                <a:latin typeface="Times New Roman" pitchFamily="18" charset="0"/>
                <a:cs typeface="Times New Roman" pitchFamily="18" charset="0"/>
              </a:rPr>
              <a:t>чинний, поточна редакція — Редакція від </a:t>
            </a:r>
            <a:r>
              <a:rPr lang="ru-RU" sz="2400" b="1" dirty="0" smtClean="0">
                <a:solidFill>
                  <a:srgbClr val="C00000"/>
                </a:solidFill>
                <a:latin typeface="Times New Roman" pitchFamily="18" charset="0"/>
                <a:cs typeface="Times New Roman" pitchFamily="18" charset="0"/>
              </a:rPr>
              <a:t>16.11.2023</a:t>
            </a:r>
            <a:r>
              <a:rPr lang="uk-UA" sz="2700" b="1" dirty="0" smtClean="0">
                <a:solidFill>
                  <a:srgbClr val="C00000"/>
                </a:solidFill>
                <a:latin typeface="Times New Roman" pitchFamily="18" charset="0"/>
                <a:cs typeface="Times New Roman" pitchFamily="18" charset="0"/>
              </a:rPr>
              <a:t/>
            </a:r>
            <a:br>
              <a:rPr lang="uk-UA" sz="2700" b="1" dirty="0" smtClean="0">
                <a:solidFill>
                  <a:srgbClr val="C00000"/>
                </a:solidFill>
                <a:latin typeface="Times New Roman" pitchFamily="18" charset="0"/>
                <a:cs typeface="Times New Roman" pitchFamily="18" charset="0"/>
              </a:rPr>
            </a:br>
            <a:r>
              <a:rPr lang="uk-UA" sz="2700" b="1" dirty="0" smtClean="0">
                <a:solidFill>
                  <a:srgbClr val="C00000"/>
                </a:solidFill>
                <a:latin typeface="Times New Roman" pitchFamily="18" charset="0"/>
                <a:cs typeface="Times New Roman" pitchFamily="18" charset="0"/>
              </a:rPr>
              <a:t> </a:t>
            </a:r>
            <a:r>
              <a:rPr lang="uk-UA" sz="2700" b="1" u="sng" dirty="0" smtClean="0">
                <a:solidFill>
                  <a:srgbClr val="C00000"/>
                </a:solidFill>
                <a:latin typeface="Times New Roman" pitchFamily="18" charset="0"/>
                <a:cs typeface="Times New Roman" pitchFamily="18" charset="0"/>
              </a:rPr>
              <a:t>Генеральна Асамблея ООН від 21.12.1995 р.)</a:t>
            </a:r>
            <a:r>
              <a:rPr lang="uk-UA" sz="2700" b="1" u="sng" dirty="0" smtClean="0">
                <a:solidFill>
                  <a:srgbClr val="C00000"/>
                </a:solidFill>
              </a:rPr>
              <a:t> </a:t>
            </a:r>
            <a:endParaRPr lang="ru-RU" sz="2700" b="1" u="sng" dirty="0">
              <a:solidFill>
                <a:srgbClr val="C00000"/>
              </a:solidFill>
            </a:endParaRPr>
          </a:p>
        </p:txBody>
      </p:sp>
      <p:sp>
        <p:nvSpPr>
          <p:cNvPr id="3" name="Содержимое 2"/>
          <p:cNvSpPr>
            <a:spLocks noGrp="1"/>
          </p:cNvSpPr>
          <p:nvPr>
            <p:ph idx="1"/>
          </p:nvPr>
        </p:nvSpPr>
        <p:spPr>
          <a:xfrm>
            <a:off x="261257" y="1750422"/>
            <a:ext cx="11930743" cy="5107577"/>
          </a:xfrm>
        </p:spPr>
        <p:txBody>
          <a:bodyPr>
            <a:normAutofit fontScale="92500" lnSpcReduction="10000"/>
          </a:bodyPr>
          <a:lstStyle/>
          <a:p>
            <a:pPr algn="just"/>
            <a:r>
              <a:rPr lang="uk-UA" b="1" dirty="0" smtClean="0">
                <a:solidFill>
                  <a:srgbClr val="C00000"/>
                </a:solidFill>
                <a:latin typeface="Times New Roman" pitchFamily="18" charset="0"/>
                <a:cs typeface="Times New Roman" pitchFamily="18" charset="0"/>
              </a:rPr>
              <a:t>Стаття 1. </a:t>
            </a:r>
            <a:r>
              <a:rPr lang="uk-UA" b="1" dirty="0" smtClean="0">
                <a:latin typeface="Times New Roman" pitchFamily="18" charset="0"/>
                <a:cs typeface="Times New Roman" pitchFamily="18" charset="0"/>
              </a:rPr>
              <a:t>Дитиною є кожна людська істота до досягнення 18-річного віку, якщо за законом, застосовуваним до даної особи, вона не досягає повноліття раніше.</a:t>
            </a:r>
          </a:p>
          <a:p>
            <a:pPr algn="just"/>
            <a:r>
              <a:rPr lang="uk-UA" b="1" u="sng" dirty="0" smtClean="0">
                <a:latin typeface="Times New Roman" pitchFamily="18" charset="0"/>
                <a:cs typeface="Times New Roman" pitchFamily="18" charset="0"/>
              </a:rPr>
              <a:t>Передбачено:</a:t>
            </a:r>
          </a:p>
          <a:p>
            <a:pPr algn="just"/>
            <a:r>
              <a:rPr lang="uk-UA" b="1" dirty="0" smtClean="0">
                <a:latin typeface="Times New Roman" pitchFamily="18" charset="0"/>
                <a:cs typeface="Times New Roman" pitchFamily="18" charset="0"/>
              </a:rPr>
              <a:t>      </a:t>
            </a:r>
            <a:r>
              <a:rPr lang="uk-UA" b="1" dirty="0" smtClean="0">
                <a:solidFill>
                  <a:srgbClr val="C00000"/>
                </a:solidFill>
                <a:latin typeface="Times New Roman" pitchFamily="18" charset="0"/>
                <a:cs typeface="Times New Roman" pitchFamily="18" charset="0"/>
              </a:rPr>
              <a:t> 1. </a:t>
            </a:r>
            <a:r>
              <a:rPr lang="uk-UA" b="1" dirty="0" smtClean="0">
                <a:latin typeface="Times New Roman" pitchFamily="18" charset="0"/>
                <a:cs typeface="Times New Roman" pitchFamily="18" charset="0"/>
              </a:rPr>
              <a:t>Захист прав дитини незалежно від національності, статі, мови, етнічного або соціального походження, поглядів чи переконань батьків.</a:t>
            </a:r>
          </a:p>
          <a:p>
            <a:pPr algn="just"/>
            <a:r>
              <a:rPr lang="uk-UA" b="1" dirty="0" smtClean="0">
                <a:latin typeface="Times New Roman" pitchFamily="18" charset="0"/>
                <a:cs typeface="Times New Roman" pitchFamily="18" charset="0"/>
              </a:rPr>
              <a:t>       </a:t>
            </a:r>
            <a:r>
              <a:rPr lang="uk-UA" b="1" dirty="0" smtClean="0">
                <a:solidFill>
                  <a:srgbClr val="C00000"/>
                </a:solidFill>
                <a:latin typeface="Times New Roman" pitchFamily="18" charset="0"/>
                <a:cs typeface="Times New Roman" pitchFamily="18" charset="0"/>
              </a:rPr>
              <a:t>2. </a:t>
            </a:r>
            <a:r>
              <a:rPr lang="uk-UA" b="1" dirty="0" smtClean="0">
                <a:latin typeface="Times New Roman" pitchFamily="18" charset="0"/>
                <a:cs typeface="Times New Roman" pitchFamily="18" charset="0"/>
              </a:rPr>
              <a:t>Захист інтересів дитини усіма установами, соціальне  забезпечення дитини – першочергово.</a:t>
            </a:r>
          </a:p>
          <a:p>
            <a:pPr algn="just"/>
            <a:r>
              <a:rPr lang="uk-UA" b="1" dirty="0" smtClean="0">
                <a:latin typeface="Times New Roman" pitchFamily="18" charset="0"/>
                <a:cs typeface="Times New Roman" pitchFamily="18" charset="0"/>
              </a:rPr>
              <a:t>       </a:t>
            </a:r>
            <a:r>
              <a:rPr lang="uk-UA" b="1" dirty="0" smtClean="0">
                <a:solidFill>
                  <a:srgbClr val="C00000"/>
                </a:solidFill>
                <a:latin typeface="Times New Roman" pitchFamily="18" charset="0"/>
                <a:cs typeface="Times New Roman" pitchFamily="18" charset="0"/>
              </a:rPr>
              <a:t>3. </a:t>
            </a:r>
            <a:r>
              <a:rPr lang="uk-UA" b="1" dirty="0" smtClean="0">
                <a:latin typeface="Times New Roman" pitchFamily="18" charset="0"/>
                <a:cs typeface="Times New Roman" pitchFamily="18" charset="0"/>
              </a:rPr>
              <a:t>Захист і піклування про дітей, безпека і охорона здоров’я.</a:t>
            </a:r>
          </a:p>
          <a:p>
            <a:pPr algn="just"/>
            <a:r>
              <a:rPr lang="uk-UA" b="1" dirty="0" smtClean="0">
                <a:latin typeface="Times New Roman" pitchFamily="18" charset="0"/>
                <a:cs typeface="Times New Roman" pitchFamily="18" charset="0"/>
              </a:rPr>
              <a:t>       </a:t>
            </a:r>
            <a:r>
              <a:rPr lang="uk-UA" b="1" dirty="0" smtClean="0">
                <a:solidFill>
                  <a:srgbClr val="C00000"/>
                </a:solidFill>
                <a:latin typeface="Times New Roman" pitchFamily="18" charset="0"/>
                <a:cs typeface="Times New Roman" pitchFamily="18" charset="0"/>
              </a:rPr>
              <a:t>4. </a:t>
            </a:r>
            <a:r>
              <a:rPr lang="uk-UA" b="1" dirty="0" smtClean="0">
                <a:latin typeface="Times New Roman" pitchFamily="18" charset="0"/>
                <a:cs typeface="Times New Roman" pitchFamily="18" charset="0"/>
              </a:rPr>
              <a:t>Відповідальність, права і обов'язки батьків і у відповідних випадках членів розширеної сім'ї чи общини.</a:t>
            </a:r>
          </a:p>
          <a:p>
            <a:pPr algn="just"/>
            <a:r>
              <a:rPr lang="uk-UA" b="1" dirty="0" smtClean="0">
                <a:latin typeface="Times New Roman" pitchFamily="18" charset="0"/>
                <a:cs typeface="Times New Roman" pitchFamily="18" charset="0"/>
              </a:rPr>
              <a:t>       </a:t>
            </a:r>
            <a:r>
              <a:rPr lang="uk-UA" b="1" dirty="0" smtClean="0">
                <a:solidFill>
                  <a:srgbClr val="C00000"/>
                </a:solidFill>
                <a:latin typeface="Times New Roman" pitchFamily="18" charset="0"/>
                <a:cs typeface="Times New Roman" pitchFamily="18" charset="0"/>
              </a:rPr>
              <a:t>5. </a:t>
            </a:r>
            <a:r>
              <a:rPr lang="uk-UA" b="1" dirty="0" smtClean="0">
                <a:latin typeface="Times New Roman" pitchFamily="18" charset="0"/>
                <a:cs typeface="Times New Roman" pitchFamily="18" charset="0"/>
              </a:rPr>
              <a:t>Кожна дитина має невід'ємне право на життя та здоровий розвиток.</a:t>
            </a:r>
          </a:p>
          <a:p>
            <a:pPr algn="just"/>
            <a:r>
              <a:rPr lang="uk-UA" b="1" dirty="0" smtClean="0">
                <a:latin typeface="Times New Roman" pitchFamily="18" charset="0"/>
                <a:cs typeface="Times New Roman" pitchFamily="18" charset="0"/>
              </a:rPr>
              <a:t>      </a:t>
            </a:r>
            <a:r>
              <a:rPr lang="uk-UA" b="1" dirty="0" smtClean="0">
                <a:solidFill>
                  <a:srgbClr val="C00000"/>
                </a:solidFill>
                <a:latin typeface="Times New Roman" pitchFamily="18" charset="0"/>
                <a:cs typeface="Times New Roman" pitchFamily="18" charset="0"/>
              </a:rPr>
              <a:t> 6. </a:t>
            </a:r>
            <a:r>
              <a:rPr lang="uk-UA" b="1" dirty="0" smtClean="0">
                <a:latin typeface="Times New Roman" pitchFamily="18" charset="0"/>
                <a:cs typeface="Times New Roman" pitchFamily="18" charset="0"/>
              </a:rPr>
              <a:t>Реєстрація дітей після народження, громадянство, право знати своїх батьків, право на ім’я, сімейні зв’язки.</a:t>
            </a:r>
          </a:p>
          <a:p>
            <a:pPr algn="just"/>
            <a:r>
              <a:rPr lang="uk-UA" b="1" dirty="0" smtClean="0">
                <a:latin typeface="Times New Roman" pitchFamily="18" charset="0"/>
                <a:cs typeface="Times New Roman" pitchFamily="18" charset="0"/>
              </a:rPr>
              <a:t>       </a:t>
            </a:r>
            <a:r>
              <a:rPr lang="uk-UA" b="1" dirty="0" smtClean="0">
                <a:solidFill>
                  <a:srgbClr val="C00000"/>
                </a:solidFill>
                <a:latin typeface="Times New Roman" pitchFamily="18" charset="0"/>
                <a:cs typeface="Times New Roman" pitchFamily="18" charset="0"/>
              </a:rPr>
              <a:t>7. </a:t>
            </a:r>
            <a:r>
              <a:rPr lang="uk-UA" b="1" dirty="0" smtClean="0">
                <a:latin typeface="Times New Roman" pitchFamily="18" charset="0"/>
                <a:cs typeface="Times New Roman" pitchFamily="18" charset="0"/>
              </a:rPr>
              <a:t>Не розлучати дитину з батьками всупереч їх бажанню, за винятком випадків, які йдуть за рішенням суду.</a:t>
            </a:r>
          </a:p>
          <a:p>
            <a:pPr algn="just"/>
            <a:r>
              <a:rPr lang="uk-UA" b="1" dirty="0" smtClean="0">
                <a:latin typeface="Times New Roman" pitchFamily="18" charset="0"/>
                <a:cs typeface="Times New Roman" pitchFamily="18" charset="0"/>
              </a:rPr>
              <a:t>       </a:t>
            </a:r>
            <a:r>
              <a:rPr lang="uk-UA" b="1" dirty="0" smtClean="0">
                <a:solidFill>
                  <a:srgbClr val="C00000"/>
                </a:solidFill>
                <a:latin typeface="Times New Roman" pitchFamily="18" charset="0"/>
                <a:cs typeface="Times New Roman" pitchFamily="18" charset="0"/>
              </a:rPr>
              <a:t>8. </a:t>
            </a:r>
            <a:r>
              <a:rPr lang="uk-UA" b="1" dirty="0" smtClean="0">
                <a:latin typeface="Times New Roman" pitchFamily="18" charset="0"/>
                <a:cs typeface="Times New Roman" pitchFamily="18" charset="0"/>
              </a:rPr>
              <a:t>Право на вільне висловлювання своїх думок дитиною, право на індивідуальність, погляди, релігію.</a:t>
            </a:r>
          </a:p>
          <a:p>
            <a:pPr algn="just"/>
            <a:r>
              <a:rPr lang="uk-UA" b="1" dirty="0" smtClean="0">
                <a:latin typeface="Times New Roman" pitchFamily="18" charset="0"/>
                <a:cs typeface="Times New Roman" pitchFamily="18" charset="0"/>
              </a:rPr>
              <a:t>       </a:t>
            </a:r>
            <a:r>
              <a:rPr lang="uk-UA" b="1" dirty="0" smtClean="0">
                <a:solidFill>
                  <a:srgbClr val="C00000"/>
                </a:solidFill>
                <a:latin typeface="Times New Roman" pitchFamily="18" charset="0"/>
                <a:cs typeface="Times New Roman" pitchFamily="18" charset="0"/>
              </a:rPr>
              <a:t>9. </a:t>
            </a:r>
            <a:r>
              <a:rPr lang="uk-UA" b="1" dirty="0" smtClean="0">
                <a:latin typeface="Times New Roman" pitchFamily="18" charset="0"/>
                <a:cs typeface="Times New Roman" pitchFamily="18" charset="0"/>
              </a:rPr>
              <a:t>Доступ дитини до інформації,дитячої літератури, право користуватись установами по догляду за дітьми.</a:t>
            </a:r>
          </a:p>
          <a:p>
            <a:pPr algn="just"/>
            <a:r>
              <a:rPr lang="uk-UA" b="1" dirty="0" smtClean="0">
                <a:latin typeface="Times New Roman" pitchFamily="18" charset="0"/>
                <a:cs typeface="Times New Roman" pitchFamily="18" charset="0"/>
              </a:rPr>
              <a:t>       </a:t>
            </a:r>
            <a:r>
              <a:rPr lang="uk-UA" b="1" dirty="0" smtClean="0">
                <a:solidFill>
                  <a:srgbClr val="C00000"/>
                </a:solidFill>
                <a:latin typeface="Times New Roman" pitchFamily="18" charset="0"/>
                <a:cs typeface="Times New Roman" pitchFamily="18" charset="0"/>
              </a:rPr>
              <a:t>10. </a:t>
            </a:r>
            <a:r>
              <a:rPr lang="uk-UA" b="1" dirty="0" smtClean="0">
                <a:latin typeface="Times New Roman" pitchFamily="18" charset="0"/>
                <a:cs typeface="Times New Roman" pitchFamily="18" charset="0"/>
              </a:rPr>
              <a:t>Правила усиновлення, статус біженця  та інше.</a:t>
            </a:r>
          </a:p>
          <a:p>
            <a:endParaRPr lang="uk-UA" b="1" dirty="0" smtClean="0">
              <a:latin typeface="Times New Roman" pitchFamily="18" charset="0"/>
              <a:cs typeface="Times New Roman" pitchFamily="18" charset="0"/>
            </a:endParaRPr>
          </a:p>
          <a:p>
            <a:endParaRPr lang="uk-UA" b="1" dirty="0" smtClean="0">
              <a:latin typeface="Times New Roman" pitchFamily="18" charset="0"/>
              <a:cs typeface="Times New Roman" pitchFamily="18" charset="0"/>
            </a:endParaRPr>
          </a:p>
          <a:p>
            <a:endParaRPr lang="uk-UA" b="1" dirty="0" smtClean="0">
              <a:latin typeface="Times New Roman" pitchFamily="18" charset="0"/>
              <a:cs typeface="Times New Roman" pitchFamily="18" charset="0"/>
            </a:endParaRPr>
          </a:p>
          <a:p>
            <a:endParaRPr lang="ru-RU"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3" y="169818"/>
            <a:ext cx="11288243" cy="1554480"/>
          </a:xfrm>
        </p:spPr>
        <p:txBody>
          <a:bodyPr>
            <a:normAutofit fontScale="90000"/>
          </a:bodyPr>
          <a:lstStyle/>
          <a:p>
            <a:pPr algn="ctr"/>
            <a:r>
              <a:rPr lang="uk-UA" sz="4400" b="1" dirty="0" smtClean="0">
                <a:solidFill>
                  <a:srgbClr val="C00000"/>
                </a:solidFill>
                <a:latin typeface="Times New Roman" pitchFamily="18" charset="0"/>
                <a:cs typeface="Times New Roman" pitchFamily="18" charset="0"/>
              </a:rPr>
              <a:t>Конвенція про права дитини</a:t>
            </a:r>
            <a:r>
              <a:rPr lang="uk-UA" b="1" dirty="0" smtClean="0">
                <a:solidFill>
                  <a:srgbClr val="C00000"/>
                </a:solidFill>
                <a:latin typeface="Times New Roman" pitchFamily="18" charset="0"/>
                <a:cs typeface="Times New Roman" pitchFamily="18" charset="0"/>
              </a:rPr>
              <a:t/>
            </a:r>
            <a:br>
              <a:rPr lang="uk-UA" b="1" dirty="0" smtClean="0">
                <a:solidFill>
                  <a:srgbClr val="C00000"/>
                </a:solidFill>
                <a:latin typeface="Times New Roman" pitchFamily="18" charset="0"/>
                <a:cs typeface="Times New Roman" pitchFamily="18" charset="0"/>
              </a:rPr>
            </a:br>
            <a:r>
              <a:rPr lang="uk-UA" sz="2700" b="1" dirty="0" smtClean="0">
                <a:solidFill>
                  <a:srgbClr val="C00000"/>
                </a:solidFill>
                <a:latin typeface="Times New Roman" pitchFamily="18" charset="0"/>
                <a:cs typeface="Times New Roman" pitchFamily="18" charset="0"/>
              </a:rPr>
              <a:t> (</a:t>
            </a:r>
            <a:r>
              <a:rPr lang="ru-RU" sz="2400" b="1" dirty="0" smtClean="0">
                <a:solidFill>
                  <a:srgbClr val="C00000"/>
                </a:solidFill>
                <a:latin typeface="Times New Roman" pitchFamily="18" charset="0"/>
                <a:cs typeface="Times New Roman" pitchFamily="18" charset="0"/>
              </a:rPr>
              <a:t>Документ 995_021, </a:t>
            </a:r>
            <a:r>
              <a:rPr lang="uk-UA" sz="2400" b="1" dirty="0" smtClean="0">
                <a:solidFill>
                  <a:srgbClr val="C00000"/>
                </a:solidFill>
                <a:latin typeface="Times New Roman" pitchFamily="18" charset="0"/>
                <a:cs typeface="Times New Roman" pitchFamily="18" charset="0"/>
              </a:rPr>
              <a:t>чинний, поточна редакція — Редакція від </a:t>
            </a:r>
            <a:r>
              <a:rPr lang="ru-RU" sz="2400" b="1" dirty="0" smtClean="0">
                <a:solidFill>
                  <a:srgbClr val="C00000"/>
                </a:solidFill>
                <a:latin typeface="Times New Roman" pitchFamily="18" charset="0"/>
                <a:cs typeface="Times New Roman" pitchFamily="18" charset="0"/>
              </a:rPr>
              <a:t>16.11.2023</a:t>
            </a:r>
            <a:r>
              <a:rPr lang="uk-UA" sz="2700" b="1" dirty="0" smtClean="0">
                <a:solidFill>
                  <a:srgbClr val="C00000"/>
                </a:solidFill>
                <a:latin typeface="Times New Roman" pitchFamily="18" charset="0"/>
                <a:cs typeface="Times New Roman" pitchFamily="18" charset="0"/>
              </a:rPr>
              <a:t/>
            </a:r>
            <a:br>
              <a:rPr lang="uk-UA" sz="2700" b="1" dirty="0" smtClean="0">
                <a:solidFill>
                  <a:srgbClr val="C00000"/>
                </a:solidFill>
                <a:latin typeface="Times New Roman" pitchFamily="18" charset="0"/>
                <a:cs typeface="Times New Roman" pitchFamily="18" charset="0"/>
              </a:rPr>
            </a:br>
            <a:r>
              <a:rPr lang="uk-UA" sz="2700" b="1" dirty="0" smtClean="0">
                <a:solidFill>
                  <a:srgbClr val="C00000"/>
                </a:solidFill>
                <a:latin typeface="Times New Roman" pitchFamily="18" charset="0"/>
                <a:cs typeface="Times New Roman" pitchFamily="18" charset="0"/>
              </a:rPr>
              <a:t> </a:t>
            </a:r>
            <a:r>
              <a:rPr lang="uk-UA" sz="2700" b="1" u="sng" dirty="0" smtClean="0">
                <a:solidFill>
                  <a:srgbClr val="C00000"/>
                </a:solidFill>
                <a:latin typeface="Times New Roman" pitchFamily="18" charset="0"/>
                <a:cs typeface="Times New Roman" pitchFamily="18" charset="0"/>
              </a:rPr>
              <a:t>Генеральна Асамблея ООН від 21.12.1995 р.)</a:t>
            </a:r>
            <a:r>
              <a:rPr lang="uk-UA" sz="2700" b="1" u="sng" dirty="0" smtClean="0">
                <a:solidFill>
                  <a:srgbClr val="C00000"/>
                </a:solidFill>
              </a:rPr>
              <a:t> </a:t>
            </a:r>
            <a:endParaRPr lang="ru-RU" sz="2700" b="1" u="sng" dirty="0">
              <a:solidFill>
                <a:srgbClr val="C00000"/>
              </a:solidFill>
            </a:endParaRPr>
          </a:p>
        </p:txBody>
      </p:sp>
      <p:sp>
        <p:nvSpPr>
          <p:cNvPr id="3" name="Содержимое 2"/>
          <p:cNvSpPr>
            <a:spLocks noGrp="1"/>
          </p:cNvSpPr>
          <p:nvPr>
            <p:ph idx="1"/>
          </p:nvPr>
        </p:nvSpPr>
        <p:spPr>
          <a:xfrm>
            <a:off x="261257" y="1750422"/>
            <a:ext cx="11930743" cy="5107577"/>
          </a:xfrm>
        </p:spPr>
        <p:txBody>
          <a:bodyPr>
            <a:normAutofit/>
          </a:bodyPr>
          <a:lstStyle/>
          <a:p>
            <a:pPr algn="just"/>
            <a:r>
              <a:rPr lang="uk-UA" sz="2000" b="1" dirty="0" smtClean="0">
                <a:latin typeface="Times New Roman" pitchFamily="18" charset="0"/>
                <a:cs typeface="Times New Roman" pitchFamily="18" charset="0"/>
              </a:rPr>
              <a:t>       </a:t>
            </a:r>
            <a:r>
              <a:rPr lang="uk-UA" sz="2000" b="1" dirty="0" smtClean="0">
                <a:solidFill>
                  <a:srgbClr val="C00000"/>
                </a:solidFill>
                <a:latin typeface="Times New Roman" pitchFamily="18" charset="0"/>
                <a:cs typeface="Times New Roman" pitchFamily="18" charset="0"/>
              </a:rPr>
              <a:t>11. </a:t>
            </a:r>
            <a:r>
              <a:rPr lang="uk-UA" sz="2000" b="1" dirty="0" smtClean="0">
                <a:latin typeface="Times New Roman" pitchFamily="18" charset="0"/>
                <a:cs typeface="Times New Roman" pitchFamily="18" charset="0"/>
              </a:rPr>
              <a:t>Право дитини на піклування, невтручання в особисте життя,  листування,  сім’ю, житло, збереження честі та гідності.</a:t>
            </a:r>
          </a:p>
          <a:p>
            <a:pPr algn="just"/>
            <a:r>
              <a:rPr lang="uk-UA" sz="2000" b="1" dirty="0" smtClean="0">
                <a:latin typeface="Times New Roman" pitchFamily="18" charset="0"/>
                <a:cs typeface="Times New Roman" pitchFamily="18" charset="0"/>
              </a:rPr>
              <a:t>       </a:t>
            </a:r>
            <a:r>
              <a:rPr lang="uk-UA" sz="2000" b="1" dirty="0" smtClean="0">
                <a:solidFill>
                  <a:srgbClr val="C00000"/>
                </a:solidFill>
                <a:latin typeface="Times New Roman" pitchFamily="18" charset="0"/>
                <a:cs typeface="Times New Roman" pitchFamily="18" charset="0"/>
              </a:rPr>
              <a:t>12. </a:t>
            </a:r>
            <a:r>
              <a:rPr lang="uk-UA" sz="2000" b="1" dirty="0" smtClean="0">
                <a:latin typeface="Times New Roman" pitchFamily="18" charset="0"/>
                <a:cs typeface="Times New Roman" pitchFamily="18" charset="0"/>
              </a:rPr>
              <a:t>Право на послуги в системі охорони здоров'я та користування засобами лікування хвороб і відновлення здоров'я. </a:t>
            </a:r>
          </a:p>
          <a:p>
            <a:pPr algn="just"/>
            <a:r>
              <a:rPr lang="uk-UA" sz="2000" b="1" dirty="0" smtClean="0">
                <a:latin typeface="Times New Roman" pitchFamily="18" charset="0"/>
                <a:cs typeface="Times New Roman" pitchFamily="18" charset="0"/>
              </a:rPr>
              <a:t>       </a:t>
            </a:r>
            <a:r>
              <a:rPr lang="uk-UA" sz="2000" b="1" dirty="0" smtClean="0">
                <a:solidFill>
                  <a:srgbClr val="C00000"/>
                </a:solidFill>
                <a:latin typeface="Times New Roman" pitchFamily="18" charset="0"/>
                <a:cs typeface="Times New Roman" pitchFamily="18" charset="0"/>
              </a:rPr>
              <a:t>13. </a:t>
            </a:r>
            <a:r>
              <a:rPr lang="uk-UA" sz="2000" b="1" dirty="0" smtClean="0">
                <a:latin typeface="Times New Roman" pitchFamily="18" charset="0"/>
                <a:cs typeface="Times New Roman" pitchFamily="18" charset="0"/>
              </a:rPr>
              <a:t>Дитина з інвалідністю має вести повноцінне і достойне життя в умовах, які забезпечують її гідність, сприяють почуттю впевненості в собі і полегшують її активну участь у житті суспільства.</a:t>
            </a:r>
          </a:p>
          <a:p>
            <a:pPr algn="just"/>
            <a:r>
              <a:rPr lang="uk-UA" sz="2000" b="1" dirty="0" smtClean="0">
                <a:latin typeface="Times New Roman" pitchFamily="18" charset="0"/>
                <a:cs typeface="Times New Roman" pitchFamily="18" charset="0"/>
              </a:rPr>
              <a:t>       </a:t>
            </a:r>
            <a:r>
              <a:rPr lang="uk-UA" sz="2000" b="1" dirty="0" smtClean="0">
                <a:solidFill>
                  <a:srgbClr val="C00000"/>
                </a:solidFill>
                <a:latin typeface="Times New Roman" pitchFamily="18" charset="0"/>
                <a:cs typeface="Times New Roman" pitchFamily="18" charset="0"/>
              </a:rPr>
              <a:t>14. </a:t>
            </a:r>
            <a:r>
              <a:rPr lang="uk-UA" sz="2000" b="1" dirty="0" smtClean="0">
                <a:latin typeface="Times New Roman" pitchFamily="18" charset="0"/>
                <a:cs typeface="Times New Roman" pitchFamily="18" charset="0"/>
              </a:rPr>
              <a:t>Право на користування благами соціального забезпечення, включаючи соціальне страхування, і вживають необхідних заходів щодо досягнення повного здійснення цього права згідно з їх національним законодавством.</a:t>
            </a:r>
          </a:p>
          <a:p>
            <a:pPr algn="just"/>
            <a:r>
              <a:rPr lang="uk-UA" sz="2000" b="1" dirty="0" smtClean="0">
                <a:latin typeface="Times New Roman" pitchFamily="18" charset="0"/>
                <a:cs typeface="Times New Roman" pitchFamily="18" charset="0"/>
              </a:rPr>
              <a:t>       </a:t>
            </a:r>
            <a:r>
              <a:rPr lang="uk-UA" sz="2000" b="1" dirty="0" smtClean="0">
                <a:solidFill>
                  <a:srgbClr val="C00000"/>
                </a:solidFill>
                <a:latin typeface="Times New Roman" pitchFamily="18" charset="0"/>
                <a:cs typeface="Times New Roman" pitchFamily="18" charset="0"/>
              </a:rPr>
              <a:t>15. </a:t>
            </a:r>
            <a:r>
              <a:rPr lang="uk-UA" sz="2000" b="1" dirty="0" smtClean="0">
                <a:latin typeface="Times New Roman" pitchFamily="18" charset="0"/>
                <a:cs typeface="Times New Roman" pitchFamily="18" charset="0"/>
              </a:rPr>
              <a:t>Право кожної дитини на рівень життя, необхідний для фізичного, розумового, духовного, морального і соціального розвитку дитини.</a:t>
            </a:r>
          </a:p>
          <a:p>
            <a:pPr algn="just"/>
            <a:r>
              <a:rPr lang="uk-UA" sz="2000" b="1" dirty="0" smtClean="0">
                <a:latin typeface="Times New Roman" pitchFamily="18" charset="0"/>
                <a:cs typeface="Times New Roman" pitchFamily="18" charset="0"/>
              </a:rPr>
              <a:t>       </a:t>
            </a:r>
            <a:r>
              <a:rPr lang="uk-UA" sz="2000" b="1" dirty="0" smtClean="0">
                <a:solidFill>
                  <a:srgbClr val="C00000"/>
                </a:solidFill>
                <a:latin typeface="Times New Roman" pitchFamily="18" charset="0"/>
                <a:cs typeface="Times New Roman" pitchFamily="18" charset="0"/>
              </a:rPr>
              <a:t>16. </a:t>
            </a:r>
            <a:r>
              <a:rPr lang="uk-UA" sz="2000" b="1" u="sng" dirty="0" smtClean="0">
                <a:solidFill>
                  <a:srgbClr val="C00000"/>
                </a:solidFill>
                <a:latin typeface="Times New Roman" pitchFamily="18" charset="0"/>
                <a:cs typeface="Times New Roman" pitchFamily="18" charset="0"/>
              </a:rPr>
              <a:t>Стаття 18, п. 3. </a:t>
            </a:r>
            <a:r>
              <a:rPr lang="uk-UA" sz="2000" b="1" dirty="0" smtClean="0">
                <a:latin typeface="Times New Roman" pitchFamily="18" charset="0"/>
                <a:cs typeface="Times New Roman" pitchFamily="18" charset="0"/>
              </a:rPr>
              <a:t>Право на користування закладами та установами по догляду за дитиною.</a:t>
            </a:r>
          </a:p>
          <a:p>
            <a:pPr algn="just"/>
            <a:r>
              <a:rPr lang="uk-UA" sz="2000" b="1" dirty="0" smtClean="0">
                <a:latin typeface="Times New Roman" pitchFamily="18" charset="0"/>
                <a:cs typeface="Times New Roman" pitchFamily="18" charset="0"/>
              </a:rPr>
              <a:t>       </a:t>
            </a:r>
            <a:r>
              <a:rPr lang="uk-UA" sz="2000" b="1" dirty="0" smtClean="0">
                <a:solidFill>
                  <a:srgbClr val="C00000"/>
                </a:solidFill>
                <a:latin typeface="Times New Roman" pitchFamily="18" charset="0"/>
                <a:cs typeface="Times New Roman" pitchFamily="18" charset="0"/>
              </a:rPr>
              <a:t>17. </a:t>
            </a:r>
            <a:r>
              <a:rPr lang="uk-UA" sz="2000" b="1" dirty="0" smtClean="0">
                <a:latin typeface="Times New Roman" pitchFamily="18" charset="0"/>
                <a:cs typeface="Times New Roman" pitchFamily="18" charset="0"/>
              </a:rPr>
              <a:t>Захист від фізичного, психологічного насильства, від образ чи зловживань  будь-кого.</a:t>
            </a:r>
          </a:p>
          <a:p>
            <a:endParaRPr lang="uk-UA" b="1" dirty="0" smtClean="0">
              <a:latin typeface="Times New Roman" pitchFamily="18" charset="0"/>
              <a:cs typeface="Times New Roman" pitchFamily="18" charset="0"/>
            </a:endParaRPr>
          </a:p>
          <a:p>
            <a:endParaRPr lang="uk-UA" b="1" dirty="0" smtClean="0">
              <a:latin typeface="Times New Roman" pitchFamily="18" charset="0"/>
              <a:cs typeface="Times New Roman" pitchFamily="18" charset="0"/>
            </a:endParaRPr>
          </a:p>
          <a:p>
            <a:endParaRPr lang="uk-UA" b="1" dirty="0" smtClean="0">
              <a:latin typeface="Times New Roman" pitchFamily="18" charset="0"/>
              <a:cs typeface="Times New Roman" pitchFamily="18" charset="0"/>
            </a:endParaRPr>
          </a:p>
          <a:p>
            <a:endParaRPr lang="ru-RU"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1257" y="156754"/>
            <a:ext cx="11367525" cy="1018903"/>
          </a:xfrm>
        </p:spPr>
        <p:txBody>
          <a:bodyPr>
            <a:normAutofit fontScale="90000"/>
          </a:bodyPr>
          <a:lstStyle/>
          <a:p>
            <a:pPr algn="ctr"/>
            <a:r>
              <a:rPr lang="uk-UA" sz="2800" b="1" dirty="0" smtClean="0">
                <a:solidFill>
                  <a:srgbClr val="C00000"/>
                </a:solidFill>
                <a:latin typeface="Times New Roman" pitchFamily="18" charset="0"/>
                <a:cs typeface="Times New Roman" pitchFamily="18" charset="0"/>
              </a:rPr>
              <a:t>Конвенція про права дитини</a:t>
            </a:r>
            <a:r>
              <a:rPr lang="uk-UA" sz="2000" b="1" dirty="0" smtClean="0">
                <a:solidFill>
                  <a:srgbClr val="C00000"/>
                </a:solidFill>
                <a:latin typeface="Times New Roman" pitchFamily="18" charset="0"/>
                <a:cs typeface="Times New Roman" pitchFamily="18" charset="0"/>
              </a:rPr>
              <a:t/>
            </a:r>
            <a:br>
              <a:rPr lang="uk-UA" sz="2000" b="1" dirty="0" smtClean="0">
                <a:solidFill>
                  <a:srgbClr val="C00000"/>
                </a:solidFill>
                <a:latin typeface="Times New Roman" pitchFamily="18" charset="0"/>
                <a:cs typeface="Times New Roman" pitchFamily="18" charset="0"/>
              </a:rPr>
            </a:br>
            <a:r>
              <a:rPr lang="uk-UA" sz="2000" b="1" dirty="0" smtClean="0">
                <a:solidFill>
                  <a:srgbClr val="C00000"/>
                </a:solidFill>
                <a:latin typeface="Times New Roman" pitchFamily="18" charset="0"/>
                <a:cs typeface="Times New Roman" pitchFamily="18" charset="0"/>
              </a:rPr>
              <a:t> (</a:t>
            </a:r>
            <a:r>
              <a:rPr lang="ru-RU" sz="2000" b="1" dirty="0" smtClean="0">
                <a:solidFill>
                  <a:srgbClr val="C00000"/>
                </a:solidFill>
                <a:latin typeface="Times New Roman" pitchFamily="18" charset="0"/>
                <a:cs typeface="Times New Roman" pitchFamily="18" charset="0"/>
              </a:rPr>
              <a:t>Документ 995_021, </a:t>
            </a:r>
            <a:r>
              <a:rPr lang="uk-UA" sz="2000" b="1" dirty="0" smtClean="0">
                <a:solidFill>
                  <a:srgbClr val="C00000"/>
                </a:solidFill>
                <a:latin typeface="Times New Roman" pitchFamily="18" charset="0"/>
                <a:cs typeface="Times New Roman" pitchFamily="18" charset="0"/>
              </a:rPr>
              <a:t>чинний, поточна редакція — Редакція від </a:t>
            </a:r>
            <a:r>
              <a:rPr lang="ru-RU" sz="2000" b="1" dirty="0" smtClean="0">
                <a:solidFill>
                  <a:srgbClr val="C00000"/>
                </a:solidFill>
                <a:latin typeface="Times New Roman" pitchFamily="18" charset="0"/>
                <a:cs typeface="Times New Roman" pitchFamily="18" charset="0"/>
              </a:rPr>
              <a:t>16.11.2023</a:t>
            </a:r>
            <a:r>
              <a:rPr lang="uk-UA" sz="2000" b="1" dirty="0" smtClean="0">
                <a:solidFill>
                  <a:srgbClr val="C00000"/>
                </a:solidFill>
                <a:latin typeface="Times New Roman" pitchFamily="18" charset="0"/>
                <a:cs typeface="Times New Roman" pitchFamily="18" charset="0"/>
              </a:rPr>
              <a:t/>
            </a:r>
            <a:br>
              <a:rPr lang="uk-UA" sz="2000" b="1" dirty="0" smtClean="0">
                <a:solidFill>
                  <a:srgbClr val="C00000"/>
                </a:solidFill>
                <a:latin typeface="Times New Roman" pitchFamily="18" charset="0"/>
                <a:cs typeface="Times New Roman" pitchFamily="18" charset="0"/>
              </a:rPr>
            </a:br>
            <a:r>
              <a:rPr lang="uk-UA" sz="2000" b="1" dirty="0" smtClean="0">
                <a:solidFill>
                  <a:srgbClr val="C00000"/>
                </a:solidFill>
                <a:latin typeface="Times New Roman" pitchFamily="18" charset="0"/>
                <a:cs typeface="Times New Roman" pitchFamily="18" charset="0"/>
              </a:rPr>
              <a:t> </a:t>
            </a:r>
            <a:r>
              <a:rPr lang="uk-UA" sz="2000" b="1" u="sng" dirty="0" smtClean="0">
                <a:solidFill>
                  <a:srgbClr val="C00000"/>
                </a:solidFill>
                <a:latin typeface="Times New Roman" pitchFamily="18" charset="0"/>
                <a:cs typeface="Times New Roman" pitchFamily="18" charset="0"/>
              </a:rPr>
              <a:t>Генеральна Асамблея ООН від 21.12.1995 р.)</a:t>
            </a:r>
            <a:r>
              <a:rPr lang="uk-UA" sz="2000" b="1" u="sng" dirty="0" smtClean="0">
                <a:solidFill>
                  <a:srgbClr val="C00000"/>
                </a:solidFill>
              </a:rPr>
              <a:t> </a:t>
            </a:r>
            <a:endParaRPr lang="ru-RU" sz="2000" dirty="0"/>
          </a:p>
        </p:txBody>
      </p:sp>
      <p:sp>
        <p:nvSpPr>
          <p:cNvPr id="3" name="Содержимое 2"/>
          <p:cNvSpPr>
            <a:spLocks noGrp="1"/>
          </p:cNvSpPr>
          <p:nvPr>
            <p:ph idx="1"/>
          </p:nvPr>
        </p:nvSpPr>
        <p:spPr>
          <a:xfrm>
            <a:off x="287383" y="1254035"/>
            <a:ext cx="11691257" cy="5355772"/>
          </a:xfrm>
        </p:spPr>
        <p:txBody>
          <a:bodyPr>
            <a:normAutofit lnSpcReduction="10000"/>
          </a:bodyPr>
          <a:lstStyle/>
          <a:p>
            <a:pPr algn="just"/>
            <a:r>
              <a:rPr lang="uk-UA" b="1" dirty="0" smtClean="0">
                <a:solidFill>
                  <a:srgbClr val="C00000"/>
                </a:solidFill>
                <a:latin typeface="Times New Roman" pitchFamily="18" charset="0"/>
                <a:cs typeface="Times New Roman" pitchFamily="18" charset="0"/>
              </a:rPr>
              <a:t>       18. Стаття 28</a:t>
            </a:r>
            <a:r>
              <a:rPr lang="uk-UA" b="1" dirty="0" smtClean="0">
                <a:latin typeface="Times New Roman" pitchFamily="18" charset="0"/>
                <a:cs typeface="Times New Roman" pitchFamily="18" charset="0"/>
              </a:rPr>
              <a:t>. </a:t>
            </a:r>
            <a:r>
              <a:rPr lang="uk-UA" b="1" u="sng" dirty="0" smtClean="0">
                <a:latin typeface="Times New Roman" pitchFamily="18" charset="0"/>
                <a:cs typeface="Times New Roman" pitchFamily="18" charset="0"/>
              </a:rPr>
              <a:t>Право дитини на освіту, </a:t>
            </a:r>
            <a:r>
              <a:rPr lang="uk-UA" b="1" dirty="0" smtClean="0">
                <a:latin typeface="Times New Roman" pitchFamily="18" charset="0"/>
                <a:cs typeface="Times New Roman" pitchFamily="18" charset="0"/>
              </a:rPr>
              <a:t>безоплатну та обов’язкову початкову освіту, доступність середньої та вищої освіти, вживання заходів для відвідування шкіл. Вживання методів, що ґрунтуються на повазі до людської гідності дитини та відповідно до цієї Конвенції.</a:t>
            </a:r>
          </a:p>
          <a:p>
            <a:pPr algn="just"/>
            <a:r>
              <a:rPr lang="uk-UA" b="1" dirty="0" smtClean="0">
                <a:solidFill>
                  <a:srgbClr val="C00000"/>
                </a:solidFill>
                <a:latin typeface="Times New Roman" pitchFamily="18" charset="0"/>
                <a:cs typeface="Times New Roman" pitchFamily="18" charset="0"/>
              </a:rPr>
              <a:t>       19. Стаття 29. </a:t>
            </a:r>
            <a:r>
              <a:rPr lang="uk-UA" b="1" dirty="0" smtClean="0">
                <a:latin typeface="Times New Roman" pitchFamily="18" charset="0"/>
                <a:cs typeface="Times New Roman" pitchFamily="18" charset="0"/>
              </a:rPr>
              <a:t>Направленість освіти на розвиток особи, здібностей, поваги до прав людини, поваги до батьків, культури, мови, національних цінностей, миру, толерантності, гендерної рівноправності, дружби, поваги до навколишньої природи.</a:t>
            </a:r>
          </a:p>
          <a:p>
            <a:pPr algn="just"/>
            <a:r>
              <a:rPr lang="uk-UA" b="1" dirty="0" smtClean="0">
                <a:solidFill>
                  <a:srgbClr val="C00000"/>
                </a:solidFill>
                <a:latin typeface="Times New Roman" pitchFamily="18" charset="0"/>
                <a:cs typeface="Times New Roman" pitchFamily="18" charset="0"/>
              </a:rPr>
              <a:t>       20. Стаття 30. </a:t>
            </a:r>
            <a:r>
              <a:rPr lang="uk-UA" b="1" dirty="0" smtClean="0">
                <a:latin typeface="Times New Roman" pitchFamily="18" charset="0"/>
                <a:cs typeface="Times New Roman" pitchFamily="18" charset="0"/>
              </a:rPr>
              <a:t>Право навчатися на рідній мові та традиціях і культурі свого народу.</a:t>
            </a:r>
          </a:p>
          <a:p>
            <a:pPr algn="just"/>
            <a:r>
              <a:rPr lang="uk-UA" b="1" dirty="0" smtClean="0">
                <a:solidFill>
                  <a:srgbClr val="C00000"/>
                </a:solidFill>
                <a:latin typeface="Times New Roman" pitchFamily="18" charset="0"/>
                <a:cs typeface="Times New Roman" pitchFamily="18" charset="0"/>
              </a:rPr>
              <a:t>       21. Стаття 31. </a:t>
            </a:r>
            <a:r>
              <a:rPr lang="uk-UA" b="1" dirty="0" smtClean="0">
                <a:latin typeface="Times New Roman" pitchFamily="18" charset="0"/>
                <a:cs typeface="Times New Roman" pitchFamily="18" charset="0"/>
              </a:rPr>
              <a:t>Право на відпочинок та можливість брати участь у іграх,  розважальних заходах та творчий діяльності.</a:t>
            </a:r>
          </a:p>
          <a:p>
            <a:pPr algn="just"/>
            <a:r>
              <a:rPr lang="uk-UA" b="1" dirty="0" smtClean="0">
                <a:solidFill>
                  <a:srgbClr val="C00000"/>
                </a:solidFill>
                <a:latin typeface="Times New Roman" pitchFamily="18" charset="0"/>
                <a:cs typeface="Times New Roman" pitchFamily="18" charset="0"/>
              </a:rPr>
              <a:t>       22. </a:t>
            </a:r>
            <a:r>
              <a:rPr lang="uk-UA" b="1" dirty="0" smtClean="0">
                <a:latin typeface="Times New Roman" pitchFamily="18" charset="0"/>
                <a:cs typeface="Times New Roman" pitchFamily="18" charset="0"/>
              </a:rPr>
              <a:t>Право на захист від економічної експлуатації, небезпеки для здоров’я.  Обмеження віку для прийому на роботу.</a:t>
            </a:r>
          </a:p>
          <a:p>
            <a:pPr algn="just"/>
            <a:r>
              <a:rPr lang="uk-UA" b="1" dirty="0" smtClean="0">
                <a:solidFill>
                  <a:srgbClr val="C00000"/>
                </a:solidFill>
                <a:latin typeface="Times New Roman" pitchFamily="18" charset="0"/>
                <a:cs typeface="Times New Roman" pitchFamily="18" charset="0"/>
              </a:rPr>
              <a:t>       23. </a:t>
            </a:r>
            <a:r>
              <a:rPr lang="uk-UA" b="1" dirty="0" smtClean="0">
                <a:latin typeface="Times New Roman" pitchFamily="18" charset="0"/>
                <a:cs typeface="Times New Roman" pitchFamily="18" charset="0"/>
              </a:rPr>
              <a:t>Захист від вживання наркотичних засобів, психотропних речовин та торгівлі ними.</a:t>
            </a:r>
          </a:p>
          <a:p>
            <a:pPr algn="just"/>
            <a:r>
              <a:rPr lang="uk-UA" b="1" dirty="0" smtClean="0">
                <a:solidFill>
                  <a:srgbClr val="C00000"/>
                </a:solidFill>
                <a:latin typeface="Times New Roman" pitchFamily="18" charset="0"/>
                <a:cs typeface="Times New Roman" pitchFamily="18" charset="0"/>
              </a:rPr>
              <a:t>       24.  </a:t>
            </a:r>
            <a:r>
              <a:rPr lang="uk-UA" b="1" dirty="0" smtClean="0">
                <a:latin typeface="Times New Roman" pitchFamily="18" charset="0"/>
                <a:cs typeface="Times New Roman" pitchFamily="18" charset="0"/>
              </a:rPr>
              <a:t>Захист від  усіх форм сексуальної експлуатації  й порнографії та примушування до цього.</a:t>
            </a:r>
          </a:p>
          <a:p>
            <a:pPr algn="just"/>
            <a:r>
              <a:rPr lang="uk-UA" b="1" dirty="0" smtClean="0">
                <a:solidFill>
                  <a:srgbClr val="C00000"/>
                </a:solidFill>
                <a:latin typeface="Times New Roman" pitchFamily="18" charset="0"/>
                <a:cs typeface="Times New Roman" pitchFamily="18" charset="0"/>
              </a:rPr>
              <a:t>       25. </a:t>
            </a:r>
            <a:r>
              <a:rPr lang="uk-UA" b="1" dirty="0" smtClean="0">
                <a:latin typeface="Times New Roman" pitchFamily="18" charset="0"/>
                <a:cs typeface="Times New Roman" pitchFamily="18" charset="0"/>
              </a:rPr>
              <a:t>Захист від викрадень  дітей та торгівлі дітьми, будь-яких форм експлуатації дітей.</a:t>
            </a:r>
          </a:p>
          <a:p>
            <a:pPr algn="just"/>
            <a:r>
              <a:rPr lang="uk-UA" b="1" dirty="0" smtClean="0">
                <a:solidFill>
                  <a:srgbClr val="C00000"/>
                </a:solidFill>
                <a:latin typeface="Times New Roman" pitchFamily="18" charset="0"/>
                <a:cs typeface="Times New Roman" pitchFamily="18" charset="0"/>
              </a:rPr>
              <a:t>       26.  </a:t>
            </a:r>
            <a:r>
              <a:rPr lang="uk-UA" b="1" dirty="0" smtClean="0">
                <a:latin typeface="Times New Roman" pitchFamily="18" charset="0"/>
                <a:cs typeface="Times New Roman" pitchFamily="18" charset="0"/>
              </a:rPr>
              <a:t>Гуманне ставлення, заборона катувань, жорстокого поводження, позбавлення волі до 18 років.</a:t>
            </a:r>
          </a:p>
          <a:p>
            <a:pPr algn="just"/>
            <a:r>
              <a:rPr lang="uk-UA" b="1" dirty="0" smtClean="0">
                <a:latin typeface="Times New Roman" pitchFamily="18" charset="0"/>
                <a:cs typeface="Times New Roman" pitchFamily="18" charset="0"/>
              </a:rPr>
              <a:t> Та інше.</a:t>
            </a:r>
          </a:p>
          <a:p>
            <a:endParaRPr lang="ru-RU" b="1" dirty="0">
              <a:latin typeface="Times New Roman"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9634" y="274321"/>
            <a:ext cx="11456126" cy="640080"/>
          </a:xfrm>
        </p:spPr>
        <p:txBody>
          <a:bodyPr>
            <a:noAutofit/>
          </a:bodyPr>
          <a:lstStyle/>
          <a:p>
            <a:pPr algn="ctr"/>
            <a:r>
              <a:rPr lang="uk-UA" sz="4400" b="1" dirty="0" smtClean="0">
                <a:solidFill>
                  <a:srgbClr val="C00000"/>
                </a:solidFill>
                <a:latin typeface="Times New Roman" pitchFamily="18" charset="0"/>
                <a:cs typeface="Times New Roman" pitchFamily="18" charset="0"/>
              </a:rPr>
              <a:t>Конституція України: права дитини</a:t>
            </a:r>
            <a:endParaRPr lang="ru-RU" sz="4400" b="1" dirty="0">
              <a:solidFill>
                <a:srgbClr val="C00000"/>
              </a:solidFill>
              <a:latin typeface="Times New Roman" pitchFamily="18" charset="0"/>
              <a:cs typeface="Times New Roman" pitchFamily="18" charset="0"/>
            </a:endParaRPr>
          </a:p>
        </p:txBody>
      </p:sp>
      <p:sp>
        <p:nvSpPr>
          <p:cNvPr id="3" name="Содержимое 2"/>
          <p:cNvSpPr>
            <a:spLocks noGrp="1"/>
          </p:cNvSpPr>
          <p:nvPr>
            <p:ph idx="1"/>
          </p:nvPr>
        </p:nvSpPr>
        <p:spPr>
          <a:xfrm>
            <a:off x="313509" y="1071154"/>
            <a:ext cx="11508377" cy="5447211"/>
          </a:xfrm>
        </p:spPr>
        <p:txBody>
          <a:bodyPr>
            <a:noAutofit/>
          </a:bodyPr>
          <a:lstStyle/>
          <a:p>
            <a:pPr algn="just"/>
            <a:r>
              <a:rPr lang="uk-UA" sz="2000" b="1" dirty="0" smtClean="0">
                <a:latin typeface="Times New Roman" pitchFamily="18" charset="0"/>
                <a:cs typeface="Times New Roman" pitchFamily="18" charset="0"/>
              </a:rPr>
              <a:t>          </a:t>
            </a:r>
            <a:r>
              <a:rPr lang="uk-UA" sz="2000" b="1" dirty="0" smtClean="0">
                <a:solidFill>
                  <a:srgbClr val="C00000"/>
                </a:solidFill>
                <a:latin typeface="Times New Roman" pitchFamily="18" charset="0"/>
                <a:cs typeface="Times New Roman" pitchFamily="18" charset="0"/>
              </a:rPr>
              <a:t>Стаття 51. </a:t>
            </a:r>
            <a:r>
              <a:rPr lang="uk-UA" sz="2000" b="1" u="sng" dirty="0" smtClean="0">
                <a:solidFill>
                  <a:schemeClr val="bg2">
                    <a:lumMod val="25000"/>
                  </a:schemeClr>
                </a:solidFill>
                <a:latin typeface="Times New Roman" pitchFamily="18" charset="0"/>
                <a:cs typeface="Times New Roman" pitchFamily="18" charset="0"/>
              </a:rPr>
              <a:t>Батьки зобов'язані утримувати дітей до їх повноліття</a:t>
            </a:r>
            <a:r>
              <a:rPr lang="uk-UA" sz="2000" b="1" dirty="0" smtClean="0">
                <a:latin typeface="Times New Roman" pitchFamily="18" charset="0"/>
                <a:cs typeface="Times New Roman" pitchFamily="18" charset="0"/>
              </a:rPr>
              <a:t>. Повнолітні діти зобов'язані піклуватися про своїх непрацездатних батьків.</a:t>
            </a:r>
          </a:p>
          <a:p>
            <a:pPr algn="just"/>
            <a:r>
              <a:rPr lang="uk-UA" sz="2000" b="1" dirty="0" smtClean="0">
                <a:latin typeface="Times New Roman" pitchFamily="18" charset="0"/>
                <a:cs typeface="Times New Roman" pitchFamily="18" charset="0"/>
              </a:rPr>
              <a:t>          </a:t>
            </a:r>
            <a:r>
              <a:rPr lang="uk-UA" sz="2000" b="1" dirty="0" smtClean="0">
                <a:solidFill>
                  <a:schemeClr val="bg2">
                    <a:lumMod val="25000"/>
                  </a:schemeClr>
                </a:solidFill>
                <a:latin typeface="Times New Roman" pitchFamily="18" charset="0"/>
                <a:cs typeface="Times New Roman" pitchFamily="18" charset="0"/>
              </a:rPr>
              <a:t>Сім'я, </a:t>
            </a:r>
            <a:r>
              <a:rPr lang="uk-UA" sz="2000" b="1" u="sng" dirty="0" smtClean="0">
                <a:solidFill>
                  <a:schemeClr val="bg2">
                    <a:lumMod val="25000"/>
                  </a:schemeClr>
                </a:solidFill>
                <a:latin typeface="Times New Roman" pitchFamily="18" charset="0"/>
                <a:cs typeface="Times New Roman" pitchFamily="18" charset="0"/>
              </a:rPr>
              <a:t>дитинство</a:t>
            </a:r>
            <a:r>
              <a:rPr lang="uk-UA" sz="2000" b="1" dirty="0" smtClean="0">
                <a:solidFill>
                  <a:schemeClr val="bg2">
                    <a:lumMod val="25000"/>
                  </a:schemeClr>
                </a:solidFill>
                <a:latin typeface="Times New Roman" pitchFamily="18" charset="0"/>
                <a:cs typeface="Times New Roman" pitchFamily="18" charset="0"/>
              </a:rPr>
              <a:t>, материнство і батьківство охороняються державою.</a:t>
            </a:r>
          </a:p>
          <a:p>
            <a:pPr algn="just"/>
            <a:r>
              <a:rPr lang="uk-UA" sz="2000" b="1" dirty="0" smtClean="0">
                <a:latin typeface="Times New Roman" pitchFamily="18" charset="0"/>
                <a:cs typeface="Times New Roman" pitchFamily="18" charset="0"/>
              </a:rPr>
              <a:t>          </a:t>
            </a:r>
            <a:r>
              <a:rPr lang="uk-UA" sz="2000" b="1" dirty="0" smtClean="0">
                <a:solidFill>
                  <a:srgbClr val="C00000"/>
                </a:solidFill>
                <a:latin typeface="Times New Roman" pitchFamily="18" charset="0"/>
                <a:cs typeface="Times New Roman" pitchFamily="18" charset="0"/>
              </a:rPr>
              <a:t>Стаття 52. </a:t>
            </a:r>
            <a:r>
              <a:rPr lang="uk-UA" sz="2000" b="1" u="sng" dirty="0" smtClean="0">
                <a:solidFill>
                  <a:schemeClr val="bg2">
                    <a:lumMod val="25000"/>
                  </a:schemeClr>
                </a:solidFill>
                <a:latin typeface="Times New Roman" pitchFamily="18" charset="0"/>
                <a:cs typeface="Times New Roman" pitchFamily="18" charset="0"/>
              </a:rPr>
              <a:t>Діти рівні у своїх правах </a:t>
            </a:r>
            <a:r>
              <a:rPr lang="uk-UA" sz="2000" b="1" dirty="0" smtClean="0">
                <a:latin typeface="Times New Roman" pitchFamily="18" charset="0"/>
                <a:cs typeface="Times New Roman" pitchFamily="18" charset="0"/>
              </a:rPr>
              <a:t>незалежно від походження, а також від того, народжені вони у шлюбі чи поза ним.</a:t>
            </a:r>
          </a:p>
          <a:p>
            <a:pPr algn="just"/>
            <a:r>
              <a:rPr lang="uk-UA" sz="2000" b="1" dirty="0" smtClean="0">
                <a:latin typeface="Times New Roman" pitchFamily="18" charset="0"/>
                <a:cs typeface="Times New Roman" pitchFamily="18" charset="0"/>
              </a:rPr>
              <a:t>          </a:t>
            </a:r>
            <a:r>
              <a:rPr lang="uk-UA" sz="2000" b="1" u="sng" dirty="0" smtClean="0">
                <a:solidFill>
                  <a:schemeClr val="bg2">
                    <a:lumMod val="25000"/>
                  </a:schemeClr>
                </a:solidFill>
                <a:latin typeface="Times New Roman" pitchFamily="18" charset="0"/>
                <a:cs typeface="Times New Roman" pitchFamily="18" charset="0"/>
              </a:rPr>
              <a:t>Будь-яке насильство над дитиною та її експлуатація переслідуються за законом.</a:t>
            </a:r>
          </a:p>
          <a:p>
            <a:pPr algn="just"/>
            <a:r>
              <a:rPr lang="uk-UA" sz="2000" b="1" dirty="0" smtClean="0">
                <a:latin typeface="Times New Roman" pitchFamily="18" charset="0"/>
                <a:cs typeface="Times New Roman" pitchFamily="18" charset="0"/>
              </a:rPr>
              <a:t>          </a:t>
            </a:r>
            <a:r>
              <a:rPr lang="uk-UA" sz="2000" b="1" u="sng" dirty="0" smtClean="0">
                <a:solidFill>
                  <a:schemeClr val="bg2">
                    <a:lumMod val="25000"/>
                  </a:schemeClr>
                </a:solidFill>
                <a:latin typeface="Times New Roman" pitchFamily="18" charset="0"/>
                <a:cs typeface="Times New Roman" pitchFamily="18" charset="0"/>
              </a:rPr>
              <a:t>Утримання та виховання дітей-сиріт і дітей, позбавлених батьківського піклування, покладається на державу. Держава заохочує і підтримує благодійницьку діяльність щодо дітей</a:t>
            </a:r>
            <a:r>
              <a:rPr lang="uk-UA" sz="2000" b="1" dirty="0" smtClean="0">
                <a:latin typeface="Times New Roman" pitchFamily="18" charset="0"/>
                <a:cs typeface="Times New Roman" pitchFamily="18" charset="0"/>
              </a:rPr>
              <a:t>.</a:t>
            </a:r>
          </a:p>
          <a:p>
            <a:pPr algn="just"/>
            <a:r>
              <a:rPr lang="uk-UA" sz="2000" b="1" dirty="0" smtClean="0">
                <a:latin typeface="Times New Roman" pitchFamily="18" charset="0"/>
                <a:cs typeface="Times New Roman" pitchFamily="18" charset="0"/>
              </a:rPr>
              <a:t>          </a:t>
            </a:r>
            <a:r>
              <a:rPr lang="uk-UA" sz="2000" b="1" dirty="0" smtClean="0">
                <a:solidFill>
                  <a:srgbClr val="C00000"/>
                </a:solidFill>
                <a:latin typeface="Times New Roman" pitchFamily="18" charset="0"/>
                <a:cs typeface="Times New Roman" pitchFamily="18" charset="0"/>
              </a:rPr>
              <a:t>Стаття 53. </a:t>
            </a:r>
            <a:r>
              <a:rPr lang="uk-UA" sz="2000" b="1" dirty="0" smtClean="0">
                <a:latin typeface="Times New Roman" pitchFamily="18" charset="0"/>
                <a:cs typeface="Times New Roman" pitchFamily="18" charset="0"/>
              </a:rPr>
              <a:t>Кожен має право на освіту. </a:t>
            </a:r>
            <a:r>
              <a:rPr lang="uk-UA" sz="2000" b="1" u="sng" dirty="0" smtClean="0">
                <a:solidFill>
                  <a:schemeClr val="bg2">
                    <a:lumMod val="25000"/>
                  </a:schemeClr>
                </a:solidFill>
                <a:latin typeface="Times New Roman" pitchFamily="18" charset="0"/>
                <a:cs typeface="Times New Roman" pitchFamily="18" charset="0"/>
              </a:rPr>
              <a:t>Держава забезпечує доступність і безоплатність дошкільної,</a:t>
            </a:r>
            <a:r>
              <a:rPr lang="uk-UA" sz="2000" b="1" dirty="0" smtClean="0">
                <a:latin typeface="Times New Roman" pitchFamily="18" charset="0"/>
                <a:cs typeface="Times New Roman" pitchFamily="18" charset="0"/>
              </a:rPr>
              <a:t> повної загальної середньої, професійно-технічної, вищої освіти в державних і комунальних навчальних закладах; </a:t>
            </a:r>
            <a:r>
              <a:rPr lang="uk-UA" sz="2000" b="1" u="sng" dirty="0" smtClean="0">
                <a:solidFill>
                  <a:schemeClr val="bg2">
                    <a:lumMod val="25000"/>
                  </a:schemeClr>
                </a:solidFill>
                <a:latin typeface="Times New Roman" pitchFamily="18" charset="0"/>
                <a:cs typeface="Times New Roman" pitchFamily="18" charset="0"/>
              </a:rPr>
              <a:t>розвиток дошкільної, </a:t>
            </a:r>
            <a:r>
              <a:rPr lang="uk-UA" sz="2000" b="1" dirty="0" smtClean="0">
                <a:latin typeface="Times New Roman" pitchFamily="18" charset="0"/>
                <a:cs typeface="Times New Roman" pitchFamily="18" charset="0"/>
              </a:rPr>
              <a:t>повної загальної середньої, позашкільної, професійно-технічної, вищої і післядипломної освіти, різних форм навчання; надання державних стипендій та пільг учням і студентам.</a:t>
            </a:r>
          </a:p>
          <a:p>
            <a:pPr algn="just">
              <a:buNone/>
            </a:pPr>
            <a:r>
              <a:rPr lang="uk-UA" sz="2000" b="1" dirty="0" smtClean="0">
                <a:solidFill>
                  <a:schemeClr val="bg2">
                    <a:lumMod val="25000"/>
                  </a:schemeClr>
                </a:solidFill>
                <a:latin typeface="Times New Roman" pitchFamily="18" charset="0"/>
                <a:cs typeface="Times New Roman" pitchFamily="18" charset="0"/>
              </a:rPr>
              <a:t>                                        (Документ 254к/96-ВР, чинний, поточна редакція — Редакція від 01.01.2020)</a:t>
            </a:r>
            <a:endParaRPr lang="uk-UA" sz="2000" b="1" dirty="0">
              <a:solidFill>
                <a:schemeClr val="bg2">
                  <a:lumMod val="25000"/>
                </a:schemeClr>
              </a:solidFill>
              <a:latin typeface="Times New Roman" pitchFamily="18" charset="0"/>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3" y="182880"/>
            <a:ext cx="10164837" cy="653143"/>
          </a:xfrm>
        </p:spPr>
        <p:txBody>
          <a:bodyPr/>
          <a:lstStyle/>
          <a:p>
            <a:pPr algn="ctr"/>
            <a:r>
              <a:rPr lang="uk-UA" b="1" dirty="0" smtClean="0">
                <a:solidFill>
                  <a:srgbClr val="C00000"/>
                </a:solidFill>
                <a:latin typeface="Times New Roman" pitchFamily="18" charset="0"/>
                <a:cs typeface="Times New Roman" pitchFamily="18" charset="0"/>
              </a:rPr>
              <a:t>Закон України “Про освіту”</a:t>
            </a:r>
            <a:endParaRPr lang="ru-RU" b="1" dirty="0">
              <a:solidFill>
                <a:srgbClr val="C00000"/>
              </a:solidFill>
              <a:latin typeface="Times New Roman" pitchFamily="18" charset="0"/>
              <a:cs typeface="Times New Roman" pitchFamily="18" charset="0"/>
            </a:endParaRPr>
          </a:p>
        </p:txBody>
      </p:sp>
      <p:sp>
        <p:nvSpPr>
          <p:cNvPr id="3" name="Содержимое 2"/>
          <p:cNvSpPr>
            <a:spLocks noGrp="1"/>
          </p:cNvSpPr>
          <p:nvPr>
            <p:ph idx="1"/>
          </p:nvPr>
        </p:nvSpPr>
        <p:spPr>
          <a:xfrm>
            <a:off x="248195" y="992777"/>
            <a:ext cx="10894422" cy="5499463"/>
          </a:xfrm>
        </p:spPr>
        <p:txBody>
          <a:bodyPr>
            <a:normAutofit lnSpcReduction="10000"/>
          </a:bodyPr>
          <a:lstStyle/>
          <a:p>
            <a:pPr algn="just"/>
            <a:r>
              <a:rPr lang="uk-UA" sz="2000" b="1" dirty="0" smtClean="0">
                <a:solidFill>
                  <a:srgbClr val="C00000"/>
                </a:solidFill>
                <a:latin typeface="Times New Roman" pitchFamily="18" charset="0"/>
                <a:cs typeface="Times New Roman" pitchFamily="18" charset="0"/>
              </a:rPr>
              <a:t>       Стаття 3. </a:t>
            </a:r>
            <a:r>
              <a:rPr lang="uk-UA" sz="2000" b="1" dirty="0" smtClean="0">
                <a:latin typeface="Times New Roman" pitchFamily="18" charset="0"/>
                <a:cs typeface="Times New Roman" pitchFamily="18" charset="0"/>
              </a:rPr>
              <a:t>Право на освіту. Рівні умови доступу до усіх форм освіти, інформаційних джерел та ресурсів. Право на освіту не може бути обмежене законом. Закон може встановлювати особливі умови доступу до певного рівня освіти, спеціальності (професії).</a:t>
            </a:r>
          </a:p>
          <a:p>
            <a:pPr algn="just">
              <a:buNone/>
            </a:pPr>
            <a:r>
              <a:rPr lang="uk-UA" sz="2000" b="1" dirty="0" smtClean="0">
                <a:solidFill>
                  <a:srgbClr val="C00000"/>
                </a:solidFill>
                <a:latin typeface="Times New Roman" pitchFamily="18" charset="0"/>
                <a:cs typeface="Times New Roman" pitchFamily="18" charset="0"/>
              </a:rPr>
              <a:t>    </a:t>
            </a:r>
          </a:p>
          <a:p>
            <a:pPr algn="just"/>
            <a:r>
              <a:rPr lang="uk-UA" sz="2000" b="1" dirty="0" smtClean="0">
                <a:solidFill>
                  <a:srgbClr val="C00000"/>
                </a:solidFill>
                <a:latin typeface="Times New Roman" pitchFamily="18" charset="0"/>
                <a:cs typeface="Times New Roman" pitchFamily="18" charset="0"/>
              </a:rPr>
              <a:t>        Стаття 4. </a:t>
            </a:r>
            <a:r>
              <a:rPr lang="uk-UA" sz="2000" b="1" dirty="0" smtClean="0">
                <a:latin typeface="Times New Roman" pitchFamily="18" charset="0"/>
                <a:cs typeface="Times New Roman" pitchFamily="18" charset="0"/>
              </a:rPr>
              <a:t>Забезпечення права на безоплатну освіту. </a:t>
            </a:r>
          </a:p>
          <a:p>
            <a:pPr algn="just"/>
            <a:endParaRPr lang="uk-UA" sz="2000" b="1" dirty="0" smtClean="0">
              <a:solidFill>
                <a:srgbClr val="C00000"/>
              </a:solidFill>
              <a:latin typeface="Times New Roman" pitchFamily="18" charset="0"/>
              <a:cs typeface="Times New Roman" pitchFamily="18" charset="0"/>
            </a:endParaRPr>
          </a:p>
          <a:p>
            <a:pPr algn="just"/>
            <a:r>
              <a:rPr lang="uk-UA" sz="2000" b="1" dirty="0" smtClean="0">
                <a:solidFill>
                  <a:srgbClr val="C00000"/>
                </a:solidFill>
                <a:latin typeface="Times New Roman" pitchFamily="18" charset="0"/>
                <a:cs typeface="Times New Roman" pitchFamily="18" charset="0"/>
              </a:rPr>
              <a:t>П. 1. </a:t>
            </a:r>
            <a:r>
              <a:rPr lang="uk-UA" sz="2000" b="1" dirty="0" smtClean="0">
                <a:latin typeface="Times New Roman" pitchFamily="18" charset="0"/>
                <a:cs typeface="Times New Roman" pitchFamily="18" charset="0"/>
              </a:rPr>
              <a:t>Держава забезпечує: </a:t>
            </a:r>
            <a:r>
              <a:rPr lang="uk-UA" sz="2000" b="1" u="sng" dirty="0" smtClean="0">
                <a:latin typeface="Times New Roman" pitchFamily="18" charset="0"/>
                <a:cs typeface="Times New Roman" pitchFamily="18" charset="0"/>
              </a:rPr>
              <a:t>безоплатність дошкільної,</a:t>
            </a:r>
            <a:r>
              <a:rPr lang="uk-UA" sz="2000" b="1" dirty="0" smtClean="0">
                <a:latin typeface="Times New Roman" pitchFamily="18" charset="0"/>
                <a:cs typeface="Times New Roman" pitchFamily="18" charset="0"/>
              </a:rPr>
              <a:t> повної загальної середньої, професійної (професійно-технічної), фахової передвищої та вищої освіти відповідно до стандартів освіти;</a:t>
            </a:r>
          </a:p>
          <a:p>
            <a:pPr algn="just"/>
            <a:endParaRPr lang="uk-UA" sz="2000" b="1" dirty="0" smtClean="0">
              <a:solidFill>
                <a:srgbClr val="C00000"/>
              </a:solidFill>
              <a:latin typeface="Times New Roman" pitchFamily="18" charset="0"/>
              <a:cs typeface="Times New Roman" pitchFamily="18" charset="0"/>
            </a:endParaRPr>
          </a:p>
          <a:p>
            <a:pPr algn="just"/>
            <a:r>
              <a:rPr lang="uk-UA" sz="2000" b="1" dirty="0" smtClean="0">
                <a:solidFill>
                  <a:srgbClr val="C00000"/>
                </a:solidFill>
                <a:latin typeface="Times New Roman" pitchFamily="18" charset="0"/>
                <a:cs typeface="Times New Roman" pitchFamily="18" charset="0"/>
              </a:rPr>
              <a:t>П. 2. </a:t>
            </a:r>
            <a:r>
              <a:rPr lang="uk-UA" sz="2000" b="1" dirty="0" smtClean="0">
                <a:latin typeface="Times New Roman" pitchFamily="18" charset="0"/>
                <a:cs typeface="Times New Roman" pitchFamily="18" charset="0"/>
              </a:rPr>
              <a:t>Право на безоплатну освіту забезпечується: </a:t>
            </a:r>
            <a:r>
              <a:rPr lang="uk-UA" sz="2000" b="1" u="sng" dirty="0" smtClean="0">
                <a:latin typeface="Times New Roman" pitchFamily="18" charset="0"/>
                <a:cs typeface="Times New Roman" pitchFamily="18" charset="0"/>
              </a:rPr>
              <a:t>для здобувачів дошкільної </a:t>
            </a:r>
            <a:r>
              <a:rPr lang="uk-UA" sz="2000" b="1" dirty="0" smtClean="0">
                <a:latin typeface="Times New Roman" pitchFamily="18" charset="0"/>
                <a:cs typeface="Times New Roman" pitchFamily="18" charset="0"/>
              </a:rPr>
              <a:t>та повної загальної середньої освіти - за рахунок розвитку мережі закладів освіти всіх форм власності та їх фінансового забезпечення у порядку, встановленому законодавством, і в обсязі, достатньому для забезпечення права на освіту всіх громадян України, іноземних громадян та осіб без громадянства, які постійно або тимчасово проживають на території України.</a:t>
            </a:r>
          </a:p>
          <a:p>
            <a:endParaRPr lang="ru-RU"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3" y="209007"/>
            <a:ext cx="11013923" cy="548640"/>
          </a:xfrm>
        </p:spPr>
        <p:txBody>
          <a:bodyPr>
            <a:normAutofit fontScale="90000"/>
          </a:bodyPr>
          <a:lstStyle/>
          <a:p>
            <a:pPr algn="ctr"/>
            <a:r>
              <a:rPr lang="uk-UA" b="1" dirty="0" smtClean="0">
                <a:solidFill>
                  <a:srgbClr val="C00000"/>
                </a:solidFill>
                <a:latin typeface="Times New Roman" pitchFamily="18" charset="0"/>
                <a:cs typeface="Times New Roman" pitchFamily="18" charset="0"/>
              </a:rPr>
              <a:t>Закон України “Про освіту”</a:t>
            </a:r>
            <a:endParaRPr lang="ru-RU" dirty="0"/>
          </a:p>
        </p:txBody>
      </p:sp>
      <p:sp>
        <p:nvSpPr>
          <p:cNvPr id="3" name="Содержимое 2"/>
          <p:cNvSpPr>
            <a:spLocks noGrp="1"/>
          </p:cNvSpPr>
          <p:nvPr>
            <p:ph idx="1"/>
          </p:nvPr>
        </p:nvSpPr>
        <p:spPr>
          <a:xfrm>
            <a:off x="195943" y="849087"/>
            <a:ext cx="11996057" cy="5839096"/>
          </a:xfrm>
        </p:spPr>
        <p:txBody>
          <a:bodyPr>
            <a:normAutofit fontScale="92500" lnSpcReduction="10000"/>
          </a:bodyPr>
          <a:lstStyle/>
          <a:p>
            <a:r>
              <a:rPr lang="uk-UA" sz="2000" b="1" u="sng" dirty="0" smtClean="0">
                <a:solidFill>
                  <a:srgbClr val="C00000"/>
                </a:solidFill>
                <a:latin typeface="Times New Roman" pitchFamily="18" charset="0"/>
                <a:cs typeface="Times New Roman" pitchFamily="18" charset="0"/>
              </a:rPr>
              <a:t>Розділ ІІ. Стаття 11. Дошкільна освіта</a:t>
            </a:r>
          </a:p>
          <a:p>
            <a:r>
              <a:rPr lang="uk-UA" sz="2000" b="1" dirty="0" smtClean="0">
                <a:latin typeface="Times New Roman" pitchFamily="18" charset="0"/>
                <a:cs typeface="Times New Roman" pitchFamily="18" charset="0"/>
              </a:rPr>
              <a:t>1. Метою дошкільної освіти є забезпечення цілісного розвитку дитини, її фізичних, інтелектуальних і творчих здібностей шляхом виховання, навчання, соціалізації та формування необхідних життєвих навичок.</a:t>
            </a:r>
          </a:p>
          <a:p>
            <a:r>
              <a:rPr lang="uk-UA" sz="2000" b="1" dirty="0" smtClean="0">
                <a:latin typeface="Times New Roman" pitchFamily="18" charset="0"/>
                <a:cs typeface="Times New Roman" pitchFamily="18" charset="0"/>
              </a:rPr>
              <a:t>2. Діти старшого дошкільного віку обов’язково охоплюються дошкільною освітою відповідно до стандарту дошкільної освіти.</a:t>
            </a:r>
          </a:p>
          <a:p>
            <a:r>
              <a:rPr lang="uk-UA" sz="2000" b="1" dirty="0" smtClean="0">
                <a:latin typeface="Times New Roman" pitchFamily="18" charset="0"/>
                <a:cs typeface="Times New Roman" pitchFamily="18" charset="0"/>
              </a:rPr>
              <a:t>3. Відповідальність за здобуття дітьми дошкільної освіти несуть батьки.</a:t>
            </a:r>
          </a:p>
          <a:p>
            <a:r>
              <a:rPr lang="uk-UA" sz="2000" b="1" dirty="0" smtClean="0">
                <a:latin typeface="Times New Roman" pitchFamily="18" charset="0"/>
                <a:cs typeface="Times New Roman" pitchFamily="18" charset="0"/>
              </a:rPr>
              <a:t>4. Батьки самостійно обирають способи та форми, якими забезпечують реалізацію права дітей на дошкільну освіту.</a:t>
            </a:r>
          </a:p>
          <a:p>
            <a:r>
              <a:rPr lang="uk-UA" sz="2000" b="1" dirty="0" smtClean="0">
                <a:latin typeface="Times New Roman" pitchFamily="18" charset="0"/>
                <a:cs typeface="Times New Roman" pitchFamily="18" charset="0"/>
              </a:rPr>
              <a:t>5. Органи місцевого самоврядування створюють умови для здобуття дошкільної освіти шляхом:</a:t>
            </a:r>
          </a:p>
          <a:p>
            <a:r>
              <a:rPr lang="uk-UA" sz="2000" b="1" dirty="0" smtClean="0">
                <a:latin typeface="Times New Roman" pitchFamily="18" charset="0"/>
                <a:cs typeface="Times New Roman" pitchFamily="18" charset="0"/>
              </a:rPr>
              <a:t>формування і розвитку мережі закладів освіти;</a:t>
            </a:r>
          </a:p>
          <a:p>
            <a:r>
              <a:rPr lang="uk-UA" sz="2000" b="1" dirty="0" smtClean="0">
                <a:latin typeface="Times New Roman" pitchFamily="18" charset="0"/>
                <a:cs typeface="Times New Roman" pitchFamily="18" charset="0"/>
              </a:rPr>
              <a:t>замовлення підготовки педагогічних працівників;</a:t>
            </a:r>
          </a:p>
          <a:p>
            <a:r>
              <a:rPr lang="uk-UA" sz="2000" b="1" dirty="0" smtClean="0">
                <a:latin typeface="Times New Roman" pitchFamily="18" charset="0"/>
                <a:cs typeface="Times New Roman" pitchFamily="18" charset="0"/>
              </a:rPr>
              <a:t>реалізації освітніх програм неформальної освіти для батьків;</a:t>
            </a:r>
          </a:p>
          <a:p>
            <a:r>
              <a:rPr lang="uk-UA" sz="2000" b="1" dirty="0" smtClean="0">
                <a:latin typeface="Times New Roman" pitchFamily="18" charset="0"/>
                <a:cs typeface="Times New Roman" pitchFamily="18" charset="0"/>
              </a:rPr>
              <a:t>проведення інших заходів.</a:t>
            </a:r>
          </a:p>
          <a:p>
            <a:r>
              <a:rPr lang="uk-UA" sz="2000" b="1" dirty="0" smtClean="0">
                <a:latin typeface="Times New Roman" pitchFamily="18" charset="0"/>
                <a:cs typeface="Times New Roman" pitchFamily="18" charset="0"/>
              </a:rPr>
              <a:t>6. Порядок, умови, форми та особливості здобуття дошкільної освіти визначаються спеціальним законом.</a:t>
            </a:r>
          </a:p>
          <a:p>
            <a:endParaRPr lang="ru-RU"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156754"/>
            <a:ext cx="10909420" cy="561703"/>
          </a:xfrm>
        </p:spPr>
        <p:txBody>
          <a:bodyPr>
            <a:normAutofit fontScale="90000"/>
          </a:bodyPr>
          <a:lstStyle/>
          <a:p>
            <a:pPr algn="ctr"/>
            <a:r>
              <a:rPr lang="uk-UA" b="1" dirty="0" smtClean="0">
                <a:solidFill>
                  <a:srgbClr val="C00000"/>
                </a:solidFill>
                <a:latin typeface="Times New Roman" pitchFamily="18" charset="0"/>
                <a:cs typeface="Times New Roman" pitchFamily="18" charset="0"/>
              </a:rPr>
              <a:t>Закон України “Про освіту”</a:t>
            </a:r>
            <a:endParaRPr lang="ru-RU" dirty="0"/>
          </a:p>
        </p:txBody>
      </p:sp>
      <p:sp>
        <p:nvSpPr>
          <p:cNvPr id="3" name="Содержимое 2"/>
          <p:cNvSpPr>
            <a:spLocks noGrp="1"/>
          </p:cNvSpPr>
          <p:nvPr>
            <p:ph idx="1"/>
          </p:nvPr>
        </p:nvSpPr>
        <p:spPr>
          <a:xfrm>
            <a:off x="182881" y="770710"/>
            <a:ext cx="11795760" cy="5812970"/>
          </a:xfrm>
        </p:spPr>
        <p:txBody>
          <a:bodyPr>
            <a:normAutofit fontScale="92500"/>
          </a:bodyPr>
          <a:lstStyle/>
          <a:p>
            <a:pPr marL="0" indent="0">
              <a:lnSpc>
                <a:spcPct val="120000"/>
              </a:lnSpc>
              <a:spcBef>
                <a:spcPts val="0"/>
              </a:spcBef>
            </a:pPr>
            <a:r>
              <a:rPr lang="uk-UA" sz="1900" b="1" dirty="0" smtClean="0">
                <a:solidFill>
                  <a:srgbClr val="C00000"/>
                </a:solidFill>
                <a:latin typeface="Times New Roman" pitchFamily="18" charset="0"/>
                <a:cs typeface="Times New Roman" pitchFamily="18" charset="0"/>
              </a:rPr>
              <a:t>      </a:t>
            </a:r>
            <a:r>
              <a:rPr lang="uk-UA" sz="1900" b="1" u="sng" dirty="0" smtClean="0">
                <a:solidFill>
                  <a:srgbClr val="C00000"/>
                </a:solidFill>
                <a:latin typeface="Times New Roman" pitchFamily="18" charset="0"/>
                <a:cs typeface="Times New Roman" pitchFamily="18" charset="0"/>
              </a:rPr>
              <a:t> Стаття 4.</a:t>
            </a:r>
            <a:r>
              <a:rPr lang="uk-UA" sz="1900" b="1" dirty="0" smtClean="0">
                <a:solidFill>
                  <a:srgbClr val="C00000"/>
                </a:solidFill>
                <a:latin typeface="Times New Roman" pitchFamily="18" charset="0"/>
                <a:cs typeface="Times New Roman" pitchFamily="18" charset="0"/>
              </a:rPr>
              <a:t> </a:t>
            </a:r>
            <a:r>
              <a:rPr lang="uk-UA" sz="1900" b="1" dirty="0" smtClean="0">
                <a:latin typeface="Times New Roman" pitchFamily="18" charset="0"/>
                <a:cs typeface="Times New Roman" pitchFamily="18" charset="0"/>
              </a:rPr>
              <a:t>Дошкільна освіта. Базові етапи становлення особистості дитини.</a:t>
            </a:r>
          </a:p>
          <a:p>
            <a:pPr marL="0" indent="0">
              <a:lnSpc>
                <a:spcPct val="120000"/>
              </a:lnSpc>
              <a:spcBef>
                <a:spcPts val="0"/>
              </a:spcBef>
            </a:pPr>
            <a:r>
              <a:rPr lang="uk-UA" sz="1900" b="1" dirty="0" smtClean="0">
                <a:solidFill>
                  <a:srgbClr val="C00000"/>
                </a:solidFill>
                <a:latin typeface="Times New Roman" pitchFamily="18" charset="0"/>
                <a:cs typeface="Times New Roman" pitchFamily="18" charset="0"/>
              </a:rPr>
              <a:t>       </a:t>
            </a:r>
            <a:r>
              <a:rPr lang="uk-UA" sz="1900" b="1" u="sng" dirty="0" smtClean="0">
                <a:solidFill>
                  <a:srgbClr val="C00000"/>
                </a:solidFill>
                <a:latin typeface="Times New Roman" pitchFamily="18" charset="0"/>
                <a:cs typeface="Times New Roman" pitchFamily="18" charset="0"/>
              </a:rPr>
              <a:t>П. 3.</a:t>
            </a:r>
            <a:r>
              <a:rPr lang="uk-UA" sz="1900" b="1" dirty="0" smtClean="0">
                <a:solidFill>
                  <a:srgbClr val="C00000"/>
                </a:solidFill>
                <a:latin typeface="Times New Roman" pitchFamily="18" charset="0"/>
                <a:cs typeface="Times New Roman" pitchFamily="18" charset="0"/>
              </a:rPr>
              <a:t> </a:t>
            </a:r>
            <a:r>
              <a:rPr lang="uk-UA" sz="1900" b="1" dirty="0" smtClean="0">
                <a:latin typeface="Times New Roman" pitchFamily="18" charset="0"/>
                <a:cs typeface="Times New Roman" pitchFamily="18" charset="0"/>
              </a:rPr>
              <a:t>Базовими етапами фізичного, психічного та соціального становлення особистості дитини є вік немовляти, ранній вік, передшкільний вік.</a:t>
            </a:r>
          </a:p>
          <a:p>
            <a:pPr marL="0" indent="0">
              <a:lnSpc>
                <a:spcPct val="120000"/>
              </a:lnSpc>
              <a:spcBef>
                <a:spcPts val="0"/>
              </a:spcBef>
            </a:pPr>
            <a:r>
              <a:rPr lang="uk-UA" sz="1900" b="1" dirty="0" smtClean="0">
                <a:solidFill>
                  <a:srgbClr val="C00000"/>
                </a:solidFill>
                <a:latin typeface="Times New Roman" pitchFamily="18" charset="0"/>
                <a:cs typeface="Times New Roman" pitchFamily="18" charset="0"/>
              </a:rPr>
              <a:t>       </a:t>
            </a:r>
            <a:r>
              <a:rPr lang="uk-UA" sz="1900" b="1" u="sng" dirty="0" smtClean="0">
                <a:solidFill>
                  <a:srgbClr val="C00000"/>
                </a:solidFill>
                <a:latin typeface="Times New Roman" pitchFamily="18" charset="0"/>
                <a:cs typeface="Times New Roman" pitchFamily="18" charset="0"/>
              </a:rPr>
              <a:t>П. 4.</a:t>
            </a:r>
            <a:r>
              <a:rPr lang="uk-UA" sz="1900" b="1" dirty="0" smtClean="0">
                <a:solidFill>
                  <a:srgbClr val="C00000"/>
                </a:solidFill>
                <a:latin typeface="Times New Roman" pitchFamily="18" charset="0"/>
                <a:cs typeface="Times New Roman" pitchFamily="18" charset="0"/>
              </a:rPr>
              <a:t> </a:t>
            </a:r>
            <a:r>
              <a:rPr lang="uk-UA" sz="1900" b="1" dirty="0" smtClean="0">
                <a:latin typeface="Times New Roman" pitchFamily="18" charset="0"/>
                <a:cs typeface="Times New Roman" pitchFamily="18" charset="0"/>
              </a:rPr>
              <a:t>Вікова періодизація:</a:t>
            </a:r>
          </a:p>
          <a:p>
            <a:pPr marL="0" indent="0">
              <a:lnSpc>
                <a:spcPct val="120000"/>
              </a:lnSpc>
              <a:spcBef>
                <a:spcPts val="0"/>
              </a:spcBef>
            </a:pPr>
            <a:r>
              <a:rPr lang="uk-UA" sz="1900" b="1" dirty="0" smtClean="0">
                <a:latin typeface="Times New Roman" pitchFamily="18" charset="0"/>
                <a:cs typeface="Times New Roman" pitchFamily="18" charset="0"/>
              </a:rPr>
              <a:t>- немовлята (до одного року);</a:t>
            </a:r>
          </a:p>
          <a:p>
            <a:pPr marL="0" indent="0">
              <a:lnSpc>
                <a:spcPct val="120000"/>
              </a:lnSpc>
              <a:spcBef>
                <a:spcPts val="0"/>
              </a:spcBef>
            </a:pPr>
            <a:r>
              <a:rPr lang="uk-UA" sz="1900" b="1" dirty="0" smtClean="0">
                <a:latin typeface="Times New Roman" pitchFamily="18" charset="0"/>
                <a:cs typeface="Times New Roman" pitchFamily="18" charset="0"/>
              </a:rPr>
              <a:t>- ранній вік (від одного до трьох років);</a:t>
            </a:r>
          </a:p>
          <a:p>
            <a:pPr marL="0" indent="0">
              <a:lnSpc>
                <a:spcPct val="120000"/>
              </a:lnSpc>
              <a:spcBef>
                <a:spcPts val="0"/>
              </a:spcBef>
            </a:pPr>
            <a:r>
              <a:rPr lang="uk-UA" sz="1900" b="1" dirty="0" smtClean="0">
                <a:latin typeface="Times New Roman" pitchFamily="18" charset="0"/>
                <a:cs typeface="Times New Roman" pitchFamily="18" charset="0"/>
              </a:rPr>
              <a:t>- передшкільний вік (від трьох до шести (семи) років):</a:t>
            </a:r>
          </a:p>
          <a:p>
            <a:pPr marL="0" indent="0">
              <a:lnSpc>
                <a:spcPct val="120000"/>
              </a:lnSpc>
              <a:spcBef>
                <a:spcPts val="0"/>
              </a:spcBef>
            </a:pPr>
            <a:r>
              <a:rPr lang="uk-UA" sz="1900" b="1" dirty="0" smtClean="0">
                <a:latin typeface="Times New Roman" pitchFamily="18" charset="0"/>
                <a:cs typeface="Times New Roman" pitchFamily="18" charset="0"/>
              </a:rPr>
              <a:t>- молодший дошкільний вік (від трьох до чотирьох років);</a:t>
            </a:r>
          </a:p>
          <a:p>
            <a:pPr marL="0" indent="0">
              <a:lnSpc>
                <a:spcPct val="120000"/>
              </a:lnSpc>
              <a:spcBef>
                <a:spcPts val="0"/>
              </a:spcBef>
            </a:pPr>
            <a:r>
              <a:rPr lang="uk-UA" sz="1900" b="1" dirty="0" smtClean="0">
                <a:latin typeface="Times New Roman" pitchFamily="18" charset="0"/>
                <a:cs typeface="Times New Roman" pitchFamily="18" charset="0"/>
              </a:rPr>
              <a:t>- середній дошкільний вік (від чотирьох до п’яти років);</a:t>
            </a:r>
          </a:p>
          <a:p>
            <a:pPr marL="0" indent="0">
              <a:lnSpc>
                <a:spcPct val="120000"/>
              </a:lnSpc>
              <a:spcBef>
                <a:spcPts val="0"/>
              </a:spcBef>
            </a:pPr>
            <a:r>
              <a:rPr lang="uk-UA" sz="1900" b="1" dirty="0" smtClean="0">
                <a:latin typeface="Times New Roman" pitchFamily="18" charset="0"/>
                <a:cs typeface="Times New Roman" pitchFamily="18" charset="0"/>
              </a:rPr>
              <a:t>- старший дошкільний вік (від п’яти до шести (семи) років)";</a:t>
            </a:r>
          </a:p>
          <a:p>
            <a:pPr marL="0" indent="0">
              <a:lnSpc>
                <a:spcPct val="120000"/>
              </a:lnSpc>
              <a:spcBef>
                <a:spcPts val="0"/>
              </a:spcBef>
            </a:pPr>
            <a:r>
              <a:rPr lang="uk-UA" sz="1900" b="1" dirty="0" smtClean="0">
                <a:solidFill>
                  <a:srgbClr val="C00000"/>
                </a:solidFill>
                <a:latin typeface="Times New Roman" pitchFamily="18" charset="0"/>
                <a:cs typeface="Times New Roman" pitchFamily="18" charset="0"/>
              </a:rPr>
              <a:t>       </a:t>
            </a:r>
            <a:r>
              <a:rPr lang="uk-UA" sz="1900" b="1" u="sng" dirty="0" smtClean="0">
                <a:solidFill>
                  <a:srgbClr val="C00000"/>
                </a:solidFill>
                <a:latin typeface="Times New Roman" pitchFamily="18" charset="0"/>
                <a:cs typeface="Times New Roman" pitchFamily="18" charset="0"/>
              </a:rPr>
              <a:t>П. 5.</a:t>
            </a:r>
            <a:r>
              <a:rPr lang="uk-UA" sz="1900" b="1" dirty="0" smtClean="0">
                <a:solidFill>
                  <a:srgbClr val="C00000"/>
                </a:solidFill>
                <a:latin typeface="Times New Roman" pitchFamily="18" charset="0"/>
                <a:cs typeface="Times New Roman" pitchFamily="18" charset="0"/>
              </a:rPr>
              <a:t> </a:t>
            </a:r>
            <a:r>
              <a:rPr lang="uk-UA" sz="1900" b="1" dirty="0" smtClean="0">
                <a:latin typeface="Times New Roman" pitchFamily="18" charset="0"/>
                <a:cs typeface="Times New Roman" pitchFamily="18" charset="0"/>
              </a:rPr>
              <a:t>Діти можуть здобувати дошкільну освіту за бажанням батьків або осіб, які їх замінюють:</a:t>
            </a:r>
          </a:p>
          <a:p>
            <a:pPr marL="0" indent="0">
              <a:lnSpc>
                <a:spcPct val="120000"/>
              </a:lnSpc>
              <a:spcBef>
                <a:spcPts val="0"/>
              </a:spcBef>
            </a:pPr>
            <a:r>
              <a:rPr lang="uk-UA" sz="1900" b="1" dirty="0" smtClean="0">
                <a:latin typeface="Times New Roman" pitchFamily="18" charset="0"/>
                <a:cs typeface="Times New Roman" pitchFamily="18" charset="0"/>
              </a:rPr>
              <a:t>- у закладах дошкільної освіти незалежно від підпорядкування, типів і форми власності;</a:t>
            </a:r>
          </a:p>
          <a:p>
            <a:pPr marL="0" indent="0">
              <a:lnSpc>
                <a:spcPct val="120000"/>
              </a:lnSpc>
              <a:spcBef>
                <a:spcPts val="0"/>
              </a:spcBef>
            </a:pPr>
            <a:r>
              <a:rPr lang="uk-UA" sz="1900" b="1" dirty="0" smtClean="0">
                <a:latin typeface="Times New Roman" pitchFamily="18" charset="0"/>
                <a:cs typeface="Times New Roman" pitchFamily="18" charset="0"/>
              </a:rPr>
              <a:t>- у структурних підрозділах юридичних осіб приватного і публічного права, у тому числі закладів освіти;</a:t>
            </a:r>
          </a:p>
          <a:p>
            <a:pPr marL="0" indent="0">
              <a:lnSpc>
                <a:spcPct val="120000"/>
              </a:lnSpc>
              <a:spcBef>
                <a:spcPts val="0"/>
              </a:spcBef>
            </a:pPr>
            <a:r>
              <a:rPr lang="uk-UA" sz="1900" b="1" dirty="0" smtClean="0">
                <a:latin typeface="Times New Roman" pitchFamily="18" charset="0"/>
                <a:cs typeface="Times New Roman" pitchFamily="18" charset="0"/>
              </a:rPr>
              <a:t>- у сім’ї - за сімейною (домашньою) формою здобуття дошкільної освіти;</a:t>
            </a:r>
          </a:p>
          <a:p>
            <a:pPr marL="0" indent="0">
              <a:lnSpc>
                <a:spcPct val="120000"/>
              </a:lnSpc>
              <a:spcBef>
                <a:spcPts val="0"/>
              </a:spcBef>
            </a:pPr>
            <a:r>
              <a:rPr lang="uk-UA" sz="1900" b="1" dirty="0" smtClean="0">
                <a:latin typeface="Times New Roman" pitchFamily="18" charset="0"/>
                <a:cs typeface="Times New Roman" pitchFamily="18" charset="0"/>
              </a:rPr>
              <a:t>- за допомогою фізичних осіб, які мають педагогічну освіту та/або професійну кваліфікацію педагогічного працівника, у тому числі які провадять незалежну професійну діяльність;</a:t>
            </a:r>
          </a:p>
          <a:p>
            <a:pPr marL="0" indent="0">
              <a:lnSpc>
                <a:spcPct val="120000"/>
              </a:lnSpc>
              <a:spcBef>
                <a:spcPts val="0"/>
              </a:spcBef>
            </a:pPr>
            <a:r>
              <a:rPr lang="uk-UA" sz="1900" b="1" dirty="0" smtClean="0">
                <a:latin typeface="Times New Roman" pitchFamily="18" charset="0"/>
                <a:cs typeface="Times New Roman" pitchFamily="18" charset="0"/>
              </a:rPr>
              <a:t>- за допомогою фізичних осіб - підприємців, основним видом діяльності яких є освітня діяльність.</a:t>
            </a:r>
          </a:p>
          <a:p>
            <a:endParaRPr lang="ru-RU"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3" y="1"/>
            <a:ext cx="10426095" cy="587828"/>
          </a:xfrm>
        </p:spPr>
        <p:txBody>
          <a:bodyPr>
            <a:normAutofit fontScale="90000"/>
          </a:bodyPr>
          <a:lstStyle/>
          <a:p>
            <a:pPr algn="ctr"/>
            <a:r>
              <a:rPr lang="uk-UA" b="1" dirty="0" smtClean="0">
                <a:solidFill>
                  <a:srgbClr val="C00000"/>
                </a:solidFill>
                <a:latin typeface="Times New Roman" pitchFamily="18" charset="0"/>
                <a:cs typeface="Times New Roman" pitchFamily="18" charset="0"/>
              </a:rPr>
              <a:t>Закон України “Про освіту”</a:t>
            </a:r>
            <a:endParaRPr lang="ru-RU" dirty="0"/>
          </a:p>
        </p:txBody>
      </p:sp>
      <p:sp>
        <p:nvSpPr>
          <p:cNvPr id="3" name="Содержимое 2"/>
          <p:cNvSpPr>
            <a:spLocks noGrp="1"/>
          </p:cNvSpPr>
          <p:nvPr>
            <p:ph idx="1"/>
          </p:nvPr>
        </p:nvSpPr>
        <p:spPr>
          <a:xfrm>
            <a:off x="195943" y="692332"/>
            <a:ext cx="11782697" cy="5930538"/>
          </a:xfrm>
        </p:spPr>
        <p:txBody>
          <a:bodyPr>
            <a:normAutofit fontScale="92500" lnSpcReduction="20000"/>
          </a:bodyPr>
          <a:lstStyle/>
          <a:p>
            <a:pPr marL="0" indent="0" algn="just">
              <a:lnSpc>
                <a:spcPct val="120000"/>
              </a:lnSpc>
              <a:spcBef>
                <a:spcPts val="0"/>
              </a:spcBef>
            </a:pPr>
            <a:r>
              <a:rPr lang="uk-UA" sz="2200" b="1" dirty="0" smtClean="0">
                <a:solidFill>
                  <a:srgbClr val="C00000"/>
                </a:solidFill>
                <a:latin typeface="Times New Roman" pitchFamily="18" charset="0"/>
                <a:cs typeface="Times New Roman" pitchFamily="18" charset="0"/>
              </a:rPr>
              <a:t>       Стаття 12, п. 3. </a:t>
            </a:r>
            <a:r>
              <a:rPr lang="uk-UA" sz="2200" b="1" dirty="0" smtClean="0">
                <a:latin typeface="Times New Roman" pitchFamily="18" charset="0"/>
                <a:cs typeface="Times New Roman" pitchFamily="18" charset="0"/>
              </a:rPr>
              <a:t>Для задоволення освітніх потреб громадян заклад дошкільної освіти може входити до складу об’єднання з іншими закладами освіти";</a:t>
            </a:r>
          </a:p>
          <a:p>
            <a:pPr marL="0" indent="0" algn="just">
              <a:lnSpc>
                <a:spcPct val="120000"/>
              </a:lnSpc>
              <a:spcBef>
                <a:spcPts val="0"/>
              </a:spcBef>
            </a:pPr>
            <a:r>
              <a:rPr lang="uk-UA" sz="2200" b="1" dirty="0" smtClean="0">
                <a:latin typeface="Times New Roman" pitchFamily="18" charset="0"/>
                <a:cs typeface="Times New Roman" pitchFamily="18" charset="0"/>
              </a:rPr>
              <a:t>       Діти з особливими освітніми потребами можуть перебувати до семи (восьми) років у спеціальних закладах дошкільної освіти (групах) та інклюзивних групах закладів дошкільної освіти.</a:t>
            </a:r>
          </a:p>
          <a:p>
            <a:pPr marL="0" indent="0" algn="just">
              <a:lnSpc>
                <a:spcPct val="120000"/>
              </a:lnSpc>
              <a:spcBef>
                <a:spcPts val="0"/>
              </a:spcBef>
            </a:pPr>
            <a:r>
              <a:rPr lang="uk-UA" sz="2200" b="1" dirty="0" smtClean="0">
                <a:latin typeface="Times New Roman" pitchFamily="18" charset="0"/>
                <a:cs typeface="Times New Roman" pitchFamily="18" charset="0"/>
              </a:rPr>
              <a:t>       Для задоволення освітніх, соціальних потреб, організації корекційної та лікувально-відновлювальної роботи при спеціальних школах (школах-інтернатах), санаторних школах (школах-інтернатах), навчально-реабілітаційних центрах можуть створюватися їхні структурні підрозділи - дошкільні групи";</a:t>
            </a:r>
          </a:p>
          <a:p>
            <a:pPr marL="0" indent="0" algn="just">
              <a:lnSpc>
                <a:spcPct val="120000"/>
              </a:lnSpc>
              <a:spcBef>
                <a:spcPts val="0"/>
              </a:spcBef>
            </a:pPr>
            <a:r>
              <a:rPr lang="uk-UA" sz="2200" b="1" dirty="0" smtClean="0">
                <a:solidFill>
                  <a:srgbClr val="C00000"/>
                </a:solidFill>
                <a:latin typeface="Times New Roman" pitchFamily="18" charset="0"/>
                <a:cs typeface="Times New Roman" pitchFamily="18" charset="0"/>
              </a:rPr>
              <a:t>        Стаття 22. </a:t>
            </a:r>
            <a:r>
              <a:rPr lang="uk-UA" sz="2200" b="1" dirty="0" smtClean="0">
                <a:latin typeface="Times New Roman" pitchFamily="18" charset="0"/>
                <a:cs typeface="Times New Roman" pitchFamily="18" charset="0"/>
              </a:rPr>
              <a:t>Базовий компонент дошкільної освіти</a:t>
            </a:r>
          </a:p>
          <a:p>
            <a:pPr marL="0" indent="0" algn="just">
              <a:lnSpc>
                <a:spcPct val="120000"/>
              </a:lnSpc>
              <a:spcBef>
                <a:spcPts val="0"/>
              </a:spcBef>
            </a:pPr>
            <a:r>
              <a:rPr lang="uk-UA" sz="2200" b="1" dirty="0" smtClean="0">
                <a:latin typeface="Times New Roman" pitchFamily="18" charset="0"/>
                <a:cs typeface="Times New Roman" pitchFamily="18" charset="0"/>
              </a:rPr>
              <a:t>        </a:t>
            </a:r>
            <a:r>
              <a:rPr lang="uk-UA" sz="2200" b="1" dirty="0" smtClean="0">
                <a:solidFill>
                  <a:srgbClr val="C00000"/>
                </a:solidFill>
                <a:latin typeface="Times New Roman" pitchFamily="18" charset="0"/>
                <a:cs typeface="Times New Roman" pitchFamily="18" charset="0"/>
              </a:rPr>
              <a:t>П. 1. </a:t>
            </a:r>
            <a:r>
              <a:rPr lang="uk-UA" sz="2200" b="1" dirty="0" smtClean="0">
                <a:latin typeface="Times New Roman" pitchFamily="18" charset="0"/>
                <a:cs typeface="Times New Roman" pitchFamily="18" charset="0"/>
              </a:rPr>
              <a:t>Базовий компонент дошкільної освіти - це державний стандарт, що містить норми і положення, які визначають державні вимоги до рівня розвиненості та вихованості дитини дошкільного віку, а також умови, за яких вони можуть бути досягнуті.</a:t>
            </a:r>
          </a:p>
          <a:p>
            <a:pPr marL="0" indent="0" algn="just">
              <a:lnSpc>
                <a:spcPct val="120000"/>
              </a:lnSpc>
              <a:spcBef>
                <a:spcPts val="0"/>
              </a:spcBef>
            </a:pPr>
            <a:r>
              <a:rPr lang="uk-UA" sz="2200" b="1" dirty="0" smtClean="0">
                <a:latin typeface="Times New Roman" pitchFamily="18" charset="0"/>
                <a:cs typeface="Times New Roman" pitchFamily="18" charset="0"/>
              </a:rPr>
              <a:t>       Виконання вимог Базового компонента дошкільної освіти є обов’язковим для всіх закладів дошкільної освіти незалежно від підпорядкування, типів і форми власності, інших форм здобуття дошкільної освіти.</a:t>
            </a:r>
          </a:p>
          <a:p>
            <a:pPr marL="0" indent="0" algn="just">
              <a:lnSpc>
                <a:spcPct val="120000"/>
              </a:lnSpc>
              <a:spcBef>
                <a:spcPts val="0"/>
              </a:spcBef>
            </a:pPr>
            <a:r>
              <a:rPr lang="uk-UA" sz="2200" b="1" dirty="0" smtClean="0">
                <a:latin typeface="Times New Roman" pitchFamily="18" charset="0"/>
                <a:cs typeface="Times New Roman" pitchFamily="18" charset="0"/>
              </a:rPr>
              <a:t>       Процедура досягнення здобувачами дошкільної освіти результатів навчання (набуття компетентностей), передбачених Базовим компонентом дошкільної освіти, визначається освітньою програмою закладу освіти.</a:t>
            </a:r>
          </a:p>
          <a:p>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12800" y="609600"/>
            <a:ext cx="10755808" cy="947192"/>
          </a:xfrm>
        </p:spPr>
        <p:txBody>
          <a:bodyPr/>
          <a:lstStyle/>
          <a:p>
            <a:pPr algn="ctr"/>
            <a:r>
              <a:rPr lang="uk-UA" b="1" dirty="0" smtClean="0">
                <a:latin typeface="Times New Roman" pitchFamily="18" charset="0"/>
                <a:cs typeface="Times New Roman" pitchFamily="18" charset="0"/>
              </a:rPr>
              <a:t>Безпека</a:t>
            </a:r>
            <a:endParaRPr lang="ru-RU" b="1" dirty="0">
              <a:latin typeface="Times New Roman" pitchFamily="18" charset="0"/>
              <a:cs typeface="Times New Roman" pitchFamily="18" charset="0"/>
            </a:endParaRPr>
          </a:p>
        </p:txBody>
      </p:sp>
      <p:sp>
        <p:nvSpPr>
          <p:cNvPr id="3" name="Текст 2"/>
          <p:cNvSpPr>
            <a:spLocks noGrp="1"/>
          </p:cNvSpPr>
          <p:nvPr>
            <p:ph type="body" idx="1"/>
          </p:nvPr>
        </p:nvSpPr>
        <p:spPr>
          <a:xfrm>
            <a:off x="812800" y="1772816"/>
            <a:ext cx="10659797" cy="4268546"/>
          </a:xfrm>
        </p:spPr>
        <p:txBody>
          <a:bodyPr>
            <a:normAutofit/>
          </a:bodyPr>
          <a:lstStyle/>
          <a:p>
            <a:pPr algn="ctr"/>
            <a:r>
              <a:rPr lang="uk-UA" sz="3200" b="1" dirty="0" smtClean="0">
                <a:solidFill>
                  <a:srgbClr val="C00000"/>
                </a:solidFill>
                <a:latin typeface="Times New Roman" pitchFamily="18" charset="0"/>
                <a:cs typeface="Times New Roman" pitchFamily="18" charset="0"/>
              </a:rPr>
              <a:t>УВАГА! Якщо під час лекції лунатиме сигнал тривоги, прошу  оцінити своє становище.</a:t>
            </a:r>
          </a:p>
          <a:p>
            <a:pPr algn="ctr"/>
            <a:r>
              <a:rPr lang="uk-UA" sz="3200" b="1" dirty="0" smtClean="0">
                <a:solidFill>
                  <a:srgbClr val="C00000"/>
                </a:solidFill>
                <a:latin typeface="Times New Roman" pitchFamily="18" charset="0"/>
                <a:cs typeface="Times New Roman" pitchFamily="18" charset="0"/>
              </a:rPr>
              <a:t> Хто відчуває себе в небезпеці, прошу вимкнути комп’ютер та піти до бомбосховища.</a:t>
            </a:r>
            <a:endParaRPr lang="ru-RU" sz="3200" b="1" dirty="0">
              <a:solidFill>
                <a:srgbClr val="C00000"/>
              </a:solidFill>
              <a:latin typeface="Times New Roman" pitchFamily="18" charset="0"/>
              <a:cs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1257" y="195944"/>
            <a:ext cx="11573692" cy="1188719"/>
          </a:xfrm>
        </p:spPr>
        <p:txBody>
          <a:bodyPr>
            <a:noAutofit/>
          </a:bodyPr>
          <a:lstStyle/>
          <a:p>
            <a:pPr algn="ctr"/>
            <a:r>
              <a:rPr lang="uk-UA" sz="4000" b="1" dirty="0" smtClean="0">
                <a:solidFill>
                  <a:srgbClr val="C00000"/>
                </a:solidFill>
                <a:latin typeface="Times New Roman" pitchFamily="18" charset="0"/>
                <a:cs typeface="Times New Roman" pitchFamily="18" charset="0"/>
              </a:rPr>
              <a:t>Дитиноцентризм</a:t>
            </a:r>
            <a:br>
              <a:rPr lang="uk-UA" sz="4000" b="1" dirty="0" smtClean="0">
                <a:solidFill>
                  <a:srgbClr val="C00000"/>
                </a:solidFill>
                <a:latin typeface="Times New Roman" pitchFamily="18" charset="0"/>
                <a:cs typeface="Times New Roman" pitchFamily="18" charset="0"/>
              </a:rPr>
            </a:br>
            <a:r>
              <a:rPr lang="uk-UA" sz="4000" b="1" dirty="0" smtClean="0">
                <a:solidFill>
                  <a:srgbClr val="C00000"/>
                </a:solidFill>
                <a:latin typeface="Times New Roman" pitchFamily="18" charset="0"/>
                <a:cs typeface="Times New Roman" pitchFamily="18" charset="0"/>
              </a:rPr>
              <a:t> у Законі України “Про дошкільну освіту”</a:t>
            </a:r>
            <a:endParaRPr lang="ru-RU" sz="4000" b="1" dirty="0">
              <a:solidFill>
                <a:srgbClr val="C00000"/>
              </a:solidFill>
              <a:latin typeface="Times New Roman" pitchFamily="18" charset="0"/>
              <a:cs typeface="Times New Roman" pitchFamily="18" charset="0"/>
            </a:endParaRPr>
          </a:p>
        </p:txBody>
      </p:sp>
      <p:sp>
        <p:nvSpPr>
          <p:cNvPr id="3" name="Содержимое 2"/>
          <p:cNvSpPr>
            <a:spLocks noGrp="1"/>
          </p:cNvSpPr>
          <p:nvPr>
            <p:ph idx="1"/>
          </p:nvPr>
        </p:nvSpPr>
        <p:spPr>
          <a:xfrm>
            <a:off x="444137" y="1606731"/>
            <a:ext cx="10724606" cy="5055326"/>
          </a:xfrm>
        </p:spPr>
        <p:txBody>
          <a:bodyPr>
            <a:normAutofit lnSpcReduction="10000"/>
          </a:bodyPr>
          <a:lstStyle/>
          <a:p>
            <a:pPr algn="just"/>
            <a:r>
              <a:rPr lang="uk-UA" b="1" dirty="0" smtClean="0">
                <a:solidFill>
                  <a:srgbClr val="C00000"/>
                </a:solidFill>
                <a:latin typeface="Times New Roman" pitchFamily="18" charset="0"/>
                <a:cs typeface="Times New Roman" pitchFamily="18" charset="0"/>
              </a:rPr>
              <a:t>Стаття 2.  </a:t>
            </a:r>
            <a:r>
              <a:rPr lang="uk-UA" b="1" dirty="0" smtClean="0">
                <a:latin typeface="Times New Roman" pitchFamily="18" charset="0"/>
                <a:cs typeface="Times New Roman" pitchFamily="18" charset="0"/>
              </a:rPr>
              <a:t>Основними завданнями законодавства України про дошкільну освіту є:</a:t>
            </a:r>
          </a:p>
          <a:p>
            <a:pPr algn="just"/>
            <a:r>
              <a:rPr lang="uk-UA" b="1" dirty="0" smtClean="0">
                <a:latin typeface="Times New Roman" pitchFamily="18" charset="0"/>
                <a:cs typeface="Times New Roman" pitchFamily="18" charset="0"/>
              </a:rPr>
              <a:t>забезпечення права дитини, у тому числі дитини з особливими освітніми потребами, на доступність і безоплатність здобуття дошкільної освіти.</a:t>
            </a:r>
          </a:p>
          <a:p>
            <a:pPr algn="just"/>
            <a:r>
              <a:rPr lang="uk-UA" b="1" dirty="0" smtClean="0">
                <a:solidFill>
                  <a:srgbClr val="C00000"/>
                </a:solidFill>
                <a:latin typeface="Times New Roman" pitchFamily="18" charset="0"/>
                <a:cs typeface="Times New Roman" pitchFamily="18" charset="0"/>
              </a:rPr>
              <a:t>Стаття 3, п. 2.  </a:t>
            </a:r>
            <a:r>
              <a:rPr lang="uk-UA" b="1" dirty="0" smtClean="0">
                <a:latin typeface="Times New Roman" pitchFamily="18" charset="0"/>
                <a:cs typeface="Times New Roman" pitchFamily="18" charset="0"/>
              </a:rPr>
              <a:t>Держава:</a:t>
            </a:r>
          </a:p>
          <a:p>
            <a:pPr algn="just"/>
            <a:r>
              <a:rPr lang="uk-UA" b="1" dirty="0" smtClean="0">
                <a:latin typeface="Times New Roman" pitchFamily="18" charset="0"/>
                <a:cs typeface="Times New Roman" pitchFamily="18" charset="0"/>
              </a:rPr>
              <a:t>надає всебічну допомогу сім'ї у розвитку, вихованні та навчанні дитини;</a:t>
            </a:r>
          </a:p>
          <a:p>
            <a:pPr algn="just"/>
            <a:r>
              <a:rPr lang="uk-UA" b="1" dirty="0" smtClean="0">
                <a:latin typeface="Times New Roman" pitchFamily="18" charset="0"/>
                <a:cs typeface="Times New Roman" pitchFamily="18" charset="0"/>
              </a:rPr>
              <a:t>забезпечує доступність і безоплатність дошкільної освіти в державних і комунальних закладах дошкільної освіти у межах державних вимог до змісту, рівня й обсягу дошкільної освіти (Базового компонента дошкільної освіти) та обов'язкову дошкільну освіту дітей старшого дошкільного віку;</a:t>
            </a:r>
            <a:endParaRPr lang="uk-UA" b="1" i="1" dirty="0" smtClean="0">
              <a:latin typeface="Times New Roman" pitchFamily="18" charset="0"/>
              <a:cs typeface="Times New Roman" pitchFamily="18" charset="0"/>
            </a:endParaRPr>
          </a:p>
          <a:p>
            <a:pPr algn="just"/>
            <a:r>
              <a:rPr lang="uk-UA" b="1" dirty="0" smtClean="0">
                <a:latin typeface="Times New Roman" pitchFamily="18" charset="0"/>
                <a:cs typeface="Times New Roman" pitchFamily="18" charset="0"/>
              </a:rPr>
              <a:t>забезпечує доступну і безоплатну дошкільну освіту в державних і комунальних закладах дошкільної освіти дітям з особливими освітніми потребами з урахуванням особливостей їх інтелектуального, соціального і фізичного розвитку у тій формі, яка для них є найбільш зручною та ефективною;</a:t>
            </a:r>
          </a:p>
          <a:p>
            <a:pPr algn="just"/>
            <a:r>
              <a:rPr lang="uk-UA" b="1" dirty="0" smtClean="0">
                <a:latin typeface="Times New Roman" pitchFamily="18" charset="0"/>
                <a:cs typeface="Times New Roman" pitchFamily="18" charset="0"/>
              </a:rPr>
              <a:t>піклується про збереження та зміцнення здоров'я, психологічний і фізичний розвиток дітей;</a:t>
            </a:r>
          </a:p>
          <a:p>
            <a:pPr algn="just"/>
            <a:r>
              <a:rPr lang="uk-UA" b="1" dirty="0" smtClean="0">
                <a:latin typeface="Times New Roman" pitchFamily="18" charset="0"/>
                <a:cs typeface="Times New Roman" pitchFamily="18" charset="0"/>
              </a:rPr>
              <a:t>сприяє розвиткові та збереженню мережі закладів дошкільної освіти незалежно від підпорядкування, типів і форм власності.</a:t>
            </a:r>
          </a:p>
          <a:p>
            <a:endParaRPr lang="ru-RU" dirty="0" smtClean="0"/>
          </a:p>
          <a:p>
            <a:endParaRPr lang="ru-RU"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3" y="1"/>
            <a:ext cx="11157615" cy="1227908"/>
          </a:xfrm>
        </p:spPr>
        <p:txBody>
          <a:bodyPr/>
          <a:lstStyle/>
          <a:p>
            <a:pPr algn="ctr"/>
            <a:r>
              <a:rPr lang="uk-UA" b="1" dirty="0" smtClean="0">
                <a:solidFill>
                  <a:srgbClr val="C00000"/>
                </a:solidFill>
                <a:latin typeface="Times New Roman" pitchFamily="18" charset="0"/>
                <a:cs typeface="Times New Roman" pitchFamily="18" charset="0"/>
              </a:rPr>
              <a:t>Дитиноцентризм</a:t>
            </a:r>
            <a:br>
              <a:rPr lang="uk-UA" b="1" dirty="0" smtClean="0">
                <a:solidFill>
                  <a:srgbClr val="C00000"/>
                </a:solidFill>
                <a:latin typeface="Times New Roman" pitchFamily="18" charset="0"/>
                <a:cs typeface="Times New Roman" pitchFamily="18" charset="0"/>
              </a:rPr>
            </a:br>
            <a:r>
              <a:rPr lang="uk-UA" b="1" dirty="0" smtClean="0">
                <a:solidFill>
                  <a:srgbClr val="C00000"/>
                </a:solidFill>
                <a:latin typeface="Times New Roman" pitchFamily="18" charset="0"/>
                <a:cs typeface="Times New Roman" pitchFamily="18" charset="0"/>
              </a:rPr>
              <a:t> у Законі України “Про дошкільну освіту”</a:t>
            </a:r>
            <a:endParaRPr lang="ru-RU" dirty="0"/>
          </a:p>
        </p:txBody>
      </p:sp>
      <p:sp>
        <p:nvSpPr>
          <p:cNvPr id="3" name="Содержимое 2"/>
          <p:cNvSpPr>
            <a:spLocks noGrp="1"/>
          </p:cNvSpPr>
          <p:nvPr>
            <p:ph idx="1"/>
          </p:nvPr>
        </p:nvSpPr>
        <p:spPr>
          <a:xfrm>
            <a:off x="339634" y="1293223"/>
            <a:ext cx="11338559" cy="5355771"/>
          </a:xfrm>
        </p:spPr>
        <p:txBody>
          <a:bodyPr>
            <a:normAutofit fontScale="92500" lnSpcReduction="10000"/>
          </a:bodyPr>
          <a:lstStyle/>
          <a:p>
            <a:pPr algn="just"/>
            <a:r>
              <a:rPr lang="uk-UA" b="1" dirty="0" smtClean="0">
                <a:solidFill>
                  <a:srgbClr val="C00000"/>
                </a:solidFill>
                <a:latin typeface="Times New Roman" pitchFamily="18" charset="0"/>
                <a:cs typeface="Times New Roman" pitchFamily="18" charset="0"/>
              </a:rPr>
              <a:t>          Стаття 4, п. 2</a:t>
            </a:r>
            <a:r>
              <a:rPr lang="uk-UA" b="1" dirty="0" smtClean="0">
                <a:latin typeface="Times New Roman" pitchFamily="18" charset="0"/>
                <a:cs typeface="Times New Roman" pitchFamily="18" charset="0"/>
              </a:rPr>
              <a:t>. Дошкільна освіта - цілісний процес, спрямований на:</a:t>
            </a:r>
          </a:p>
          <a:p>
            <a:pPr algn="just"/>
            <a:r>
              <a:rPr lang="uk-UA" b="1" dirty="0" smtClean="0">
                <a:latin typeface="Times New Roman" pitchFamily="18" charset="0"/>
                <a:cs typeface="Times New Roman" pitchFamily="18" charset="0"/>
              </a:rPr>
              <a:t>забезпечення всебічного розвитку дитини дошкільного віку відповідно до її задатків, нахилів, здібностей, індивідуальних, психічних та фізичних особливостей, культурних потреб;</a:t>
            </a:r>
          </a:p>
          <a:p>
            <a:pPr algn="just"/>
            <a:r>
              <a:rPr lang="uk-UA" b="1" dirty="0" smtClean="0">
                <a:latin typeface="Times New Roman" pitchFamily="18" charset="0"/>
                <a:cs typeface="Times New Roman" pitchFamily="18" charset="0"/>
              </a:rPr>
              <a:t>формування у дитини дошкільного віку моральних норм, набуття нею життєвого соціального досвіду.</a:t>
            </a:r>
          </a:p>
          <a:p>
            <a:pPr algn="just"/>
            <a:r>
              <a:rPr lang="uk-UA" b="1" dirty="0" smtClean="0">
                <a:solidFill>
                  <a:srgbClr val="C00000"/>
                </a:solidFill>
                <a:latin typeface="Times New Roman" pitchFamily="18" charset="0"/>
                <a:cs typeface="Times New Roman" pitchFamily="18" charset="0"/>
              </a:rPr>
              <a:t>           Стаття 6. </a:t>
            </a:r>
            <a:r>
              <a:rPr lang="uk-UA" b="1" dirty="0" smtClean="0">
                <a:latin typeface="Times New Roman" pitchFamily="18" charset="0"/>
                <a:cs typeface="Times New Roman" pitchFamily="18" charset="0"/>
              </a:rPr>
              <a:t>Принципами дошкільної освіти є:</a:t>
            </a:r>
          </a:p>
          <a:p>
            <a:pPr algn="just"/>
            <a:r>
              <a:rPr lang="uk-UA" b="1" dirty="0" smtClean="0">
                <a:latin typeface="Times New Roman" pitchFamily="18" charset="0"/>
                <a:cs typeface="Times New Roman" pitchFamily="18" charset="0"/>
              </a:rPr>
              <a:t>доступність для кожного громадянина освітніх послуг, що надаються системою дошкільної освіти;</a:t>
            </a:r>
          </a:p>
          <a:p>
            <a:pPr algn="just"/>
            <a:r>
              <a:rPr lang="uk-UA" b="1" dirty="0" smtClean="0">
                <a:latin typeface="Times New Roman" pitchFamily="18" charset="0"/>
                <a:cs typeface="Times New Roman" pitchFamily="18" charset="0"/>
              </a:rPr>
              <a:t>рівність умов для реалізації задатків, нахилів, здібностей, обдарувань, різнобічного розвитку кожної дитини;</a:t>
            </a:r>
          </a:p>
          <a:p>
            <a:pPr algn="just"/>
            <a:r>
              <a:rPr lang="uk-UA" b="1" dirty="0" smtClean="0">
                <a:latin typeface="Times New Roman" pitchFamily="18" charset="0"/>
                <a:cs typeface="Times New Roman" pitchFamily="18" charset="0"/>
              </a:rPr>
              <a:t>єдність розвитку, виховання, навчання і оздоровлення дітей;</a:t>
            </a:r>
          </a:p>
          <a:p>
            <a:pPr algn="just"/>
            <a:r>
              <a:rPr lang="uk-UA" b="1" dirty="0" smtClean="0">
                <a:latin typeface="Times New Roman" pitchFamily="18" charset="0"/>
                <a:cs typeface="Times New Roman" pitchFamily="18" charset="0"/>
              </a:rPr>
              <a:t>єдність виховних впливів сім'ї і закладу дошкільної освіти;</a:t>
            </a:r>
          </a:p>
          <a:p>
            <a:pPr algn="just"/>
            <a:r>
              <a:rPr lang="uk-UA" b="1" dirty="0" smtClean="0">
                <a:latin typeface="Times New Roman" pitchFamily="18" charset="0"/>
                <a:cs typeface="Times New Roman" pitchFamily="18" charset="0"/>
              </a:rPr>
              <a:t>наступність і перспективність між дошкільною та початковою загальною освітою;</a:t>
            </a:r>
          </a:p>
          <a:p>
            <a:pPr algn="just"/>
            <a:r>
              <a:rPr lang="uk-UA" b="1" dirty="0" smtClean="0">
                <a:latin typeface="Times New Roman" pitchFamily="18" charset="0"/>
                <a:cs typeface="Times New Roman" pitchFamily="18" charset="0"/>
              </a:rPr>
              <a:t>світський характер дошкільної освіти у державних і комунальних закладах дошкільної освіти;</a:t>
            </a:r>
          </a:p>
          <a:p>
            <a:pPr algn="just"/>
            <a:r>
              <a:rPr lang="uk-UA" b="1" dirty="0" smtClean="0">
                <a:latin typeface="Times New Roman" pitchFamily="18" charset="0"/>
                <a:cs typeface="Times New Roman" pitchFamily="18" charset="0"/>
              </a:rPr>
              <a:t>особистісно орієнтований підхід до розвитку особистості дитини;</a:t>
            </a:r>
          </a:p>
          <a:p>
            <a:pPr algn="just"/>
            <a:r>
              <a:rPr lang="uk-UA" b="1" dirty="0" smtClean="0">
                <a:latin typeface="Times New Roman" pitchFamily="18" charset="0"/>
                <a:cs typeface="Times New Roman" pitchFamily="18" charset="0"/>
              </a:rPr>
              <a:t>демократизація та гуманізація педагогічного процесу;</a:t>
            </a:r>
          </a:p>
          <a:p>
            <a:pPr algn="just"/>
            <a:r>
              <a:rPr lang="uk-UA" b="1" dirty="0" smtClean="0">
                <a:latin typeface="Times New Roman" pitchFamily="18" charset="0"/>
                <a:cs typeface="Times New Roman" pitchFamily="18" charset="0"/>
              </a:rPr>
              <a:t>відповідність змісту, рівня й обсягу дошкільної освіти особливостям розвитку та стану здоров'я дитини дошкільного віку.</a:t>
            </a:r>
          </a:p>
          <a:p>
            <a:endParaRPr lang="ru-RU"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3" y="195944"/>
            <a:ext cx="9485569" cy="1097280"/>
          </a:xfrm>
        </p:spPr>
        <p:txBody>
          <a:bodyPr>
            <a:normAutofit fontScale="90000"/>
          </a:bodyPr>
          <a:lstStyle/>
          <a:p>
            <a:pPr algn="ctr"/>
            <a:r>
              <a:rPr lang="uk-UA" b="1" dirty="0" smtClean="0">
                <a:solidFill>
                  <a:srgbClr val="C00000"/>
                </a:solidFill>
                <a:latin typeface="Times New Roman" pitchFamily="18" charset="0"/>
                <a:cs typeface="Times New Roman" pitchFamily="18" charset="0"/>
              </a:rPr>
              <a:t>Стаття 28. Права дитини у сфері дошкільної освіти</a:t>
            </a:r>
            <a:r>
              <a:rPr lang="ru-RU" dirty="0" smtClean="0"/>
              <a:t/>
            </a:r>
            <a:br>
              <a:rPr lang="ru-RU" dirty="0" smtClean="0"/>
            </a:br>
            <a:endParaRPr lang="ru-RU" dirty="0"/>
          </a:p>
        </p:txBody>
      </p:sp>
      <p:sp>
        <p:nvSpPr>
          <p:cNvPr id="3" name="Содержимое 2"/>
          <p:cNvSpPr>
            <a:spLocks noGrp="1"/>
          </p:cNvSpPr>
          <p:nvPr>
            <p:ph idx="1"/>
          </p:nvPr>
        </p:nvSpPr>
        <p:spPr>
          <a:xfrm>
            <a:off x="313509" y="1449977"/>
            <a:ext cx="11495314" cy="5120640"/>
          </a:xfrm>
        </p:spPr>
        <p:txBody>
          <a:bodyPr>
            <a:normAutofit/>
          </a:bodyPr>
          <a:lstStyle/>
          <a:p>
            <a:r>
              <a:rPr lang="uk-UA" b="1" dirty="0" smtClean="0">
                <a:latin typeface="Times New Roman" pitchFamily="18" charset="0"/>
                <a:cs typeface="Times New Roman" pitchFamily="18" charset="0"/>
              </a:rPr>
              <a:t>1. Права дитини у сфері дошкільної освіти визначені </a:t>
            </a:r>
            <a:r>
              <a:rPr lang="uk-UA" b="1" dirty="0" smtClean="0">
                <a:latin typeface="Times New Roman" pitchFamily="18" charset="0"/>
                <a:cs typeface="Times New Roman" pitchFamily="18" charset="0"/>
                <a:hlinkClick r:id="rId2"/>
              </a:rPr>
              <a:t>Конституцією України</a:t>
            </a:r>
            <a:r>
              <a:rPr lang="uk-UA" b="1" dirty="0" smtClean="0">
                <a:latin typeface="Times New Roman" pitchFamily="18" charset="0"/>
                <a:cs typeface="Times New Roman" pitchFamily="18" charset="0"/>
              </a:rPr>
              <a:t>, </a:t>
            </a:r>
            <a:r>
              <a:rPr lang="uk-UA" b="1" dirty="0" smtClean="0">
                <a:latin typeface="Times New Roman" pitchFamily="18" charset="0"/>
                <a:cs typeface="Times New Roman" pitchFamily="18" charset="0"/>
                <a:hlinkClick r:id="rId3"/>
              </a:rPr>
              <a:t>Законом України</a:t>
            </a:r>
            <a:r>
              <a:rPr lang="uk-UA" b="1" dirty="0" smtClean="0">
                <a:latin typeface="Times New Roman" pitchFamily="18" charset="0"/>
                <a:cs typeface="Times New Roman" pitchFamily="18" charset="0"/>
              </a:rPr>
              <a:t> "Про освіту", цим Законом та іншими нормативно-правовими актами.</a:t>
            </a:r>
          </a:p>
          <a:p>
            <a:r>
              <a:rPr lang="uk-UA" b="1" dirty="0" smtClean="0">
                <a:latin typeface="Times New Roman" pitchFamily="18" charset="0"/>
                <a:cs typeface="Times New Roman" pitchFamily="18" charset="0"/>
              </a:rPr>
              <a:t>2. Дитина має гарантоване державою право на:</a:t>
            </a:r>
          </a:p>
          <a:p>
            <a:r>
              <a:rPr lang="uk-UA" b="1" dirty="0" smtClean="0">
                <a:latin typeface="Times New Roman" pitchFamily="18" charset="0"/>
                <a:cs typeface="Times New Roman" pitchFamily="18" charset="0"/>
              </a:rPr>
              <a:t>безоплатну дошкільну освіту в державних і комунальних закладах дошкільної освіти;</a:t>
            </a:r>
          </a:p>
          <a:p>
            <a:r>
              <a:rPr lang="uk-UA" b="1" dirty="0" smtClean="0">
                <a:latin typeface="Times New Roman" pitchFamily="18" charset="0"/>
                <a:cs typeface="Times New Roman" pitchFamily="18" charset="0"/>
              </a:rPr>
              <a:t>безпечні та нешкідливі для здоров'я умови утримання, розвитку, виховання і навчання;</a:t>
            </a:r>
          </a:p>
          <a:p>
            <a:r>
              <a:rPr lang="uk-UA" b="1" dirty="0" smtClean="0">
                <a:latin typeface="Times New Roman" pitchFamily="18" charset="0"/>
                <a:cs typeface="Times New Roman" pitchFamily="18" charset="0"/>
              </a:rPr>
              <a:t>захист від будь-якої інформації, пропаганди та агітації, що завдає шкоди її здоров'ю, моральному та духовному розвитку;</a:t>
            </a:r>
          </a:p>
          <a:p>
            <a:r>
              <a:rPr lang="uk-UA" b="1" dirty="0" smtClean="0">
                <a:latin typeface="Times New Roman" pitchFamily="18" charset="0"/>
                <a:cs typeface="Times New Roman" pitchFamily="18" charset="0"/>
              </a:rPr>
              <a:t>безоплатне медичне обслуговування у закладах дошкільної освіти;</a:t>
            </a:r>
          </a:p>
          <a:p>
            <a:r>
              <a:rPr lang="uk-UA" b="1" dirty="0" smtClean="0">
                <a:latin typeface="Times New Roman" pitchFamily="18" charset="0"/>
                <a:cs typeface="Times New Roman" pitchFamily="18" charset="0"/>
              </a:rPr>
              <a:t>захист від будь-яких форм експлуатації та дій, які шкодять здоров'ю дитини, а також від фізичного та психологічного насильства, приниження її гідності;</a:t>
            </a:r>
          </a:p>
          <a:p>
            <a:r>
              <a:rPr lang="uk-UA" b="1" dirty="0" smtClean="0">
                <a:latin typeface="Times New Roman" pitchFamily="18" charset="0"/>
                <a:cs typeface="Times New Roman" pitchFamily="18" charset="0"/>
              </a:rPr>
              <a:t>здоровий спосіб життя;</a:t>
            </a:r>
          </a:p>
          <a:p>
            <a:r>
              <a:rPr lang="uk-UA" b="1" dirty="0" smtClean="0">
                <a:latin typeface="Times New Roman" pitchFamily="18" charset="0"/>
                <a:cs typeface="Times New Roman" pitchFamily="18" charset="0"/>
              </a:rPr>
              <a:t>діти з особливими освітніми потребами, що зумовлені порушеннями інтелектуального розвитку та/або сенсорними та фізичними порушеннями, мають право на першочергове зарахування до закладів дошкільної освіти.</a:t>
            </a:r>
            <a:endParaRPr lang="uk-UA" b="1" dirty="0">
              <a:latin typeface="Times New Roman" pitchFamily="18" charset="0"/>
              <a:cs typeface="Times New Roman"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одзаголовок 1"/>
          <p:cNvSpPr>
            <a:spLocks noGrp="1"/>
          </p:cNvSpPr>
          <p:nvPr>
            <p:ph type="subTitle" idx="1"/>
          </p:nvPr>
        </p:nvSpPr>
        <p:spPr>
          <a:xfrm>
            <a:off x="243840" y="6339840"/>
            <a:ext cx="11704320" cy="518160"/>
          </a:xfrm>
        </p:spPr>
        <p:txBody>
          <a:bodyPr>
            <a:noAutofit/>
          </a:bodyPr>
          <a:lstStyle/>
          <a:p>
            <a:pPr algn="ctr"/>
            <a:r>
              <a:rPr lang="uk-UA" sz="3200" b="1" dirty="0" smtClean="0">
                <a:solidFill>
                  <a:srgbClr val="C00000"/>
                </a:solidFill>
                <a:latin typeface="Times New Roman" pitchFamily="18" charset="0"/>
                <a:cs typeface="Times New Roman" pitchFamily="18" charset="0"/>
              </a:rPr>
              <a:t>ФОРМУЛА НОВОЇ УКРАЇНСЬКОЇ ШКОЛИ</a:t>
            </a:r>
            <a:endParaRPr lang="ru-RU" sz="3200" b="1" dirty="0">
              <a:solidFill>
                <a:srgbClr val="C00000"/>
              </a:solidFill>
              <a:latin typeface="Times New Roman" pitchFamily="18" charset="0"/>
              <a:cs typeface="Times New Roman" pitchFamily="18" charset="0"/>
            </a:endParaRPr>
          </a:p>
        </p:txBody>
      </p:sp>
      <p:sp>
        <p:nvSpPr>
          <p:cNvPr id="3" name="Заголовок 2"/>
          <p:cNvSpPr>
            <a:spLocks noGrp="1"/>
          </p:cNvSpPr>
          <p:nvPr>
            <p:ph type="ctrTitle"/>
          </p:nvPr>
        </p:nvSpPr>
        <p:spPr>
          <a:xfrm>
            <a:off x="243841" y="0"/>
            <a:ext cx="11704320" cy="6339840"/>
          </a:xfrm>
        </p:spPr>
        <p:txBody>
          <a:bodyPr/>
          <a:lstStyle/>
          <a:p>
            <a:pPr marL="182880" indent="0" algn="l">
              <a:buNone/>
            </a:pPr>
            <a:r>
              <a:rPr lang="uk-UA" sz="2800" dirty="0" smtClean="0">
                <a:solidFill>
                  <a:schemeClr val="tx1"/>
                </a:solidFill>
                <a:latin typeface="Times New Roman" pitchFamily="18" charset="0"/>
                <a:cs typeface="Times New Roman" pitchFamily="18" charset="0"/>
              </a:rPr>
              <a:t>Педагогіка партнерства</a:t>
            </a:r>
            <a:r>
              <a:rPr lang="uk-UA" sz="2800" dirty="0" smtClean="0">
                <a:latin typeface="Times New Roman" pitchFamily="18" charset="0"/>
                <a:cs typeface="Times New Roman" pitchFamily="18" charset="0"/>
              </a:rPr>
              <a:t/>
            </a:r>
            <a:br>
              <a:rPr lang="uk-UA" sz="2800" dirty="0" smtClean="0">
                <a:latin typeface="Times New Roman" pitchFamily="18" charset="0"/>
                <a:cs typeface="Times New Roman" pitchFamily="18" charset="0"/>
              </a:rPr>
            </a:br>
            <a:r>
              <a:rPr lang="uk-UA" sz="2800" dirty="0" smtClean="0">
                <a:latin typeface="Times New Roman" pitchFamily="18" charset="0"/>
                <a:cs typeface="Times New Roman" pitchFamily="18" charset="0"/>
              </a:rPr>
              <a:t>                                          </a:t>
            </a:r>
            <a:r>
              <a:rPr lang="uk-UA" sz="2800" dirty="0" smtClean="0">
                <a:solidFill>
                  <a:schemeClr val="tx1"/>
                </a:solidFill>
                <a:latin typeface="Times New Roman" pitchFamily="18" charset="0"/>
                <a:cs typeface="Times New Roman" pitchFamily="18" charset="0"/>
              </a:rPr>
              <a:t>Вмотивований</a:t>
            </a:r>
            <a:br>
              <a:rPr lang="uk-UA" sz="2800" dirty="0" smtClean="0">
                <a:solidFill>
                  <a:schemeClr val="tx1"/>
                </a:solidFill>
                <a:latin typeface="Times New Roman" pitchFamily="18" charset="0"/>
                <a:cs typeface="Times New Roman" pitchFamily="18" charset="0"/>
              </a:rPr>
            </a:br>
            <a:r>
              <a:rPr lang="uk-UA" sz="2800" dirty="0">
                <a:solidFill>
                  <a:schemeClr val="tx1"/>
                </a:solidFill>
                <a:latin typeface="Times New Roman" pitchFamily="18" charset="0"/>
                <a:cs typeface="Times New Roman" pitchFamily="18" charset="0"/>
              </a:rPr>
              <a:t> </a:t>
            </a:r>
            <a:r>
              <a:rPr lang="uk-UA" sz="2800" dirty="0" smtClean="0">
                <a:solidFill>
                  <a:schemeClr val="tx1"/>
                </a:solidFill>
                <a:latin typeface="Times New Roman" pitchFamily="18" charset="0"/>
                <a:cs typeface="Times New Roman" pitchFamily="18" charset="0"/>
              </a:rPr>
              <a:t>                                               вчитель</a:t>
            </a:r>
            <a:r>
              <a:rPr lang="uk-UA" sz="2800" dirty="0" smtClean="0">
                <a:latin typeface="Times New Roman" pitchFamily="18" charset="0"/>
                <a:cs typeface="Times New Roman" pitchFamily="18" charset="0"/>
              </a:rPr>
              <a:t/>
            </a:r>
            <a:br>
              <a:rPr lang="uk-UA" sz="2800" dirty="0" smtClean="0">
                <a:latin typeface="Times New Roman" pitchFamily="18" charset="0"/>
                <a:cs typeface="Times New Roman" pitchFamily="18" charset="0"/>
              </a:rPr>
            </a:br>
            <a:r>
              <a:rPr lang="uk-UA" sz="2800" dirty="0">
                <a:solidFill>
                  <a:schemeClr val="tx1"/>
                </a:solidFill>
                <a:latin typeface="Times New Roman" pitchFamily="18" charset="0"/>
                <a:cs typeface="Times New Roman" pitchFamily="18" charset="0"/>
              </a:rPr>
              <a:t> </a:t>
            </a:r>
            <a:r>
              <a:rPr lang="uk-UA" sz="2800" dirty="0" smtClean="0">
                <a:solidFill>
                  <a:schemeClr val="tx1"/>
                </a:solidFill>
                <a:latin typeface="Times New Roman" pitchFamily="18" charset="0"/>
                <a:cs typeface="Times New Roman" pitchFamily="18" charset="0"/>
              </a:rPr>
              <a:t>                                                                   Автономія школи</a:t>
            </a:r>
            <a:r>
              <a:rPr lang="uk-UA" sz="2800" dirty="0" smtClean="0">
                <a:latin typeface="Times New Roman" pitchFamily="18" charset="0"/>
                <a:cs typeface="Times New Roman" pitchFamily="18" charset="0"/>
              </a:rPr>
              <a:t/>
            </a:r>
            <a:br>
              <a:rPr lang="uk-UA" sz="2800" dirty="0" smtClean="0">
                <a:latin typeface="Times New Roman" pitchFamily="18" charset="0"/>
                <a:cs typeface="Times New Roman" pitchFamily="18" charset="0"/>
              </a:rPr>
            </a:br>
            <a:r>
              <a:rPr lang="uk-UA" sz="2800" dirty="0" smtClean="0">
                <a:solidFill>
                  <a:schemeClr val="tx1"/>
                </a:solidFill>
                <a:latin typeface="Times New Roman" pitchFamily="18" charset="0"/>
                <a:cs typeface="Times New Roman" pitchFamily="18" charset="0"/>
              </a:rPr>
              <a:t>Новий зміст</a:t>
            </a:r>
            <a:r>
              <a:rPr lang="uk-UA" sz="2800" dirty="0" smtClean="0">
                <a:latin typeface="Times New Roman" pitchFamily="18" charset="0"/>
                <a:cs typeface="Times New Roman" pitchFamily="18" charset="0"/>
              </a:rPr>
              <a:t/>
            </a:r>
            <a:br>
              <a:rPr lang="uk-UA" sz="2800" dirty="0" smtClean="0">
                <a:latin typeface="Times New Roman" pitchFamily="18" charset="0"/>
                <a:cs typeface="Times New Roman" pitchFamily="18" charset="0"/>
              </a:rPr>
            </a:br>
            <a:r>
              <a:rPr lang="uk-UA" sz="2800" dirty="0">
                <a:latin typeface="Times New Roman" pitchFamily="18" charset="0"/>
                <a:cs typeface="Times New Roman" pitchFamily="18" charset="0"/>
              </a:rPr>
              <a:t/>
            </a:r>
            <a:br>
              <a:rPr lang="uk-UA" sz="2800" dirty="0">
                <a:latin typeface="Times New Roman" pitchFamily="18" charset="0"/>
                <a:cs typeface="Times New Roman" pitchFamily="18" charset="0"/>
              </a:rPr>
            </a:br>
            <a:r>
              <a:rPr lang="uk-UA" sz="2800" dirty="0" smtClean="0">
                <a:latin typeface="Times New Roman" pitchFamily="18" charset="0"/>
                <a:cs typeface="Times New Roman" pitchFamily="18" charset="0"/>
              </a:rPr>
              <a:t>                                                                               </a:t>
            </a:r>
            <a:r>
              <a:rPr lang="uk-UA" sz="2800" dirty="0" smtClean="0">
                <a:solidFill>
                  <a:schemeClr val="tx1"/>
                </a:solidFill>
                <a:latin typeface="Times New Roman" pitchFamily="18" charset="0"/>
                <a:cs typeface="Times New Roman" pitchFamily="18" charset="0"/>
              </a:rPr>
              <a:t>Справедливе </a:t>
            </a:r>
            <a:br>
              <a:rPr lang="uk-UA" sz="2800" dirty="0" smtClean="0">
                <a:solidFill>
                  <a:schemeClr val="tx1"/>
                </a:solidFill>
                <a:latin typeface="Times New Roman" pitchFamily="18" charset="0"/>
                <a:cs typeface="Times New Roman" pitchFamily="18" charset="0"/>
              </a:rPr>
            </a:br>
            <a:r>
              <a:rPr lang="uk-UA" sz="2800" dirty="0" smtClean="0">
                <a:solidFill>
                  <a:schemeClr val="tx1"/>
                </a:solidFill>
                <a:latin typeface="Times New Roman" pitchFamily="18" charset="0"/>
                <a:cs typeface="Times New Roman" pitchFamily="18" charset="0"/>
              </a:rPr>
              <a:t>                                                                             фінансування і</a:t>
            </a:r>
            <a:r>
              <a:rPr lang="uk-UA" sz="2800" dirty="0" smtClean="0">
                <a:latin typeface="Times New Roman" pitchFamily="18" charset="0"/>
                <a:cs typeface="Times New Roman" pitchFamily="18" charset="0"/>
              </a:rPr>
              <a:t/>
            </a:r>
            <a:br>
              <a:rPr lang="uk-UA" sz="2800" dirty="0" smtClean="0">
                <a:latin typeface="Times New Roman" pitchFamily="18" charset="0"/>
                <a:cs typeface="Times New Roman" pitchFamily="18" charset="0"/>
              </a:rPr>
            </a:br>
            <a:r>
              <a:rPr lang="uk-UA" sz="2800" dirty="0" smtClean="0">
                <a:solidFill>
                  <a:schemeClr val="tx1"/>
                </a:solidFill>
                <a:latin typeface="Times New Roman" pitchFamily="18" charset="0"/>
                <a:cs typeface="Times New Roman" pitchFamily="18" charset="0"/>
              </a:rPr>
              <a:t>Нова                                                                      рівний доступ</a:t>
            </a:r>
            <a:br>
              <a:rPr lang="uk-UA" sz="2800" dirty="0" smtClean="0">
                <a:solidFill>
                  <a:schemeClr val="tx1"/>
                </a:solidFill>
                <a:latin typeface="Times New Roman" pitchFamily="18" charset="0"/>
                <a:cs typeface="Times New Roman" pitchFamily="18" charset="0"/>
              </a:rPr>
            </a:br>
            <a:r>
              <a:rPr lang="uk-UA" sz="2800" dirty="0" smtClean="0">
                <a:solidFill>
                  <a:schemeClr val="tx1"/>
                </a:solidFill>
                <a:latin typeface="Times New Roman" pitchFamily="18" charset="0"/>
                <a:cs typeface="Times New Roman" pitchFamily="18" charset="0"/>
              </a:rPr>
              <a:t>структура</a:t>
            </a:r>
            <a:r>
              <a:rPr lang="uk-UA" sz="2800" dirty="0" smtClean="0">
                <a:latin typeface="Times New Roman" pitchFamily="18" charset="0"/>
                <a:cs typeface="Times New Roman" pitchFamily="18" charset="0"/>
              </a:rPr>
              <a:t/>
            </a:r>
            <a:br>
              <a:rPr lang="uk-UA" sz="2800" dirty="0" smtClean="0">
                <a:latin typeface="Times New Roman" pitchFamily="18" charset="0"/>
                <a:cs typeface="Times New Roman" pitchFamily="18" charset="0"/>
              </a:rPr>
            </a:br>
            <a:r>
              <a:rPr lang="uk-UA" sz="2800" dirty="0" smtClean="0">
                <a:latin typeface="Times New Roman" pitchFamily="18" charset="0"/>
                <a:cs typeface="Times New Roman" pitchFamily="18" charset="0"/>
              </a:rPr>
              <a:t>                                                                           </a:t>
            </a:r>
            <a:r>
              <a:rPr lang="uk-UA" sz="2800" dirty="0" smtClean="0">
                <a:solidFill>
                  <a:schemeClr val="tx1"/>
                </a:solidFill>
                <a:latin typeface="Times New Roman" pitchFamily="18" charset="0"/>
                <a:cs typeface="Times New Roman" pitchFamily="18" charset="0"/>
              </a:rPr>
              <a:t>Виховання на</a:t>
            </a:r>
            <a:r>
              <a:rPr lang="uk-UA" sz="2800" dirty="0">
                <a:solidFill>
                  <a:schemeClr val="tx1"/>
                </a:solidFill>
                <a:latin typeface="Times New Roman" pitchFamily="18" charset="0"/>
                <a:cs typeface="Times New Roman" pitchFamily="18" charset="0"/>
              </a:rPr>
              <a:t/>
            </a:r>
            <a:br>
              <a:rPr lang="uk-UA" sz="2800" dirty="0">
                <a:solidFill>
                  <a:schemeClr val="tx1"/>
                </a:solidFill>
                <a:latin typeface="Times New Roman" pitchFamily="18" charset="0"/>
                <a:cs typeface="Times New Roman" pitchFamily="18" charset="0"/>
              </a:rPr>
            </a:br>
            <a:r>
              <a:rPr lang="uk-UA" sz="2800" dirty="0" smtClean="0">
                <a:solidFill>
                  <a:schemeClr val="tx1"/>
                </a:solidFill>
                <a:latin typeface="Times New Roman" pitchFamily="18" charset="0"/>
                <a:cs typeface="Times New Roman" pitchFamily="18" charset="0"/>
              </a:rPr>
              <a:t>                                                                              цінностях</a:t>
            </a:r>
            <a:r>
              <a:rPr lang="uk-UA" sz="2800" dirty="0" smtClean="0">
                <a:latin typeface="Times New Roman" pitchFamily="18" charset="0"/>
                <a:cs typeface="Times New Roman" pitchFamily="18" charset="0"/>
              </a:rPr>
              <a:t/>
            </a:r>
            <a:br>
              <a:rPr lang="uk-UA" sz="2800" dirty="0" smtClean="0">
                <a:latin typeface="Times New Roman" pitchFamily="18" charset="0"/>
                <a:cs typeface="Times New Roman" pitchFamily="18" charset="0"/>
              </a:rPr>
            </a:br>
            <a:r>
              <a:rPr lang="uk-UA" sz="2800" dirty="0" smtClean="0">
                <a:latin typeface="Times New Roman" pitchFamily="18" charset="0"/>
                <a:cs typeface="Times New Roman" pitchFamily="18" charset="0"/>
              </a:rPr>
              <a:t>                      </a:t>
            </a:r>
            <a:r>
              <a:rPr lang="uk-UA" sz="2800" b="1" dirty="0" smtClean="0">
                <a:solidFill>
                  <a:srgbClr val="002060"/>
                </a:solidFill>
                <a:latin typeface="Times New Roman" pitchFamily="18" charset="0"/>
                <a:cs typeface="Times New Roman" pitchFamily="18" charset="0"/>
              </a:rPr>
              <a:t>Орієнтація</a:t>
            </a:r>
            <a:r>
              <a:rPr lang="uk-UA" sz="2800" dirty="0" smtClean="0">
                <a:latin typeface="Times New Roman" pitchFamily="18" charset="0"/>
                <a:cs typeface="Times New Roman" pitchFamily="18" charset="0"/>
              </a:rPr>
              <a:t>      </a:t>
            </a:r>
            <a:r>
              <a:rPr lang="uk-UA" sz="2800" dirty="0" smtClean="0">
                <a:solidFill>
                  <a:schemeClr val="tx1"/>
                </a:solidFill>
                <a:latin typeface="Times New Roman" pitchFamily="18" charset="0"/>
                <a:cs typeface="Times New Roman" pitchFamily="18" charset="0"/>
              </a:rPr>
              <a:t>Сучасне освітнє</a:t>
            </a:r>
            <a:br>
              <a:rPr lang="uk-UA" sz="2800" dirty="0" smtClean="0">
                <a:solidFill>
                  <a:schemeClr val="tx1"/>
                </a:solidFill>
                <a:latin typeface="Times New Roman" pitchFamily="18" charset="0"/>
                <a:cs typeface="Times New Roman" pitchFamily="18" charset="0"/>
              </a:rPr>
            </a:br>
            <a:r>
              <a:rPr lang="uk-UA" sz="2800" dirty="0">
                <a:solidFill>
                  <a:srgbClr val="002060"/>
                </a:solidFill>
                <a:latin typeface="Times New Roman" pitchFamily="18" charset="0"/>
                <a:cs typeface="Times New Roman" pitchFamily="18" charset="0"/>
              </a:rPr>
              <a:t> </a:t>
            </a:r>
            <a:r>
              <a:rPr lang="uk-UA" sz="2800" dirty="0" smtClean="0">
                <a:solidFill>
                  <a:srgbClr val="002060"/>
                </a:solidFill>
                <a:latin typeface="Times New Roman" pitchFamily="18" charset="0"/>
                <a:cs typeface="Times New Roman" pitchFamily="18" charset="0"/>
              </a:rPr>
              <a:t>                   </a:t>
            </a:r>
            <a:r>
              <a:rPr lang="uk-UA" sz="2800" dirty="0">
                <a:solidFill>
                  <a:srgbClr val="002060"/>
                </a:solidFill>
                <a:latin typeface="Times New Roman" pitchFamily="18" charset="0"/>
                <a:cs typeface="Times New Roman" pitchFamily="18" charset="0"/>
              </a:rPr>
              <a:t> </a:t>
            </a:r>
            <a:r>
              <a:rPr lang="uk-UA" sz="2800" dirty="0" smtClean="0">
                <a:solidFill>
                  <a:srgbClr val="002060"/>
                </a:solidFill>
                <a:latin typeface="Times New Roman" pitchFamily="18" charset="0"/>
                <a:cs typeface="Times New Roman" pitchFamily="18" charset="0"/>
              </a:rPr>
              <a:t>   </a:t>
            </a:r>
            <a:r>
              <a:rPr lang="uk-UA" sz="2800" b="1" dirty="0" smtClean="0">
                <a:solidFill>
                  <a:srgbClr val="002060"/>
                </a:solidFill>
                <a:latin typeface="Times New Roman" pitchFamily="18" charset="0"/>
                <a:cs typeface="Times New Roman" pitchFamily="18" charset="0"/>
              </a:rPr>
              <a:t>на </a:t>
            </a:r>
            <a:r>
              <a:rPr lang="uk-UA" sz="2800" b="1" dirty="0">
                <a:solidFill>
                  <a:srgbClr val="002060"/>
                </a:solidFill>
                <a:latin typeface="Times New Roman" pitchFamily="18" charset="0"/>
                <a:cs typeface="Times New Roman" pitchFamily="18" charset="0"/>
              </a:rPr>
              <a:t>учня</a:t>
            </a:r>
            <a:r>
              <a:rPr lang="uk-UA" sz="2800" b="1" dirty="0" smtClean="0">
                <a:solidFill>
                  <a:srgbClr val="002060"/>
                </a:solidFill>
                <a:latin typeface="Times New Roman" pitchFamily="18" charset="0"/>
                <a:cs typeface="Times New Roman" pitchFamily="18" charset="0"/>
              </a:rPr>
              <a:t>             </a:t>
            </a:r>
            <a:r>
              <a:rPr lang="uk-UA" sz="2800" dirty="0" smtClean="0">
                <a:solidFill>
                  <a:schemeClr val="tx1"/>
                </a:solidFill>
                <a:latin typeface="Times New Roman" pitchFamily="18" charset="0"/>
                <a:cs typeface="Times New Roman" pitchFamily="18" charset="0"/>
              </a:rPr>
              <a:t>середовище</a:t>
            </a:r>
            <a:r>
              <a:rPr lang="uk-UA" sz="2800" dirty="0" smtClean="0">
                <a:latin typeface="Times New Roman" pitchFamily="18" charset="0"/>
                <a:cs typeface="Times New Roman" pitchFamily="18" charset="0"/>
              </a:rPr>
              <a:t/>
            </a:r>
            <a:br>
              <a:rPr lang="uk-UA" sz="2800" dirty="0" smtClean="0">
                <a:latin typeface="Times New Roman" pitchFamily="18" charset="0"/>
                <a:cs typeface="Times New Roman" pitchFamily="18" charset="0"/>
              </a:rPr>
            </a:br>
            <a:endParaRPr lang="ru-RU" sz="2800" dirty="0">
              <a:latin typeface="Times New Roman" pitchFamily="18" charset="0"/>
              <a:cs typeface="Times New Roman" pitchFamily="18" charset="0"/>
            </a:endParaRPr>
          </a:p>
        </p:txBody>
      </p:sp>
      <p:pic>
        <p:nvPicPr>
          <p:cNvPr id="4" name="Рисунок 3"/>
          <p:cNvPicPr>
            <a:picLocks noChangeAspect="1"/>
          </p:cNvPicPr>
          <p:nvPr/>
        </p:nvPicPr>
        <p:blipFill>
          <a:blip r:embed="rId2" cstate="print"/>
          <a:stretch>
            <a:fillRect/>
          </a:stretch>
        </p:blipFill>
        <p:spPr>
          <a:xfrm>
            <a:off x="2865120" y="1651862"/>
            <a:ext cx="4201886" cy="3155269"/>
          </a:xfrm>
          <a:prstGeom prst="rect">
            <a:avLst/>
          </a:prstGeom>
        </p:spPr>
      </p:pic>
    </p:spTree>
    <p:extLst>
      <p:ext uri="{BB962C8B-B14F-4D97-AF65-F5344CB8AC3E}">
        <p14:creationId xmlns:p14="http://schemas.microsoft.com/office/powerpoint/2010/main" xmlns="" val="13822538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339635"/>
            <a:ext cx="8596668" cy="666206"/>
          </a:xfrm>
        </p:spPr>
        <p:txBody>
          <a:bodyPr>
            <a:normAutofit/>
          </a:bodyPr>
          <a:lstStyle/>
          <a:p>
            <a:pPr algn="ctr"/>
            <a:r>
              <a:rPr lang="uk-UA" b="1" dirty="0" smtClean="0">
                <a:solidFill>
                  <a:srgbClr val="C00000"/>
                </a:solidFill>
                <a:latin typeface="Times New Roman" pitchFamily="18" charset="0"/>
                <a:cs typeface="Times New Roman" pitchFamily="18" charset="0"/>
              </a:rPr>
              <a:t>В дошкільній освіті</a:t>
            </a:r>
            <a:endParaRPr lang="ru-RU" b="1" dirty="0">
              <a:solidFill>
                <a:srgbClr val="C00000"/>
              </a:solidFill>
              <a:latin typeface="Times New Roman" pitchFamily="18" charset="0"/>
              <a:cs typeface="Times New Roman" pitchFamily="18" charset="0"/>
            </a:endParaRPr>
          </a:p>
        </p:txBody>
      </p:sp>
      <p:pic>
        <p:nvPicPr>
          <p:cNvPr id="1026" name="Picture 2"/>
          <p:cNvPicPr>
            <a:picLocks noGrp="1" noChangeAspect="1" noChangeArrowheads="1"/>
          </p:cNvPicPr>
          <p:nvPr>
            <p:ph idx="1"/>
          </p:nvPr>
        </p:nvPicPr>
        <p:blipFill>
          <a:blip r:embed="rId2" cstate="print"/>
          <a:srcRect/>
          <a:stretch>
            <a:fillRect/>
          </a:stretch>
        </p:blipFill>
        <p:spPr bwMode="auto">
          <a:xfrm>
            <a:off x="1031966" y="1053620"/>
            <a:ext cx="8229601" cy="5496172"/>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1" y="339635"/>
            <a:ext cx="10084525" cy="822960"/>
          </a:xfrm>
        </p:spPr>
        <p:txBody>
          <a:bodyPr>
            <a:normAutofit/>
          </a:bodyPr>
          <a:lstStyle/>
          <a:p>
            <a:pPr algn="ctr"/>
            <a:r>
              <a:rPr lang="uk-UA" b="1" dirty="0" smtClean="0">
                <a:solidFill>
                  <a:srgbClr val="C00000"/>
                </a:solidFill>
                <a:latin typeface="Times New Roman" pitchFamily="18" charset="0"/>
                <a:cs typeface="Times New Roman" pitchFamily="18" charset="0"/>
              </a:rPr>
              <a:t>Хто підготував Стандарт дошкільної освіти</a:t>
            </a:r>
            <a:endParaRPr lang="ru-RU" b="1" dirty="0">
              <a:solidFill>
                <a:srgbClr val="C00000"/>
              </a:solidFill>
              <a:latin typeface="Times New Roman" pitchFamily="18" charset="0"/>
              <a:cs typeface="Times New Roman" pitchFamily="18" charset="0"/>
            </a:endParaRPr>
          </a:p>
        </p:txBody>
      </p:sp>
      <p:pic>
        <p:nvPicPr>
          <p:cNvPr id="12290" name="Picture 2"/>
          <p:cNvPicPr>
            <a:picLocks noGrp="1" noChangeAspect="1" noChangeArrowheads="1"/>
          </p:cNvPicPr>
          <p:nvPr>
            <p:ph idx="1"/>
          </p:nvPr>
        </p:nvPicPr>
        <p:blipFill>
          <a:blip r:embed="rId2" cstate="print"/>
          <a:srcRect/>
          <a:stretch>
            <a:fillRect/>
          </a:stretch>
        </p:blipFill>
        <p:spPr bwMode="auto">
          <a:xfrm>
            <a:off x="875211" y="1343886"/>
            <a:ext cx="8321040" cy="5148354"/>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65759" y="235131"/>
            <a:ext cx="10097590" cy="796835"/>
          </a:xfrm>
        </p:spPr>
        <p:txBody>
          <a:bodyPr/>
          <a:lstStyle/>
          <a:p>
            <a:r>
              <a:rPr lang="uk-UA" b="1" dirty="0" smtClean="0">
                <a:solidFill>
                  <a:srgbClr val="C00000"/>
                </a:solidFill>
                <a:latin typeface="Times New Roman" pitchFamily="18" charset="0"/>
                <a:cs typeface="Times New Roman" pitchFamily="18" charset="0"/>
              </a:rPr>
              <a:t>Зміст Державного стандарту дошкільної освіти</a:t>
            </a:r>
            <a:endParaRPr lang="ru-RU" b="1" dirty="0">
              <a:solidFill>
                <a:srgbClr val="C00000"/>
              </a:solidFill>
              <a:latin typeface="Times New Roman" pitchFamily="18" charset="0"/>
              <a:cs typeface="Times New Roman" pitchFamily="18" charset="0"/>
            </a:endParaRPr>
          </a:p>
        </p:txBody>
      </p:sp>
      <p:pic>
        <p:nvPicPr>
          <p:cNvPr id="2050" name="Picture 2"/>
          <p:cNvPicPr>
            <a:picLocks noGrp="1" noChangeAspect="1" noChangeArrowheads="1"/>
          </p:cNvPicPr>
          <p:nvPr>
            <p:ph idx="1"/>
          </p:nvPr>
        </p:nvPicPr>
        <p:blipFill>
          <a:blip r:embed="rId2" cstate="print"/>
          <a:srcRect/>
          <a:stretch>
            <a:fillRect/>
          </a:stretch>
        </p:blipFill>
        <p:spPr bwMode="auto">
          <a:xfrm>
            <a:off x="287383" y="1162594"/>
            <a:ext cx="10019211" cy="5214006"/>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3" y="261257"/>
            <a:ext cx="9145935" cy="718457"/>
          </a:xfrm>
        </p:spPr>
        <p:txBody>
          <a:bodyPr>
            <a:normAutofit/>
          </a:bodyPr>
          <a:lstStyle/>
          <a:p>
            <a:r>
              <a:rPr lang="uk-UA" sz="4000" b="1" dirty="0" smtClean="0">
                <a:solidFill>
                  <a:srgbClr val="C00000"/>
                </a:solidFill>
                <a:latin typeface="Times New Roman" pitchFamily="18" charset="0"/>
                <a:cs typeface="Times New Roman" pitchFamily="18" charset="0"/>
              </a:rPr>
              <a:t>Дитиноцентричність Стандарту ДО</a:t>
            </a:r>
            <a:endParaRPr lang="ru-RU" sz="4000" b="1" dirty="0">
              <a:solidFill>
                <a:srgbClr val="C00000"/>
              </a:solidFill>
              <a:latin typeface="Times New Roman" pitchFamily="18" charset="0"/>
              <a:cs typeface="Times New Roman" pitchFamily="18" charset="0"/>
            </a:endParaRPr>
          </a:p>
        </p:txBody>
      </p:sp>
      <p:pic>
        <p:nvPicPr>
          <p:cNvPr id="3074" name="Picture 2"/>
          <p:cNvPicPr>
            <a:picLocks noGrp="1" noChangeAspect="1" noChangeArrowheads="1"/>
          </p:cNvPicPr>
          <p:nvPr>
            <p:ph idx="1"/>
          </p:nvPr>
        </p:nvPicPr>
        <p:blipFill>
          <a:blip r:embed="rId2" cstate="print"/>
          <a:srcRect/>
          <a:stretch>
            <a:fillRect/>
          </a:stretch>
        </p:blipFill>
        <p:spPr bwMode="auto">
          <a:xfrm>
            <a:off x="431074" y="1097280"/>
            <a:ext cx="9392195" cy="5423351"/>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300446"/>
            <a:ext cx="8596668" cy="666205"/>
          </a:xfrm>
        </p:spPr>
        <p:txBody>
          <a:bodyPr/>
          <a:lstStyle/>
          <a:p>
            <a:r>
              <a:rPr lang="uk-UA" b="1" dirty="0" smtClean="0">
                <a:solidFill>
                  <a:srgbClr val="C00000"/>
                </a:solidFill>
                <a:latin typeface="Times New Roman" pitchFamily="18" charset="0"/>
                <a:cs typeface="Times New Roman" pitchFamily="18" charset="0"/>
              </a:rPr>
              <a:t>Дитиноцентричність Стандарту ДО</a:t>
            </a:r>
            <a:endParaRPr lang="ru-RU" dirty="0"/>
          </a:p>
        </p:txBody>
      </p:sp>
      <p:pic>
        <p:nvPicPr>
          <p:cNvPr id="4098" name="Picture 2"/>
          <p:cNvPicPr>
            <a:picLocks noGrp="1" noChangeAspect="1" noChangeArrowheads="1"/>
          </p:cNvPicPr>
          <p:nvPr>
            <p:ph idx="1"/>
          </p:nvPr>
        </p:nvPicPr>
        <p:blipFill>
          <a:blip r:embed="rId2" cstate="print"/>
          <a:srcRect/>
          <a:stretch>
            <a:fillRect/>
          </a:stretch>
        </p:blipFill>
        <p:spPr bwMode="auto">
          <a:xfrm>
            <a:off x="156755" y="1005840"/>
            <a:ext cx="9692639" cy="5664004"/>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18902" y="222069"/>
            <a:ext cx="8569235" cy="692331"/>
          </a:xfrm>
        </p:spPr>
        <p:txBody>
          <a:bodyPr/>
          <a:lstStyle/>
          <a:p>
            <a:r>
              <a:rPr lang="uk-UA" b="1" dirty="0" smtClean="0">
                <a:solidFill>
                  <a:srgbClr val="C00000"/>
                </a:solidFill>
                <a:latin typeface="Times New Roman" pitchFamily="18" charset="0"/>
                <a:cs typeface="Times New Roman" pitchFamily="18" charset="0"/>
              </a:rPr>
              <a:t>Дитиноцентричність Стандарту ДО</a:t>
            </a:r>
            <a:endParaRPr lang="ru-RU" dirty="0"/>
          </a:p>
        </p:txBody>
      </p:sp>
      <p:pic>
        <p:nvPicPr>
          <p:cNvPr id="5122" name="Picture 2"/>
          <p:cNvPicPr>
            <a:picLocks noGrp="1" noChangeAspect="1" noChangeArrowheads="1"/>
          </p:cNvPicPr>
          <p:nvPr>
            <p:ph idx="1"/>
          </p:nvPr>
        </p:nvPicPr>
        <p:blipFill>
          <a:blip r:embed="rId2" cstate="print"/>
          <a:srcRect/>
          <a:stretch>
            <a:fillRect/>
          </a:stretch>
        </p:blipFill>
        <p:spPr bwMode="auto">
          <a:xfrm>
            <a:off x="235131" y="1384664"/>
            <a:ext cx="9754973" cy="5285268"/>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431372" y="927462"/>
            <a:ext cx="9156765" cy="901337"/>
          </a:xfrm>
        </p:spPr>
        <p:txBody>
          <a:bodyPr/>
          <a:lstStyle/>
          <a:p>
            <a:pPr algn="ctr"/>
            <a:r>
              <a:rPr lang="uk-UA" sz="4400" b="1" dirty="0" smtClean="0">
                <a:solidFill>
                  <a:srgbClr val="C00000"/>
                </a:solidFill>
                <a:latin typeface="Times New Roman" pitchFamily="18" charset="0"/>
                <a:cs typeface="Times New Roman" pitchFamily="18" charset="0"/>
              </a:rPr>
              <a:t>Питання для обговорення:</a:t>
            </a:r>
            <a:endParaRPr lang="ru-RU" sz="4400" b="1" dirty="0">
              <a:solidFill>
                <a:srgbClr val="C00000"/>
              </a:solidFill>
              <a:latin typeface="Times New Roman" pitchFamily="18" charset="0"/>
              <a:cs typeface="Times New Roman" pitchFamily="18" charset="0"/>
            </a:endParaRPr>
          </a:p>
        </p:txBody>
      </p:sp>
      <p:sp>
        <p:nvSpPr>
          <p:cNvPr id="2" name="Подзаголовок 1"/>
          <p:cNvSpPr>
            <a:spLocks noGrp="1"/>
          </p:cNvSpPr>
          <p:nvPr>
            <p:ph type="subTitle" idx="1"/>
          </p:nvPr>
        </p:nvSpPr>
        <p:spPr>
          <a:xfrm>
            <a:off x="1567542" y="2285999"/>
            <a:ext cx="8556171" cy="4062549"/>
          </a:xfrm>
        </p:spPr>
        <p:txBody>
          <a:bodyPr>
            <a:noAutofit/>
          </a:bodyPr>
          <a:lstStyle/>
          <a:p>
            <a:pPr algn="just">
              <a:spcBef>
                <a:spcPts val="0"/>
              </a:spcBef>
              <a:spcAft>
                <a:spcPts val="0"/>
              </a:spcAft>
            </a:pPr>
            <a:r>
              <a:rPr lang="uk-UA" sz="3200" dirty="0" smtClean="0"/>
              <a:t>  </a:t>
            </a:r>
            <a:r>
              <a:rPr lang="uk-UA" sz="3200" dirty="0" smtClean="0">
                <a:solidFill>
                  <a:srgbClr val="C00000"/>
                </a:solidFill>
              </a:rPr>
              <a:t> </a:t>
            </a:r>
            <a:r>
              <a:rPr lang="uk-UA" sz="2800" b="1" dirty="0" smtClean="0">
                <a:solidFill>
                  <a:srgbClr val="C00000"/>
                </a:solidFill>
                <a:latin typeface="Times New Roman" pitchFamily="18" charset="0"/>
              </a:rPr>
              <a:t>1</a:t>
            </a:r>
            <a:r>
              <a:rPr lang="uk-UA" sz="2800" b="1" dirty="0">
                <a:solidFill>
                  <a:srgbClr val="C00000"/>
                </a:solidFill>
                <a:latin typeface="Times New Roman" pitchFamily="18" charset="0"/>
              </a:rPr>
              <a:t>. </a:t>
            </a:r>
            <a:r>
              <a:rPr lang="uk-UA" sz="2800" b="1" dirty="0" smtClean="0">
                <a:solidFill>
                  <a:srgbClr val="C00000"/>
                </a:solidFill>
                <a:latin typeface="Times New Roman" pitchFamily="18" charset="0"/>
              </a:rPr>
              <a:t> </a:t>
            </a:r>
            <a:r>
              <a:rPr lang="uk-UA" sz="2800" b="1" dirty="0" smtClean="0">
                <a:solidFill>
                  <a:schemeClr val="tx1"/>
                </a:solidFill>
                <a:latin typeface="Times New Roman" pitchFamily="18" charset="0"/>
              </a:rPr>
              <a:t>Поняття “дитиноцентризм” у суспільних науках.</a:t>
            </a:r>
          </a:p>
          <a:p>
            <a:pPr algn="just">
              <a:spcBef>
                <a:spcPts val="0"/>
              </a:spcBef>
            </a:pPr>
            <a:r>
              <a:rPr lang="uk-UA" sz="2800" b="1" dirty="0" smtClean="0">
                <a:solidFill>
                  <a:schemeClr val="tx1"/>
                </a:solidFill>
                <a:latin typeface="Times New Roman" pitchFamily="18" charset="0"/>
              </a:rPr>
              <a:t>    </a:t>
            </a:r>
            <a:r>
              <a:rPr lang="uk-UA" sz="2800" b="1" dirty="0" smtClean="0">
                <a:solidFill>
                  <a:srgbClr val="C00000"/>
                </a:solidFill>
                <a:latin typeface="Times New Roman" pitchFamily="18" charset="0"/>
              </a:rPr>
              <a:t>2.  </a:t>
            </a:r>
            <a:r>
              <a:rPr lang="uk-UA" sz="2800" b="1" dirty="0" smtClean="0">
                <a:solidFill>
                  <a:schemeClr val="tx1"/>
                </a:solidFill>
                <a:latin typeface="Times New Roman" pitchFamily="18" charset="0"/>
              </a:rPr>
              <a:t>Складові принципу дитиноцентризму.</a:t>
            </a:r>
          </a:p>
          <a:p>
            <a:pPr algn="just">
              <a:spcBef>
                <a:spcPts val="0"/>
              </a:spcBef>
            </a:pPr>
            <a:r>
              <a:rPr lang="uk-UA" sz="2800" b="1" dirty="0" smtClean="0">
                <a:solidFill>
                  <a:schemeClr val="tx1"/>
                </a:solidFill>
                <a:latin typeface="Times New Roman" pitchFamily="18" charset="0"/>
              </a:rPr>
              <a:t>    </a:t>
            </a:r>
            <a:r>
              <a:rPr lang="uk-UA" sz="2800" b="1" dirty="0" smtClean="0">
                <a:solidFill>
                  <a:srgbClr val="C00000"/>
                </a:solidFill>
                <a:latin typeface="Times New Roman" pitchFamily="18" charset="0"/>
              </a:rPr>
              <a:t>3. </a:t>
            </a:r>
            <a:r>
              <a:rPr lang="uk-UA" sz="2800" b="1" dirty="0" smtClean="0">
                <a:solidFill>
                  <a:schemeClr val="tx1"/>
                </a:solidFill>
                <a:latin typeface="Times New Roman" pitchFamily="18" charset="0"/>
              </a:rPr>
              <a:t>Дитиноцентричність нової української системи освіти:</a:t>
            </a:r>
          </a:p>
          <a:p>
            <a:pPr algn="just">
              <a:spcBef>
                <a:spcPts val="0"/>
              </a:spcBef>
            </a:pPr>
            <a:r>
              <a:rPr lang="uk-UA" sz="2800" b="1" dirty="0" smtClean="0">
                <a:solidFill>
                  <a:schemeClr val="tx1"/>
                </a:solidFill>
                <a:latin typeface="Times New Roman" pitchFamily="18" charset="0"/>
              </a:rPr>
              <a:t>     - Закон України “Про освіту”;</a:t>
            </a:r>
          </a:p>
          <a:p>
            <a:pPr algn="just">
              <a:spcBef>
                <a:spcPts val="0"/>
              </a:spcBef>
            </a:pPr>
            <a:r>
              <a:rPr lang="uk-UA" sz="2800" b="1" dirty="0" smtClean="0">
                <a:solidFill>
                  <a:schemeClr val="tx1"/>
                </a:solidFill>
                <a:latin typeface="Times New Roman" pitchFamily="18" charset="0"/>
              </a:rPr>
              <a:t>     - Закон України “Про дошкільну освіту”;</a:t>
            </a:r>
          </a:p>
          <a:p>
            <a:pPr algn="just">
              <a:spcBef>
                <a:spcPts val="0"/>
              </a:spcBef>
            </a:pPr>
            <a:r>
              <a:rPr lang="uk-UA" sz="2800" b="1" dirty="0" smtClean="0">
                <a:solidFill>
                  <a:schemeClr val="tx1"/>
                </a:solidFill>
                <a:latin typeface="Times New Roman" pitchFamily="18" charset="0"/>
              </a:rPr>
              <a:t>     - Концепція Нової української школи;</a:t>
            </a:r>
          </a:p>
          <a:p>
            <a:pPr algn="just">
              <a:spcBef>
                <a:spcPts val="0"/>
              </a:spcBef>
            </a:pPr>
            <a:r>
              <a:rPr lang="uk-UA" sz="2800" b="1" dirty="0" smtClean="0">
                <a:solidFill>
                  <a:schemeClr val="tx1"/>
                </a:solidFill>
                <a:latin typeface="Times New Roman" pitchFamily="18" charset="0"/>
              </a:rPr>
              <a:t>     - Базовий компонент дошкільної освіти.</a:t>
            </a:r>
          </a:p>
          <a:p>
            <a:pPr algn="just">
              <a:spcBef>
                <a:spcPts val="0"/>
              </a:spcBef>
            </a:pPr>
            <a:r>
              <a:rPr lang="uk-UA" sz="2800" b="1" dirty="0" smtClean="0">
                <a:solidFill>
                  <a:schemeClr val="tx1"/>
                </a:solidFill>
                <a:latin typeface="Times New Roman" pitchFamily="18" charset="0"/>
              </a:rPr>
              <a:t>     </a:t>
            </a:r>
          </a:p>
          <a:p>
            <a:pPr algn="just">
              <a:spcBef>
                <a:spcPts val="0"/>
              </a:spcBef>
            </a:pPr>
            <a:r>
              <a:rPr lang="uk-UA" sz="2800" b="1" dirty="0" smtClean="0">
                <a:solidFill>
                  <a:schemeClr val="tx1"/>
                </a:solidFill>
                <a:latin typeface="Times New Roman" pitchFamily="18" charset="0"/>
              </a:rPr>
              <a:t>     </a:t>
            </a:r>
          </a:p>
        </p:txBody>
      </p:sp>
    </p:spTree>
    <p:extLst>
      <p:ext uri="{BB962C8B-B14F-4D97-AF65-F5344CB8AC3E}">
        <p14:creationId xmlns:p14="http://schemas.microsoft.com/office/powerpoint/2010/main" xmlns="" val="35219746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5131" y="156755"/>
            <a:ext cx="11599818" cy="1162594"/>
          </a:xfrm>
        </p:spPr>
        <p:txBody>
          <a:bodyPr>
            <a:noAutofit/>
          </a:bodyPr>
          <a:lstStyle/>
          <a:p>
            <a:pPr algn="ctr"/>
            <a:r>
              <a:rPr lang="uk-UA" sz="4000" b="1" dirty="0" smtClean="0">
                <a:solidFill>
                  <a:srgbClr val="C00000"/>
                </a:solidFill>
                <a:latin typeface="Times New Roman" pitchFamily="18" charset="0"/>
                <a:cs typeface="Times New Roman" pitchFamily="18" charset="0"/>
              </a:rPr>
              <a:t>Реалізація особистісно орієнтованої освітньої парадигми в ДО</a:t>
            </a:r>
            <a:endParaRPr lang="ru-RU" sz="4000" b="1" dirty="0">
              <a:solidFill>
                <a:srgbClr val="C00000"/>
              </a:solidFill>
              <a:latin typeface="Times New Roman" pitchFamily="18" charset="0"/>
              <a:cs typeface="Times New Roman" pitchFamily="18" charset="0"/>
            </a:endParaRPr>
          </a:p>
        </p:txBody>
      </p:sp>
      <p:pic>
        <p:nvPicPr>
          <p:cNvPr id="6146" name="Picture 2"/>
          <p:cNvPicPr>
            <a:picLocks noGrp="1" noChangeAspect="1" noChangeArrowheads="1"/>
          </p:cNvPicPr>
          <p:nvPr>
            <p:ph idx="1"/>
          </p:nvPr>
        </p:nvPicPr>
        <p:blipFill>
          <a:blip r:embed="rId2" cstate="print"/>
          <a:srcRect/>
          <a:stretch>
            <a:fillRect/>
          </a:stretch>
        </p:blipFill>
        <p:spPr bwMode="auto">
          <a:xfrm>
            <a:off x="248194" y="1384663"/>
            <a:ext cx="9849830" cy="5224219"/>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5943" y="326571"/>
            <a:ext cx="11625943" cy="770709"/>
          </a:xfrm>
        </p:spPr>
        <p:txBody>
          <a:bodyPr>
            <a:normAutofit/>
          </a:bodyPr>
          <a:lstStyle/>
          <a:p>
            <a:r>
              <a:rPr lang="uk-UA" sz="4000" b="1" dirty="0" smtClean="0">
                <a:solidFill>
                  <a:srgbClr val="C00000"/>
                </a:solidFill>
                <a:latin typeface="Times New Roman" pitchFamily="18" charset="0"/>
                <a:cs typeface="Times New Roman" pitchFamily="18" charset="0"/>
              </a:rPr>
              <a:t>Ключові компетентності в дошкільній освіті</a:t>
            </a:r>
            <a:endParaRPr lang="ru-RU" sz="4000" b="1" dirty="0">
              <a:solidFill>
                <a:srgbClr val="C00000"/>
              </a:solidFill>
              <a:latin typeface="Times New Roman" pitchFamily="18" charset="0"/>
              <a:cs typeface="Times New Roman" pitchFamily="18" charset="0"/>
            </a:endParaRPr>
          </a:p>
        </p:txBody>
      </p:sp>
      <p:pic>
        <p:nvPicPr>
          <p:cNvPr id="7170" name="Picture 2"/>
          <p:cNvPicPr>
            <a:picLocks noGrp="1" noChangeAspect="1" noChangeArrowheads="1"/>
          </p:cNvPicPr>
          <p:nvPr>
            <p:ph idx="1"/>
          </p:nvPr>
        </p:nvPicPr>
        <p:blipFill>
          <a:blip r:embed="rId2" cstate="print"/>
          <a:srcRect/>
          <a:stretch>
            <a:fillRect/>
          </a:stretch>
        </p:blipFill>
        <p:spPr bwMode="auto">
          <a:xfrm>
            <a:off x="391886" y="1293224"/>
            <a:ext cx="10010725" cy="5180222"/>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4321" y="261258"/>
            <a:ext cx="11325496" cy="757646"/>
          </a:xfrm>
        </p:spPr>
        <p:txBody>
          <a:bodyPr>
            <a:noAutofit/>
          </a:bodyPr>
          <a:lstStyle/>
          <a:p>
            <a:r>
              <a:rPr lang="uk-UA" sz="4400" b="1" dirty="0" smtClean="0">
                <a:solidFill>
                  <a:srgbClr val="C00000"/>
                </a:solidFill>
                <a:latin typeface="Times New Roman" pitchFamily="18" charset="0"/>
                <a:cs typeface="Times New Roman" pitchFamily="18" charset="0"/>
              </a:rPr>
              <a:t>Ключові компетентності початкової освіти</a:t>
            </a:r>
            <a:endParaRPr lang="ru-RU" sz="4400" b="1" dirty="0">
              <a:solidFill>
                <a:srgbClr val="C00000"/>
              </a:solidFill>
              <a:latin typeface="Times New Roman" pitchFamily="18" charset="0"/>
              <a:cs typeface="Times New Roman" pitchFamily="18" charset="0"/>
            </a:endParaRPr>
          </a:p>
        </p:txBody>
      </p:sp>
      <p:pic>
        <p:nvPicPr>
          <p:cNvPr id="8194" name="Picture 2"/>
          <p:cNvPicPr>
            <a:picLocks noGrp="1" noChangeAspect="1" noChangeArrowheads="1"/>
          </p:cNvPicPr>
          <p:nvPr>
            <p:ph idx="1"/>
          </p:nvPr>
        </p:nvPicPr>
        <p:blipFill>
          <a:blip r:embed="rId2" cstate="print"/>
          <a:srcRect/>
          <a:stretch>
            <a:fillRect/>
          </a:stretch>
        </p:blipFill>
        <p:spPr bwMode="auto">
          <a:xfrm>
            <a:off x="391674" y="1371599"/>
            <a:ext cx="10741868" cy="5316583"/>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04949" y="274320"/>
            <a:ext cx="11390811" cy="770709"/>
          </a:xfrm>
        </p:spPr>
        <p:txBody>
          <a:bodyPr>
            <a:noAutofit/>
          </a:bodyPr>
          <a:lstStyle/>
          <a:p>
            <a:r>
              <a:rPr lang="uk-UA" sz="4000" b="1" dirty="0" smtClean="0">
                <a:solidFill>
                  <a:srgbClr val="C00000"/>
                </a:solidFill>
                <a:latin typeface="Times New Roman" pitchFamily="18" charset="0"/>
                <a:cs typeface="Times New Roman" pitchFamily="18" charset="0"/>
              </a:rPr>
              <a:t>Наступність дошкільної та початкової освіти</a:t>
            </a:r>
            <a:endParaRPr lang="ru-RU" sz="4000" b="1" dirty="0">
              <a:solidFill>
                <a:srgbClr val="C00000"/>
              </a:solidFill>
              <a:latin typeface="Times New Roman" pitchFamily="18" charset="0"/>
              <a:cs typeface="Times New Roman" pitchFamily="18" charset="0"/>
            </a:endParaRPr>
          </a:p>
        </p:txBody>
      </p:sp>
      <p:pic>
        <p:nvPicPr>
          <p:cNvPr id="9218" name="Picture 2"/>
          <p:cNvPicPr>
            <a:picLocks noGrp="1" noChangeAspect="1" noChangeArrowheads="1"/>
          </p:cNvPicPr>
          <p:nvPr>
            <p:ph idx="1"/>
          </p:nvPr>
        </p:nvPicPr>
        <p:blipFill>
          <a:blip r:embed="rId2" cstate="print"/>
          <a:srcRect/>
          <a:stretch>
            <a:fillRect/>
          </a:stretch>
        </p:blipFill>
        <p:spPr bwMode="auto">
          <a:xfrm>
            <a:off x="313508" y="1319350"/>
            <a:ext cx="10593977" cy="5332564"/>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8193" y="261258"/>
            <a:ext cx="11038115" cy="705394"/>
          </a:xfrm>
        </p:spPr>
        <p:txBody>
          <a:bodyPr>
            <a:normAutofit/>
          </a:bodyPr>
          <a:lstStyle/>
          <a:p>
            <a:r>
              <a:rPr lang="uk-UA" sz="4000" b="1" dirty="0" smtClean="0">
                <a:solidFill>
                  <a:srgbClr val="C00000"/>
                </a:solidFill>
                <a:latin typeface="Times New Roman" pitchFamily="18" charset="0"/>
                <a:cs typeface="Times New Roman" pitchFamily="18" charset="0"/>
              </a:rPr>
              <a:t>Наступність дошкільної та початкової освіти</a:t>
            </a:r>
            <a:endParaRPr lang="ru-RU" sz="4000" dirty="0"/>
          </a:p>
        </p:txBody>
      </p:sp>
      <p:pic>
        <p:nvPicPr>
          <p:cNvPr id="10242" name="Picture 2"/>
          <p:cNvPicPr>
            <a:picLocks noGrp="1" noChangeAspect="1" noChangeArrowheads="1"/>
          </p:cNvPicPr>
          <p:nvPr>
            <p:ph idx="1"/>
          </p:nvPr>
        </p:nvPicPr>
        <p:blipFill>
          <a:blip r:embed="rId2" cstate="print"/>
          <a:srcRect/>
          <a:stretch>
            <a:fillRect/>
          </a:stretch>
        </p:blipFill>
        <p:spPr bwMode="auto">
          <a:xfrm>
            <a:off x="300445" y="1280160"/>
            <a:ext cx="10411097" cy="5382681"/>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3" y="261257"/>
            <a:ext cx="11131489" cy="770709"/>
          </a:xfrm>
        </p:spPr>
        <p:txBody>
          <a:bodyPr/>
          <a:lstStyle/>
          <a:p>
            <a:r>
              <a:rPr lang="uk-UA" b="1" dirty="0" smtClean="0">
                <a:solidFill>
                  <a:srgbClr val="C00000"/>
                </a:solidFill>
                <a:latin typeface="Times New Roman" pitchFamily="18" charset="0"/>
                <a:cs typeface="Times New Roman" pitchFamily="18" charset="0"/>
              </a:rPr>
              <a:t>Наступність дошкільної та початкової освіти</a:t>
            </a:r>
            <a:endParaRPr lang="ru-RU" dirty="0"/>
          </a:p>
        </p:txBody>
      </p:sp>
      <p:pic>
        <p:nvPicPr>
          <p:cNvPr id="11266" name="Picture 2"/>
          <p:cNvPicPr>
            <a:picLocks noGrp="1" noChangeAspect="1" noChangeArrowheads="1"/>
          </p:cNvPicPr>
          <p:nvPr>
            <p:ph idx="1"/>
          </p:nvPr>
        </p:nvPicPr>
        <p:blipFill>
          <a:blip r:embed="rId2" cstate="print"/>
          <a:srcRect/>
          <a:stretch>
            <a:fillRect/>
          </a:stretch>
        </p:blipFill>
        <p:spPr bwMode="auto">
          <a:xfrm>
            <a:off x="300446" y="1481396"/>
            <a:ext cx="9823268" cy="4999538"/>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
            <a:ext cx="12191999" cy="1149530"/>
          </a:xfrm>
        </p:spPr>
        <p:txBody>
          <a:bodyPr>
            <a:normAutofit fontScale="90000"/>
          </a:bodyPr>
          <a:lstStyle/>
          <a:p>
            <a:pPr algn="ctr"/>
            <a:r>
              <a:rPr lang="uk-UA" b="1" dirty="0" smtClean="0">
                <a:solidFill>
                  <a:srgbClr val="C00000"/>
                </a:solidFill>
                <a:latin typeface="Times New Roman" pitchFamily="18" charset="0"/>
                <a:cs typeface="Times New Roman" pitchFamily="18" charset="0"/>
              </a:rPr>
              <a:t>Дотримання принципу дитиноцентризму у створенні освітнього середовища:</a:t>
            </a:r>
            <a:endParaRPr lang="ru-RU" b="1" dirty="0">
              <a:solidFill>
                <a:srgbClr val="C00000"/>
              </a:solidFill>
              <a:latin typeface="Times New Roman" pitchFamily="18" charset="0"/>
              <a:cs typeface="Times New Roman" pitchFamily="18" charset="0"/>
            </a:endParaRPr>
          </a:p>
        </p:txBody>
      </p:sp>
      <p:sp>
        <p:nvSpPr>
          <p:cNvPr id="3" name="Содержимое 2"/>
          <p:cNvSpPr>
            <a:spLocks noGrp="1"/>
          </p:cNvSpPr>
          <p:nvPr>
            <p:ph idx="1"/>
          </p:nvPr>
        </p:nvSpPr>
        <p:spPr>
          <a:xfrm>
            <a:off x="209007" y="1071154"/>
            <a:ext cx="11743508" cy="5499463"/>
          </a:xfrm>
        </p:spPr>
        <p:txBody>
          <a:bodyPr>
            <a:normAutofit/>
          </a:bodyPr>
          <a:lstStyle/>
          <a:p>
            <a:pPr algn="just"/>
            <a:r>
              <a:rPr lang="uk-UA" sz="2000" b="1" dirty="0" smtClean="0">
                <a:solidFill>
                  <a:srgbClr val="C00000"/>
                </a:solidFill>
                <a:latin typeface="Times New Roman" pitchFamily="18" charset="0"/>
                <a:cs typeface="Times New Roman" pitchFamily="18" charset="0"/>
              </a:rPr>
              <a:t>1.  </a:t>
            </a:r>
            <a:r>
              <a:rPr lang="uk-UA" sz="2000" b="1" dirty="0" smtClean="0">
                <a:latin typeface="Times New Roman" pitchFamily="18" charset="0"/>
                <a:cs typeface="Times New Roman" pitchFamily="18" charset="0"/>
              </a:rPr>
              <a:t>Безпечність освітнього середовища, де діти відчуватимуть себе захищеними та в безпеці.</a:t>
            </a:r>
          </a:p>
          <a:p>
            <a:pPr algn="just"/>
            <a:r>
              <a:rPr lang="uk-UA" sz="2000" b="1" dirty="0" smtClean="0">
                <a:solidFill>
                  <a:srgbClr val="C00000"/>
                </a:solidFill>
                <a:latin typeface="Times New Roman" pitchFamily="18" charset="0"/>
                <a:cs typeface="Times New Roman" pitchFamily="18" charset="0"/>
              </a:rPr>
              <a:t>2.  </a:t>
            </a:r>
            <a:r>
              <a:rPr lang="uk-UA" sz="2000" b="1" dirty="0" smtClean="0">
                <a:latin typeface="Times New Roman" pitchFamily="18" charset="0"/>
                <a:cs typeface="Times New Roman" pitchFamily="18" charset="0"/>
              </a:rPr>
              <a:t>Багатофункціональність та гнучкість простору, що сприяє різним формам роботи, мотивує до навчання.</a:t>
            </a:r>
          </a:p>
          <a:p>
            <a:pPr algn="just"/>
            <a:r>
              <a:rPr lang="uk-UA" sz="2000" b="1" dirty="0" smtClean="0">
                <a:solidFill>
                  <a:srgbClr val="C00000"/>
                </a:solidFill>
                <a:latin typeface="Times New Roman" pitchFamily="18" charset="0"/>
                <a:cs typeface="Times New Roman" pitchFamily="18" charset="0"/>
              </a:rPr>
              <a:t>3. </a:t>
            </a:r>
            <a:r>
              <a:rPr lang="uk-UA" sz="2000" b="1" dirty="0" smtClean="0">
                <a:latin typeface="Times New Roman" pitchFamily="18" charset="0"/>
                <a:cs typeface="Times New Roman" pitchFamily="18" charset="0"/>
              </a:rPr>
              <a:t>Наявність умов, де забезпечуються потреби дітей – базові потреби, потреби у навчанні, додаткові потреби (для дітей з особливими освітніми потребами).</a:t>
            </a:r>
          </a:p>
          <a:p>
            <a:pPr algn="just"/>
            <a:r>
              <a:rPr lang="uk-UA" sz="2000" b="1" dirty="0" smtClean="0">
                <a:solidFill>
                  <a:srgbClr val="C00000"/>
                </a:solidFill>
                <a:latin typeface="Times New Roman" pitchFamily="18" charset="0"/>
                <a:cs typeface="Times New Roman" pitchFamily="18" charset="0"/>
              </a:rPr>
              <a:t>4.  </a:t>
            </a:r>
            <a:r>
              <a:rPr lang="uk-UA" sz="2000" b="1" dirty="0" smtClean="0">
                <a:latin typeface="Times New Roman" pitchFamily="18" charset="0"/>
                <a:cs typeface="Times New Roman" pitchFamily="18" charset="0"/>
              </a:rPr>
              <a:t>Наявність мобільних робочих місць, які легко трансформувати для групової роботи.</a:t>
            </a:r>
          </a:p>
          <a:p>
            <a:pPr algn="just"/>
            <a:r>
              <a:rPr lang="uk-UA" sz="2000" b="1" dirty="0" smtClean="0">
                <a:solidFill>
                  <a:srgbClr val="C00000"/>
                </a:solidFill>
                <a:latin typeface="Times New Roman" pitchFamily="18" charset="0"/>
                <a:cs typeface="Times New Roman" pitchFamily="18" charset="0"/>
              </a:rPr>
              <a:t>5. </a:t>
            </a:r>
            <a:r>
              <a:rPr lang="uk-UA" sz="2000" b="1" dirty="0" smtClean="0">
                <a:latin typeface="Times New Roman" pitchFamily="18" charset="0"/>
                <a:cs typeface="Times New Roman" pitchFamily="18" charset="0"/>
              </a:rPr>
              <a:t>Спрямування планування і дизайну освітнього простору школи на розвиток дитини та мотивацію її до навчання.</a:t>
            </a:r>
          </a:p>
          <a:p>
            <a:pPr algn="just"/>
            <a:r>
              <a:rPr lang="uk-UA" sz="2000" b="1" dirty="0" smtClean="0">
                <a:solidFill>
                  <a:srgbClr val="C00000"/>
                </a:solidFill>
                <a:latin typeface="Times New Roman" pitchFamily="18" charset="0"/>
                <a:cs typeface="Times New Roman" pitchFamily="18" charset="0"/>
              </a:rPr>
              <a:t>6. </a:t>
            </a:r>
            <a:r>
              <a:rPr lang="uk-UA" sz="2000" b="1" dirty="0" smtClean="0">
                <a:latin typeface="Times New Roman" pitchFamily="18" charset="0"/>
                <a:cs typeface="Times New Roman" pitchFamily="18" charset="0"/>
              </a:rPr>
              <a:t>Організація навчальних центрів для забезпечення дослідницької діяльності дітей, для формування самостійності, для організації роботи дітей в парах, у малих групах, а також індивідуально. </a:t>
            </a:r>
          </a:p>
          <a:p>
            <a:pPr algn="just"/>
            <a:r>
              <a:rPr lang="uk-UA" sz="2000" b="1" dirty="0" smtClean="0">
                <a:solidFill>
                  <a:srgbClr val="C00000"/>
                </a:solidFill>
                <a:latin typeface="Times New Roman" pitchFamily="18" charset="0"/>
                <a:cs typeface="Times New Roman" pitchFamily="18" charset="0"/>
              </a:rPr>
              <a:t>7. </a:t>
            </a:r>
            <a:r>
              <a:rPr lang="uk-UA" sz="2000" b="1" dirty="0" smtClean="0">
                <a:latin typeface="Times New Roman" pitchFamily="18" charset="0"/>
                <a:cs typeface="Times New Roman" pitchFamily="18" charset="0"/>
              </a:rPr>
              <a:t>Широке використання нових ІТ-технологій, нових мультимедійних засобів навчання, оновлення навчального обладнання.</a:t>
            </a:r>
          </a:p>
          <a:p>
            <a:r>
              <a:rPr lang="uk-UA" sz="2000" b="1" dirty="0" smtClean="0">
                <a:solidFill>
                  <a:srgbClr val="C00000"/>
                </a:solidFill>
                <a:latin typeface="Times New Roman" pitchFamily="18" charset="0"/>
                <a:cs typeface="Times New Roman" pitchFamily="18" charset="0"/>
              </a:rPr>
              <a:t>8.  </a:t>
            </a:r>
            <a:r>
              <a:rPr lang="uk-UA" sz="2000" b="1" dirty="0" smtClean="0">
                <a:latin typeface="Times New Roman" pitchFamily="18" charset="0"/>
                <a:cs typeface="Times New Roman" pitchFamily="18" charset="0"/>
              </a:rPr>
              <a:t>Наявність балансу між видами діяльності та інше.</a:t>
            </a:r>
          </a:p>
          <a:p>
            <a:endParaRPr lang="ru-RU"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1257" y="182880"/>
            <a:ext cx="11704320" cy="653143"/>
          </a:xfrm>
        </p:spPr>
        <p:txBody>
          <a:bodyPr>
            <a:normAutofit/>
          </a:bodyPr>
          <a:lstStyle/>
          <a:p>
            <a:pPr algn="ctr"/>
            <a:r>
              <a:rPr lang="uk-UA" b="1" dirty="0" smtClean="0">
                <a:solidFill>
                  <a:srgbClr val="C00000"/>
                </a:solidFill>
                <a:latin typeface="Times New Roman" pitchFamily="18" charset="0"/>
                <a:cs typeface="Times New Roman" pitchFamily="18" charset="0"/>
              </a:rPr>
              <a:t>Осередки овітнього середовища в початковій школі:</a:t>
            </a:r>
            <a:endParaRPr lang="ru-RU" b="1" dirty="0">
              <a:solidFill>
                <a:srgbClr val="C00000"/>
              </a:solidFill>
              <a:latin typeface="Times New Roman" pitchFamily="18" charset="0"/>
              <a:cs typeface="Times New Roman" pitchFamily="18" charset="0"/>
            </a:endParaRPr>
          </a:p>
        </p:txBody>
      </p:sp>
      <p:sp>
        <p:nvSpPr>
          <p:cNvPr id="3" name="Содержимое 2"/>
          <p:cNvSpPr>
            <a:spLocks noGrp="1"/>
          </p:cNvSpPr>
          <p:nvPr>
            <p:ph idx="1"/>
          </p:nvPr>
        </p:nvSpPr>
        <p:spPr>
          <a:xfrm>
            <a:off x="248194" y="940526"/>
            <a:ext cx="11639006" cy="5721531"/>
          </a:xfrm>
        </p:spPr>
        <p:txBody>
          <a:bodyPr>
            <a:normAutofit/>
          </a:bodyPr>
          <a:lstStyle/>
          <a:p>
            <a:pPr algn="just"/>
            <a:r>
              <a:rPr lang="uk-UA" sz="2200" b="1" dirty="0" smtClean="0">
                <a:latin typeface="Times New Roman" pitchFamily="18" charset="0"/>
                <a:cs typeface="Times New Roman" pitchFamily="18" charset="0"/>
              </a:rPr>
              <a:t>      </a:t>
            </a:r>
            <a:r>
              <a:rPr lang="uk-UA" sz="2200" b="1" dirty="0" smtClean="0">
                <a:solidFill>
                  <a:srgbClr val="C00000"/>
                </a:solidFill>
                <a:latin typeface="Times New Roman" pitchFamily="18" charset="0"/>
                <a:cs typeface="Times New Roman" pitchFamily="18" charset="0"/>
              </a:rPr>
              <a:t>1) </a:t>
            </a:r>
            <a:r>
              <a:rPr lang="uk-UA" sz="2200" b="1" dirty="0" smtClean="0">
                <a:latin typeface="Times New Roman" pitchFamily="18" charset="0"/>
                <a:cs typeface="Times New Roman" pitchFamily="18" charset="0"/>
              </a:rPr>
              <a:t>осередок навчально-пізнавальної діяльності з партами/столами і стільцями; </a:t>
            </a:r>
          </a:p>
          <a:p>
            <a:pPr algn="just"/>
            <a:r>
              <a:rPr lang="uk-UA" sz="2200" b="1" dirty="0" smtClean="0">
                <a:latin typeface="Times New Roman" pitchFamily="18" charset="0"/>
                <a:cs typeface="Times New Roman" pitchFamily="18" charset="0"/>
              </a:rPr>
              <a:t>      </a:t>
            </a:r>
            <a:r>
              <a:rPr lang="uk-UA" sz="2200" b="1" dirty="0" smtClean="0">
                <a:solidFill>
                  <a:srgbClr val="C00000"/>
                </a:solidFill>
                <a:latin typeface="Times New Roman" pitchFamily="18" charset="0"/>
                <a:cs typeface="Times New Roman" pitchFamily="18" charset="0"/>
              </a:rPr>
              <a:t>2) </a:t>
            </a:r>
            <a:r>
              <a:rPr lang="uk-UA" sz="2200" b="1" dirty="0" smtClean="0">
                <a:latin typeface="Times New Roman" pitchFamily="18" charset="0"/>
                <a:cs typeface="Times New Roman" pitchFamily="18" charset="0"/>
              </a:rPr>
              <a:t>змінні тематичні осередки, в яких розміщуються дошки/фліп-чарти/стенди для діаграм з ключовими ідеями та стратегіями, карти тощо; </a:t>
            </a:r>
          </a:p>
          <a:p>
            <a:pPr algn="just"/>
            <a:r>
              <a:rPr lang="uk-UA" sz="2200" b="1" dirty="0" smtClean="0">
                <a:latin typeface="Times New Roman" pitchFamily="18" charset="0"/>
                <a:cs typeface="Times New Roman" pitchFamily="18" charset="0"/>
              </a:rPr>
              <a:t>      </a:t>
            </a:r>
            <a:r>
              <a:rPr lang="uk-UA" sz="2200" b="1" dirty="0" smtClean="0">
                <a:solidFill>
                  <a:srgbClr val="C00000"/>
                </a:solidFill>
                <a:latin typeface="Times New Roman" pitchFamily="18" charset="0"/>
                <a:cs typeface="Times New Roman" pitchFamily="18" charset="0"/>
              </a:rPr>
              <a:t>3) </a:t>
            </a:r>
            <a:r>
              <a:rPr lang="uk-UA" sz="2200" b="1" dirty="0" smtClean="0">
                <a:latin typeface="Times New Roman" pitchFamily="18" charset="0"/>
                <a:cs typeface="Times New Roman" pitchFamily="18" charset="0"/>
              </a:rPr>
              <a:t>осередок для гри, оснащений настільними іграми, інвентарем для рухливих ігор; </a:t>
            </a:r>
          </a:p>
          <a:p>
            <a:pPr algn="just"/>
            <a:r>
              <a:rPr lang="uk-UA" sz="2200" b="1" dirty="0" smtClean="0">
                <a:latin typeface="Times New Roman" pitchFamily="18" charset="0"/>
                <a:cs typeface="Times New Roman" pitchFamily="18" charset="0"/>
              </a:rPr>
              <a:t>      </a:t>
            </a:r>
            <a:r>
              <a:rPr lang="uk-UA" sz="2200" b="1" dirty="0" smtClean="0">
                <a:solidFill>
                  <a:srgbClr val="C00000"/>
                </a:solidFill>
                <a:latin typeface="Times New Roman" pitchFamily="18" charset="0"/>
                <a:cs typeface="Times New Roman" pitchFamily="18" charset="0"/>
              </a:rPr>
              <a:t>4) </a:t>
            </a:r>
            <a:r>
              <a:rPr lang="uk-UA" sz="2200" b="1" dirty="0" smtClean="0">
                <a:latin typeface="Times New Roman" pitchFamily="18" charset="0"/>
                <a:cs typeface="Times New Roman" pitchFamily="18" charset="0"/>
              </a:rPr>
              <a:t>осередок художньо-творчої діяльності з поличками для зберігання приладдя та стендом для змінної виставки дитячих робіт; </a:t>
            </a:r>
          </a:p>
          <a:p>
            <a:pPr algn="just"/>
            <a:r>
              <a:rPr lang="uk-UA" sz="2200" b="1" dirty="0" smtClean="0">
                <a:latin typeface="Times New Roman" pitchFamily="18" charset="0"/>
                <a:cs typeface="Times New Roman" pitchFamily="18" charset="0"/>
              </a:rPr>
              <a:t>      </a:t>
            </a:r>
            <a:r>
              <a:rPr lang="uk-UA" sz="2200" b="1" dirty="0" smtClean="0">
                <a:solidFill>
                  <a:srgbClr val="C00000"/>
                </a:solidFill>
                <a:latin typeface="Times New Roman" pitchFamily="18" charset="0"/>
                <a:cs typeface="Times New Roman" pitchFamily="18" charset="0"/>
              </a:rPr>
              <a:t>5) </a:t>
            </a:r>
            <a:r>
              <a:rPr lang="uk-UA" sz="2200" b="1" dirty="0" smtClean="0">
                <a:latin typeface="Times New Roman" pitchFamily="18" charset="0"/>
                <a:cs typeface="Times New Roman" pitchFamily="18" charset="0"/>
              </a:rPr>
              <a:t>куточок живої природи для проведення дослідів (пророщування зерна, спостереження та догляд за рослинами, акваріум); </a:t>
            </a:r>
          </a:p>
          <a:p>
            <a:pPr algn="just"/>
            <a:r>
              <a:rPr lang="uk-UA" sz="2200" b="1" dirty="0" smtClean="0">
                <a:latin typeface="Times New Roman" pitchFamily="18" charset="0"/>
                <a:cs typeface="Times New Roman" pitchFamily="18" charset="0"/>
              </a:rPr>
              <a:t>      </a:t>
            </a:r>
            <a:r>
              <a:rPr lang="uk-UA" sz="2200" b="1" dirty="0" smtClean="0">
                <a:solidFill>
                  <a:srgbClr val="C00000"/>
                </a:solidFill>
                <a:latin typeface="Times New Roman" pitchFamily="18" charset="0"/>
                <a:cs typeface="Times New Roman" pitchFamily="18" charset="0"/>
              </a:rPr>
              <a:t>6) </a:t>
            </a:r>
            <a:r>
              <a:rPr lang="uk-UA" sz="2200" b="1" dirty="0" smtClean="0">
                <a:latin typeface="Times New Roman" pitchFamily="18" charset="0"/>
                <a:cs typeface="Times New Roman" pitchFamily="18" charset="0"/>
              </a:rPr>
              <a:t>осередок відпочинку з килимом для сидіння та гри, стільцями, кріслами-пуфами, подушками з м’яким покриттям; </a:t>
            </a:r>
          </a:p>
          <a:p>
            <a:pPr algn="just"/>
            <a:r>
              <a:rPr lang="uk-UA" sz="2200" b="1" dirty="0" smtClean="0">
                <a:latin typeface="Times New Roman" pitchFamily="18" charset="0"/>
                <a:cs typeface="Times New Roman" pitchFamily="18" charset="0"/>
              </a:rPr>
              <a:t>      </a:t>
            </a:r>
            <a:r>
              <a:rPr lang="uk-UA" sz="2200" b="1" dirty="0" smtClean="0">
                <a:solidFill>
                  <a:srgbClr val="C00000"/>
                </a:solidFill>
                <a:latin typeface="Times New Roman" pitchFamily="18" charset="0"/>
                <a:cs typeface="Times New Roman" pitchFamily="18" charset="0"/>
              </a:rPr>
              <a:t>7) </a:t>
            </a:r>
            <a:r>
              <a:rPr lang="uk-UA" sz="2200" b="1" dirty="0" smtClean="0">
                <a:latin typeface="Times New Roman" pitchFamily="18" charset="0"/>
                <a:cs typeface="Times New Roman" pitchFamily="18" charset="0"/>
              </a:rPr>
              <a:t>дитяча класна бібліотечка; </a:t>
            </a:r>
          </a:p>
          <a:p>
            <a:pPr algn="just"/>
            <a:r>
              <a:rPr lang="uk-UA" sz="2200" b="1" dirty="0" smtClean="0">
                <a:latin typeface="Times New Roman" pitchFamily="18" charset="0"/>
                <a:cs typeface="Times New Roman" pitchFamily="18" charset="0"/>
              </a:rPr>
              <a:t>     </a:t>
            </a:r>
            <a:r>
              <a:rPr lang="uk-UA" sz="2200" b="1" dirty="0" smtClean="0">
                <a:solidFill>
                  <a:srgbClr val="C00000"/>
                </a:solidFill>
                <a:latin typeface="Times New Roman" pitchFamily="18" charset="0"/>
                <a:cs typeface="Times New Roman" pitchFamily="18" charset="0"/>
              </a:rPr>
              <a:t> 8) </a:t>
            </a:r>
            <a:r>
              <a:rPr lang="uk-UA" sz="2200" b="1" dirty="0" smtClean="0">
                <a:latin typeface="Times New Roman" pitchFamily="18" charset="0"/>
                <a:cs typeface="Times New Roman" pitchFamily="18" charset="0"/>
              </a:rPr>
              <a:t>осередок вчителя, оснащений столом, стільцем, комп’ютером, полицями/ящиками, шафами для зберігання дидактичного матеріалу тощо. </a:t>
            </a:r>
          </a:p>
          <a:p>
            <a:endParaRPr lang="ru-RU"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15414" y="1916832"/>
            <a:ext cx="10561173" cy="2952328"/>
          </a:xfrm>
        </p:spPr>
        <p:txBody>
          <a:bodyPr/>
          <a:lstStyle/>
          <a:p>
            <a:pPr algn="ctr"/>
            <a:r>
              <a:rPr lang="uk-UA" sz="2400" b="1" dirty="0" smtClean="0">
                <a:solidFill>
                  <a:schemeClr val="tx1"/>
                </a:solidFill>
                <a:latin typeface="Times New Roman" pitchFamily="18" charset="0"/>
              </a:rPr>
              <a:t>Отже, самонавчання, самоосвіта, постійний пошук та залучення до інноваційних процесів є важливим показником професійної підготовки майбутніх педагогів!</a:t>
            </a:r>
            <a:br>
              <a:rPr lang="uk-UA" sz="2400" b="1" dirty="0" smtClean="0">
                <a:solidFill>
                  <a:schemeClr val="tx1"/>
                </a:solidFill>
                <a:latin typeface="Times New Roman" pitchFamily="18" charset="0"/>
              </a:rPr>
            </a:br>
            <a:r>
              <a:rPr lang="uk-UA" sz="2400" b="1" dirty="0">
                <a:solidFill>
                  <a:schemeClr val="tx1"/>
                </a:solidFill>
                <a:latin typeface="Times New Roman" pitchFamily="18" charset="0"/>
              </a:rPr>
              <a:t/>
            </a:r>
            <a:br>
              <a:rPr lang="uk-UA" sz="2400" b="1" dirty="0">
                <a:solidFill>
                  <a:schemeClr val="tx1"/>
                </a:solidFill>
                <a:latin typeface="Times New Roman" pitchFamily="18" charset="0"/>
              </a:rPr>
            </a:br>
            <a:r>
              <a:rPr lang="uk-UA" sz="2400" b="1" dirty="0" smtClean="0">
                <a:solidFill>
                  <a:schemeClr val="tx1"/>
                </a:solidFill>
                <a:latin typeface="Times New Roman" pitchFamily="18" charset="0"/>
              </a:rPr>
              <a:t>БАЖАЄМО ВАМ УСПІХУ!</a:t>
            </a:r>
            <a:endParaRPr lang="ru-RU" sz="2400" b="1" dirty="0">
              <a:solidFill>
                <a:schemeClr val="tx1"/>
              </a:solidFill>
              <a:latin typeface="Times New Roman" pitchFamily="18" charset="0"/>
            </a:endParaRPr>
          </a:p>
        </p:txBody>
      </p:sp>
    </p:spTree>
    <p:extLst>
      <p:ext uri="{BB962C8B-B14F-4D97-AF65-F5344CB8AC3E}">
        <p14:creationId xmlns="" xmlns:p14="http://schemas.microsoft.com/office/powerpoint/2010/main" val="38514404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1090109" y="1"/>
            <a:ext cx="9567135" cy="764704"/>
          </a:xfrm>
        </p:spPr>
        <p:txBody>
          <a:bodyPr/>
          <a:lstStyle/>
          <a:p>
            <a:pPr algn="ctr"/>
            <a:r>
              <a:rPr lang="uk-UA" sz="4400" b="1" dirty="0" smtClean="0">
                <a:solidFill>
                  <a:srgbClr val="C00000"/>
                </a:solidFill>
                <a:latin typeface="Times New Roman" pitchFamily="18" charset="0"/>
                <a:cs typeface="Times New Roman" pitchFamily="18" charset="0"/>
              </a:rPr>
              <a:t>Література та джерела:</a:t>
            </a:r>
            <a:endParaRPr lang="ru-RU" sz="4400" b="1" dirty="0">
              <a:solidFill>
                <a:srgbClr val="C00000"/>
              </a:solidFill>
              <a:latin typeface="Times New Roman" pitchFamily="18" charset="0"/>
              <a:cs typeface="Times New Roman" pitchFamily="18" charset="0"/>
            </a:endParaRPr>
          </a:p>
        </p:txBody>
      </p:sp>
      <p:sp>
        <p:nvSpPr>
          <p:cNvPr id="2" name="Подзаголовок 1"/>
          <p:cNvSpPr>
            <a:spLocks noGrp="1"/>
          </p:cNvSpPr>
          <p:nvPr>
            <p:ph type="subTitle" idx="1"/>
          </p:nvPr>
        </p:nvSpPr>
        <p:spPr>
          <a:xfrm>
            <a:off x="0" y="908720"/>
            <a:ext cx="12192000" cy="5949280"/>
          </a:xfrm>
        </p:spPr>
        <p:txBody>
          <a:bodyPr>
            <a:normAutofit fontScale="77500" lnSpcReduction="20000"/>
          </a:bodyPr>
          <a:lstStyle/>
          <a:p>
            <a:pPr algn="just"/>
            <a:r>
              <a:rPr lang="uk-UA" sz="2600" b="1" dirty="0" smtClean="0">
                <a:solidFill>
                  <a:schemeClr val="tx1"/>
                </a:solidFill>
                <a:latin typeface="Times New Roman" pitchFamily="18" charset="0"/>
                <a:cs typeface="Times New Roman" pitchFamily="18" charset="0"/>
              </a:rPr>
              <a:t>       </a:t>
            </a:r>
            <a:r>
              <a:rPr lang="uk-UA" sz="2600" b="1" dirty="0" smtClean="0">
                <a:solidFill>
                  <a:srgbClr val="C00000"/>
                </a:solidFill>
                <a:latin typeface="Times New Roman" pitchFamily="18" charset="0"/>
                <a:cs typeface="Times New Roman" pitchFamily="18" charset="0"/>
              </a:rPr>
              <a:t> 1. </a:t>
            </a:r>
            <a:r>
              <a:rPr lang="uk-UA" sz="2600" b="1" dirty="0" smtClean="0">
                <a:solidFill>
                  <a:schemeClr val="tx1"/>
                </a:solidFill>
                <a:latin typeface="Times New Roman" pitchFamily="18" charset="0"/>
                <a:cs typeface="Times New Roman" pitchFamily="18" charset="0"/>
              </a:rPr>
              <a:t>Базовий компонент дошкільної освіти (Державний стандарт дошкільної освіти). Нова редакція. 2021. URL:</a:t>
            </a:r>
            <a:r>
              <a:rPr lang="uk-UA" sz="2600" b="1" dirty="0" smtClean="0">
                <a:solidFill>
                  <a:schemeClr val="tx1"/>
                </a:solidFill>
                <a:latin typeface="Times New Roman" pitchFamily="18" charset="0"/>
                <a:cs typeface="Times New Roman" pitchFamily="18" charset="0"/>
                <a:hlinkClick r:id="rId2"/>
              </a:rPr>
              <a:t> https://mon.gov.ua/storage/app/media/rizne/2021/12.01/Pro_novu_redaktsiyu%20Bazovoho%20komponenta%20doshkilnoyi%20osvity.pdf</a:t>
            </a:r>
            <a:r>
              <a:rPr lang="uk-UA" sz="2600" b="1" dirty="0" smtClean="0">
                <a:solidFill>
                  <a:schemeClr val="tx1"/>
                </a:solidFill>
                <a:latin typeface="Times New Roman" pitchFamily="18" charset="0"/>
                <a:cs typeface="Times New Roman" pitchFamily="18" charset="0"/>
              </a:rPr>
              <a:t>.</a:t>
            </a:r>
            <a:endParaRPr lang="ru-RU" sz="2600" b="1" dirty="0" smtClean="0">
              <a:solidFill>
                <a:schemeClr val="tx1"/>
              </a:solidFill>
              <a:latin typeface="Times New Roman" pitchFamily="18" charset="0"/>
              <a:cs typeface="Times New Roman" pitchFamily="18" charset="0"/>
            </a:endParaRPr>
          </a:p>
          <a:p>
            <a:pPr algn="just"/>
            <a:r>
              <a:rPr lang="uk-UA" sz="2600" b="1" dirty="0" smtClean="0">
                <a:solidFill>
                  <a:schemeClr val="tx1"/>
                </a:solidFill>
                <a:latin typeface="Times New Roman" pitchFamily="18" charset="0"/>
                <a:cs typeface="Times New Roman" pitchFamily="18" charset="0"/>
              </a:rPr>
              <a:t>        </a:t>
            </a:r>
            <a:r>
              <a:rPr lang="uk-UA" sz="2600" b="1" dirty="0" smtClean="0">
                <a:solidFill>
                  <a:srgbClr val="C00000"/>
                </a:solidFill>
                <a:latin typeface="Times New Roman" pitchFamily="18" charset="0"/>
                <a:cs typeface="Times New Roman" pitchFamily="18" charset="0"/>
              </a:rPr>
              <a:t>2. </a:t>
            </a:r>
            <a:r>
              <a:rPr lang="uk-UA" sz="2600" b="1" dirty="0" smtClean="0">
                <a:solidFill>
                  <a:schemeClr val="tx1"/>
                </a:solidFill>
                <a:latin typeface="Times New Roman" pitchFamily="18" charset="0"/>
                <a:cs typeface="Times New Roman" pitchFamily="18" charset="0"/>
              </a:rPr>
              <a:t>Базовий компонент дошкільної освіти: нова редакція. Презентація. 2020. URL:</a:t>
            </a:r>
            <a:r>
              <a:rPr lang="uk-UA" sz="2600" b="1" dirty="0" smtClean="0">
                <a:solidFill>
                  <a:schemeClr val="tx1"/>
                </a:solidFill>
                <a:latin typeface="Times New Roman" pitchFamily="18" charset="0"/>
                <a:cs typeface="Times New Roman" pitchFamily="18" charset="0"/>
                <a:hlinkClick r:id="rId3"/>
              </a:rPr>
              <a:t> https://mon.gov.ua/storage/app/media/doshkilna/2020/21.12/bazovyy%20komponent%20doshkillya.pdf</a:t>
            </a:r>
            <a:r>
              <a:rPr lang="uk-UA" sz="2600" b="1" dirty="0" smtClean="0">
                <a:solidFill>
                  <a:schemeClr val="tx1"/>
                </a:solidFill>
                <a:latin typeface="Times New Roman" pitchFamily="18" charset="0"/>
                <a:cs typeface="Times New Roman" pitchFamily="18" charset="0"/>
              </a:rPr>
              <a:t>.</a:t>
            </a:r>
            <a:endParaRPr lang="ru-RU" sz="2600" b="1" dirty="0" smtClean="0">
              <a:solidFill>
                <a:schemeClr val="tx1"/>
              </a:solidFill>
              <a:latin typeface="Times New Roman" pitchFamily="18" charset="0"/>
              <a:cs typeface="Times New Roman" pitchFamily="18" charset="0"/>
            </a:endParaRPr>
          </a:p>
          <a:p>
            <a:pPr algn="l">
              <a:lnSpc>
                <a:spcPct val="110000"/>
              </a:lnSpc>
              <a:spcBef>
                <a:spcPts val="0"/>
              </a:spcBef>
            </a:pPr>
            <a:r>
              <a:rPr lang="uk-UA" sz="2200" b="1" dirty="0" smtClean="0">
                <a:solidFill>
                  <a:srgbClr val="C00000"/>
                </a:solidFill>
                <a:latin typeface="Times New Roman" panose="02020603050405020304" pitchFamily="18" charset="0"/>
                <a:cs typeface="Times New Roman" panose="02020603050405020304" pitchFamily="18" charset="0"/>
              </a:rPr>
              <a:t>          3.</a:t>
            </a:r>
            <a:r>
              <a:rPr lang="uk-UA" sz="2400" dirty="0" smtClean="0"/>
              <a:t> </a:t>
            </a:r>
            <a:r>
              <a:rPr lang="uk-UA" sz="2400" b="1" dirty="0" smtClean="0">
                <a:solidFill>
                  <a:schemeClr val="tx1"/>
                </a:solidFill>
                <a:latin typeface="Times New Roman" pitchFamily="18" charset="0"/>
                <a:cs typeface="Times New Roman" pitchFamily="18" charset="0"/>
              </a:rPr>
              <a:t>Державний стандарт початкової освіти: за станом на: поточна редакція від 24.07.2019 р. Сайт Верховної Ради України. 2019. Офіційне видання. URL:</a:t>
            </a:r>
            <a:r>
              <a:rPr lang="uk-UA" sz="2400" b="1" dirty="0" smtClean="0">
                <a:solidFill>
                  <a:schemeClr val="tx1"/>
                </a:solidFill>
                <a:latin typeface="Times New Roman" pitchFamily="18" charset="0"/>
                <a:cs typeface="Times New Roman" pitchFamily="18" charset="0"/>
                <a:hlinkClick r:id="rId4"/>
              </a:rPr>
              <a:t> https://zakon.rada.gov.ua/laws/show/688-2019-%D0%BF#Text</a:t>
            </a:r>
            <a:r>
              <a:rPr lang="uk-UA" sz="2400" b="1" dirty="0" smtClean="0">
                <a:solidFill>
                  <a:schemeClr val="tx1"/>
                </a:solidFill>
                <a:latin typeface="Times New Roman" pitchFamily="18" charset="0"/>
                <a:cs typeface="Times New Roman" pitchFamily="18" charset="0"/>
              </a:rPr>
              <a:t>.</a:t>
            </a:r>
          </a:p>
          <a:p>
            <a:pPr algn="l">
              <a:lnSpc>
                <a:spcPct val="110000"/>
              </a:lnSpc>
              <a:spcBef>
                <a:spcPts val="0"/>
              </a:spcBef>
            </a:pPr>
            <a:r>
              <a:rPr lang="uk-UA" sz="2400" b="1" dirty="0" smtClean="0">
                <a:solidFill>
                  <a:schemeClr val="tx1"/>
                </a:solidFill>
                <a:latin typeface="Times New Roman" pitchFamily="18" charset="0"/>
                <a:cs typeface="Times New Roman" pitchFamily="18" charset="0"/>
              </a:rPr>
              <a:t>        </a:t>
            </a:r>
            <a:r>
              <a:rPr lang="uk-UA" sz="2400" b="1" dirty="0" smtClean="0">
                <a:solidFill>
                  <a:srgbClr val="C00000"/>
                </a:solidFill>
                <a:latin typeface="Times New Roman" pitchFamily="18" charset="0"/>
                <a:cs typeface="Times New Roman" pitchFamily="18" charset="0"/>
              </a:rPr>
              <a:t> 4. </a:t>
            </a:r>
            <a:r>
              <a:rPr lang="uk-UA" sz="2400" b="1" dirty="0" smtClean="0">
                <a:solidFill>
                  <a:schemeClr val="tx1"/>
                </a:solidFill>
                <a:latin typeface="Times New Roman" pitchFamily="18" charset="0"/>
                <a:cs typeface="Times New Roman" pitchFamily="18" charset="0"/>
              </a:rPr>
              <a:t>Закон України “Про освіту”. Чинний: за станом на: поточна редакція від 04.01.2024 р. Сайт Верховної Ради України. URL: </a:t>
            </a:r>
            <a:r>
              <a:rPr lang="en-US" sz="2400" b="1" dirty="0" smtClean="0">
                <a:solidFill>
                  <a:schemeClr val="tx1"/>
                </a:solidFill>
                <a:latin typeface="Times New Roman" pitchFamily="18" charset="0"/>
                <a:cs typeface="Times New Roman" pitchFamily="18" charset="0"/>
                <a:hlinkClick r:id="rId5"/>
              </a:rPr>
              <a:t>https://zakon.rada.gov.ua/laws/show/2145-19#Text</a:t>
            </a:r>
            <a:r>
              <a:rPr lang="uk-UA" sz="2400" b="1" dirty="0" smtClean="0">
                <a:solidFill>
                  <a:schemeClr val="tx1"/>
                </a:solidFill>
                <a:latin typeface="Times New Roman" pitchFamily="18" charset="0"/>
                <a:cs typeface="Times New Roman" pitchFamily="18" charset="0"/>
              </a:rPr>
              <a:t>.</a:t>
            </a:r>
          </a:p>
          <a:p>
            <a:pPr algn="l">
              <a:lnSpc>
                <a:spcPct val="110000"/>
              </a:lnSpc>
              <a:spcBef>
                <a:spcPts val="0"/>
              </a:spcBef>
            </a:pPr>
            <a:r>
              <a:rPr lang="uk-UA" sz="2400" b="1" dirty="0" smtClean="0">
                <a:solidFill>
                  <a:schemeClr val="tx1"/>
                </a:solidFill>
                <a:latin typeface="Times New Roman" pitchFamily="18" charset="0"/>
                <a:cs typeface="Times New Roman" pitchFamily="18" charset="0"/>
              </a:rPr>
              <a:t>         5. Закон України “Про дошкільну освіту” Чинний: за станом на: поточна редакція від 31.03.2023 р. Сайт Верховної Ради України. URL: </a:t>
            </a:r>
            <a:r>
              <a:rPr lang="en-US" sz="2400" b="1" dirty="0" smtClean="0">
                <a:solidFill>
                  <a:schemeClr val="tx1"/>
                </a:solidFill>
                <a:latin typeface="Times New Roman" pitchFamily="18" charset="0"/>
                <a:cs typeface="Times New Roman" pitchFamily="18" charset="0"/>
                <a:hlinkClick r:id="rId6"/>
              </a:rPr>
              <a:t>https://zakon.rada.gov.ua/laws/show/2628-14#Text</a:t>
            </a:r>
            <a:r>
              <a:rPr lang="uk-UA" sz="2400" b="1" dirty="0" smtClean="0">
                <a:solidFill>
                  <a:schemeClr val="tx1"/>
                </a:solidFill>
                <a:latin typeface="Times New Roman" pitchFamily="18" charset="0"/>
                <a:cs typeface="Times New Roman" pitchFamily="18" charset="0"/>
              </a:rPr>
              <a:t>. </a:t>
            </a:r>
            <a:endParaRPr lang="ru-RU" sz="2400" b="1" dirty="0" smtClean="0">
              <a:solidFill>
                <a:schemeClr val="tx1"/>
              </a:solidFill>
              <a:latin typeface="Times New Roman" pitchFamily="18" charset="0"/>
              <a:cs typeface="Times New Roman" pitchFamily="18" charset="0"/>
            </a:endParaRPr>
          </a:p>
          <a:p>
            <a:pPr algn="just">
              <a:lnSpc>
                <a:spcPct val="110000"/>
              </a:lnSpc>
              <a:spcBef>
                <a:spcPts val="0"/>
              </a:spcBef>
            </a:pPr>
            <a:r>
              <a:rPr lang="uk-UA" sz="2200" b="1" dirty="0" smtClean="0">
                <a:solidFill>
                  <a:schemeClr val="tx1"/>
                </a:solidFill>
                <a:latin typeface="Times New Roman" pitchFamily="18" charset="0"/>
                <a:cs typeface="Times New Roman" pitchFamily="18" charset="0"/>
              </a:rPr>
              <a:t>          </a:t>
            </a:r>
            <a:r>
              <a:rPr lang="uk-UA" sz="2200" b="1" dirty="0" smtClean="0">
                <a:solidFill>
                  <a:srgbClr val="C00000"/>
                </a:solidFill>
                <a:latin typeface="Times New Roman" pitchFamily="18" charset="0"/>
                <a:cs typeface="Times New Roman" pitchFamily="18" charset="0"/>
              </a:rPr>
              <a:t>5. </a:t>
            </a:r>
            <a:r>
              <a:rPr lang="uk-UA" sz="2400" b="1" dirty="0" smtClean="0">
                <a:solidFill>
                  <a:schemeClr val="tx1"/>
                </a:solidFill>
                <a:latin typeface="Times New Roman" pitchFamily="18" charset="0"/>
                <a:cs typeface="Times New Roman" pitchFamily="18" charset="0"/>
              </a:rPr>
              <a:t>Концепція Нової української школи. Сайт Міністерства освіти і науки України. Київ, 2016. 34 с. URL:</a:t>
            </a:r>
            <a:r>
              <a:rPr lang="uk-UA" sz="2400" b="1" dirty="0" smtClean="0">
                <a:solidFill>
                  <a:schemeClr val="tx1"/>
                </a:solidFill>
                <a:latin typeface="Times New Roman" pitchFamily="18" charset="0"/>
                <a:cs typeface="Times New Roman" pitchFamily="18" charset="0"/>
                <a:hlinkClick r:id="rId7"/>
              </a:rPr>
              <a:t> https://mon.gov.ua/storage/app/media/zagalna%20serednya/nova-ukrainska-shkola-compressed.pdf</a:t>
            </a:r>
            <a:r>
              <a:rPr lang="uk-UA" sz="2400" b="1" dirty="0" smtClean="0">
                <a:solidFill>
                  <a:schemeClr val="tx1"/>
                </a:solidFill>
                <a:latin typeface="Times New Roman" pitchFamily="18" charset="0"/>
                <a:cs typeface="Times New Roman" pitchFamily="18" charset="0"/>
              </a:rPr>
              <a:t>.</a:t>
            </a:r>
          </a:p>
          <a:p>
            <a:pPr algn="just"/>
            <a:r>
              <a:rPr lang="uk-UA" sz="2400" b="1" dirty="0" smtClean="0">
                <a:solidFill>
                  <a:schemeClr val="tx1"/>
                </a:solidFill>
                <a:latin typeface="Times New Roman" pitchFamily="18" charset="0"/>
                <a:cs typeface="Times New Roman" pitchFamily="18" charset="0"/>
              </a:rPr>
              <a:t>         </a:t>
            </a:r>
            <a:r>
              <a:rPr lang="uk-UA" sz="2400" b="1" dirty="0" smtClean="0">
                <a:solidFill>
                  <a:srgbClr val="C00000"/>
                </a:solidFill>
                <a:latin typeface="Times New Roman" pitchFamily="18" charset="0"/>
                <a:cs typeface="Times New Roman" pitchFamily="18" charset="0"/>
              </a:rPr>
              <a:t>6. </a:t>
            </a:r>
            <a:r>
              <a:rPr lang="uk-UA" sz="2400" b="1" dirty="0" smtClean="0">
                <a:solidFill>
                  <a:schemeClr val="tx1"/>
                </a:solidFill>
                <a:latin typeface="Times New Roman" pitchFamily="18" charset="0"/>
                <a:cs typeface="Times New Roman" pitchFamily="18" charset="0"/>
              </a:rPr>
              <a:t>Методичні рекомендації до Базового компонента дошкільної освіти (Державного стандарту дошкільної освіти). 2021. URL: </a:t>
            </a:r>
            <a:r>
              <a:rPr lang="uk-UA" sz="2400" b="1" dirty="0" smtClean="0">
                <a:solidFill>
                  <a:schemeClr val="tx1"/>
                </a:solidFill>
                <a:latin typeface="Times New Roman" pitchFamily="18" charset="0"/>
                <a:cs typeface="Times New Roman" pitchFamily="18" charset="0"/>
                <a:hlinkClick r:id="rId8"/>
              </a:rPr>
              <a:t>https://mon.gov.ua/storage/app/uploads/public/605/0be/86b/6050be86b4f68482865820.pdf</a:t>
            </a:r>
            <a:r>
              <a:rPr lang="uk-UA" sz="2400" b="1" dirty="0" smtClean="0">
                <a:solidFill>
                  <a:schemeClr val="tx1"/>
                </a:solidFill>
                <a:latin typeface="Times New Roman" pitchFamily="18" charset="0"/>
                <a:cs typeface="Times New Roman" pitchFamily="18" charset="0"/>
              </a:rPr>
              <a:t>. </a:t>
            </a:r>
            <a:endParaRPr lang="ru-RU" sz="2400" b="1" dirty="0" smtClean="0">
              <a:solidFill>
                <a:schemeClr val="tx1"/>
              </a:solidFill>
              <a:latin typeface="Times New Roman" pitchFamily="18" charset="0"/>
              <a:cs typeface="Times New Roman" pitchFamily="18" charset="0"/>
            </a:endParaRPr>
          </a:p>
          <a:p>
            <a:pPr algn="just"/>
            <a:r>
              <a:rPr lang="uk-UA" sz="2200" b="1" dirty="0" smtClean="0">
                <a:solidFill>
                  <a:schemeClr val="tx1"/>
                </a:solidFill>
                <a:latin typeface="Times New Roman" pitchFamily="18" charset="0"/>
                <a:cs typeface="Times New Roman" pitchFamily="18" charset="0"/>
              </a:rPr>
              <a:t>          </a:t>
            </a:r>
            <a:r>
              <a:rPr lang="uk-UA" sz="2200" b="1" dirty="0" smtClean="0">
                <a:solidFill>
                  <a:srgbClr val="C00000"/>
                </a:solidFill>
                <a:latin typeface="Times New Roman" pitchFamily="18" charset="0"/>
                <a:cs typeface="Times New Roman" pitchFamily="18" charset="0"/>
              </a:rPr>
              <a:t>7. </a:t>
            </a:r>
            <a:r>
              <a:rPr lang="uk-UA" sz="2400" b="1" dirty="0" smtClean="0">
                <a:solidFill>
                  <a:schemeClr val="tx1"/>
                </a:solidFill>
                <a:latin typeface="Times New Roman" pitchFamily="18" charset="0"/>
                <a:cs typeface="Times New Roman" pitchFamily="18" charset="0"/>
              </a:rPr>
              <a:t>Конвенція про права дитини: за станом на: поточна редакція від 20.11.2014 р. Генеральна Асамблея ООН від 21.12.1995 р. Офіційне видання. URL:</a:t>
            </a:r>
            <a:r>
              <a:rPr lang="uk-UA" sz="2400" b="1" dirty="0" smtClean="0">
                <a:solidFill>
                  <a:schemeClr val="tx1"/>
                </a:solidFill>
                <a:latin typeface="Times New Roman" pitchFamily="18" charset="0"/>
                <a:cs typeface="Times New Roman" pitchFamily="18" charset="0"/>
                <a:hlinkClick r:id="rId9"/>
              </a:rPr>
              <a:t> http://zakon2.rada.gov.ua/laws/show/995_021</a:t>
            </a:r>
            <a:r>
              <a:rPr lang="uk-UA" sz="2400" b="1" dirty="0" smtClean="0">
                <a:solidFill>
                  <a:schemeClr val="tx1"/>
                </a:solidFill>
                <a:latin typeface="Times New Roman" pitchFamily="18" charset="0"/>
                <a:cs typeface="Times New Roman" pitchFamily="18" charset="0"/>
              </a:rPr>
              <a:t>.</a:t>
            </a:r>
            <a:endParaRPr lang="ru-RU" sz="2400" b="1" dirty="0" smtClean="0">
              <a:solidFill>
                <a:schemeClr val="tx1"/>
              </a:solidFill>
              <a:latin typeface="Times New Roman" pitchFamily="18" charset="0"/>
              <a:cs typeface="Times New Roman" pitchFamily="18" charset="0"/>
            </a:endParaRPr>
          </a:p>
          <a:p>
            <a:pPr algn="just"/>
            <a:r>
              <a:rPr lang="uk-UA" sz="2400" b="1" dirty="0" smtClean="0">
                <a:solidFill>
                  <a:schemeClr val="tx1"/>
                </a:solidFill>
                <a:latin typeface="Times New Roman" pitchFamily="18" charset="0"/>
                <a:cs typeface="Times New Roman" pitchFamily="18" charset="0"/>
              </a:rPr>
              <a:t>         </a:t>
            </a:r>
            <a:r>
              <a:rPr lang="uk-UA" sz="2400" b="1" dirty="0" smtClean="0">
                <a:solidFill>
                  <a:srgbClr val="C00000"/>
                </a:solidFill>
                <a:latin typeface="Times New Roman" pitchFamily="18" charset="0"/>
                <a:cs typeface="Times New Roman" pitchFamily="18" charset="0"/>
              </a:rPr>
              <a:t>8. </a:t>
            </a:r>
            <a:r>
              <a:rPr lang="uk-UA" sz="2400" b="1" dirty="0" smtClean="0">
                <a:solidFill>
                  <a:schemeClr val="tx1"/>
                </a:solidFill>
                <a:latin typeface="Times New Roman" pitchFamily="18" charset="0"/>
                <a:cs typeface="Times New Roman" pitchFamily="18" charset="0"/>
              </a:rPr>
              <a:t>Нова українська школа: порадник для вчителя. За заг. ред. Н. М. Бібік. Київ : Літера ЛТД, 2019. 208 с.</a:t>
            </a:r>
            <a:endParaRPr lang="ru-RU" sz="2400" b="1" dirty="0" smtClean="0">
              <a:solidFill>
                <a:schemeClr val="tx1"/>
              </a:solidFill>
              <a:latin typeface="Times New Roman" pitchFamily="18" charset="0"/>
              <a:cs typeface="Times New Roman" pitchFamily="18" charset="0"/>
            </a:endParaRPr>
          </a:p>
          <a:p>
            <a:pPr algn="l">
              <a:lnSpc>
                <a:spcPct val="110000"/>
              </a:lnSpc>
              <a:spcBef>
                <a:spcPts val="0"/>
              </a:spcBef>
              <a:spcAft>
                <a:spcPts val="0"/>
              </a:spcAft>
            </a:pPr>
            <a:endParaRPr lang="ru-RU" sz="2200" b="1" dirty="0">
              <a:solidFill>
                <a:srgbClr val="002060"/>
              </a:solidFill>
              <a:latin typeface="Times New Roman" panose="02020603050405020304" pitchFamily="18" charset="0"/>
              <a:cs typeface="Times New Roman" panose="02020603050405020304" pitchFamily="18" charset="0"/>
            </a:endParaRPr>
          </a:p>
          <a:p>
            <a:pPr lvl="0" algn="l">
              <a:lnSpc>
                <a:spcPct val="110000"/>
              </a:lnSpc>
              <a:spcBef>
                <a:spcPts val="0"/>
              </a:spcBef>
              <a:spcAft>
                <a:spcPts val="0"/>
              </a:spcAft>
            </a:pPr>
            <a:endParaRPr lang="ru-RU" sz="2100" b="1" dirty="0" smtClean="0">
              <a:latin typeface="Times New Roman" pitchFamily="18" charset="0"/>
              <a:cs typeface="Times New Roman" pitchFamily="18" charset="0"/>
            </a:endParaRPr>
          </a:p>
          <a:p>
            <a:pPr>
              <a:spcBef>
                <a:spcPts val="0"/>
              </a:spcBef>
              <a:spcAft>
                <a:spcPts val="0"/>
              </a:spcAft>
            </a:pPr>
            <a:endParaRPr lang="ru-RU" b="1" dirty="0"/>
          </a:p>
        </p:txBody>
      </p:sp>
    </p:spTree>
    <p:extLst>
      <p:ext uri="{BB962C8B-B14F-4D97-AF65-F5344CB8AC3E}">
        <p14:creationId xmlns="" xmlns:p14="http://schemas.microsoft.com/office/powerpoint/2010/main" val="14416731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65760" y="901337"/>
            <a:ext cx="11456126" cy="5768023"/>
          </a:xfrm>
        </p:spPr>
        <p:txBody>
          <a:bodyPr>
            <a:normAutofit fontScale="90000"/>
          </a:bodyPr>
          <a:lstStyle/>
          <a:p>
            <a:r>
              <a:rPr lang="ru-RU" sz="2400" dirty="0" smtClean="0"/>
              <a:t>      </a:t>
            </a:r>
            <a:r>
              <a:rPr lang="ru-RU" sz="2400" dirty="0" smtClean="0">
                <a:solidFill>
                  <a:srgbClr val="C00000"/>
                </a:solidFill>
              </a:rPr>
              <a:t> </a:t>
            </a:r>
            <a:r>
              <a:rPr lang="ru-RU" sz="2200" b="1" dirty="0" smtClean="0">
                <a:solidFill>
                  <a:srgbClr val="C00000"/>
                </a:solidFill>
                <a:latin typeface="Times New Roman" pitchFamily="18" charset="0"/>
                <a:cs typeface="Times New Roman" pitchFamily="18" charset="0"/>
              </a:rPr>
              <a:t>1. </a:t>
            </a:r>
            <a:r>
              <a:rPr lang="uk-UA" sz="2200" b="1" dirty="0" smtClean="0">
                <a:solidFill>
                  <a:schemeClr val="tx1"/>
                </a:solidFill>
                <a:latin typeface="Times New Roman" pitchFamily="18" charset="0"/>
                <a:cs typeface="Times New Roman" pitchFamily="18" charset="0"/>
              </a:rPr>
              <a:t>Курс «Реалізація принципу дитиноцентризму в сучасній освіті» в системі електронного забезпечення навчання Moodle. </a:t>
            </a:r>
            <a:r>
              <a:rPr lang="pl-PL" sz="2200" b="1" dirty="0" smtClean="0">
                <a:solidFill>
                  <a:schemeClr val="tx1"/>
                </a:solidFill>
                <a:latin typeface="Times New Roman" pitchFamily="18" charset="0"/>
                <a:cs typeface="Times New Roman" pitchFamily="18" charset="0"/>
              </a:rPr>
              <a:t>URL</a:t>
            </a:r>
            <a:r>
              <a:rPr lang="uk-UA" sz="2200" b="1" dirty="0" smtClean="0">
                <a:solidFill>
                  <a:schemeClr val="tx1"/>
                </a:solidFill>
                <a:latin typeface="Times New Roman" pitchFamily="18" charset="0"/>
                <a:cs typeface="Times New Roman" pitchFamily="18" charset="0"/>
              </a:rPr>
              <a:t>: https://epkmoodle.znu.edu.ua/course/view.php?id=1025</a:t>
            </a:r>
            <a:r>
              <a:rPr lang="en-US" sz="2200" b="1" dirty="0" smtClean="0">
                <a:solidFill>
                  <a:schemeClr val="tx1"/>
                </a:solidFill>
                <a:latin typeface="Times New Roman" pitchFamily="18" charset="0"/>
                <a:cs typeface="Times New Roman" pitchFamily="18" charset="0"/>
              </a:rPr>
              <a:t>.</a:t>
            </a:r>
            <a:r>
              <a:rPr lang="ru-RU" sz="2200" b="1" dirty="0" smtClean="0">
                <a:solidFill>
                  <a:schemeClr val="tx1"/>
                </a:solidFill>
                <a:latin typeface="Times New Roman" pitchFamily="18" charset="0"/>
                <a:cs typeface="Times New Roman" pitchFamily="18" charset="0"/>
              </a:rPr>
              <a:t/>
            </a:r>
            <a:br>
              <a:rPr lang="ru-RU" sz="2200" b="1" dirty="0" smtClean="0">
                <a:solidFill>
                  <a:schemeClr val="tx1"/>
                </a:solidFill>
                <a:latin typeface="Times New Roman" pitchFamily="18" charset="0"/>
                <a:cs typeface="Times New Roman" pitchFamily="18" charset="0"/>
              </a:rPr>
            </a:br>
            <a:r>
              <a:rPr lang="ru-RU" sz="2200" b="1" dirty="0" smtClean="0">
                <a:solidFill>
                  <a:schemeClr val="tx1"/>
                </a:solidFill>
                <a:latin typeface="Times New Roman" pitchFamily="18" charset="0"/>
                <a:cs typeface="Times New Roman" pitchFamily="18" charset="0"/>
              </a:rPr>
              <a:t>         </a:t>
            </a:r>
            <a:r>
              <a:rPr lang="uk-UA" sz="2200" b="1" dirty="0" smtClean="0">
                <a:solidFill>
                  <a:srgbClr val="C00000"/>
                </a:solidFill>
                <a:latin typeface="Times New Roman" pitchFamily="18" charset="0"/>
                <a:cs typeface="Times New Roman" pitchFamily="18" charset="0"/>
              </a:rPr>
              <a:t>2. </a:t>
            </a:r>
            <a:r>
              <a:rPr lang="uk-UA" sz="2200" b="1" dirty="0" smtClean="0">
                <a:solidFill>
                  <a:schemeClr val="tx1"/>
                </a:solidFill>
                <a:latin typeface="Times New Roman" pitchFamily="18" charset="0"/>
                <a:cs typeface="Times New Roman" pitchFamily="18" charset="0"/>
              </a:rPr>
              <a:t>Національна бібліотека України імені В. І. Вернадського. </a:t>
            </a:r>
            <a:r>
              <a:rPr lang="pl-PL" sz="2200" b="1" dirty="0" smtClean="0">
                <a:solidFill>
                  <a:schemeClr val="tx1"/>
                </a:solidFill>
                <a:latin typeface="Times New Roman" pitchFamily="18" charset="0"/>
                <a:cs typeface="Times New Roman" pitchFamily="18" charset="0"/>
              </a:rPr>
              <a:t>URL</a:t>
            </a:r>
            <a:r>
              <a:rPr lang="uk-UA" sz="2200" b="1" dirty="0" smtClean="0">
                <a:solidFill>
                  <a:schemeClr val="tx1"/>
                </a:solidFill>
                <a:latin typeface="Times New Roman" pitchFamily="18" charset="0"/>
                <a:cs typeface="Times New Roman" pitchFamily="18" charset="0"/>
              </a:rPr>
              <a:t>: </a:t>
            </a:r>
            <a:r>
              <a:rPr lang="uk-UA" sz="2200" b="1" u="sng" dirty="0" smtClean="0">
                <a:solidFill>
                  <a:schemeClr val="tx1"/>
                </a:solidFill>
                <a:latin typeface="Times New Roman" pitchFamily="18" charset="0"/>
                <a:cs typeface="Times New Roman" pitchFamily="18" charset="0"/>
                <a:hlinkClick r:id="rId2"/>
              </a:rPr>
              <a:t>http://www.nbuv.gov.ua/</a:t>
            </a:r>
            <a:r>
              <a:rPr lang="uk-UA" sz="2200" b="1" dirty="0" smtClean="0">
                <a:solidFill>
                  <a:schemeClr val="tx1"/>
                </a:solidFill>
                <a:latin typeface="Times New Roman" pitchFamily="18" charset="0"/>
                <a:cs typeface="Times New Roman" pitchFamily="18" charset="0"/>
              </a:rPr>
              <a:t>.</a:t>
            </a:r>
            <a:r>
              <a:rPr lang="ru-RU" sz="2200" b="1" dirty="0" smtClean="0">
                <a:solidFill>
                  <a:schemeClr val="tx1"/>
                </a:solidFill>
                <a:latin typeface="Times New Roman" pitchFamily="18" charset="0"/>
                <a:cs typeface="Times New Roman" pitchFamily="18" charset="0"/>
              </a:rPr>
              <a:t/>
            </a:r>
            <a:br>
              <a:rPr lang="ru-RU" sz="2200" b="1" dirty="0" smtClean="0">
                <a:solidFill>
                  <a:schemeClr val="tx1"/>
                </a:solidFill>
                <a:latin typeface="Times New Roman" pitchFamily="18" charset="0"/>
                <a:cs typeface="Times New Roman" pitchFamily="18" charset="0"/>
              </a:rPr>
            </a:br>
            <a:r>
              <a:rPr lang="ru-RU" sz="2200" b="1" dirty="0" smtClean="0">
                <a:solidFill>
                  <a:schemeClr val="tx1"/>
                </a:solidFill>
                <a:latin typeface="Times New Roman" pitchFamily="18" charset="0"/>
                <a:cs typeface="Times New Roman" pitchFamily="18" charset="0"/>
              </a:rPr>
              <a:t>         </a:t>
            </a:r>
            <a:r>
              <a:rPr lang="uk-UA" sz="2200" b="1" dirty="0" smtClean="0">
                <a:solidFill>
                  <a:srgbClr val="C00000"/>
                </a:solidFill>
                <a:latin typeface="Times New Roman" pitchFamily="18" charset="0"/>
                <a:cs typeface="Times New Roman" pitchFamily="18" charset="0"/>
              </a:rPr>
              <a:t>3. </a:t>
            </a:r>
            <a:r>
              <a:rPr lang="uk-UA" sz="2200" b="1" dirty="0" smtClean="0">
                <a:solidFill>
                  <a:schemeClr val="tx1"/>
                </a:solidFill>
                <a:latin typeface="Times New Roman" pitchFamily="18" charset="0"/>
                <a:cs typeface="Times New Roman" pitchFamily="18" charset="0"/>
              </a:rPr>
              <a:t>Новий Державний стандарт початкової загальної освіти. 2019. </a:t>
            </a:r>
            <a:r>
              <a:rPr lang="en-US" sz="2200" b="1" dirty="0" smtClean="0">
                <a:solidFill>
                  <a:schemeClr val="tx1"/>
                </a:solidFill>
                <a:latin typeface="Times New Roman" pitchFamily="18" charset="0"/>
                <a:cs typeface="Times New Roman" pitchFamily="18" charset="0"/>
              </a:rPr>
              <a:t>URL</a:t>
            </a:r>
            <a:r>
              <a:rPr lang="uk-UA" sz="2200" b="1" dirty="0" smtClean="0">
                <a:solidFill>
                  <a:schemeClr val="tx1"/>
                </a:solidFill>
                <a:latin typeface="Times New Roman" pitchFamily="18" charset="0"/>
                <a:cs typeface="Times New Roman" pitchFamily="18" charset="0"/>
              </a:rPr>
              <a:t>:</a:t>
            </a:r>
            <a:r>
              <a:rPr lang="en-US" sz="2200" b="1" dirty="0" smtClean="0">
                <a:solidFill>
                  <a:schemeClr val="tx1"/>
                </a:solidFill>
                <a:latin typeface="Times New Roman" pitchFamily="18" charset="0"/>
                <a:cs typeface="Times New Roman" pitchFamily="18" charset="0"/>
              </a:rPr>
              <a:t> https://zakon.rada.gov.ua/laws/show/688-2019-%D0%BF#Text</a:t>
            </a:r>
            <a:r>
              <a:rPr lang="uk-UA" sz="2200" b="1" dirty="0" smtClean="0">
                <a:solidFill>
                  <a:schemeClr val="tx1"/>
                </a:solidFill>
                <a:latin typeface="Times New Roman" pitchFamily="18" charset="0"/>
                <a:cs typeface="Times New Roman" pitchFamily="18" charset="0"/>
              </a:rPr>
              <a:t>.</a:t>
            </a:r>
            <a:r>
              <a:rPr lang="en-US" sz="2200" b="1" dirty="0" smtClean="0">
                <a:solidFill>
                  <a:schemeClr val="tx1"/>
                </a:solidFill>
                <a:latin typeface="Times New Roman" pitchFamily="18" charset="0"/>
                <a:cs typeface="Times New Roman" pitchFamily="18" charset="0"/>
              </a:rPr>
              <a:t> </a:t>
            </a:r>
            <a:r>
              <a:rPr lang="ru-RU" sz="2200" b="1" dirty="0" smtClean="0">
                <a:solidFill>
                  <a:schemeClr val="tx1"/>
                </a:solidFill>
                <a:latin typeface="Times New Roman" pitchFamily="18" charset="0"/>
                <a:cs typeface="Times New Roman" pitchFamily="18" charset="0"/>
              </a:rPr>
              <a:t/>
            </a:r>
            <a:br>
              <a:rPr lang="ru-RU" sz="2200" b="1" dirty="0" smtClean="0">
                <a:solidFill>
                  <a:schemeClr val="tx1"/>
                </a:solidFill>
                <a:latin typeface="Times New Roman" pitchFamily="18" charset="0"/>
                <a:cs typeface="Times New Roman" pitchFamily="18" charset="0"/>
              </a:rPr>
            </a:br>
            <a:r>
              <a:rPr lang="ru-RU" sz="2200" b="1" dirty="0" smtClean="0">
                <a:solidFill>
                  <a:schemeClr val="tx1"/>
                </a:solidFill>
                <a:latin typeface="Times New Roman" pitchFamily="18" charset="0"/>
                <a:cs typeface="Times New Roman" pitchFamily="18" charset="0"/>
              </a:rPr>
              <a:t>         </a:t>
            </a:r>
            <a:r>
              <a:rPr lang="uk-UA" sz="2200" b="1" dirty="0" smtClean="0">
                <a:solidFill>
                  <a:srgbClr val="C00000"/>
                </a:solidFill>
                <a:latin typeface="Times New Roman" pitchFamily="18" charset="0"/>
                <a:cs typeface="Times New Roman" pitchFamily="18" charset="0"/>
              </a:rPr>
              <a:t>4. </a:t>
            </a:r>
            <a:r>
              <a:rPr lang="uk-UA" sz="2200" b="1" dirty="0" smtClean="0">
                <a:solidFill>
                  <a:schemeClr val="tx1"/>
                </a:solidFill>
                <a:latin typeface="Times New Roman" pitchFamily="18" charset="0"/>
                <a:cs typeface="Times New Roman" pitchFamily="18" charset="0"/>
              </a:rPr>
              <a:t>Сайт Міністерства освіти і науки України. </a:t>
            </a:r>
            <a:r>
              <a:rPr lang="en-US" sz="2200" b="1" dirty="0" smtClean="0">
                <a:solidFill>
                  <a:schemeClr val="tx1"/>
                </a:solidFill>
                <a:latin typeface="Times New Roman" pitchFamily="18" charset="0"/>
                <a:cs typeface="Times New Roman" pitchFamily="18" charset="0"/>
              </a:rPr>
              <a:t>URL</a:t>
            </a:r>
            <a:r>
              <a:rPr lang="uk-UA" sz="2200" b="1" dirty="0" smtClean="0">
                <a:solidFill>
                  <a:schemeClr val="tx1"/>
                </a:solidFill>
                <a:latin typeface="Times New Roman" pitchFamily="18" charset="0"/>
                <a:cs typeface="Times New Roman" pitchFamily="18" charset="0"/>
              </a:rPr>
              <a:t>: </a:t>
            </a:r>
            <a:r>
              <a:rPr lang="uk-UA" sz="2200" b="1" u="sng" dirty="0" smtClean="0">
                <a:solidFill>
                  <a:schemeClr val="tx1"/>
                </a:solidFill>
                <a:latin typeface="Times New Roman" pitchFamily="18" charset="0"/>
                <a:cs typeface="Times New Roman" pitchFamily="18" charset="0"/>
                <a:hlinkClick r:id="rId3"/>
              </a:rPr>
              <a:t>http://mon.gov.ua/</a:t>
            </a:r>
            <a:r>
              <a:rPr lang="uk-UA" sz="2200" b="1" dirty="0" smtClean="0">
                <a:solidFill>
                  <a:schemeClr val="tx1"/>
                </a:solidFill>
                <a:latin typeface="Times New Roman" pitchFamily="18" charset="0"/>
                <a:cs typeface="Times New Roman" pitchFamily="18" charset="0"/>
              </a:rPr>
              <a:t>.</a:t>
            </a:r>
            <a:r>
              <a:rPr lang="en-US" sz="2200" b="1" dirty="0" smtClean="0">
                <a:solidFill>
                  <a:schemeClr val="tx1"/>
                </a:solidFill>
                <a:latin typeface="Times New Roman" pitchFamily="18" charset="0"/>
                <a:cs typeface="Times New Roman" pitchFamily="18" charset="0"/>
              </a:rPr>
              <a:t> </a:t>
            </a:r>
            <a:r>
              <a:rPr lang="ru-RU" sz="2200" b="1" dirty="0" smtClean="0">
                <a:solidFill>
                  <a:schemeClr val="tx1"/>
                </a:solidFill>
                <a:latin typeface="Times New Roman" pitchFamily="18" charset="0"/>
                <a:cs typeface="Times New Roman" pitchFamily="18" charset="0"/>
              </a:rPr>
              <a:t/>
            </a:r>
            <a:br>
              <a:rPr lang="ru-RU" sz="2200" b="1" dirty="0" smtClean="0">
                <a:solidFill>
                  <a:schemeClr val="tx1"/>
                </a:solidFill>
                <a:latin typeface="Times New Roman" pitchFamily="18" charset="0"/>
                <a:cs typeface="Times New Roman" pitchFamily="18" charset="0"/>
              </a:rPr>
            </a:br>
            <a:r>
              <a:rPr lang="ru-RU" sz="2200" b="1" dirty="0" smtClean="0">
                <a:solidFill>
                  <a:schemeClr val="tx1"/>
                </a:solidFill>
                <a:latin typeface="Times New Roman" pitchFamily="18" charset="0"/>
                <a:cs typeface="Times New Roman" pitchFamily="18" charset="0"/>
              </a:rPr>
              <a:t>         </a:t>
            </a:r>
            <a:r>
              <a:rPr lang="uk-UA" sz="2200" b="1" dirty="0" smtClean="0">
                <a:solidFill>
                  <a:srgbClr val="C00000"/>
                </a:solidFill>
                <a:latin typeface="Times New Roman" pitchFamily="18" charset="0"/>
                <a:cs typeface="Times New Roman" pitchFamily="18" charset="0"/>
              </a:rPr>
              <a:t>5. </a:t>
            </a:r>
            <a:r>
              <a:rPr lang="uk-UA" sz="2200" b="1" dirty="0" smtClean="0">
                <a:solidFill>
                  <a:schemeClr val="tx1"/>
                </a:solidFill>
                <a:latin typeface="Times New Roman" pitchFamily="18" charset="0"/>
                <a:cs typeface="Times New Roman" pitchFamily="18" charset="0"/>
              </a:rPr>
              <a:t>Сайт «Нова українська школа» </a:t>
            </a:r>
            <a:r>
              <a:rPr lang="ru-RU" sz="2200" b="1" dirty="0" smtClean="0">
                <a:solidFill>
                  <a:schemeClr val="tx1"/>
                </a:solidFill>
                <a:latin typeface="Times New Roman" pitchFamily="18" charset="0"/>
                <a:cs typeface="Times New Roman" pitchFamily="18" charset="0"/>
              </a:rPr>
              <a:t>. </a:t>
            </a:r>
            <a:r>
              <a:rPr lang="en-US" sz="2200" b="1" dirty="0" smtClean="0">
                <a:solidFill>
                  <a:schemeClr val="tx1"/>
                </a:solidFill>
                <a:latin typeface="Times New Roman" pitchFamily="18" charset="0"/>
                <a:cs typeface="Times New Roman" pitchFamily="18" charset="0"/>
              </a:rPr>
              <a:t>URL</a:t>
            </a:r>
            <a:r>
              <a:rPr lang="uk-UA" sz="2200" b="1" dirty="0" smtClean="0">
                <a:solidFill>
                  <a:schemeClr val="tx1"/>
                </a:solidFill>
                <a:latin typeface="Times New Roman" pitchFamily="18" charset="0"/>
                <a:cs typeface="Times New Roman" pitchFamily="18" charset="0"/>
              </a:rPr>
              <a:t>: </a:t>
            </a:r>
            <a:r>
              <a:rPr lang="uk-UA" sz="2200" b="1" u="sng" dirty="0" smtClean="0">
                <a:solidFill>
                  <a:schemeClr val="tx1"/>
                </a:solidFill>
                <a:latin typeface="Times New Roman" pitchFamily="18" charset="0"/>
                <a:cs typeface="Times New Roman" pitchFamily="18" charset="0"/>
                <a:hlinkClick r:id="rId4"/>
              </a:rPr>
              <a:t>http://nus.org.ua/</a:t>
            </a:r>
            <a:r>
              <a:rPr lang="uk-UA" sz="2200" b="1" dirty="0" smtClean="0">
                <a:solidFill>
                  <a:schemeClr val="tx1"/>
                </a:solidFill>
                <a:latin typeface="Times New Roman" pitchFamily="18" charset="0"/>
                <a:cs typeface="Times New Roman" pitchFamily="18" charset="0"/>
              </a:rPr>
              <a:t>.</a:t>
            </a:r>
            <a:r>
              <a:rPr lang="ru-RU" sz="2200" b="1" dirty="0" smtClean="0">
                <a:solidFill>
                  <a:schemeClr val="tx1"/>
                </a:solidFill>
                <a:latin typeface="Times New Roman" pitchFamily="18" charset="0"/>
                <a:cs typeface="Times New Roman" pitchFamily="18" charset="0"/>
              </a:rPr>
              <a:t> </a:t>
            </a:r>
            <a:br>
              <a:rPr lang="ru-RU" sz="2200" b="1" dirty="0" smtClean="0">
                <a:solidFill>
                  <a:schemeClr val="tx1"/>
                </a:solidFill>
                <a:latin typeface="Times New Roman" pitchFamily="18" charset="0"/>
                <a:cs typeface="Times New Roman" pitchFamily="18" charset="0"/>
              </a:rPr>
            </a:br>
            <a:r>
              <a:rPr lang="ru-RU" sz="2200" b="1" dirty="0" smtClean="0">
                <a:solidFill>
                  <a:schemeClr val="tx1"/>
                </a:solidFill>
                <a:latin typeface="Times New Roman" pitchFamily="18" charset="0"/>
                <a:cs typeface="Times New Roman" pitchFamily="18" charset="0"/>
              </a:rPr>
              <a:t>         </a:t>
            </a:r>
            <a:r>
              <a:rPr lang="uk-UA" sz="2200" b="1" dirty="0" smtClean="0">
                <a:solidFill>
                  <a:srgbClr val="C00000"/>
                </a:solidFill>
                <a:latin typeface="Times New Roman" pitchFamily="18" charset="0"/>
                <a:cs typeface="Times New Roman" pitchFamily="18" charset="0"/>
              </a:rPr>
              <a:t>6. </a:t>
            </a:r>
            <a:r>
              <a:rPr lang="uk-UA" sz="2200" b="1" dirty="0" smtClean="0">
                <a:solidFill>
                  <a:schemeClr val="tx1"/>
                </a:solidFill>
                <a:latin typeface="Times New Roman" pitchFamily="18" charset="0"/>
                <a:cs typeface="Times New Roman" pitchFamily="18" charset="0"/>
              </a:rPr>
              <a:t>Сайт «Освіта». </a:t>
            </a:r>
            <a:r>
              <a:rPr lang="en-US" sz="2200" b="1" dirty="0" smtClean="0">
                <a:solidFill>
                  <a:schemeClr val="tx1"/>
                </a:solidFill>
                <a:latin typeface="Times New Roman" pitchFamily="18" charset="0"/>
                <a:cs typeface="Times New Roman" pitchFamily="18" charset="0"/>
              </a:rPr>
              <a:t>URL</a:t>
            </a:r>
            <a:r>
              <a:rPr lang="uk-UA" sz="2200" b="1" dirty="0" smtClean="0">
                <a:solidFill>
                  <a:schemeClr val="tx1"/>
                </a:solidFill>
                <a:latin typeface="Times New Roman" pitchFamily="18" charset="0"/>
                <a:cs typeface="Times New Roman" pitchFamily="18" charset="0"/>
              </a:rPr>
              <a:t>: </a:t>
            </a:r>
            <a:r>
              <a:rPr lang="uk-UA" sz="2200" b="1" u="sng" dirty="0" smtClean="0">
                <a:solidFill>
                  <a:schemeClr val="tx1"/>
                </a:solidFill>
                <a:latin typeface="Times New Roman" pitchFamily="18" charset="0"/>
                <a:cs typeface="Times New Roman" pitchFamily="18" charset="0"/>
                <a:hlinkClick r:id="rId5"/>
              </a:rPr>
              <a:t>https://osvita.ua/school/56885/</a:t>
            </a:r>
            <a:r>
              <a:rPr lang="uk-UA" sz="2200" b="1" dirty="0" smtClean="0">
                <a:solidFill>
                  <a:schemeClr val="tx1"/>
                </a:solidFill>
                <a:latin typeface="Times New Roman" pitchFamily="18" charset="0"/>
                <a:cs typeface="Times New Roman" pitchFamily="18" charset="0"/>
              </a:rPr>
              <a:t>. </a:t>
            </a:r>
            <a:r>
              <a:rPr lang="ru-RU" sz="2200" b="1" dirty="0" smtClean="0">
                <a:solidFill>
                  <a:schemeClr val="tx1"/>
                </a:solidFill>
                <a:latin typeface="Times New Roman" pitchFamily="18" charset="0"/>
                <a:cs typeface="Times New Roman" pitchFamily="18" charset="0"/>
              </a:rPr>
              <a:t/>
            </a:r>
            <a:br>
              <a:rPr lang="ru-RU" sz="2200" b="1" dirty="0" smtClean="0">
                <a:solidFill>
                  <a:schemeClr val="tx1"/>
                </a:solidFill>
                <a:latin typeface="Times New Roman" pitchFamily="18" charset="0"/>
                <a:cs typeface="Times New Roman" pitchFamily="18" charset="0"/>
              </a:rPr>
            </a:br>
            <a:r>
              <a:rPr lang="ru-RU" sz="2200" b="1" dirty="0" smtClean="0">
                <a:solidFill>
                  <a:schemeClr val="tx1"/>
                </a:solidFill>
                <a:latin typeface="Times New Roman" pitchFamily="18" charset="0"/>
                <a:cs typeface="Times New Roman" pitchFamily="18" charset="0"/>
              </a:rPr>
              <a:t>         </a:t>
            </a:r>
            <a:r>
              <a:rPr lang="uk-UA" sz="2200" b="1" dirty="0" smtClean="0">
                <a:solidFill>
                  <a:srgbClr val="C00000"/>
                </a:solidFill>
                <a:latin typeface="Times New Roman" pitchFamily="18" charset="0"/>
                <a:cs typeface="Times New Roman" pitchFamily="18" charset="0"/>
              </a:rPr>
              <a:t>7. </a:t>
            </a:r>
            <a:r>
              <a:rPr lang="uk-UA" sz="2200" b="1" dirty="0" smtClean="0">
                <a:solidFill>
                  <a:schemeClr val="tx1"/>
                </a:solidFill>
                <a:latin typeface="Times New Roman" pitchFamily="18" charset="0"/>
                <a:cs typeface="Times New Roman" pitchFamily="18" charset="0"/>
              </a:rPr>
              <a:t>Сайт журналу «Практика управління дошкільним закладом». </a:t>
            </a:r>
            <a:r>
              <a:rPr lang="en-US" sz="2200" b="1" dirty="0" smtClean="0">
                <a:solidFill>
                  <a:schemeClr val="tx1"/>
                </a:solidFill>
                <a:latin typeface="Times New Roman" pitchFamily="18" charset="0"/>
                <a:cs typeface="Times New Roman" pitchFamily="18" charset="0"/>
              </a:rPr>
              <a:t>URL</a:t>
            </a:r>
            <a:r>
              <a:rPr lang="uk-UA" sz="2200" b="1" dirty="0" smtClean="0">
                <a:solidFill>
                  <a:schemeClr val="tx1"/>
                </a:solidFill>
                <a:latin typeface="Times New Roman" pitchFamily="18" charset="0"/>
                <a:cs typeface="Times New Roman" pitchFamily="18" charset="0"/>
              </a:rPr>
              <a:t>: </a:t>
            </a:r>
            <a:r>
              <a:rPr lang="uk-UA" sz="2200" b="1" u="sng" dirty="0" smtClean="0">
                <a:solidFill>
                  <a:schemeClr val="tx1"/>
                </a:solidFill>
                <a:latin typeface="Times New Roman" pitchFamily="18" charset="0"/>
                <a:cs typeface="Times New Roman" pitchFamily="18" charset="0"/>
                <a:hlinkClick r:id="rId6"/>
              </a:rPr>
              <a:t>https://ezavdnz.mcfr.ua/book?bid=37876</a:t>
            </a:r>
            <a:r>
              <a:rPr lang="uk-UA" sz="2200" b="1" dirty="0" smtClean="0">
                <a:solidFill>
                  <a:schemeClr val="tx1"/>
                </a:solidFill>
                <a:latin typeface="Times New Roman" pitchFamily="18" charset="0"/>
                <a:cs typeface="Times New Roman" pitchFamily="18" charset="0"/>
              </a:rPr>
              <a:t>.</a:t>
            </a:r>
            <a:r>
              <a:rPr lang="ru-RU" sz="2200" b="1" dirty="0" smtClean="0">
                <a:solidFill>
                  <a:schemeClr val="tx1"/>
                </a:solidFill>
                <a:latin typeface="Times New Roman" pitchFamily="18" charset="0"/>
                <a:cs typeface="Times New Roman" pitchFamily="18" charset="0"/>
              </a:rPr>
              <a:t/>
            </a:r>
            <a:br>
              <a:rPr lang="ru-RU" sz="2200" b="1" dirty="0" smtClean="0">
                <a:solidFill>
                  <a:schemeClr val="tx1"/>
                </a:solidFill>
                <a:latin typeface="Times New Roman" pitchFamily="18" charset="0"/>
                <a:cs typeface="Times New Roman" pitchFamily="18" charset="0"/>
              </a:rPr>
            </a:br>
            <a:r>
              <a:rPr lang="ru-RU" sz="2200" b="1" dirty="0" smtClean="0">
                <a:solidFill>
                  <a:schemeClr val="tx1"/>
                </a:solidFill>
                <a:latin typeface="Times New Roman" pitchFamily="18" charset="0"/>
                <a:cs typeface="Times New Roman" pitchFamily="18" charset="0"/>
              </a:rPr>
              <a:t>         </a:t>
            </a:r>
            <a:r>
              <a:rPr lang="uk-UA" sz="2200" b="1" dirty="0" smtClean="0">
                <a:solidFill>
                  <a:srgbClr val="C00000"/>
                </a:solidFill>
                <a:latin typeface="Times New Roman" pitchFamily="18" charset="0"/>
                <a:cs typeface="Times New Roman" pitchFamily="18" charset="0"/>
              </a:rPr>
              <a:t>8. </a:t>
            </a:r>
            <a:r>
              <a:rPr lang="uk-UA" sz="2200" b="1" dirty="0" smtClean="0">
                <a:solidFill>
                  <a:schemeClr val="tx1"/>
                </a:solidFill>
                <a:latin typeface="Times New Roman" pitchFamily="18" charset="0"/>
                <a:cs typeface="Times New Roman" pitchFamily="18" charset="0"/>
              </a:rPr>
              <a:t>Сайт журналу «Вихователь-методист дошкільного закладу». </a:t>
            </a:r>
            <a:r>
              <a:rPr lang="en-US" sz="2200" b="1" dirty="0" smtClean="0">
                <a:solidFill>
                  <a:schemeClr val="tx1"/>
                </a:solidFill>
                <a:latin typeface="Times New Roman" pitchFamily="18" charset="0"/>
                <a:cs typeface="Times New Roman" pitchFamily="18" charset="0"/>
              </a:rPr>
              <a:t>URL</a:t>
            </a:r>
            <a:r>
              <a:rPr lang="uk-UA" sz="2200" b="1" dirty="0" smtClean="0">
                <a:solidFill>
                  <a:schemeClr val="tx1"/>
                </a:solidFill>
                <a:latin typeface="Times New Roman" pitchFamily="18" charset="0"/>
                <a:cs typeface="Times New Roman" pitchFamily="18" charset="0"/>
              </a:rPr>
              <a:t>: </a:t>
            </a:r>
            <a:r>
              <a:rPr lang="uk-UA" sz="2200" b="1" u="sng" dirty="0" smtClean="0">
                <a:solidFill>
                  <a:schemeClr val="tx1"/>
                </a:solidFill>
                <a:latin typeface="Times New Roman" pitchFamily="18" charset="0"/>
                <a:cs typeface="Times New Roman" pitchFamily="18" charset="0"/>
                <a:hlinkClick r:id="rId7"/>
              </a:rPr>
              <a:t>https://emetodyst.mcfr.ua/870808</a:t>
            </a:r>
            <a:r>
              <a:rPr lang="uk-UA" sz="2200" b="1" dirty="0" smtClean="0">
                <a:solidFill>
                  <a:schemeClr val="tx1"/>
                </a:solidFill>
                <a:latin typeface="Times New Roman" pitchFamily="18" charset="0"/>
                <a:cs typeface="Times New Roman" pitchFamily="18" charset="0"/>
              </a:rPr>
              <a:t>.</a:t>
            </a:r>
            <a:r>
              <a:rPr lang="ru-RU" sz="2200" b="1" dirty="0" smtClean="0">
                <a:solidFill>
                  <a:schemeClr val="tx1"/>
                </a:solidFill>
                <a:latin typeface="Times New Roman" pitchFamily="18" charset="0"/>
                <a:cs typeface="Times New Roman" pitchFamily="18" charset="0"/>
              </a:rPr>
              <a:t/>
            </a:r>
            <a:br>
              <a:rPr lang="ru-RU" sz="2200" b="1" dirty="0" smtClean="0">
                <a:solidFill>
                  <a:schemeClr val="tx1"/>
                </a:solidFill>
                <a:latin typeface="Times New Roman" pitchFamily="18" charset="0"/>
                <a:cs typeface="Times New Roman" pitchFamily="18" charset="0"/>
              </a:rPr>
            </a:br>
            <a:r>
              <a:rPr lang="ru-RU" sz="2200" b="1" dirty="0" smtClean="0">
                <a:solidFill>
                  <a:schemeClr val="tx1"/>
                </a:solidFill>
                <a:latin typeface="Times New Roman" pitchFamily="18" charset="0"/>
                <a:cs typeface="Times New Roman" pitchFamily="18" charset="0"/>
              </a:rPr>
              <a:t>        </a:t>
            </a:r>
            <a:r>
              <a:rPr lang="ru-RU" sz="2200" b="1" dirty="0" smtClean="0">
                <a:solidFill>
                  <a:srgbClr val="C00000"/>
                </a:solidFill>
                <a:latin typeface="Times New Roman" pitchFamily="18" charset="0"/>
                <a:cs typeface="Times New Roman" pitchFamily="18" charset="0"/>
              </a:rPr>
              <a:t> </a:t>
            </a:r>
            <a:r>
              <a:rPr lang="uk-UA" sz="2200" b="1" dirty="0" smtClean="0">
                <a:solidFill>
                  <a:srgbClr val="C00000"/>
                </a:solidFill>
                <a:latin typeface="Times New Roman" pitchFamily="18" charset="0"/>
                <a:cs typeface="Times New Roman" pitchFamily="18" charset="0"/>
              </a:rPr>
              <a:t>9. </a:t>
            </a:r>
            <a:r>
              <a:rPr lang="uk-UA" sz="2200" b="1" dirty="0" smtClean="0">
                <a:solidFill>
                  <a:schemeClr val="tx1"/>
                </a:solidFill>
                <a:latin typeface="Times New Roman" pitchFamily="18" charset="0"/>
                <a:cs typeface="Times New Roman" pitchFamily="18" charset="0"/>
              </a:rPr>
              <a:t>Підвищення кваліфікації. Дошкільна освіта. Підвищення кваліфікації педагогічних працівників щодо впровадження оновленого Базового компонента дошкільної освіти (Державного стандарту дошкільної освіти). Вебінари. 2021. URL: https://mon.gov.ua/ua/tag/pidvishennya-kvalifikaciyi-doshkilna-osvita.</a:t>
            </a:r>
            <a:r>
              <a:rPr lang="ru-RU" sz="2400" dirty="0" smtClean="0"/>
              <a:t/>
            </a:r>
            <a:br>
              <a:rPr lang="ru-RU" sz="2400" dirty="0" smtClean="0"/>
            </a:br>
            <a:endParaRPr lang="ru-RU" sz="2200" dirty="0">
              <a:solidFill>
                <a:srgbClr val="002060"/>
              </a:solidFill>
              <a:latin typeface="Times New Roman" pitchFamily="18" charset="0"/>
              <a:cs typeface="Times New Roman" pitchFamily="18" charset="0"/>
            </a:endParaRPr>
          </a:p>
        </p:txBody>
      </p:sp>
      <p:sp>
        <p:nvSpPr>
          <p:cNvPr id="3" name="Объект 2"/>
          <p:cNvSpPr>
            <a:spLocks noGrp="1"/>
          </p:cNvSpPr>
          <p:nvPr>
            <p:ph idx="1"/>
          </p:nvPr>
        </p:nvSpPr>
        <p:spPr>
          <a:xfrm>
            <a:off x="483326" y="188640"/>
            <a:ext cx="11456125" cy="634320"/>
          </a:xfrm>
        </p:spPr>
        <p:txBody>
          <a:bodyPr>
            <a:noAutofit/>
          </a:bodyPr>
          <a:lstStyle/>
          <a:p>
            <a:pPr marL="0" algn="ctr">
              <a:spcBef>
                <a:spcPts val="0"/>
              </a:spcBef>
              <a:buNone/>
            </a:pPr>
            <a:r>
              <a:rPr lang="uk-UA" sz="4000" b="1" dirty="0" smtClean="0">
                <a:latin typeface="Times New Roman" pitchFamily="18" charset="0"/>
                <a:cs typeface="Times New Roman" pitchFamily="18" charset="0"/>
              </a:rPr>
              <a:t> </a:t>
            </a:r>
            <a:r>
              <a:rPr lang="uk-UA" sz="4000" b="1" dirty="0" smtClean="0">
                <a:solidFill>
                  <a:srgbClr val="C00000"/>
                </a:solidFill>
                <a:latin typeface="Times New Roman" pitchFamily="18" charset="0"/>
                <a:cs typeface="Times New Roman" pitchFamily="18" charset="0"/>
              </a:rPr>
              <a:t>Інформаційні ресурси:</a:t>
            </a:r>
          </a:p>
        </p:txBody>
      </p:sp>
    </p:spTree>
    <p:extLst>
      <p:ext uri="{BB962C8B-B14F-4D97-AF65-F5344CB8AC3E}">
        <p14:creationId xmlns:p14="http://schemas.microsoft.com/office/powerpoint/2010/main" xmlns="" val="24576202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одзаголовок 1"/>
          <p:cNvSpPr>
            <a:spLocks noGrp="1"/>
          </p:cNvSpPr>
          <p:nvPr>
            <p:ph type="subTitle" idx="1"/>
          </p:nvPr>
        </p:nvSpPr>
        <p:spPr>
          <a:xfrm>
            <a:off x="268941" y="1412777"/>
            <a:ext cx="10399059" cy="5170903"/>
          </a:xfrm>
        </p:spPr>
        <p:txBody>
          <a:bodyPr>
            <a:normAutofit lnSpcReduction="10000"/>
          </a:bodyPr>
          <a:lstStyle/>
          <a:p>
            <a:pPr indent="539750" algn="l">
              <a:spcBef>
                <a:spcPts val="0"/>
              </a:spcBef>
              <a:buClr>
                <a:srgbClr val="F14124">
                  <a:lumMod val="75000"/>
                </a:srgbClr>
              </a:buClr>
              <a:buFont typeface="Georgia" pitchFamily="18" charset="0"/>
              <a:buAutoNum type="arabicPeriod"/>
            </a:pPr>
            <a:r>
              <a:rPr lang="uk-UA" sz="2600" b="1" dirty="0" smtClean="0">
                <a:solidFill>
                  <a:prstClr val="black"/>
                </a:solidFill>
                <a:latin typeface="Times New Roman" pitchFamily="18" charset="0"/>
                <a:cs typeface="Times New Roman" pitchFamily="18" charset="0"/>
              </a:rPr>
              <a:t> Компетентнісний.</a:t>
            </a:r>
          </a:p>
          <a:p>
            <a:pPr indent="539750" algn="l">
              <a:spcBef>
                <a:spcPts val="0"/>
              </a:spcBef>
              <a:buClr>
                <a:srgbClr val="F14124">
                  <a:lumMod val="75000"/>
                </a:srgbClr>
              </a:buClr>
              <a:buFont typeface="Georgia" pitchFamily="18" charset="0"/>
              <a:buAutoNum type="arabicPeriod"/>
            </a:pPr>
            <a:r>
              <a:rPr lang="uk-UA" sz="2600" b="1" dirty="0" smtClean="0">
                <a:solidFill>
                  <a:prstClr val="black"/>
                </a:solidFill>
                <a:latin typeface="Times New Roman" pitchFamily="18" charset="0"/>
                <a:cs typeface="Times New Roman" pitchFamily="18" charset="0"/>
              </a:rPr>
              <a:t> Особистісно орієнтований.</a:t>
            </a:r>
          </a:p>
          <a:p>
            <a:pPr indent="539750" algn="l">
              <a:spcBef>
                <a:spcPts val="0"/>
              </a:spcBef>
              <a:buClr>
                <a:srgbClr val="F14124">
                  <a:lumMod val="75000"/>
                </a:srgbClr>
              </a:buClr>
              <a:buFont typeface="Georgia" pitchFamily="18" charset="0"/>
              <a:buAutoNum type="arabicPeriod"/>
            </a:pPr>
            <a:r>
              <a:rPr lang="uk-UA" sz="2600" b="1" dirty="0" smtClean="0">
                <a:solidFill>
                  <a:prstClr val="black"/>
                </a:solidFill>
                <a:latin typeface="Times New Roman" pitchFamily="18" charset="0"/>
                <a:cs typeface="Times New Roman" pitchFamily="18" charset="0"/>
              </a:rPr>
              <a:t> </a:t>
            </a:r>
            <a:r>
              <a:rPr lang="uk-UA" sz="2600" b="1" dirty="0" smtClean="0">
                <a:solidFill>
                  <a:srgbClr val="C00000"/>
                </a:solidFill>
                <a:latin typeface="Times New Roman" pitchFamily="18" charset="0"/>
                <a:cs typeface="Times New Roman" pitchFamily="18" charset="0"/>
              </a:rPr>
              <a:t>Дитиноцентричний.</a:t>
            </a:r>
          </a:p>
          <a:p>
            <a:pPr indent="539750" algn="l">
              <a:spcBef>
                <a:spcPts val="0"/>
              </a:spcBef>
              <a:buClr>
                <a:srgbClr val="F14124">
                  <a:lumMod val="75000"/>
                </a:srgbClr>
              </a:buClr>
              <a:buFont typeface="Georgia" pitchFamily="18" charset="0"/>
              <a:buAutoNum type="arabicPeriod"/>
            </a:pPr>
            <a:r>
              <a:rPr lang="uk-UA" sz="2600" b="1" dirty="0" smtClean="0">
                <a:solidFill>
                  <a:prstClr val="black"/>
                </a:solidFill>
                <a:latin typeface="Times New Roman" pitchFamily="18" charset="0"/>
                <a:cs typeface="Times New Roman" pitchFamily="18" charset="0"/>
              </a:rPr>
              <a:t>Діяльнісний.</a:t>
            </a:r>
          </a:p>
          <a:p>
            <a:pPr indent="539750" algn="l">
              <a:spcBef>
                <a:spcPts val="0"/>
              </a:spcBef>
              <a:buClr>
                <a:srgbClr val="F14124">
                  <a:lumMod val="75000"/>
                </a:srgbClr>
              </a:buClr>
              <a:buFont typeface="Georgia" pitchFamily="18" charset="0"/>
              <a:buAutoNum type="arabicPeriod"/>
            </a:pPr>
            <a:r>
              <a:rPr lang="uk-UA" sz="2600" b="1" dirty="0" smtClean="0">
                <a:solidFill>
                  <a:prstClr val="black"/>
                </a:solidFill>
                <a:latin typeface="Times New Roman" pitchFamily="18" charset="0"/>
                <a:cs typeface="Times New Roman" pitchFamily="18" charset="0"/>
              </a:rPr>
              <a:t>Трансдисциплінарний.</a:t>
            </a:r>
          </a:p>
          <a:p>
            <a:pPr indent="539750" algn="l">
              <a:spcBef>
                <a:spcPts val="0"/>
              </a:spcBef>
              <a:buClr>
                <a:srgbClr val="F14124">
                  <a:lumMod val="75000"/>
                </a:srgbClr>
              </a:buClr>
              <a:buFont typeface="Georgia" pitchFamily="18" charset="0"/>
              <a:buAutoNum type="arabicPeriod"/>
            </a:pPr>
            <a:r>
              <a:rPr lang="uk-UA" sz="2600" b="1" dirty="0" smtClean="0">
                <a:solidFill>
                  <a:prstClr val="black"/>
                </a:solidFill>
                <a:latin typeface="Times New Roman" pitchFamily="18" charset="0"/>
                <a:cs typeface="Times New Roman" pitchFamily="18" charset="0"/>
              </a:rPr>
              <a:t>Інтегративний.</a:t>
            </a:r>
          </a:p>
          <a:p>
            <a:pPr indent="539750" algn="l">
              <a:spcBef>
                <a:spcPts val="0"/>
              </a:spcBef>
              <a:buClr>
                <a:srgbClr val="F14124">
                  <a:lumMod val="75000"/>
                </a:srgbClr>
              </a:buClr>
              <a:buFont typeface="Georgia" pitchFamily="18" charset="0"/>
              <a:buAutoNum type="arabicPeriod"/>
            </a:pPr>
            <a:r>
              <a:rPr lang="uk-UA" sz="2600" b="1" dirty="0" smtClean="0">
                <a:solidFill>
                  <a:prstClr val="black"/>
                </a:solidFill>
                <a:latin typeface="Times New Roman" pitchFamily="18" charset="0"/>
                <a:cs typeface="Times New Roman" pitchFamily="18" charset="0"/>
              </a:rPr>
              <a:t>Синергетичний </a:t>
            </a:r>
            <a:r>
              <a:rPr lang="uk-UA" sz="2600" b="1" dirty="0">
                <a:solidFill>
                  <a:prstClr val="black"/>
                </a:solidFill>
                <a:latin typeface="Times New Roman" pitchFamily="18" charset="0"/>
                <a:cs typeface="Times New Roman" pitchFamily="18" charset="0"/>
              </a:rPr>
              <a:t>(самоорганізація елементів в системі).</a:t>
            </a:r>
          </a:p>
          <a:p>
            <a:pPr indent="539750" algn="l">
              <a:spcBef>
                <a:spcPts val="0"/>
              </a:spcBef>
              <a:buClr>
                <a:srgbClr val="F14124">
                  <a:lumMod val="75000"/>
                </a:srgbClr>
              </a:buClr>
              <a:buFont typeface="Georgia" pitchFamily="18" charset="0"/>
              <a:buAutoNum type="arabicPeriod"/>
            </a:pPr>
            <a:r>
              <a:rPr lang="uk-UA" sz="2600" b="1" dirty="0">
                <a:solidFill>
                  <a:prstClr val="black"/>
                </a:solidFill>
                <a:latin typeface="Times New Roman" pitchFamily="18" charset="0"/>
                <a:cs typeface="Times New Roman" pitchFamily="18" charset="0"/>
              </a:rPr>
              <a:t>Системний.</a:t>
            </a:r>
          </a:p>
          <a:p>
            <a:pPr indent="539750" algn="l">
              <a:spcBef>
                <a:spcPts val="0"/>
              </a:spcBef>
              <a:buClr>
                <a:srgbClr val="F14124">
                  <a:lumMod val="75000"/>
                </a:srgbClr>
              </a:buClr>
              <a:buFont typeface="Georgia" pitchFamily="18" charset="0"/>
              <a:buAutoNum type="arabicPeriod"/>
            </a:pPr>
            <a:r>
              <a:rPr lang="uk-UA" sz="2600" b="1" dirty="0" smtClean="0">
                <a:solidFill>
                  <a:prstClr val="black"/>
                </a:solidFill>
                <a:latin typeface="Times New Roman" pitchFamily="18" charset="0"/>
                <a:cs typeface="Times New Roman" pitchFamily="18" charset="0"/>
              </a:rPr>
              <a:t>Праксеологічний </a:t>
            </a:r>
            <a:r>
              <a:rPr lang="uk-UA" sz="2600" b="1" dirty="0">
                <a:solidFill>
                  <a:prstClr val="black"/>
                </a:solidFill>
                <a:latin typeface="Times New Roman" pitchFamily="18" charset="0"/>
                <a:cs typeface="Times New Roman" pitchFamily="18" charset="0"/>
              </a:rPr>
              <a:t>(орієнтація на людську діяльність).</a:t>
            </a:r>
          </a:p>
          <a:p>
            <a:pPr indent="539750" algn="l">
              <a:spcBef>
                <a:spcPts val="0"/>
              </a:spcBef>
              <a:buClr>
                <a:srgbClr val="F14124">
                  <a:lumMod val="75000"/>
                </a:srgbClr>
              </a:buClr>
              <a:buFont typeface="Georgia" pitchFamily="18" charset="0"/>
              <a:buAutoNum type="arabicPeriod"/>
            </a:pPr>
            <a:r>
              <a:rPr lang="uk-UA" sz="2600" b="1" dirty="0">
                <a:solidFill>
                  <a:prstClr val="black"/>
                </a:solidFill>
                <a:latin typeface="Times New Roman" pitchFamily="18" charset="0"/>
                <a:cs typeface="Times New Roman" pitchFamily="18" charset="0"/>
              </a:rPr>
              <a:t>Гуманістичний.</a:t>
            </a:r>
          </a:p>
          <a:p>
            <a:pPr indent="539750" algn="l">
              <a:spcBef>
                <a:spcPts val="0"/>
              </a:spcBef>
              <a:buClr>
                <a:srgbClr val="F14124">
                  <a:lumMod val="75000"/>
                </a:srgbClr>
              </a:buClr>
              <a:buFont typeface="Georgia" pitchFamily="18" charset="0"/>
              <a:buAutoNum type="arabicPeriod"/>
            </a:pPr>
            <a:r>
              <a:rPr lang="uk-UA" sz="2600" b="1" dirty="0">
                <a:solidFill>
                  <a:prstClr val="black"/>
                </a:solidFill>
                <a:latin typeface="Times New Roman" pitchFamily="18" charset="0"/>
                <a:cs typeface="Times New Roman" pitchFamily="18" charset="0"/>
              </a:rPr>
              <a:t>Культурологічний.</a:t>
            </a:r>
          </a:p>
          <a:p>
            <a:pPr indent="539750" algn="l">
              <a:spcBef>
                <a:spcPts val="0"/>
              </a:spcBef>
              <a:buClr>
                <a:srgbClr val="F14124">
                  <a:lumMod val="75000"/>
                </a:srgbClr>
              </a:buClr>
              <a:buFont typeface="Georgia" pitchFamily="18" charset="0"/>
              <a:buAutoNum type="arabicPeriod"/>
            </a:pPr>
            <a:r>
              <a:rPr lang="uk-UA" sz="2600" b="1" dirty="0">
                <a:solidFill>
                  <a:prstClr val="black"/>
                </a:solidFill>
                <a:latin typeface="Times New Roman" pitchFamily="18" charset="0"/>
                <a:cs typeface="Times New Roman" pitchFamily="18" charset="0"/>
              </a:rPr>
              <a:t>Аксіологічний (ціннісний).</a:t>
            </a:r>
          </a:p>
          <a:p>
            <a:pPr indent="539750" algn="l">
              <a:spcBef>
                <a:spcPts val="0"/>
              </a:spcBef>
              <a:buClr>
                <a:srgbClr val="F14124">
                  <a:lumMod val="75000"/>
                </a:srgbClr>
              </a:buClr>
              <a:buFont typeface="Georgia" pitchFamily="18" charset="0"/>
              <a:buAutoNum type="arabicPeriod"/>
            </a:pPr>
            <a:r>
              <a:rPr lang="uk-UA" sz="2600" b="1" dirty="0">
                <a:solidFill>
                  <a:prstClr val="black"/>
                </a:solidFill>
                <a:latin typeface="Times New Roman" pitchFamily="18" charset="0"/>
                <a:cs typeface="Times New Roman" pitchFamily="18" charset="0"/>
              </a:rPr>
              <a:t>Суб</a:t>
            </a:r>
            <a:r>
              <a:rPr lang="en-US" sz="2600" b="1" dirty="0">
                <a:solidFill>
                  <a:prstClr val="black"/>
                </a:solidFill>
                <a:latin typeface="Times New Roman" pitchFamily="18" charset="0"/>
                <a:cs typeface="Times New Roman" pitchFamily="18" charset="0"/>
              </a:rPr>
              <a:t>’</a:t>
            </a:r>
            <a:r>
              <a:rPr lang="uk-UA" sz="2600" b="1" dirty="0">
                <a:solidFill>
                  <a:prstClr val="black"/>
                </a:solidFill>
                <a:latin typeface="Times New Roman" pitchFamily="18" charset="0"/>
                <a:cs typeface="Times New Roman" pitchFamily="18" charset="0"/>
              </a:rPr>
              <a:t>єктний.</a:t>
            </a:r>
          </a:p>
          <a:p>
            <a:pPr indent="539750" algn="l">
              <a:spcBef>
                <a:spcPts val="0"/>
              </a:spcBef>
              <a:buClr>
                <a:srgbClr val="F14124">
                  <a:lumMod val="75000"/>
                </a:srgbClr>
              </a:buClr>
              <a:buFont typeface="Georgia" pitchFamily="18" charset="0"/>
              <a:buAutoNum type="arabicPeriod"/>
            </a:pPr>
            <a:r>
              <a:rPr lang="uk-UA" sz="2600" b="1" dirty="0">
                <a:solidFill>
                  <a:prstClr val="black"/>
                </a:solidFill>
                <a:latin typeface="Times New Roman" pitchFamily="18" charset="0"/>
                <a:cs typeface="Times New Roman" pitchFamily="18" charset="0"/>
              </a:rPr>
              <a:t>Акмеологічний (закономірності та механізми розвитку людини</a:t>
            </a:r>
            <a:r>
              <a:rPr lang="uk-UA" sz="2600" b="1" dirty="0" smtClean="0">
                <a:solidFill>
                  <a:prstClr val="black"/>
                </a:solidFill>
                <a:latin typeface="Times New Roman" pitchFamily="18" charset="0"/>
                <a:cs typeface="Times New Roman" pitchFamily="18" charset="0"/>
              </a:rPr>
              <a:t>).</a:t>
            </a:r>
          </a:p>
          <a:p>
            <a:endParaRPr lang="ru-RU" dirty="0"/>
          </a:p>
        </p:txBody>
      </p:sp>
      <p:sp>
        <p:nvSpPr>
          <p:cNvPr id="3" name="Заголовок 2"/>
          <p:cNvSpPr>
            <a:spLocks noGrp="1"/>
          </p:cNvSpPr>
          <p:nvPr>
            <p:ph type="ctrTitle"/>
          </p:nvPr>
        </p:nvSpPr>
        <p:spPr>
          <a:xfrm>
            <a:off x="0" y="0"/>
            <a:ext cx="12192000" cy="1412777"/>
          </a:xfrm>
        </p:spPr>
        <p:txBody>
          <a:bodyPr/>
          <a:lstStyle/>
          <a:p>
            <a:pPr algn="ctr"/>
            <a:r>
              <a:rPr lang="uk-UA" sz="3200" b="1" dirty="0">
                <a:solidFill>
                  <a:srgbClr val="C00000"/>
                </a:solidFill>
                <a:latin typeface="Times New Roman" pitchFamily="18" charset="0"/>
                <a:cs typeface="Times New Roman" pitchFamily="18" charset="0"/>
              </a:rPr>
              <a:t>Сучасні методологічні </a:t>
            </a:r>
            <a:r>
              <a:rPr lang="uk-UA" sz="3200" b="1" dirty="0" smtClean="0">
                <a:solidFill>
                  <a:srgbClr val="C00000"/>
                </a:solidFill>
                <a:latin typeface="Times New Roman" pitchFamily="18" charset="0"/>
                <a:cs typeface="Times New Roman" pitchFamily="18" charset="0"/>
              </a:rPr>
              <a:t>підходи до навчання дітей в контексті Концепції Нової української школи та Базового компонента дошкільної освіти</a:t>
            </a:r>
            <a:endParaRPr lang="ru-RU" sz="3200" b="1"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27531418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одзаголовок 1"/>
          <p:cNvSpPr>
            <a:spLocks noGrp="1"/>
          </p:cNvSpPr>
          <p:nvPr>
            <p:ph type="subTitle" idx="1"/>
          </p:nvPr>
        </p:nvSpPr>
        <p:spPr>
          <a:xfrm>
            <a:off x="587829" y="2534195"/>
            <a:ext cx="9431381" cy="3696788"/>
          </a:xfrm>
        </p:spPr>
        <p:txBody>
          <a:bodyPr/>
          <a:lstStyle/>
          <a:p>
            <a:pPr algn="l"/>
            <a:r>
              <a:rPr lang="uk-UA" sz="2800" b="1" i="1" dirty="0" smtClean="0">
                <a:solidFill>
                  <a:srgbClr val="C00000"/>
                </a:solidFill>
                <a:latin typeface="Times New Roman" pitchFamily="18" charset="0"/>
                <a:cs typeface="Times New Roman" pitchFamily="18" charset="0"/>
              </a:rPr>
              <a:t>Це така </a:t>
            </a:r>
            <a:r>
              <a:rPr lang="uk-UA" sz="2800" b="1" i="1" dirty="0">
                <a:solidFill>
                  <a:srgbClr val="C00000"/>
                </a:solidFill>
                <a:latin typeface="Times New Roman" pitchFamily="18" charset="0"/>
                <a:cs typeface="Times New Roman" pitchFamily="18" charset="0"/>
              </a:rPr>
              <a:t>освітня </a:t>
            </a:r>
            <a:r>
              <a:rPr lang="uk-UA" sz="2800" b="1" i="1" dirty="0" smtClean="0">
                <a:solidFill>
                  <a:srgbClr val="C00000"/>
                </a:solidFill>
                <a:latin typeface="Times New Roman" pitchFamily="18" charset="0"/>
                <a:cs typeface="Times New Roman" pitchFamily="18" charset="0"/>
              </a:rPr>
              <a:t>модель, що:</a:t>
            </a:r>
          </a:p>
          <a:p>
            <a:pPr algn="l"/>
            <a:r>
              <a:rPr lang="uk-UA" sz="2800" b="1" i="1" dirty="0" smtClean="0">
                <a:solidFill>
                  <a:schemeClr val="tx1"/>
                </a:solidFill>
                <a:latin typeface="Times New Roman" pitchFamily="18" charset="0"/>
                <a:cs typeface="Times New Roman" pitchFamily="18" charset="0"/>
              </a:rPr>
              <a:t> </a:t>
            </a:r>
            <a:r>
              <a:rPr lang="uk-UA" sz="2800" b="1" i="1" dirty="0" smtClean="0">
                <a:solidFill>
                  <a:srgbClr val="C00000"/>
                </a:solidFill>
                <a:latin typeface="Times New Roman" pitchFamily="18" charset="0"/>
                <a:cs typeface="Times New Roman" pitchFamily="18" charset="0"/>
              </a:rPr>
              <a:t>1) </a:t>
            </a:r>
            <a:r>
              <a:rPr lang="uk-UA" sz="2800" b="1" i="1" dirty="0" smtClean="0">
                <a:solidFill>
                  <a:schemeClr val="tx1"/>
                </a:solidFill>
                <a:latin typeface="Times New Roman" pitchFamily="18" charset="0"/>
                <a:cs typeface="Times New Roman" pitchFamily="18" charset="0"/>
              </a:rPr>
              <a:t>ставить </a:t>
            </a:r>
            <a:r>
              <a:rPr lang="uk-UA" sz="2800" b="1" i="1" dirty="0">
                <a:solidFill>
                  <a:schemeClr val="tx1"/>
                </a:solidFill>
                <a:latin typeface="Times New Roman" pitchFamily="18" charset="0"/>
                <a:cs typeface="Times New Roman" pitchFamily="18" charset="0"/>
              </a:rPr>
              <a:t>у центр педагогічного процесу </a:t>
            </a:r>
            <a:r>
              <a:rPr lang="uk-UA" sz="2800" b="1" i="1" dirty="0" smtClean="0">
                <a:solidFill>
                  <a:schemeClr val="tx1"/>
                </a:solidFill>
                <a:latin typeface="Times New Roman" pitchFamily="18" charset="0"/>
                <a:cs typeface="Times New Roman" pitchFamily="18" charset="0"/>
              </a:rPr>
              <a:t>дитину</a:t>
            </a:r>
            <a:r>
              <a:rPr lang="uk-UA" sz="2800" b="1" i="1" dirty="0">
                <a:solidFill>
                  <a:schemeClr val="tx1"/>
                </a:solidFill>
                <a:latin typeface="Times New Roman" pitchFamily="18" charset="0"/>
                <a:cs typeface="Times New Roman" pitchFamily="18" charset="0"/>
              </a:rPr>
              <a:t>;</a:t>
            </a:r>
            <a:endParaRPr lang="uk-UA" sz="2800" b="1" i="1" dirty="0" smtClean="0">
              <a:solidFill>
                <a:schemeClr val="tx1"/>
              </a:solidFill>
              <a:latin typeface="Times New Roman" pitchFamily="18" charset="0"/>
              <a:cs typeface="Times New Roman" pitchFamily="18" charset="0"/>
            </a:endParaRPr>
          </a:p>
          <a:p>
            <a:pPr algn="l"/>
            <a:r>
              <a:rPr lang="uk-UA" sz="2800" b="1" i="1" dirty="0" smtClean="0">
                <a:solidFill>
                  <a:schemeClr val="tx1"/>
                </a:solidFill>
                <a:latin typeface="Times New Roman" pitchFamily="18" charset="0"/>
                <a:cs typeface="Times New Roman" pitchFamily="18" charset="0"/>
              </a:rPr>
              <a:t> </a:t>
            </a:r>
            <a:r>
              <a:rPr lang="uk-UA" sz="2800" b="1" i="1" dirty="0" smtClean="0">
                <a:solidFill>
                  <a:srgbClr val="C00000"/>
                </a:solidFill>
                <a:latin typeface="Times New Roman" pitchFamily="18" charset="0"/>
                <a:cs typeface="Times New Roman" pitchFamily="18" charset="0"/>
              </a:rPr>
              <a:t>2) </a:t>
            </a:r>
            <a:r>
              <a:rPr lang="uk-UA" sz="2800" b="1" i="1" dirty="0" smtClean="0">
                <a:solidFill>
                  <a:schemeClr val="tx1"/>
                </a:solidFill>
                <a:latin typeface="Times New Roman" pitchFamily="18" charset="0"/>
                <a:cs typeface="Times New Roman" pitchFamily="18" charset="0"/>
              </a:rPr>
              <a:t>сприяє </a:t>
            </a:r>
            <a:r>
              <a:rPr lang="uk-UA" sz="2800" b="1" i="1" dirty="0">
                <a:solidFill>
                  <a:schemeClr val="tx1"/>
                </a:solidFill>
                <a:latin typeface="Times New Roman" pitchFamily="18" charset="0"/>
                <a:cs typeface="Times New Roman" pitchFamily="18" charset="0"/>
              </a:rPr>
              <a:t>її саморозвитку та розширенню життєвого </a:t>
            </a:r>
            <a:r>
              <a:rPr lang="uk-UA" sz="2800" b="1" i="1" dirty="0" smtClean="0">
                <a:solidFill>
                  <a:schemeClr val="tx1"/>
                </a:solidFill>
                <a:latin typeface="Times New Roman" pitchFamily="18" charset="0"/>
                <a:cs typeface="Times New Roman" pitchFamily="18" charset="0"/>
              </a:rPr>
              <a:t>шляху</a:t>
            </a:r>
            <a:r>
              <a:rPr lang="uk-UA" sz="2800" b="1" i="1" dirty="0">
                <a:solidFill>
                  <a:schemeClr val="tx1"/>
                </a:solidFill>
                <a:latin typeface="Times New Roman" pitchFamily="18" charset="0"/>
                <a:cs typeface="Times New Roman" pitchFamily="18" charset="0"/>
              </a:rPr>
              <a:t>;</a:t>
            </a:r>
            <a:endParaRPr lang="uk-UA" sz="2800" b="1" i="1" dirty="0" smtClean="0">
              <a:solidFill>
                <a:schemeClr val="tx1"/>
              </a:solidFill>
              <a:latin typeface="Times New Roman" pitchFamily="18" charset="0"/>
              <a:cs typeface="Times New Roman" pitchFamily="18" charset="0"/>
            </a:endParaRPr>
          </a:p>
          <a:p>
            <a:pPr algn="l"/>
            <a:r>
              <a:rPr lang="uk-UA" sz="2800" b="1" i="1" dirty="0" smtClean="0">
                <a:solidFill>
                  <a:schemeClr val="tx1"/>
                </a:solidFill>
                <a:latin typeface="Times New Roman" pitchFamily="18" charset="0"/>
                <a:cs typeface="Times New Roman" pitchFamily="18" charset="0"/>
              </a:rPr>
              <a:t> </a:t>
            </a:r>
            <a:r>
              <a:rPr lang="uk-UA" sz="2800" b="1" i="1" dirty="0" smtClean="0">
                <a:solidFill>
                  <a:srgbClr val="C00000"/>
                </a:solidFill>
                <a:latin typeface="Times New Roman" pitchFamily="18" charset="0"/>
                <a:cs typeface="Times New Roman" pitchFamily="18" charset="0"/>
              </a:rPr>
              <a:t>3) </a:t>
            </a:r>
            <a:r>
              <a:rPr lang="uk-UA" sz="2800" b="1" i="1" dirty="0" smtClean="0">
                <a:solidFill>
                  <a:schemeClr val="tx1"/>
                </a:solidFill>
                <a:latin typeface="Times New Roman" pitchFamily="18" charset="0"/>
                <a:cs typeface="Times New Roman" pitchFamily="18" charset="0"/>
              </a:rPr>
              <a:t>захисту прав</a:t>
            </a:r>
            <a:r>
              <a:rPr lang="uk-UA" sz="2800" b="1" i="1" dirty="0">
                <a:solidFill>
                  <a:schemeClr val="tx1"/>
                </a:solidFill>
                <a:latin typeface="Times New Roman" pitchFamily="18" charset="0"/>
                <a:cs typeface="Times New Roman" pitchFamily="18" charset="0"/>
              </a:rPr>
              <a:t>;</a:t>
            </a:r>
            <a:endParaRPr lang="uk-UA" sz="2800" b="1" i="1" dirty="0" smtClean="0">
              <a:solidFill>
                <a:schemeClr val="tx1"/>
              </a:solidFill>
              <a:latin typeface="Times New Roman" pitchFamily="18" charset="0"/>
              <a:cs typeface="Times New Roman" pitchFamily="18" charset="0"/>
            </a:endParaRPr>
          </a:p>
          <a:p>
            <a:pPr algn="l"/>
            <a:r>
              <a:rPr lang="uk-UA" sz="2800" b="1" i="1" dirty="0" smtClean="0">
                <a:solidFill>
                  <a:srgbClr val="C00000"/>
                </a:solidFill>
                <a:latin typeface="Times New Roman" pitchFamily="18" charset="0"/>
                <a:cs typeface="Times New Roman" pitchFamily="18" charset="0"/>
              </a:rPr>
              <a:t> 4) </a:t>
            </a:r>
            <a:r>
              <a:rPr lang="uk-UA" sz="2800" b="1" i="1" dirty="0" smtClean="0">
                <a:solidFill>
                  <a:schemeClr val="tx1"/>
                </a:solidFill>
                <a:latin typeface="Times New Roman" pitchFamily="18" charset="0"/>
                <a:cs typeface="Times New Roman" pitchFamily="18" charset="0"/>
              </a:rPr>
              <a:t>акцентує </a:t>
            </a:r>
            <a:r>
              <a:rPr lang="uk-UA" sz="2800" b="1" i="1" dirty="0">
                <a:solidFill>
                  <a:schemeClr val="tx1"/>
                </a:solidFill>
                <a:latin typeface="Times New Roman" pitchFamily="18" charset="0"/>
                <a:cs typeface="Times New Roman" pitchFamily="18" charset="0"/>
              </a:rPr>
              <a:t>увагу на системі її інтересів та цінностей з метою формування життєвих компетентностей.</a:t>
            </a:r>
            <a:endParaRPr lang="ru-RU" sz="2800" b="1" dirty="0">
              <a:solidFill>
                <a:schemeClr val="tx1"/>
              </a:solidFill>
              <a:latin typeface="Times New Roman" pitchFamily="18" charset="0"/>
              <a:cs typeface="Times New Roman" pitchFamily="18" charset="0"/>
            </a:endParaRPr>
          </a:p>
          <a:p>
            <a:pPr algn="l"/>
            <a:endParaRPr lang="ru-RU" dirty="0"/>
          </a:p>
        </p:txBody>
      </p:sp>
      <p:sp>
        <p:nvSpPr>
          <p:cNvPr id="3" name="Заголовок 2"/>
          <p:cNvSpPr>
            <a:spLocks noGrp="1"/>
          </p:cNvSpPr>
          <p:nvPr>
            <p:ph type="ctrTitle"/>
          </p:nvPr>
        </p:nvSpPr>
        <p:spPr>
          <a:xfrm>
            <a:off x="243841" y="284480"/>
            <a:ext cx="11663680" cy="1747519"/>
          </a:xfrm>
        </p:spPr>
        <p:txBody>
          <a:bodyPr/>
          <a:lstStyle/>
          <a:p>
            <a:pPr algn="ctr"/>
            <a:r>
              <a:rPr lang="uk-UA" sz="4000" b="1" dirty="0" smtClean="0">
                <a:solidFill>
                  <a:srgbClr val="C00000"/>
                </a:solidFill>
                <a:latin typeface="Times New Roman" pitchFamily="18" charset="0"/>
                <a:cs typeface="Times New Roman" pitchFamily="18" charset="0"/>
              </a:rPr>
              <a:t>Дитиноцентризм – орієнтація на потреби учня в освітньому процесі</a:t>
            </a:r>
            <a:endParaRPr lang="ru-RU" sz="4000" b="1" dirty="0">
              <a:solidFill>
                <a:srgbClr val="C00000"/>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22945070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5943" y="0"/>
            <a:ext cx="11996057" cy="1162594"/>
          </a:xfrm>
        </p:spPr>
        <p:txBody>
          <a:bodyPr>
            <a:noAutofit/>
          </a:bodyPr>
          <a:lstStyle/>
          <a:p>
            <a:pPr algn="ctr"/>
            <a:r>
              <a:rPr lang="uk-UA" sz="2400" b="1" dirty="0" smtClean="0">
                <a:solidFill>
                  <a:srgbClr val="C00000"/>
                </a:solidFill>
                <a:latin typeface="Times New Roman" pitchFamily="18" charset="0"/>
                <a:cs typeface="Times New Roman" pitchFamily="18" charset="0"/>
              </a:rPr>
              <a:t>1924 рік - Першим значущим кроком у розвитку і утвердженні ідеї </a:t>
            </a:r>
            <a:r>
              <a:rPr lang="uk-UA" sz="2400" b="1" u="sng" dirty="0" smtClean="0">
                <a:solidFill>
                  <a:srgbClr val="C00000"/>
                </a:solidFill>
                <a:latin typeface="Times New Roman" pitchFamily="18" charset="0"/>
                <a:cs typeface="Times New Roman" pitchFamily="18" charset="0"/>
              </a:rPr>
              <a:t>необхідності надання правам дитини захисту </a:t>
            </a:r>
            <a:r>
              <a:rPr lang="uk-UA" sz="2400" b="1" dirty="0" smtClean="0">
                <a:solidFill>
                  <a:srgbClr val="C00000"/>
                </a:solidFill>
                <a:latin typeface="Times New Roman" pitchFamily="18" charset="0"/>
                <a:cs typeface="Times New Roman" pitchFamily="18" charset="0"/>
              </a:rPr>
              <a:t>саме на міжнародному рівні можна вважати Женевську декларацію прав дитини 1924 р., прийняту Лігою Націй.</a:t>
            </a:r>
            <a:br>
              <a:rPr lang="uk-UA" sz="2400" b="1" dirty="0" smtClean="0">
                <a:solidFill>
                  <a:srgbClr val="C00000"/>
                </a:solidFill>
                <a:latin typeface="Times New Roman" pitchFamily="18" charset="0"/>
                <a:cs typeface="Times New Roman" pitchFamily="18" charset="0"/>
              </a:rPr>
            </a:br>
            <a:r>
              <a:rPr lang="uk-UA" sz="2400" b="1" dirty="0" smtClean="0">
                <a:solidFill>
                  <a:srgbClr val="C00000"/>
                </a:solidFill>
                <a:latin typeface="Times New Roman" pitchFamily="18" charset="0"/>
                <a:cs typeface="Times New Roman" pitchFamily="18" charset="0"/>
              </a:rPr>
              <a:t> </a:t>
            </a:r>
            <a:endParaRPr lang="ru-RU" sz="2400" b="1" dirty="0">
              <a:solidFill>
                <a:srgbClr val="C00000"/>
              </a:solidFill>
              <a:latin typeface="Times New Roman" pitchFamily="18" charset="0"/>
              <a:cs typeface="Times New Roman" pitchFamily="18" charset="0"/>
            </a:endParaRPr>
          </a:p>
        </p:txBody>
      </p:sp>
      <p:sp>
        <p:nvSpPr>
          <p:cNvPr id="3" name="Содержимое 2"/>
          <p:cNvSpPr>
            <a:spLocks noGrp="1"/>
          </p:cNvSpPr>
          <p:nvPr>
            <p:ph idx="1"/>
          </p:nvPr>
        </p:nvSpPr>
        <p:spPr>
          <a:xfrm>
            <a:off x="209007" y="1136469"/>
            <a:ext cx="11625942" cy="5499462"/>
          </a:xfrm>
        </p:spPr>
        <p:txBody>
          <a:bodyPr>
            <a:normAutofit/>
          </a:bodyPr>
          <a:lstStyle/>
          <a:p>
            <a:pPr algn="just"/>
            <a:r>
              <a:rPr lang="uk-UA" sz="2200" b="1" dirty="0" smtClean="0">
                <a:latin typeface="Times New Roman" pitchFamily="18" charset="0"/>
                <a:cs typeface="Times New Roman" pitchFamily="18" charset="0"/>
              </a:rPr>
              <a:t>           </a:t>
            </a:r>
            <a:r>
              <a:rPr lang="uk-UA" sz="2200" b="1" u="sng" dirty="0" smtClean="0">
                <a:latin typeface="Times New Roman" pitchFamily="18" charset="0"/>
                <a:cs typeface="Times New Roman" pitchFamily="18" charset="0"/>
              </a:rPr>
              <a:t>Декларація 1924 р. складається всього з п’яти пунктів: </a:t>
            </a:r>
          </a:p>
          <a:p>
            <a:pPr algn="just"/>
            <a:r>
              <a:rPr lang="uk-UA" sz="2200" b="1" dirty="0" smtClean="0">
                <a:latin typeface="Times New Roman" pitchFamily="18" charset="0"/>
                <a:cs typeface="Times New Roman" pitchFamily="18" charset="0"/>
              </a:rPr>
              <a:t>           </a:t>
            </a:r>
            <a:r>
              <a:rPr lang="uk-UA" sz="2200" b="1" dirty="0" smtClean="0">
                <a:solidFill>
                  <a:srgbClr val="C00000"/>
                </a:solidFill>
                <a:latin typeface="Times New Roman" pitchFamily="18" charset="0"/>
                <a:cs typeface="Times New Roman" pitchFamily="18" charset="0"/>
              </a:rPr>
              <a:t>1. </a:t>
            </a:r>
            <a:r>
              <a:rPr lang="uk-UA" sz="2200" b="1" dirty="0" smtClean="0">
                <a:latin typeface="Times New Roman" pitchFamily="18" charset="0"/>
                <a:cs typeface="Times New Roman" pitchFamily="18" charset="0"/>
              </a:rPr>
              <a:t>Дитина має отримувати усі засоби, необхідні для її нормального матеріального і духовного розвитку. </a:t>
            </a:r>
          </a:p>
          <a:p>
            <a:pPr algn="just"/>
            <a:r>
              <a:rPr lang="uk-UA" sz="2200" b="1" dirty="0" smtClean="0">
                <a:latin typeface="Times New Roman" pitchFamily="18" charset="0"/>
                <a:cs typeface="Times New Roman" pitchFamily="18" charset="0"/>
              </a:rPr>
              <a:t>           </a:t>
            </a:r>
            <a:r>
              <a:rPr lang="uk-UA" sz="2200" b="1" dirty="0" smtClean="0">
                <a:solidFill>
                  <a:srgbClr val="C00000"/>
                </a:solidFill>
                <a:latin typeface="Times New Roman" pitchFamily="18" charset="0"/>
                <a:cs typeface="Times New Roman" pitchFamily="18" charset="0"/>
              </a:rPr>
              <a:t>2. </a:t>
            </a:r>
            <a:r>
              <a:rPr lang="uk-UA" sz="2200" b="1" dirty="0" smtClean="0">
                <a:latin typeface="Times New Roman" pitchFamily="18" charset="0"/>
                <a:cs typeface="Times New Roman" pitchFamily="18" charset="0"/>
              </a:rPr>
              <a:t>Голодна дитина має бути нагодована; хвора дитина має бути доглянута; дитина у скруті має отримати допомогу; сирота або безпритульна дитина має отримати притулок і догляд. </a:t>
            </a:r>
          </a:p>
          <a:p>
            <a:pPr algn="just"/>
            <a:r>
              <a:rPr lang="uk-UA" sz="2200" b="1" dirty="0" smtClean="0">
                <a:latin typeface="Times New Roman" pitchFamily="18" charset="0"/>
                <a:cs typeface="Times New Roman" pitchFamily="18" charset="0"/>
              </a:rPr>
              <a:t>            </a:t>
            </a:r>
            <a:r>
              <a:rPr lang="uk-UA" sz="2200" b="1" dirty="0" smtClean="0">
                <a:solidFill>
                  <a:srgbClr val="C00000"/>
                </a:solidFill>
                <a:latin typeface="Times New Roman" pitchFamily="18" charset="0"/>
                <a:cs typeface="Times New Roman" pitchFamily="18" charset="0"/>
              </a:rPr>
              <a:t>3. </a:t>
            </a:r>
            <a:r>
              <a:rPr lang="uk-UA" sz="2200" b="1" dirty="0" smtClean="0">
                <a:latin typeface="Times New Roman" pitchFamily="18" charset="0"/>
                <a:cs typeface="Times New Roman" pitchFamily="18" charset="0"/>
              </a:rPr>
              <a:t>У лихі часи дитина першою має отримати допомогу. </a:t>
            </a:r>
          </a:p>
          <a:p>
            <a:pPr algn="just"/>
            <a:r>
              <a:rPr lang="uk-UA" sz="2200" b="1" dirty="0" smtClean="0">
                <a:latin typeface="Times New Roman" pitchFamily="18" charset="0"/>
                <a:cs typeface="Times New Roman" pitchFamily="18" charset="0"/>
              </a:rPr>
              <a:t>            </a:t>
            </a:r>
            <a:r>
              <a:rPr lang="uk-UA" sz="2200" b="1" dirty="0" smtClean="0">
                <a:solidFill>
                  <a:srgbClr val="C00000"/>
                </a:solidFill>
                <a:latin typeface="Times New Roman" pitchFamily="18" charset="0"/>
                <a:cs typeface="Times New Roman" pitchFamily="18" charset="0"/>
              </a:rPr>
              <a:t>4. </a:t>
            </a:r>
            <a:r>
              <a:rPr lang="uk-UA" sz="2200" b="1" dirty="0" smtClean="0">
                <a:latin typeface="Times New Roman" pitchFamily="18" charset="0"/>
                <a:cs typeface="Times New Roman" pitchFamily="18" charset="0"/>
              </a:rPr>
              <a:t>Дитина повинна мати засоби для існування і захист від будь-яких форм експлуатації. </a:t>
            </a:r>
          </a:p>
          <a:p>
            <a:pPr algn="just">
              <a:buNone/>
            </a:pPr>
            <a:r>
              <a:rPr lang="uk-UA" sz="2200" b="1" dirty="0" smtClean="0">
                <a:latin typeface="Times New Roman" pitchFamily="18" charset="0"/>
                <a:cs typeface="Times New Roman" pitchFamily="18" charset="0"/>
              </a:rPr>
              <a:t>                 </a:t>
            </a:r>
            <a:r>
              <a:rPr lang="uk-UA" sz="2200" b="1" dirty="0" smtClean="0">
                <a:solidFill>
                  <a:srgbClr val="C00000"/>
                </a:solidFill>
                <a:latin typeface="Times New Roman" pitchFamily="18" charset="0"/>
                <a:cs typeface="Times New Roman" pitchFamily="18" charset="0"/>
              </a:rPr>
              <a:t>5. </a:t>
            </a:r>
            <a:r>
              <a:rPr lang="uk-UA" sz="2200" b="1" dirty="0" smtClean="0">
                <a:latin typeface="Times New Roman" pitchFamily="18" charset="0"/>
                <a:cs typeface="Times New Roman" pitchFamily="18" charset="0"/>
              </a:rPr>
              <a:t>Дитина має бути вихована з усвідомленням того, що її кращі якості повинні служити іншим людям. </a:t>
            </a:r>
          </a:p>
          <a:p>
            <a:pPr algn="just"/>
            <a:r>
              <a:rPr lang="uk-UA" sz="2200" b="1" dirty="0" smtClean="0">
                <a:latin typeface="Times New Roman" pitchFamily="18" charset="0"/>
                <a:cs typeface="Times New Roman" pitchFamily="18" charset="0"/>
              </a:rPr>
              <a:t>            Можна вважати, що саме Женевська декларація прав дитини 1924 р. і заклала основи та надала поштовх для створення Декларації прав дитини 1959 року.</a:t>
            </a:r>
          </a:p>
          <a:p>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4766" y="0"/>
            <a:ext cx="11038114" cy="1541417"/>
          </a:xfrm>
        </p:spPr>
        <p:txBody>
          <a:bodyPr>
            <a:normAutofit fontScale="90000"/>
          </a:bodyPr>
          <a:lstStyle/>
          <a:p>
            <a:pPr algn="ctr"/>
            <a:r>
              <a:rPr lang="uk-UA" sz="4400" b="1" dirty="0" smtClean="0">
                <a:solidFill>
                  <a:srgbClr val="C00000"/>
                </a:solidFill>
                <a:latin typeface="Times New Roman" pitchFamily="18" charset="0"/>
                <a:cs typeface="Times New Roman" pitchFamily="18" charset="0"/>
              </a:rPr>
              <a:t>1948 рік - Загальна декларація прав людини </a:t>
            </a:r>
            <a:br>
              <a:rPr lang="uk-UA" sz="4400" b="1" dirty="0" smtClean="0">
                <a:solidFill>
                  <a:srgbClr val="C00000"/>
                </a:solidFill>
                <a:latin typeface="Times New Roman" pitchFamily="18" charset="0"/>
                <a:cs typeface="Times New Roman" pitchFamily="18" charset="0"/>
              </a:rPr>
            </a:br>
            <a:r>
              <a:rPr lang="uk-UA" sz="2700" b="1" dirty="0" smtClean="0">
                <a:solidFill>
                  <a:srgbClr val="C00000"/>
                </a:solidFill>
                <a:latin typeface="Times New Roman" pitchFamily="18" charset="0"/>
                <a:cs typeface="Times New Roman" pitchFamily="18" charset="0"/>
              </a:rPr>
              <a:t>Прийнята і проголошена резолюцією 217 A (III) </a:t>
            </a:r>
            <a:br>
              <a:rPr lang="uk-UA" sz="2700" b="1" dirty="0" smtClean="0">
                <a:solidFill>
                  <a:srgbClr val="C00000"/>
                </a:solidFill>
                <a:latin typeface="Times New Roman" pitchFamily="18" charset="0"/>
                <a:cs typeface="Times New Roman" pitchFamily="18" charset="0"/>
              </a:rPr>
            </a:br>
            <a:r>
              <a:rPr lang="uk-UA" sz="2700" b="1" dirty="0" smtClean="0">
                <a:solidFill>
                  <a:srgbClr val="C00000"/>
                </a:solidFill>
                <a:latin typeface="Times New Roman" pitchFamily="18" charset="0"/>
                <a:cs typeface="Times New Roman" pitchFamily="18" charset="0"/>
              </a:rPr>
              <a:t>Генеральної Асамблеї ООН від 10 грудня 1948 року</a:t>
            </a:r>
            <a:r>
              <a:rPr lang="ru-RU" dirty="0" smtClean="0"/>
              <a:t/>
            </a:r>
            <a:br>
              <a:rPr lang="ru-RU" dirty="0" smtClean="0"/>
            </a:br>
            <a:endParaRPr lang="ru-RU" dirty="0"/>
          </a:p>
        </p:txBody>
      </p:sp>
      <p:sp>
        <p:nvSpPr>
          <p:cNvPr id="3" name="Содержимое 2"/>
          <p:cNvSpPr>
            <a:spLocks noGrp="1"/>
          </p:cNvSpPr>
          <p:nvPr>
            <p:ph idx="1"/>
          </p:nvPr>
        </p:nvSpPr>
        <p:spPr>
          <a:xfrm>
            <a:off x="587829" y="1698170"/>
            <a:ext cx="9588137" cy="4859383"/>
          </a:xfrm>
        </p:spPr>
        <p:txBody>
          <a:bodyPr>
            <a:normAutofit/>
          </a:bodyPr>
          <a:lstStyle/>
          <a:p>
            <a:pPr algn="just"/>
            <a:r>
              <a:rPr lang="uk-UA" sz="2400" b="1" dirty="0" smtClean="0">
                <a:solidFill>
                  <a:srgbClr val="C00000"/>
                </a:solidFill>
                <a:latin typeface="Times New Roman" pitchFamily="18" charset="0"/>
                <a:cs typeface="Times New Roman" pitchFamily="18" charset="0"/>
              </a:rPr>
              <a:t>          Стаття 25, п. 2. </a:t>
            </a:r>
            <a:r>
              <a:rPr lang="uk-UA" sz="2400" b="1" dirty="0" smtClean="0">
                <a:latin typeface="Times New Roman" pitchFamily="18" charset="0"/>
                <a:cs typeface="Times New Roman" pitchFamily="18" charset="0"/>
              </a:rPr>
              <a:t>Материнство і дитинство дають право на особливе піклування і допомогу. Всі діти, народжені у шлюбі або поза шлюбом, повинні користуватися однаковим соціальним захистом.</a:t>
            </a:r>
          </a:p>
          <a:p>
            <a:pPr algn="just"/>
            <a:r>
              <a:rPr lang="uk-UA" sz="2400" b="1" dirty="0" smtClean="0">
                <a:solidFill>
                  <a:srgbClr val="C00000"/>
                </a:solidFill>
                <a:latin typeface="Times New Roman" pitchFamily="18" charset="0"/>
                <a:cs typeface="Times New Roman" pitchFamily="18" charset="0"/>
              </a:rPr>
              <a:t>          Стаття 26, п. 1. </a:t>
            </a:r>
            <a:r>
              <a:rPr lang="uk-UA" sz="2400" b="1" dirty="0" smtClean="0">
                <a:latin typeface="Times New Roman" pitchFamily="18" charset="0"/>
                <a:cs typeface="Times New Roman" pitchFamily="18" charset="0"/>
              </a:rPr>
              <a:t>Кожна людина має право на освіту. Освіта повинна бути безплатною, хоча б початкова і загальна. Початкова освіта повинна бути обов'язковою. Технічна і професійна освіта повинна бути загальнодоступною, а вища освіта повинна бути однаково доступною для всіх на основі здібностей кожного.</a:t>
            </a:r>
          </a:p>
          <a:p>
            <a:pPr algn="just"/>
            <a:r>
              <a:rPr lang="uk-UA" sz="2400" b="1" dirty="0" smtClean="0">
                <a:solidFill>
                  <a:srgbClr val="C00000"/>
                </a:solidFill>
                <a:latin typeface="Times New Roman" pitchFamily="18" charset="0"/>
                <a:cs typeface="Times New Roman" pitchFamily="18" charset="0"/>
              </a:rPr>
              <a:t>           Стаття 26, п. 3. </a:t>
            </a:r>
            <a:r>
              <a:rPr lang="uk-UA" sz="2400" b="1" dirty="0" smtClean="0">
                <a:latin typeface="Times New Roman" pitchFamily="18" charset="0"/>
                <a:cs typeface="Times New Roman" pitchFamily="18" charset="0"/>
              </a:rPr>
              <a:t>Батьки мають право пріоритету у виборі виду освіти для своїх малолітніх дітей. </a:t>
            </a:r>
            <a:endParaRPr lang="uk-UA" sz="2400" b="1" dirty="0">
              <a:latin typeface="Times New Roman" pitchFamily="18" charset="0"/>
              <a:cs typeface="Times New Roman" pitchFamily="18" charset="0"/>
            </a:endParaRPr>
          </a:p>
        </p:txBody>
      </p:sp>
    </p:spTree>
  </p:cSld>
  <p:clrMapOvr>
    <a:masterClrMapping/>
  </p:clrMapOvr>
</p:sld>
</file>

<file path=ppt/theme/theme1.xml><?xml version="1.0" encoding="utf-8"?>
<a:theme xmlns:a="http://schemas.openxmlformats.org/drawingml/2006/main" name="Грань">
  <a:themeElements>
    <a:clrScheme name="Теплый синий">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Грань">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1739</TotalTime>
  <Words>3388</Words>
  <Application>Microsoft Office PowerPoint</Application>
  <PresentationFormat>Произвольный</PresentationFormat>
  <Paragraphs>234</Paragraphs>
  <Slides>38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38</vt:i4>
      </vt:variant>
    </vt:vector>
  </HeadingPairs>
  <TitlesOfParts>
    <vt:vector size="39" baseType="lpstr">
      <vt:lpstr>Грань</vt:lpstr>
      <vt:lpstr>   Принцип дитиноцентризму в сучасній освіті</vt:lpstr>
      <vt:lpstr>Безпека</vt:lpstr>
      <vt:lpstr>Питання для обговорення:</vt:lpstr>
      <vt:lpstr>Література та джерела:</vt:lpstr>
      <vt:lpstr>       1. Курс «Реалізація принципу дитиноцентризму в сучасній освіті» в системі електронного забезпечення навчання Moodle. URL: https://epkmoodle.znu.edu.ua/course/view.php?id=1025.          2. Національна бібліотека України імені В. І. Вернадського. URL: http://www.nbuv.gov.ua/.          3. Новий Державний стандарт початкової загальної освіти. 2019. URL: https://zakon.rada.gov.ua/laws/show/688-2019-%D0%BF#Text.           4. Сайт Міністерства освіти і науки України. URL: http://mon.gov.ua/.           5. Сайт «Нова українська школа» . URL: http://nus.org.ua/.           6. Сайт «Освіта». URL: https://osvita.ua/school/56885/.           7. Сайт журналу «Практика управління дошкільним закладом». URL: https://ezavdnz.mcfr.ua/book?bid=37876.          8. Сайт журналу «Вихователь-методист дошкільного закладу». URL: https://emetodyst.mcfr.ua/870808.          9. Підвищення кваліфікації. Дошкільна освіта. Підвищення кваліфікації педагогічних працівників щодо впровадження оновленого Базового компонента дошкільної освіти (Державного стандарту дошкільної освіти). Вебінари. 2021. URL: https://mon.gov.ua/ua/tag/pidvishennya-kvalifikaciyi-doshkilna-osvita. </vt:lpstr>
      <vt:lpstr>Сучасні методологічні підходи до навчання дітей в контексті Концепції Нової української школи та Базового компонента дошкільної освіти</vt:lpstr>
      <vt:lpstr>Дитиноцентризм – орієнтація на потреби учня в освітньому процесі</vt:lpstr>
      <vt:lpstr>1924 рік - Першим значущим кроком у розвитку і утвердженні ідеї необхідності надання правам дитини захисту саме на міжнародному рівні можна вважати Женевську декларацію прав дитини 1924 р., прийняту Лігою Націй.  </vt:lpstr>
      <vt:lpstr>1948 рік - Загальна декларація прав людини  Прийнята і проголошена резолюцією 217 A (III)  Генеральної Асамблеї ООН від 10 грудня 1948 року </vt:lpstr>
      <vt:lpstr>1959 рік - Декларація прав дитини  (поточна редакція — Прийнято резолюцією 1386 (ХIV) Генеральної Асамблеї ООН від 20.11.1959 )</vt:lpstr>
      <vt:lpstr>1959 рік - Декларація прав дитини  (поточна редакція — Прийнято резолюцією 1386 (ХIV) Генеральної Асамблеї ООН від 20.11.1959 )</vt:lpstr>
      <vt:lpstr>Конвенція про права дитини  (Документ 995_021, чинний, поточна редакція — Редакція від 16.11.2023  Генеральна Асамблея ООН від 21.12.1995 р.) </vt:lpstr>
      <vt:lpstr>Конвенція про права дитини  (Документ 995_021, чинний, поточна редакція — Редакція від 16.11.2023  Генеральна Асамблея ООН від 21.12.1995 р.) </vt:lpstr>
      <vt:lpstr>Конвенція про права дитини  (Документ 995_021, чинний, поточна редакція — Редакція від 16.11.2023  Генеральна Асамблея ООН від 21.12.1995 р.) </vt:lpstr>
      <vt:lpstr>Конституція України: права дитини</vt:lpstr>
      <vt:lpstr>Закон України “Про освіту”</vt:lpstr>
      <vt:lpstr>Закон України “Про освіту”</vt:lpstr>
      <vt:lpstr>Закон України “Про освіту”</vt:lpstr>
      <vt:lpstr>Закон України “Про освіту”</vt:lpstr>
      <vt:lpstr>Дитиноцентризм  у Законі України “Про дошкільну освіту”</vt:lpstr>
      <vt:lpstr>Дитиноцентризм  у Законі України “Про дошкільну освіту”</vt:lpstr>
      <vt:lpstr>Стаття 28. Права дитини у сфері дошкільної освіти </vt:lpstr>
      <vt:lpstr>Педагогіка партнерства                                           Вмотивований                                                 вчитель                                                                     Автономія школи Новий зміст                                                                                 Справедливе                                                                               фінансування і Нова                                                                      рівний доступ структура                                                                            Виховання на                                                                               цінностях                       Орієнтація      Сучасне освітнє                         на учня             середовище </vt:lpstr>
      <vt:lpstr>В дошкільній освіті</vt:lpstr>
      <vt:lpstr>Хто підготував Стандарт дошкільної освіти</vt:lpstr>
      <vt:lpstr>Зміст Державного стандарту дошкільної освіти</vt:lpstr>
      <vt:lpstr>Дитиноцентричність Стандарту ДО</vt:lpstr>
      <vt:lpstr>Дитиноцентричність Стандарту ДО</vt:lpstr>
      <vt:lpstr>Дитиноцентричність Стандарту ДО</vt:lpstr>
      <vt:lpstr>Реалізація особистісно орієнтованої освітньої парадигми в ДО</vt:lpstr>
      <vt:lpstr>Ключові компетентності в дошкільній освіті</vt:lpstr>
      <vt:lpstr>Ключові компетентності початкової освіти</vt:lpstr>
      <vt:lpstr>Наступність дошкільної та початкової освіти</vt:lpstr>
      <vt:lpstr>Наступність дошкільної та початкової освіти</vt:lpstr>
      <vt:lpstr>Наступність дошкільної та початкової освіти</vt:lpstr>
      <vt:lpstr>Дотримання принципу дитиноцентризму у створенні освітнього середовища:</vt:lpstr>
      <vt:lpstr>Осередки овітнього середовища в початковій школі:</vt:lpstr>
      <vt:lpstr>Отже, самонавчання, самоосвіта, постійний пошук та залучення до інноваційних процесів є важливим показником професійної підготовки майбутніх педагогів!  БАЖАЄМО ВАМ УСПІХУ!</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STEM-освіта: трансдисциплінарний підхід до навчання</dc:title>
  <dc:creator>Пользователь Windows</dc:creator>
  <cp:lastModifiedBy>Светлана</cp:lastModifiedBy>
  <cp:revision>505</cp:revision>
  <dcterms:created xsi:type="dcterms:W3CDTF">2021-05-08T06:38:37Z</dcterms:created>
  <dcterms:modified xsi:type="dcterms:W3CDTF">2024-03-04T08:30:00Z</dcterms:modified>
</cp:coreProperties>
</file>