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4"/>
  </p:notesMasterIdLst>
  <p:sldIdLst>
    <p:sldId id="256" r:id="rId2"/>
    <p:sldId id="306" r:id="rId3"/>
    <p:sldId id="311" r:id="rId4"/>
    <p:sldId id="312" r:id="rId5"/>
    <p:sldId id="313" r:id="rId6"/>
    <p:sldId id="299" r:id="rId7"/>
    <p:sldId id="262" r:id="rId8"/>
    <p:sldId id="260" r:id="rId9"/>
    <p:sldId id="263" r:id="rId10"/>
    <p:sldId id="264" r:id="rId11"/>
    <p:sldId id="303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A20E1-9A0E-4829-8D0D-6A1DB595446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876E1-5724-42A0-A79D-ADC0FD608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9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7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09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6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15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4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7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2400" y="1752600"/>
            <a:ext cx="4978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422400" y="3886200"/>
            <a:ext cx="4978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604000" y="1752600"/>
            <a:ext cx="4978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525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603751" y="61071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757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B40A-6F00-4D55-8CDE-39E96A9FD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01962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3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9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9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0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6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5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C6A2-83CF-49BF-AD94-3BC88799A49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4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145" y="770022"/>
            <a:ext cx="11357811" cy="2521818"/>
          </a:xfrm>
        </p:spPr>
        <p:txBody>
          <a:bodyPr>
            <a:noAutofit/>
          </a:bodyPr>
          <a:lstStyle/>
          <a:p>
            <a:r>
              <a:rPr lang="uk-UA" b="1" dirty="0">
                <a:ln>
                  <a:solidFill>
                    <a:sysClr val="windowText" lastClr="000000"/>
                  </a:solidFill>
                </a:ln>
              </a:rPr>
              <a:t>Площа поверхні 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і об’єм призми. </a:t>
            </a:r>
            <a:b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</a:br>
            <a:endParaRPr lang="ru-RU" b="1" i="1" u="sng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iki.vspu.ru/_media/users/shift/doska/prizma_02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30" y="2165684"/>
            <a:ext cx="7190072" cy="458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667">
        <p:blinds dir="vert"/>
      </p:transition>
    </mc:Choice>
    <mc:Fallback xmlns="">
      <p:transition spd="slow" advTm="566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формули, що вам знадобляться</a:t>
            </a:r>
            <a:endParaRPr lang="ru-RU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368" name="Picture 8" descr="призма_пох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2614" y="1866106"/>
            <a:ext cx="3895541" cy="429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70862" y="1313847"/>
            <a:ext cx="5411537" cy="4992303"/>
          </a:xfrm>
        </p:spPr>
        <p:txBody>
          <a:bodyPr>
            <a:noAutofit/>
          </a:bodyPr>
          <a:lstStyle/>
          <a:p>
            <a:pPr marL="0" indent="0">
              <a:lnSpc>
                <a:spcPct val="240000"/>
              </a:lnSpc>
              <a:buNone/>
              <a:tabLst>
                <a:tab pos="4572000" algn="l"/>
              </a:tabLst>
            </a:pP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 = S</a:t>
            </a:r>
            <a:r>
              <a:rPr lang="uk-UA" sz="44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осн</a:t>
            </a:r>
            <a:r>
              <a:rPr lang="uk-UA" sz="4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uk-UA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endParaRPr lang="uk-UA" sz="4400" b="1" i="1" dirty="0" smtClea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40000"/>
              </a:lnSpc>
              <a:buNone/>
              <a:tabLst>
                <a:tab pos="4572000" algn="l"/>
              </a:tabLst>
            </a:pP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uk-UA" sz="44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біч</a:t>
            </a:r>
            <a:r>
              <a:rPr lang="uk-UA" sz="4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P</a:t>
            </a:r>
            <a:r>
              <a:rPr lang="uk-UA" sz="44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осн</a:t>
            </a:r>
            <a:r>
              <a:rPr lang="uk-UA" sz="4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uk-UA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endParaRPr lang="uk-UA" sz="4400" b="1" i="1" dirty="0" smtClea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40000"/>
              </a:lnSpc>
              <a:buNone/>
              <a:tabLst>
                <a:tab pos="4572000" algn="l"/>
              </a:tabLst>
            </a:pP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uk-UA" sz="44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п.п</a:t>
            </a:r>
            <a:r>
              <a:rPr lang="uk-UA" sz="4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uk-UA" sz="44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біч</a:t>
            </a:r>
            <a:r>
              <a:rPr lang="uk-UA" sz="4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+ 2</a:t>
            </a:r>
            <a:r>
              <a:rPr lang="en-US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uk-UA" sz="44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осн</a:t>
            </a:r>
            <a:r>
              <a:rPr lang="uk-UA" sz="4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4400" b="1" i="1" baseline="-25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687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931" y="642905"/>
            <a:ext cx="10264265" cy="1214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Домашнє завдання.</a:t>
            </a: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31" y="1742355"/>
            <a:ext cx="10350892" cy="4811356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468931" y="3920910"/>
            <a:ext cx="10346815" cy="27205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Математика: алгебра і початки </a:t>
            </a:r>
            <a:r>
              <a:rPr lang="ru-RU" sz="3600" b="1" dirty="0" err="1"/>
              <a:t>аналізу</a:t>
            </a:r>
            <a:r>
              <a:rPr lang="ru-RU" sz="3600" b="1" dirty="0"/>
              <a:t> та </a:t>
            </a:r>
            <a:r>
              <a:rPr lang="ru-RU" sz="3600" b="1" dirty="0" err="1"/>
              <a:t>геометрія</a:t>
            </a:r>
            <a:r>
              <a:rPr lang="ru-RU" sz="3600" b="1" dirty="0"/>
              <a:t> 11 (</a:t>
            </a:r>
            <a:r>
              <a:rPr lang="ru-RU" sz="3600" b="1" dirty="0" err="1"/>
              <a:t>авт</a:t>
            </a:r>
            <a:r>
              <a:rPr lang="ru-RU" sz="3600" b="1" dirty="0"/>
              <a:t> </a:t>
            </a:r>
            <a:r>
              <a:rPr lang="ru-RU" sz="3600" b="1" dirty="0" err="1"/>
              <a:t>Бевз</a:t>
            </a:r>
            <a:r>
              <a:rPr lang="ru-RU" sz="3600" b="1" dirty="0"/>
              <a:t> Г.П., </a:t>
            </a:r>
            <a:r>
              <a:rPr lang="ru-RU" sz="3600" b="1" dirty="0" err="1"/>
              <a:t>Бевз</a:t>
            </a:r>
            <a:r>
              <a:rPr lang="ru-RU" sz="3600" b="1" dirty="0"/>
              <a:t> В.Г. ) , р.4, п. 16, 17(</a:t>
            </a:r>
            <a:r>
              <a:rPr lang="ru-RU" sz="3600" b="1" dirty="0" err="1"/>
              <a:t>опрацювати</a:t>
            </a:r>
            <a:r>
              <a:rPr lang="ru-RU" sz="3600" b="1" dirty="0" smtClean="0"/>
              <a:t>). </a:t>
            </a:r>
            <a:endParaRPr lang="ru-RU" sz="3600" b="1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ентр города в сумерки">
            <a:extLst>
              <a:ext uri="{FF2B5EF4-FFF2-40B4-BE49-F238E27FC236}">
                <a16:creationId xmlns="" xmlns:a16="http://schemas.microsoft.com/office/drawing/2014/main" id="{900B31E0-725B-4414-BD86-F34DA1046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48661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2075" y="1492867"/>
            <a:ext cx="7247823" cy="1936133"/>
          </a:xfrm>
        </p:spPr>
        <p:txBody>
          <a:bodyPr>
            <a:normAutofit/>
          </a:bodyPr>
          <a:lstStyle/>
          <a:p>
            <a:r>
              <a:rPr lang="uk-UA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</a:rPr>
              <a:t>Дякую за увагу!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5353" y="5592278"/>
            <a:ext cx="5669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 побачення.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15">
        <p14:conveyor dir="l"/>
      </p:transition>
    </mc:Choice>
    <mc:Fallback xmlns="">
      <p:transition spd="slow" advTm="84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251" y="24919"/>
            <a:ext cx="12080749" cy="6781362"/>
            <a:chOff x="-1277997" y="1559292"/>
            <a:chExt cx="12080749" cy="5506935"/>
          </a:xfrm>
        </p:grpSpPr>
        <p:pic>
          <p:nvPicPr>
            <p:cNvPr id="21506" name="Picture 4" descr="Доск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7997" y="1559292"/>
              <a:ext cx="12080749" cy="54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3964618">
              <a:off x="2876697" y="107435"/>
              <a:ext cx="4411663" cy="9505921"/>
            </a:xfrm>
            <a:custGeom>
              <a:avLst/>
              <a:gdLst>
                <a:gd name="T0" fmla="*/ 788422388 w 21600"/>
                <a:gd name="T1" fmla="*/ 1365652633 h 21600"/>
                <a:gd name="T2" fmla="*/ 450527195 w 21600"/>
                <a:gd name="T3" fmla="*/ 2147483647 h 21600"/>
                <a:gd name="T4" fmla="*/ 112631799 w 21600"/>
                <a:gd name="T5" fmla="*/ 1365652633 h 21600"/>
                <a:gd name="T6" fmla="*/ 45052719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r>
                <a:rPr lang="uk-UA" sz="4000" b="1" dirty="0">
                  <a:solidFill>
                    <a:srgbClr val="FFFF00"/>
                  </a:solidFill>
                  <a:latin typeface="Verdana" pitchFamily="34" charset="0"/>
                </a:rPr>
                <a:t>«</a:t>
              </a:r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 НЕМАЄ У СВІТІ ПАГОРБА,</a:t>
              </a:r>
            </a:p>
            <a:p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ЯКОГО  НАПОЛЕГЛИВІСТЬ</a:t>
              </a:r>
            </a:p>
            <a:p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УРЕШТІ – РЕШТ НЕ</a:t>
              </a:r>
            </a:p>
            <a:p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 ДОСЯГНЕ</a:t>
              </a:r>
              <a:r>
                <a:rPr lang="ru-RU" sz="3600" b="1" i="1" dirty="0">
                  <a:solidFill>
                    <a:srgbClr val="FFFF00"/>
                  </a:solidFill>
                  <a:latin typeface="Monotype Corsiva" pitchFamily="66" charset="0"/>
                </a:rPr>
                <a:t> </a:t>
              </a:r>
              <a:r>
                <a:rPr lang="ru-RU" sz="4000" b="1" i="1" dirty="0">
                  <a:solidFill>
                    <a:srgbClr val="FFFF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</a:p>
            <a:p>
              <a:pPr algn="r"/>
              <a:endParaRPr lang="en-US" sz="4000" b="1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r"/>
              <a:r>
                <a:rPr lang="uk-UA" sz="3600" b="1" i="1" dirty="0">
                  <a:solidFill>
                    <a:srgbClr val="FFFF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Ч.Дікк</a:t>
              </a:r>
              <a:r>
                <a:rPr lang="uk-UA" sz="3600" b="1" i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енс</a:t>
              </a:r>
              <a:endParaRPr lang="ru-RU" sz="3600" b="1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7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zno.osvita.ua/doc/images/znotest/199/19953/os-math-2020-09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96" y="3734602"/>
            <a:ext cx="9471260" cy="305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Стрелка вниз 6"/>
          <p:cNvSpPr/>
          <p:nvPr/>
        </p:nvSpPr>
        <p:spPr>
          <a:xfrm>
            <a:off x="11155680" y="5178392"/>
            <a:ext cx="558265" cy="51013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https://zno.osvita.ua/doc/images/znotest/60/6097/matematika_2012-2_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1" y="124561"/>
            <a:ext cx="8373431" cy="361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60396" y="3445844"/>
            <a:ext cx="298383" cy="221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s://zno.osvita.ua/doc/images/znotest/92/9255/1_matematika_2016_2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71" y="86627"/>
            <a:ext cx="10414534" cy="658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400800" y="3532472"/>
            <a:ext cx="2030931" cy="2521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23798" y="4138863"/>
            <a:ext cx="2107933" cy="1232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84859" y="4687503"/>
            <a:ext cx="4446872" cy="9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60682" y="3570973"/>
            <a:ext cx="1771049" cy="1501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zno.osvita.ua/doc/images/znotest/170/17073/145711_os-math-2019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1" y="3513221"/>
            <a:ext cx="10318698" cy="318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7209321" y="5237332"/>
            <a:ext cx="616017" cy="56789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https://zno.osvita.ua/doc/images/znotest/61/6136/1_matematika_2011_1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1" y="134754"/>
            <a:ext cx="10318699" cy="322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9084644" y="2309647"/>
            <a:ext cx="616017" cy="56789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5487"/>
          </a:xfrm>
        </p:spPr>
        <p:txBody>
          <a:bodyPr/>
          <a:lstStyle/>
          <a:p>
            <a:r>
              <a:rPr lang="uk-UA" dirty="0" smtClean="0"/>
              <a:t>Завдання ЗНО</a:t>
            </a:r>
            <a:endParaRPr lang="ru-RU" dirty="0" smtClean="0"/>
          </a:p>
        </p:txBody>
      </p:sp>
      <p:pic>
        <p:nvPicPr>
          <p:cNvPr id="5" name="Рисунок 4" descr="https://zno.osvita.ua/doc/images/znotest/62/6201/matematika_2012_1_24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97794" y="1125254"/>
            <a:ext cx="10173602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 стрелкой 2"/>
          <p:cNvCxnSpPr/>
          <p:nvPr/>
        </p:nvCxnSpPr>
        <p:spPr>
          <a:xfrm>
            <a:off x="3628724" y="3503596"/>
            <a:ext cx="2733575" cy="731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724977" y="3474720"/>
            <a:ext cx="2656572" cy="818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03596" y="4928135"/>
            <a:ext cx="2993457" cy="1511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821229" y="4908884"/>
            <a:ext cx="2560320" cy="7796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41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174282" y="1989138"/>
            <a:ext cx="9095874" cy="601662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Площа поверхні призми дорівнює:</a:t>
            </a:r>
          </a:p>
        </p:txBody>
      </p:sp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2506664" y="549275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 err="1">
                <a:solidFill>
                  <a:schemeClr val="accent1"/>
                </a:solidFill>
              </a:rPr>
              <a:t>Площа</a:t>
            </a:r>
            <a:r>
              <a:rPr lang="ru-RU" altLang="ru-RU" sz="5400" b="1" dirty="0">
                <a:solidFill>
                  <a:schemeClr val="accent1"/>
                </a:solidFill>
              </a:rPr>
              <a:t> </a:t>
            </a:r>
            <a:r>
              <a:rPr lang="ru-RU" altLang="ru-RU" sz="5400" b="1" dirty="0" err="1">
                <a:solidFill>
                  <a:schemeClr val="accent1"/>
                </a:solidFill>
              </a:rPr>
              <a:t>поверхн</a:t>
            </a:r>
            <a:r>
              <a:rPr lang="uk-UA" altLang="ru-RU" sz="5400" b="1" dirty="0">
                <a:solidFill>
                  <a:schemeClr val="accent1"/>
                </a:solidFill>
              </a:rPr>
              <a:t>і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74282" y="3788559"/>
            <a:ext cx="10770670" cy="1077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  <a:defRPr/>
            </a:pP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Площа поверхні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правильної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призми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основі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якої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є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правильний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кутник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дорівнює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9777" y="2924945"/>
            <a:ext cx="3922741" cy="646331"/>
          </a:xfrm>
          <a:prstGeom prst="rect">
            <a:avLst/>
          </a:prstGeom>
          <a:blipFill rotWithShape="1">
            <a:blip r:embed="rId2"/>
            <a:stretch>
              <a:fillRect t="-15094" r="-3727" b="-33962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uk-UA">
                <a:noFill/>
                <a:cs typeface="Arial" charset="0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3713" y="5083754"/>
            <a:ext cx="4942509" cy="913263"/>
          </a:xfrm>
          <a:prstGeom prst="rect">
            <a:avLst/>
          </a:prstGeom>
          <a:blipFill rotWithShape="1">
            <a:blip r:embed="rId3"/>
            <a:stretch>
              <a:fillRect l="-4439" t="-4667" b="-1266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uk-UA">
                <a:noFill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06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5952" y="163087"/>
            <a:ext cx="10201007" cy="1555667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uk-UA" sz="2800" b="1" i="1" dirty="0" smtClean="0">
                <a:ln/>
                <a:solidFill>
                  <a:schemeClr val="accent3"/>
                </a:solidFill>
              </a:rPr>
              <a:t>Основа прямокутної призми –прямокутний трикутник з катетом 6 см і гіпотенузою 10 см. Висота дорівнює 15 см. Знайдіть площу поверхні призми.</a:t>
            </a:r>
            <a:endParaRPr lang="ru-RU" sz="2800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3078" name="Picture 6" descr="http://pandia.ru/text/78/377/images/image017_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18" y="1766454"/>
            <a:ext cx="3041950" cy="49031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534573" y="1861853"/>
                <a:ext cx="7565456" cy="4807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S=2SABC+SCC1BB1+SACC1A1+SAA1BB1</a:t>
                </a:r>
              </a:p>
              <a:p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=100-36=64</a:t>
                </a:r>
              </a:p>
              <a:p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CB=8 </a:t>
                </a:r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см</a:t>
                </a:r>
                <a:endParaRPr lang="en-US" sz="3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anose="0204060206030A020304" pitchFamily="18" charset="0"/>
                </a:endParaRPr>
              </a:p>
              <a:p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AC * CB=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6 * 8=24(cm)</a:t>
                </a:r>
              </a:p>
              <a:p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SCC1BB1=8*15=120(c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SACC1A1=6 * 15=90(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SAA1BB1=10 * 15=150(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anose="0204060206030A020304" pitchFamily="18" charset="0"/>
                </a:endParaRPr>
              </a:p>
              <a:p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S</a:t>
                </a:r>
                <a:r>
                  <a:rPr lang="uk-UA" sz="3200" b="1" dirty="0" err="1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пов</a:t>
                </a:r>
                <a:r>
                  <a:rPr lang="uk-UA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=48+120+90+150=408(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)</a:t>
                </a:r>
              </a:p>
              <a:p>
                <a:r>
                  <a:rPr lang="ru-RU" sz="3200" b="1" dirty="0" smtClean="0">
                    <a:ln w="222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Footlight MT Light" panose="0204060206030A020304" pitchFamily="18" charset="0"/>
                  </a:rPr>
                  <a:t>В</a:t>
                </a:r>
                <a:r>
                  <a:rPr lang="uk-UA" sz="3200" b="1" dirty="0" err="1" smtClean="0">
                    <a:ln w="222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Footlight MT Light" panose="0204060206030A020304" pitchFamily="18" charset="0"/>
                  </a:rPr>
                  <a:t>ідповідь</a:t>
                </a:r>
                <a:r>
                  <a:rPr lang="en-US" sz="3200" b="1" dirty="0" smtClean="0">
                    <a:ln w="222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Footlight MT Light" panose="0204060206030A020304" pitchFamily="18" charset="0"/>
                  </a:rPr>
                  <a:t>: </a:t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408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ootlight MT Light" panose="0204060206030A020304" pitchFamily="18" charset="0"/>
                  </a:rPr>
                  <a:t> .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anose="0204060206030A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73" y="1861853"/>
                <a:ext cx="7565456" cy="4807791"/>
              </a:xfrm>
              <a:prstGeom prst="rect">
                <a:avLst/>
              </a:prstGeom>
              <a:blipFill rotWithShape="0">
                <a:blip r:embed="rId3"/>
                <a:stretch>
                  <a:fillRect l="-2176" t="-1774" b="-40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http://heliograph.ru/images/1530007_dvizhuschiesya-smailiki-dlya-prezentacii.jpg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1292"/>
            <a:ext cx="822688" cy="72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7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308">
        <p15:prstTrans prst="fracture"/>
      </p:transition>
    </mc:Choice>
    <mc:Fallback xmlns="">
      <p:transition spd="slow" advTm="36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032014" y="261849"/>
            <a:ext cx="2411845" cy="1143000"/>
          </a:xfrm>
        </p:spPr>
        <p:txBody>
          <a:bodyPr/>
          <a:lstStyle/>
          <a:p>
            <a:pPr eaLnBrk="1" hangingPunct="1"/>
            <a:r>
              <a:rPr lang="uk-UA" altLang="ru-RU" sz="5400" b="1" dirty="0"/>
              <a:t>Об'єм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4" y="1381561"/>
            <a:ext cx="10732169" cy="1331636"/>
          </a:xfrm>
        </p:spPr>
        <p:txBody>
          <a:bodyPr rtlCol="0">
            <a:noAutofit/>
          </a:bodyPr>
          <a:lstStyle/>
          <a:p>
            <a:pPr indent="-274320"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Об'єм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призми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дорівнює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добутку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площі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основи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висоту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4032014" y="2839046"/>
            <a:ext cx="272492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∙ h</a:t>
            </a:r>
            <a:endParaRPr lang="uk-UA" alt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5761" y="5083753"/>
            <a:ext cx="4510461" cy="910314"/>
          </a:xfrm>
          <a:prstGeom prst="rect">
            <a:avLst/>
          </a:prstGeom>
          <a:blipFill rotWithShape="1">
            <a:blip r:embed="rId2"/>
            <a:stretch>
              <a:fillRect l="-4865" t="-4698" b="-13423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uk-UA">
                <a:noFill/>
                <a:cs typeface="Arial" charset="0"/>
              </a:rPr>
              <a:t> 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90" y="-519764"/>
            <a:ext cx="3253339" cy="44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6" y="3256193"/>
            <a:ext cx="12071594" cy="176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6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766</TotalTime>
  <Words>145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Bookman Old Style</vt:lpstr>
      <vt:lpstr>Calibri</vt:lpstr>
      <vt:lpstr>Cambria Math</vt:lpstr>
      <vt:lpstr>Century Gothic</vt:lpstr>
      <vt:lpstr>Footlight MT Light</vt:lpstr>
      <vt:lpstr>Microsoft Sans Serif</vt:lpstr>
      <vt:lpstr>Mistral</vt:lpstr>
      <vt:lpstr>Monotype Corsiva</vt:lpstr>
      <vt:lpstr>Times New Roman</vt:lpstr>
      <vt:lpstr>Verdana</vt:lpstr>
      <vt:lpstr>Wingdings 2</vt:lpstr>
      <vt:lpstr>Wingdings 3</vt:lpstr>
      <vt:lpstr>Легкий дым</vt:lpstr>
      <vt:lpstr>Площа поверхні і об’єм призми.   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ЗНО</vt:lpstr>
      <vt:lpstr>Презентация PowerPoint</vt:lpstr>
      <vt:lpstr>Презентация PowerPoint</vt:lpstr>
      <vt:lpstr>Об'єм</vt:lpstr>
      <vt:lpstr>Деякі формули, що вам знадобляться</vt:lpstr>
      <vt:lpstr>Домашнє завдання.   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призми</dc:title>
  <dc:creator>Admin</dc:creator>
  <cp:lastModifiedBy>Учетная запись Майкрософт</cp:lastModifiedBy>
  <cp:revision>65</cp:revision>
  <dcterms:created xsi:type="dcterms:W3CDTF">2016-12-09T04:16:18Z</dcterms:created>
  <dcterms:modified xsi:type="dcterms:W3CDTF">2022-11-22T06:12:49Z</dcterms:modified>
</cp:coreProperties>
</file>