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4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7" r:id="rId8"/>
    <p:sldId id="266" r:id="rId9"/>
    <p:sldId id="278" r:id="rId10"/>
    <p:sldId id="276" r:id="rId11"/>
    <p:sldId id="279" r:id="rId12"/>
    <p:sldId id="280" r:id="rId13"/>
    <p:sldId id="286" r:id="rId14"/>
    <p:sldId id="287" r:id="rId15"/>
    <p:sldId id="283" r:id="rId16"/>
    <p:sldId id="284" r:id="rId17"/>
    <p:sldId id="285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81" r:id="rId27"/>
    <p:sldId id="2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9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6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0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33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3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2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0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63551"/>
            <a:ext cx="10350500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1"/>
            <a:ext cx="5073651" cy="4105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073649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1252" y="4110039"/>
            <a:ext cx="5073649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125425C6-2FC9-4154-A55F-28AE72618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2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0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1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8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8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9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6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46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310" y="502277"/>
            <a:ext cx="10702344" cy="5061396"/>
          </a:xfrm>
        </p:spPr>
        <p:txBody>
          <a:bodyPr>
            <a:noAutofit/>
          </a:bodyPr>
          <a:lstStyle/>
          <a:p>
            <a:pPr algn="ctr"/>
            <a:r>
              <a:rPr lang="uk-UA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Похідні </a:t>
            </a:r>
            <a: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найпростіших та складених  </a:t>
            </a:r>
            <a:r>
              <a:rPr lang="uk-UA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функцій. </a:t>
            </a:r>
            <a: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/>
            </a:r>
            <a:b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</a:br>
            <a:r>
              <a:rPr lang="uk-UA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Похідні степеневих і тригонометричних </a:t>
            </a:r>
            <a: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функцій.</a:t>
            </a:r>
            <a:b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</a:br>
            <a: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Правила </a:t>
            </a:r>
            <a:r>
              <a:rPr lang="uk-UA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диференціювання</a:t>
            </a:r>
            <a:r>
              <a:rPr lang="uk-UA" sz="6000" cap="none" spc="0" dirty="0">
                <a:ln w="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</a:rPr>
              <a:t>.</a:t>
            </a:r>
            <a:endParaRPr lang="ru-RU" sz="6000" cap="none" spc="0" dirty="0">
              <a:ln w="0">
                <a:solidFill>
                  <a:srgbClr val="FFFF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934567"/>
              </p:ext>
            </p:extLst>
          </p:nvPr>
        </p:nvGraphicFramePr>
        <p:xfrm>
          <a:off x="905348" y="585215"/>
          <a:ext cx="9992148" cy="1630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2148"/>
              </a:tblGrid>
              <a:tr h="16308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4000" b="1" i="0" u="none" dirty="0" smtClean="0">
                          <a:effectLst/>
                        </a:rPr>
                        <a:t>Математична </a:t>
                      </a:r>
                      <a:r>
                        <a:rPr lang="uk-UA" sz="4000" b="1" i="0" u="none" dirty="0">
                          <a:effectLst/>
                        </a:rPr>
                        <a:t>розминка</a:t>
                      </a:r>
                      <a:endParaRPr lang="ru-RU" sz="4000" b="1" i="0" u="none" dirty="0">
                        <a:effectLst/>
                      </a:endParaRPr>
                    </a:p>
                    <a:p>
                      <a:pPr marL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b="1" i="0" dirty="0">
                          <a:effectLst/>
                        </a:rPr>
                        <a:t>Обчислити похідні функцій:</a:t>
                      </a:r>
                      <a:endParaRPr lang="ru-RU" sz="4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36588"/>
              </p:ext>
            </p:extLst>
          </p:nvPr>
        </p:nvGraphicFramePr>
        <p:xfrm>
          <a:off x="935915" y="2280621"/>
          <a:ext cx="9993853" cy="427206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993853"/>
              </a:tblGrid>
              <a:tr h="4272067">
                <a:tc>
                  <a:txBody>
                    <a:bodyPr/>
                    <a:lstStyle/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 а) 5′ =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 </a:t>
                      </a:r>
                      <a:r>
                        <a:rPr lang="uk-UA" sz="2400" b="1" dirty="0">
                          <a:effectLst/>
                        </a:rPr>
                        <a:t>б) х′ =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 </a:t>
                      </a:r>
                      <a:r>
                        <a:rPr lang="uk-UA" sz="2400" b="1" dirty="0">
                          <a:effectLst/>
                        </a:rPr>
                        <a:t>в)( х</a:t>
                      </a:r>
                      <a:r>
                        <a:rPr lang="uk-UA" sz="2400" b="1" baseline="30000" dirty="0">
                          <a:effectLst/>
                        </a:rPr>
                        <a:t>2</a:t>
                      </a:r>
                      <a:r>
                        <a:rPr lang="uk-UA" sz="2400" b="1" dirty="0">
                          <a:effectLst/>
                        </a:rPr>
                        <a:t>)′ =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г</a:t>
                      </a:r>
                      <a:r>
                        <a:rPr lang="uk-UA" sz="2400" b="1" dirty="0">
                          <a:effectLst/>
                        </a:rPr>
                        <a:t>) ( 4х</a:t>
                      </a:r>
                      <a:r>
                        <a:rPr lang="uk-UA" sz="2400" b="1" baseline="30000" dirty="0">
                          <a:effectLst/>
                        </a:rPr>
                        <a:t>3</a:t>
                      </a:r>
                      <a:r>
                        <a:rPr lang="uk-UA" sz="2400" b="1" dirty="0">
                          <a:effectLst/>
                        </a:rPr>
                        <a:t>)′ =  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                                                д) ( √ х)′ =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                                                </a:t>
                      </a:r>
                      <a:r>
                        <a:rPr lang="uk-UA" sz="2400" b="1" dirty="0">
                          <a:effectLst/>
                        </a:rPr>
                        <a:t>ж)(</a:t>
                      </a:r>
                      <a:r>
                        <a:rPr lang="en-US" sz="2400" b="1" dirty="0">
                          <a:effectLst/>
                        </a:rPr>
                        <a:t>sin </a:t>
                      </a:r>
                      <a:r>
                        <a:rPr lang="uk-UA" sz="2400" b="1" dirty="0">
                          <a:effectLst/>
                        </a:rPr>
                        <a:t>х )′ =  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 </a:t>
                      </a:r>
                      <a:r>
                        <a:rPr lang="uk-UA" sz="2400" b="1" dirty="0">
                          <a:effectLst/>
                        </a:rPr>
                        <a:t>з) (</a:t>
                      </a:r>
                      <a:r>
                        <a:rPr lang="en-US" sz="2400" b="1" dirty="0" err="1">
                          <a:effectLst/>
                        </a:rPr>
                        <a:t>cos</a:t>
                      </a:r>
                      <a:r>
                        <a:rPr lang="uk-UA" sz="2400" b="1" dirty="0">
                          <a:effectLst/>
                        </a:rPr>
                        <a:t> х)′ =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                                                е</a:t>
                      </a:r>
                      <a:r>
                        <a:rPr lang="uk-UA" sz="2400" b="1" dirty="0">
                          <a:effectLst/>
                        </a:rPr>
                        <a:t>) (</a:t>
                      </a:r>
                      <a:r>
                        <a:rPr lang="en-US" sz="2400" b="1" dirty="0" err="1">
                          <a:effectLst/>
                        </a:rPr>
                        <a:t>tg</a:t>
                      </a:r>
                      <a:r>
                        <a:rPr lang="uk-UA" sz="2400" b="1" dirty="0">
                          <a:effectLst/>
                        </a:rPr>
                        <a:t> х)′ =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 </a:t>
                      </a:r>
                      <a:r>
                        <a:rPr lang="uk-UA" sz="2400" b="1" dirty="0">
                          <a:effectLst/>
                        </a:rPr>
                        <a:t>и) (</a:t>
                      </a:r>
                      <a:r>
                        <a:rPr lang="en-US" sz="2400" b="1" dirty="0" err="1">
                          <a:effectLst/>
                        </a:rPr>
                        <a:t>ctg</a:t>
                      </a:r>
                      <a:r>
                        <a:rPr lang="uk-UA" sz="2400" b="1" dirty="0">
                          <a:effectLst/>
                        </a:rPr>
                        <a:t> х)′ =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4656569" y="9088529"/>
            <a:ext cx="0" cy="135466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5494770" y="9865345"/>
            <a:ext cx="66675" cy="0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 descr="C:\Users\лег\Desktop\урок и презентации\картинки\загружено (5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319034"/>
            <a:ext cx="341987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uk-UA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8" y="201613"/>
            <a:ext cx="115612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1088" y="333375"/>
            <a:ext cx="7705352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i="1" dirty="0">
                <a:solidFill>
                  <a:srgbClr val="002060"/>
                </a:solidFill>
                <a:latin typeface="Arial Narrow" pitchFamily="34" charset="0"/>
              </a:rPr>
              <a:t>Правила диференціювання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" y="913563"/>
            <a:ext cx="3257430" cy="412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3"/>
          <a:stretch/>
        </p:blipFill>
        <p:spPr bwMode="auto">
          <a:xfrm>
            <a:off x="4727848" y="1246309"/>
            <a:ext cx="5112568" cy="456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uk-UA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4" y="225260"/>
            <a:ext cx="1169707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2247" y="240017"/>
            <a:ext cx="7989330" cy="52228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i="1" dirty="0">
                <a:solidFill>
                  <a:srgbClr val="002060"/>
                </a:solidFill>
                <a:latin typeface="Arial Narrow" pitchFamily="34" charset="0"/>
              </a:rPr>
              <a:t>Приклади диференціювання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6950" y="713585"/>
            <a:ext cx="8379925" cy="1087361"/>
          </a:xfrm>
          <a:prstGeom prst="roundRect">
            <a:avLst/>
          </a:prstGeom>
          <a:gradFill flip="none" rotWithShape="1">
            <a:gsLst>
              <a:gs pos="50000">
                <a:schemeClr val="accent1">
                  <a:lumMod val="5000"/>
                  <a:lumOff val="95000"/>
                </a:schemeClr>
              </a:gs>
              <a:gs pos="84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Приклад 1.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4219" y="1800947"/>
            <a:ext cx="8902700" cy="203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Приклад 2.</a:t>
            </a:r>
          </a:p>
          <a:p>
            <a:pPr>
              <a:defRPr/>
            </a:pPr>
            <a:endParaRPr lang="uk-UA" b="1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45826" y="3670836"/>
            <a:ext cx="8379924" cy="1951203"/>
          </a:xfrm>
          <a:prstGeom prst="round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Приклад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3.</a:t>
            </a:r>
          </a:p>
          <a:p>
            <a:pPr>
              <a:defRPr/>
            </a:pPr>
            <a:endParaRPr lang="uk-UA" b="1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56" y="853862"/>
            <a:ext cx="1819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277438"/>
            <a:ext cx="7519846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56" y="1811508"/>
            <a:ext cx="316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2204751"/>
            <a:ext cx="7709968" cy="14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38" y="3755685"/>
            <a:ext cx="1441450" cy="7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85" y="4339339"/>
            <a:ext cx="72564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8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8475" y="286534"/>
            <a:ext cx="11425474" cy="100811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Диференціювання складених функцій.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2344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292009"/>
              </p:ext>
            </p:extLst>
          </p:nvPr>
        </p:nvGraphicFramePr>
        <p:xfrm>
          <a:off x="588475" y="1528997"/>
          <a:ext cx="11028902" cy="475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Точечный рисунок" r:id="rId3" imgW="3073320" imgH="1155600" progId="Paint.Picture">
                  <p:embed/>
                </p:oleObj>
              </mc:Choice>
              <mc:Fallback>
                <p:oleObj name="Точечный рисунок" r:id="rId3" imgW="3073320" imgH="11556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 contrast="-45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75" y="1528997"/>
                        <a:ext cx="11028902" cy="475188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2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9154" y="-6867"/>
            <a:ext cx="10350500" cy="1433513"/>
          </a:xfrm>
        </p:spPr>
        <p:txBody>
          <a:bodyPr>
            <a:normAutofit/>
          </a:bodyPr>
          <a:lstStyle/>
          <a:p>
            <a:r>
              <a:rPr lang="uk-UA" sz="44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Диференціювання складених функцій.</a:t>
            </a:r>
            <a:endParaRPr lang="ru-RU" sz="4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17969" y="1979871"/>
            <a:ext cx="3805237" cy="244792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складена функція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uk-UA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загальний вигляд складеної функції, де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проміжний аргумент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uk-UA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51908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4410639" y="2803522"/>
          <a:ext cx="3103736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Уравнение" r:id="rId3" imgW="812520" imgH="228600" progId="Equation.3">
                  <p:embed/>
                </p:oleObj>
              </mc:Choice>
              <mc:Fallback>
                <p:oleObj name="Уравнение" r:id="rId3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639" y="2803522"/>
                        <a:ext cx="3103736" cy="7239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>
            <p:extLst/>
          </p:nvPr>
        </p:nvGraphicFramePr>
        <p:xfrm>
          <a:off x="1348965" y="1739807"/>
          <a:ext cx="6165410" cy="94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Уравнение" r:id="rId5" imgW="2273040" imgH="317160" progId="Equation.3">
                  <p:embed/>
                </p:oleObj>
              </mc:Choice>
              <mc:Fallback>
                <p:oleObj name="Уравнение" r:id="rId5" imgW="22730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965" y="1739807"/>
                        <a:ext cx="6165410" cy="940019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>
            <p:extLst/>
          </p:nvPr>
        </p:nvGraphicFramePr>
        <p:xfrm>
          <a:off x="5903771" y="3659567"/>
          <a:ext cx="1604492" cy="6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Уравнение" r:id="rId7" imgW="317160" imgH="203040" progId="Equation.3">
                  <p:embed/>
                </p:oleObj>
              </mc:Choice>
              <mc:Fallback>
                <p:oleObj name="Уравнение" r:id="rId7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771" y="3659567"/>
                        <a:ext cx="1604492" cy="60959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1524001" y="3087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1914" name="Object 10"/>
          <p:cNvGraphicFramePr>
            <a:graphicFrameLocks noChangeAspect="1"/>
          </p:cNvGraphicFramePr>
          <p:nvPr>
            <p:extLst/>
          </p:nvPr>
        </p:nvGraphicFramePr>
        <p:xfrm>
          <a:off x="1348965" y="5399088"/>
          <a:ext cx="8890503" cy="105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Уравнение" r:id="rId9" imgW="1892160" imgH="291960" progId="Equation.3">
                  <p:embed/>
                </p:oleObj>
              </mc:Choice>
              <mc:Fallback>
                <p:oleObj name="Уравнение" r:id="rId9" imgW="1892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965" y="5399088"/>
                        <a:ext cx="8890503" cy="105424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2495600" y="4538163"/>
            <a:ext cx="6924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Похідна складеної функції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  <a:buClrTx/>
              <a:buSzTx/>
            </a:pP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528" y="293572"/>
            <a:ext cx="11642756" cy="100833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i="1" cap="none" spc="0" dirty="0">
                <a:ln/>
                <a:solidFill>
                  <a:schemeClr val="accent3"/>
                </a:solidFill>
              </a:rPr>
              <a:t>Таблиця похідних складених </a:t>
            </a:r>
            <a:r>
              <a:rPr lang="uk-UA" sz="5400" b="1" i="1" cap="none" spc="0" dirty="0" smtClean="0">
                <a:ln/>
                <a:solidFill>
                  <a:schemeClr val="accent3"/>
                </a:solidFill>
              </a:rPr>
              <a:t>функцій.</a:t>
            </a:r>
            <a:endParaRPr lang="ru-RU" sz="5400" b="1" i="1" cap="none" spc="0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3655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457037"/>
              </p:ext>
            </p:extLst>
          </p:nvPr>
        </p:nvGraphicFramePr>
        <p:xfrm>
          <a:off x="779489" y="1691537"/>
          <a:ext cx="10897849" cy="502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Точечный рисунок" r:id="rId3" imgW="1873080" imgH="2178000" progId="Paint.Picture">
                  <p:embed/>
                </p:oleObj>
              </mc:Choice>
              <mc:Fallback>
                <p:oleObj name="Точечный рисунок" r:id="rId3" imgW="1873080" imgH="2178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89" y="1691537"/>
                        <a:ext cx="10897849" cy="502405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5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6871" y="0"/>
            <a:ext cx="11875129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Таблиця похідних складених </a:t>
            </a:r>
            <a:r>
              <a:rPr lang="uk-UA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функцій.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2590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98015"/>
              </p:ext>
            </p:extLst>
          </p:nvPr>
        </p:nvGraphicFramePr>
        <p:xfrm>
          <a:off x="1004341" y="1497013"/>
          <a:ext cx="10313233" cy="525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Точечный рисунок" r:id="rId3" imgW="1847880" imgH="1994040" progId="Paint.Picture">
                  <p:embed/>
                </p:oleObj>
              </mc:Choice>
              <mc:Fallback>
                <p:oleObj name="Точечный рисунок" r:id="rId3" imgW="1847880" imgH="19940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7000" contras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341" y="1497013"/>
                        <a:ext cx="10313233" cy="525599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4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знаходження похідних складених функцій</a:t>
            </a:r>
            <a:endParaRPr lang="ru-RU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</a:pPr>
            <a:r>
              <a:rPr lang="uk-UA" b="1"/>
              <a:t>№1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uk-UA"/>
          </a:p>
          <a:p>
            <a:pPr marL="342900" indent="-342900">
              <a:spcBef>
                <a:spcPct val="20000"/>
              </a:spcBef>
              <a:buNone/>
            </a:pPr>
            <a:endParaRPr lang="uk-UA"/>
          </a:p>
          <a:p>
            <a:pPr marL="342900" indent="-342900">
              <a:spcBef>
                <a:spcPct val="20000"/>
              </a:spcBef>
              <a:buNone/>
            </a:pPr>
            <a:r>
              <a:rPr lang="uk-UA" b="1"/>
              <a:t>№2</a:t>
            </a:r>
            <a:endParaRPr lang="ru-RU" b="1"/>
          </a:p>
        </p:txBody>
      </p:sp>
      <p:graphicFrame>
        <p:nvGraphicFramePr>
          <p:cNvPr id="238598" name="Object 6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2195513" y="2852738"/>
          <a:ext cx="62166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Уравнение" r:id="rId3" imgW="2222280" imgH="203040" progId="Equation.3">
                  <p:embed/>
                </p:oleObj>
              </mc:Choice>
              <mc:Fallback>
                <p:oleObj name="Уравнение" r:id="rId3" imgW="222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852738"/>
                        <a:ext cx="6216650" cy="5683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0" name="Object 8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1703388" y="4735513"/>
          <a:ext cx="86391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Уравнение" r:id="rId5" imgW="3149280" imgH="228600" progId="Equation.3">
                  <p:embed/>
                </p:oleObj>
              </mc:Choice>
              <mc:Fallback>
                <p:oleObj name="Уравнение" r:id="rId5" imgW="314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4735513"/>
                        <a:ext cx="8639175" cy="6270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cap="none" spc="50" dirty="0">
                <a:ln w="0">
                  <a:solidFill>
                    <a:srgbClr val="FFFF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Приклади знаходження похідних складених функцій</a:t>
            </a:r>
            <a:endParaRPr lang="ru-RU" sz="6000" b="1" cap="none" spc="50" dirty="0">
              <a:ln w="0">
                <a:solidFill>
                  <a:srgbClr val="FFFF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</a:pP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№1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uk-UA" dirty="0"/>
          </a:p>
          <a:p>
            <a:pPr marL="342900" indent="-342900">
              <a:spcBef>
                <a:spcPct val="20000"/>
              </a:spcBef>
              <a:buNone/>
            </a:pPr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№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38598" name="Object 6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1973263" y="2336799"/>
          <a:ext cx="9859616" cy="77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Уравнение" r:id="rId3" imgW="2234880" imgH="203040" progId="Equation.3">
                  <p:embed/>
                </p:oleObj>
              </mc:Choice>
              <mc:Fallback>
                <p:oleObj name="Уравнение" r:id="rId3" imgW="223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2336799"/>
                        <a:ext cx="9859616" cy="77759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0" name="Object 8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126749" y="3721099"/>
          <a:ext cx="11986788" cy="95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Уравнение" r:id="rId5" imgW="3174840" imgH="228600" progId="Equation.3">
                  <p:embed/>
                </p:oleObj>
              </mc:Choice>
              <mc:Fallback>
                <p:oleObj name="Уравнение" r:id="rId5" imgW="317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49" y="3721099"/>
                        <a:ext cx="11986788" cy="95954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3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0969" y="332656"/>
            <a:ext cx="7530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Яку функцію називають </a:t>
            </a:r>
          </a:p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складеною?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260" y="2251741"/>
            <a:ext cx="779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Аргументом якої є також функція.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00056" y="3668235"/>
                <a:ext cx="27168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𝑓</m:t>
                      </m:r>
                      <m:r>
                        <a:rPr lang="en-US" sz="5400" i="1">
                          <a:latin typeface="Cambria Math"/>
                        </a:rPr>
                        <m:t>(</m:t>
                      </m:r>
                      <m:r>
                        <a:rPr lang="en-US" sz="54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5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3668235"/>
                <a:ext cx="2716898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30969" y="3668235"/>
                <a:ext cx="17079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969" y="3668235"/>
                <a:ext cx="1707967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право 6"/>
          <p:cNvSpPr/>
          <p:nvPr/>
        </p:nvSpPr>
        <p:spPr>
          <a:xfrm>
            <a:off x="4038936" y="3957075"/>
            <a:ext cx="2561121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433928">
            <a:off x="6242826" y="5057988"/>
            <a:ext cx="1152128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00256" y="577013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Зовнішня </a:t>
            </a:r>
          </a:p>
          <a:p>
            <a:r>
              <a:rPr lang="uk-UA" dirty="0"/>
              <a:t>функція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6037006">
            <a:off x="7531032" y="5083081"/>
            <a:ext cx="1152128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614341" y="579062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Внутрішня </a:t>
            </a:r>
          </a:p>
          <a:p>
            <a:r>
              <a:rPr lang="uk-UA" dirty="0"/>
              <a:t>функція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9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585216"/>
            <a:ext cx="10993255" cy="5923160"/>
          </a:xfrm>
        </p:spPr>
        <p:txBody>
          <a:bodyPr>
            <a:noAutofit/>
          </a:bodyPr>
          <a:lstStyle/>
          <a:p>
            <a:pPr lvl="0"/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Вона на вигляд недолуга: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Штришок маленький ,та й усе,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 яку значну потугу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 ледь помітний знак несе!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символ моря знань високих,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 не має меж і </a:t>
            </a:r>
            <a:r>
              <a:rPr lang="uk-UA" sz="4800" b="1" i="1" cap="none" spc="50" dirty="0" err="1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дна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ступите не раз ні кроку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uk-UA" sz="4800" b="1" i="1" cap="none" spc="50" dirty="0" err="1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терміну,що</a:t>
            </a: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cap="none" spc="50" dirty="0" smtClean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зветься ПОХІДНА</a:t>
            </a: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cap="none" spc="50" dirty="0">
              <a:ln w="0"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>
            <p:extLst/>
          </p:nvPr>
        </p:nvGraphicFramePr>
        <p:xfrm>
          <a:off x="1539090" y="1260350"/>
          <a:ext cx="4637402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Уравнение" r:id="rId3" imgW="622080" imgH="291960" progId="Equation.3">
                  <p:embed/>
                </p:oleObj>
              </mc:Choice>
              <mc:Fallback>
                <p:oleObj name="Уравнение" r:id="rId3" imgW="622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090" y="1260350"/>
                        <a:ext cx="4637402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/>
          </p:nvPr>
        </p:nvGraphicFramePr>
        <p:xfrm>
          <a:off x="5591176" y="2205039"/>
          <a:ext cx="5390677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Уравнение" r:id="rId5" imgW="685800" imgH="228600" progId="Equation.3">
                  <p:embed/>
                </p:oleObj>
              </mc:Choice>
              <mc:Fallback>
                <p:oleObj name="Уравнение" r:id="rId5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205039"/>
                        <a:ext cx="5390677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Рисунок 15" descr="Копия р1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398" y="4488177"/>
            <a:ext cx="3107602" cy="241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647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>
            <p:extLst/>
          </p:nvPr>
        </p:nvGraphicFramePr>
        <p:xfrm>
          <a:off x="1176950" y="1652589"/>
          <a:ext cx="4342788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3" imgW="596900" imgH="279400" progId="Equation.3">
                  <p:embed/>
                </p:oleObj>
              </mc:Choice>
              <mc:Fallback>
                <p:oleObj name="Формула" r:id="rId3" imgW="596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950" y="1652589"/>
                        <a:ext cx="4342788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232400" y="2276476"/>
          <a:ext cx="54356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5" imgW="710891" imgH="203112" progId="Equation.3">
                  <p:embed/>
                </p:oleObj>
              </mc:Choice>
              <mc:Fallback>
                <p:oleObj name="Формула" r:id="rId5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276476"/>
                        <a:ext cx="543560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Рисунок 8" descr="j043441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66" y="3863976"/>
            <a:ext cx="221456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1703389" y="1119188"/>
          <a:ext cx="4321175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3" imgW="863225" imgH="495085" progId="Equation.3">
                  <p:embed/>
                </p:oleObj>
              </mc:Choice>
              <mc:Fallback>
                <p:oleObj name="Формула" r:id="rId3" imgW="863225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1119188"/>
                        <a:ext cx="4321175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808664" y="1628775"/>
          <a:ext cx="44481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5" imgW="888614" imgH="393529" progId="Equation.3">
                  <p:embed/>
                </p:oleObj>
              </mc:Choice>
              <mc:Fallback>
                <p:oleObj name="Формула" r:id="rId5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1628775"/>
                        <a:ext cx="44481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3" y="4019550"/>
            <a:ext cx="221456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>
            <p:extLst/>
          </p:nvPr>
        </p:nvGraphicFramePr>
        <p:xfrm>
          <a:off x="651850" y="1389064"/>
          <a:ext cx="4867888" cy="304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Формула" r:id="rId3" imgW="685800" imgH="292100" progId="Equation.3">
                  <p:embed/>
                </p:oleObj>
              </mc:Choice>
              <mc:Fallback>
                <p:oleObj name="Формула" r:id="rId3" imgW="685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50" y="1389064"/>
                        <a:ext cx="4867888" cy="304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/>
          </p:nvPr>
        </p:nvGraphicFramePr>
        <p:xfrm>
          <a:off x="5159376" y="2133600"/>
          <a:ext cx="6392846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Уравнение" r:id="rId5" imgW="914400" imgH="228600" progId="Equation.3">
                  <p:embed/>
                </p:oleObj>
              </mc:Choice>
              <mc:Fallback>
                <p:oleObj name="Уравнение" r:id="rId5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2133600"/>
                        <a:ext cx="6392846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j043441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94" y="3999778"/>
            <a:ext cx="274816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524001" y="1268414"/>
          <a:ext cx="460692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Microsoft Equation 3.0" r:id="rId3" imgW="545863" imgH="279279" progId="Equation.3">
                  <p:embed/>
                </p:oleObj>
              </mc:Choice>
              <mc:Fallback>
                <p:oleObj name="Microsoft Equation 3.0" r:id="rId3" imgW="545863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268414"/>
                        <a:ext cx="460692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/>
          </p:nvPr>
        </p:nvGraphicFramePr>
        <p:xfrm>
          <a:off x="5664200" y="1196976"/>
          <a:ext cx="4768850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Уравнение" r:id="rId5" imgW="711000" imgH="419040" progId="Equation.3">
                  <p:embed/>
                </p:oleObj>
              </mc:Choice>
              <mc:Fallback>
                <p:oleObj name="Уравнение" r:id="rId5" imgW="711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196976"/>
                        <a:ext cx="4768850" cy="331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46" y="4003677"/>
            <a:ext cx="221456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1352550" y="404813"/>
          <a:ext cx="80470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3" imgW="990170" imgH="279279" progId="Equation.3">
                  <p:embed/>
                </p:oleObj>
              </mc:Choice>
              <mc:Fallback>
                <p:oleObj name="Формула" r:id="rId3" imgW="990170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04813"/>
                        <a:ext cx="8047038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208214" y="2792414"/>
          <a:ext cx="682942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Формула" r:id="rId5" imgW="876300" imgH="419100" progId="Equation.3">
                  <p:embed/>
                </p:oleObj>
              </mc:Choice>
              <mc:Fallback>
                <p:oleObj name="Формула" r:id="rId5" imgW="87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92414"/>
                        <a:ext cx="6829425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4200538"/>
            <a:ext cx="2589763" cy="25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4093" y="0"/>
            <a:ext cx="10918175" cy="1507067"/>
          </a:xfrm>
        </p:spPr>
        <p:txBody>
          <a:bodyPr>
            <a:normAutofit/>
          </a:bodyPr>
          <a:lstStyle/>
          <a:p>
            <a:pPr algn="ctr"/>
            <a:r>
              <a:rPr lang="uk-UA" sz="8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Домашне</a:t>
            </a:r>
            <a:r>
              <a:rPr lang="uk-UA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завдання.</a:t>
            </a:r>
            <a:endParaRPr lang="ru-RU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377440"/>
                <a:ext cx="9720073" cy="44805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1. </a:t>
                </a:r>
                <a:r>
                  <a:rPr lang="uk-UA" sz="40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Продиференціюйте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функцію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:</a:t>
                </a:r>
              </a:p>
              <a:p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9</m:t>
                        </m:r>
                      </m:deg>
                      <m:e>
                        <m:r>
                          <a:rPr lang="en-US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2) 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y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ru-RU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3) 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y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ru-RU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uk-UA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12</m:t>
                            </m:r>
                          </m:deg>
                          <m:e>
                            <m:sSup>
                              <m:sSupPr>
                                <m:ctrlPr>
                                  <a:rPr lang="ru-RU" sz="4000" b="1" i="1" spc="50">
                                    <a:ln w="0"/>
                                    <a:solidFill>
                                      <a:schemeClr val="bg2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pc="50">
                                    <a:ln w="0"/>
                                    <a:solidFill>
                                      <a:schemeClr val="bg2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4000" b="1" i="1" spc="50">
                                    <a:ln w="0"/>
                                    <a:solidFill>
                                      <a:schemeClr val="bg2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.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endParaRPr lang="uk-UA" sz="40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r>
                  <a:rPr lang="uk-UA" sz="4000" b="1" i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2. 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Знайдіть 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похідну функції: </a:t>
                </a:r>
                <a:endParaRPr lang="uk-UA" sz="40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у=2х</a:t>
                </a:r>
                <a:r>
                  <a:rPr lang="uk-UA" sz="4000" b="1" i="1" spc="50" baseline="3000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5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-х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2)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у=-3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sin x</a:t>
                </a:r>
                <a:r>
                  <a:rPr lang="ru-RU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+2</a:t>
                </a:r>
                <a:r>
                  <a:rPr lang="en-US" sz="4000" b="1" i="1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cos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x</a:t>
                </a:r>
                <a:r>
                  <a:rPr lang="ru-RU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.; 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3)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у=х</a:t>
                </a:r>
                <a:r>
                  <a:rPr lang="uk-UA" sz="4000" b="1" i="1" spc="50" baseline="3000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4</a:t>
                </a:r>
                <a:r>
                  <a:rPr lang="en-US" sz="4000" b="1" i="1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cos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x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4)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x </a:t>
                </a:r>
                <a:r>
                  <a:rPr lang="en-US" sz="4000" b="1" i="1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tg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4000" b="1" i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x</a:t>
                </a:r>
                <a:r>
                  <a:rPr lang="ru-RU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</a:t>
                </a:r>
                <a:r>
                  <a:rPr lang="ru-RU" sz="4000" b="1" i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5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6)</a:t>
                </a:r>
                <a:r>
                  <a:rPr lang="uk-UA" sz="4000" b="1" i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4000" b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.</a:t>
                </a:r>
                <a:endParaRPr lang="ru-RU" sz="4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endParaRPr lang="ru-RU" sz="40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endParaRPr lang="ru-RU" sz="4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377440"/>
                <a:ext cx="9720073" cy="4480560"/>
              </a:xfrm>
              <a:blipFill rotWithShape="0">
                <a:blip r:embed="rId2"/>
                <a:stretch>
                  <a:fillRect l="-1317" t="-14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2325" y="808383"/>
            <a:ext cx="6147303" cy="4535474"/>
          </a:xfrm>
          <a:prstGeom prst="rect">
            <a:avLst/>
          </a:prstGeom>
          <a:noFill/>
        </p:spPr>
        <p:txBody>
          <a:bodyPr wrap="square" lIns="91442" tIns="45721" rIns="91442" bIns="45721">
            <a:spAutoFit/>
          </a:bodyPr>
          <a:lstStyle/>
          <a:p>
            <a:pPr algn="ctr">
              <a:buNone/>
            </a:pPr>
            <a:r>
              <a:rPr lang="uk-UA" sz="9624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ambria" pitchFamily="18" charset="0"/>
              </a:rPr>
              <a:t>Дякуємо </a:t>
            </a:r>
          </a:p>
          <a:p>
            <a:pPr algn="ctr">
              <a:buNone/>
            </a:pPr>
            <a:r>
              <a:rPr lang="uk-UA" sz="9624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ambria" pitchFamily="18" charset="0"/>
              </a:rPr>
              <a:t>за </a:t>
            </a:r>
          </a:p>
          <a:p>
            <a:pPr algn="ctr">
              <a:buNone/>
            </a:pPr>
            <a:r>
              <a:rPr lang="uk-UA" sz="9624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ambria" pitchFamily="18" charset="0"/>
              </a:rPr>
              <a:t>пару!</a:t>
            </a:r>
            <a:endParaRPr lang="ru-RU" sz="9624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Cambria" pitchFamily="18" charset="0"/>
            </a:endParaRPr>
          </a:p>
        </p:txBody>
      </p:sp>
      <p:pic>
        <p:nvPicPr>
          <p:cNvPr id="225282" name="Picture 2" descr="C:\Users\лег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1" y="400785"/>
            <a:ext cx="5464442" cy="6150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711" y="563788"/>
            <a:ext cx="11661289" cy="1224381"/>
          </a:xfrm>
        </p:spPr>
        <p:txBody>
          <a:bodyPr>
            <a:noAutofit/>
          </a:bodyPr>
          <a:lstStyle/>
          <a:p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На малюнках зображено графіки похідних диференційованих на 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функцій. Яка з функцій спадає на відрізку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-1;1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59071" y="1919588"/>
            <a:ext cx="3419084" cy="2396677"/>
            <a:chOff x="2398628" y="1773133"/>
            <a:chExt cx="2606040" cy="241554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98628" y="1773133"/>
              <a:ext cx="2606040" cy="2415540"/>
              <a:chOff x="0" y="0"/>
              <a:chExt cx="2606040" cy="241554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0" y="0"/>
                <a:ext cx="2606040" cy="2415540"/>
                <a:chOff x="0" y="0"/>
                <a:chExt cx="6118860" cy="6118860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" name="Прямая со стрелкой 8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1" name="Надпись 48"/>
                <p:cNvSpPr txBox="1"/>
                <p:nvPr/>
              </p:nvSpPr>
              <p:spPr>
                <a:xfrm>
                  <a:off x="2233070" y="296477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3" name="Надпись 49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" name="Надпись 55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" name="Надпись 56"/>
                <p:cNvSpPr txBox="1"/>
                <p:nvPr/>
              </p:nvSpPr>
              <p:spPr>
                <a:xfrm>
                  <a:off x="4153797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" name="Надпись 57"/>
                <p:cNvSpPr txBox="1"/>
                <p:nvPr/>
              </p:nvSpPr>
              <p:spPr>
                <a:xfrm flipH="1">
                  <a:off x="1148886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6" name="Дуга 5"/>
              <p:cNvSpPr/>
              <p:nvPr/>
            </p:nvSpPr>
            <p:spPr>
              <a:xfrm rot="5400000">
                <a:off x="438150" y="228600"/>
                <a:ext cx="1667828" cy="1240508"/>
              </a:xfrm>
              <a:prstGeom prst="arc">
                <a:avLst>
                  <a:gd name="adj1" fmla="val 16154419"/>
                  <a:gd name="adj2" fmla="val 5398732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2494069" y="1890173"/>
              <a:ext cx="228724" cy="370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 smtClean="0">
                  <a:solidFill>
                    <a:schemeClr val="bg1"/>
                  </a:solidFill>
                </a:rPr>
                <a:t>1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798341" y="1939328"/>
            <a:ext cx="3336766" cy="2396677"/>
            <a:chOff x="6048672" y="1773133"/>
            <a:chExt cx="2606040" cy="241554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048672" y="1773133"/>
              <a:ext cx="2606040" cy="2415540"/>
              <a:chOff x="0" y="0"/>
              <a:chExt cx="2606040" cy="241554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0" y="0"/>
                <a:ext cx="2606040" cy="2415540"/>
                <a:chOff x="0" y="0"/>
                <a:chExt cx="6118860" cy="6118860"/>
              </a:xfrm>
            </p:grpSpPr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4" name="Надпись 63"/>
                <p:cNvSpPr txBox="1"/>
                <p:nvPr/>
              </p:nvSpPr>
              <p:spPr>
                <a:xfrm>
                  <a:off x="2204547" y="296477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6" name="Надпись 193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7" name="Надпись 194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8" name="Надпись 195"/>
                <p:cNvSpPr txBox="1"/>
                <p:nvPr/>
              </p:nvSpPr>
              <p:spPr>
                <a:xfrm>
                  <a:off x="4198525" y="2532447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9" name="Надпись 196"/>
                <p:cNvSpPr txBox="1"/>
                <p:nvPr/>
              </p:nvSpPr>
              <p:spPr>
                <a:xfrm flipH="1">
                  <a:off x="1144233" y="2532447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9" name="Дуга 18"/>
              <p:cNvSpPr/>
              <p:nvPr/>
            </p:nvSpPr>
            <p:spPr>
              <a:xfrm rot="16200000">
                <a:off x="466725" y="1000125"/>
                <a:ext cx="1604010" cy="1200150"/>
              </a:xfrm>
              <a:prstGeom prst="arc">
                <a:avLst>
                  <a:gd name="adj1" fmla="val 16154419"/>
                  <a:gd name="adj2" fmla="val 5398732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115869" y="1890173"/>
              <a:ext cx="234366" cy="370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>
                  <a:solidFill>
                    <a:schemeClr val="bg1"/>
                  </a:solidFill>
                </a:rPr>
                <a:t>2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003366" y="4312884"/>
            <a:ext cx="4399279" cy="3913817"/>
            <a:chOff x="3661386" y="4214535"/>
            <a:chExt cx="3439795" cy="394462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3661386" y="4214535"/>
              <a:ext cx="3439795" cy="3944620"/>
              <a:chOff x="0" y="0"/>
              <a:chExt cx="3439953" cy="3944620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619125" y="0"/>
                <a:ext cx="2606040" cy="2415539"/>
                <a:chOff x="0" y="0"/>
                <a:chExt cx="6118860" cy="6118858"/>
              </a:xfrm>
            </p:grpSpPr>
            <p:pic>
              <p:nvPicPr>
                <p:cNvPr id="52" name="Рисунок 5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5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4" name="Прямая со стрелкой 53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6" name="Надпись 247"/>
                <p:cNvSpPr txBox="1"/>
                <p:nvPr/>
              </p:nvSpPr>
              <p:spPr>
                <a:xfrm>
                  <a:off x="2242058" y="303417"/>
                  <a:ext cx="1475008" cy="136832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8" name="Надпись 249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9" name="Надпись 250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0" name="Надпись 251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1" name="Надпись 252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0" y="333375"/>
                <a:ext cx="3439953" cy="3611245"/>
                <a:chOff x="0" y="0"/>
                <a:chExt cx="3439953" cy="3611245"/>
              </a:xfrm>
            </p:grpSpPr>
            <p:sp>
              <p:nvSpPr>
                <p:cNvPr id="49" name="Дуга 48"/>
                <p:cNvSpPr/>
                <p:nvPr/>
              </p:nvSpPr>
              <p:spPr>
                <a:xfrm rot="16200000" flipV="1">
                  <a:off x="-1092518" y="1181418"/>
                  <a:ext cx="3522345" cy="1337310"/>
                </a:xfrm>
                <a:prstGeom prst="arc">
                  <a:avLst>
                    <a:gd name="adj1" fmla="val 16227900"/>
                    <a:gd name="adj2" fmla="val 21596194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Дуга 49"/>
                <p:cNvSpPr/>
                <p:nvPr/>
              </p:nvSpPr>
              <p:spPr>
                <a:xfrm rot="16200000" flipV="1">
                  <a:off x="637222" y="1215073"/>
                  <a:ext cx="3496945" cy="1066800"/>
                </a:xfrm>
                <a:prstGeom prst="arc">
                  <a:avLst>
                    <a:gd name="adj1" fmla="val 15565964"/>
                    <a:gd name="adj2" fmla="val 21596813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" name="Дуга 50"/>
                <p:cNvSpPr/>
                <p:nvPr/>
              </p:nvSpPr>
              <p:spPr>
                <a:xfrm rot="16200000" flipV="1">
                  <a:off x="627697" y="714058"/>
                  <a:ext cx="3519489" cy="2105023"/>
                </a:xfrm>
                <a:prstGeom prst="arc">
                  <a:avLst>
                    <a:gd name="adj1" fmla="val 21544596"/>
                    <a:gd name="adj2" fmla="val 5582995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4330009" y="4247351"/>
              <a:ext cx="234634" cy="370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>
                  <a:solidFill>
                    <a:schemeClr val="bg1"/>
                  </a:solidFill>
                </a:rPr>
                <a:t>4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959882" y="4340075"/>
            <a:ext cx="3421463" cy="2396677"/>
            <a:chOff x="449494" y="4216039"/>
            <a:chExt cx="2606040" cy="241554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49494" y="4216039"/>
              <a:ext cx="2606040" cy="2415540"/>
              <a:chOff x="0" y="0"/>
              <a:chExt cx="2606040" cy="2415540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0" y="0"/>
                <a:ext cx="2606040" cy="2415540"/>
                <a:chOff x="0" y="0"/>
                <a:chExt cx="6118860" cy="6118860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0" name="Надпись 202"/>
                <p:cNvSpPr txBox="1"/>
                <p:nvPr/>
              </p:nvSpPr>
              <p:spPr>
                <a:xfrm>
                  <a:off x="2243237" y="199965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1091" b="1" dirty="0">
                      <a:latin typeface="Times New Roman"/>
                      <a:ea typeface="Times New Roman"/>
                    </a:rPr>
                    <a:t>y</a:t>
                  </a:r>
                  <a:endParaRPr lang="uk-UA" sz="1191" dirty="0">
                    <a:latin typeface="Times New Roman"/>
                    <a:ea typeface="Times New Roman"/>
                  </a:endParaRPr>
                </a:p>
                <a:p>
                  <a:r>
                    <a:rPr lang="en-US" sz="1191" dirty="0">
                      <a:latin typeface="Times New Roman"/>
                      <a:ea typeface="Times New Roman"/>
                    </a:rPr>
                    <a:t> </a:t>
                  </a:r>
                  <a:endParaRPr lang="uk-UA" sz="1191" dirty="0"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2" name="Надпись 204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:r>
                    <a:rPr lang="en-US" sz="992" b="1">
                      <a:latin typeface="Times New Roman"/>
                      <a:ea typeface="Times New Roman"/>
                    </a:rPr>
                    <a:t>x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3" name="Надпись 205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0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4" name="Надпись 206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1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5" name="Надпись 207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-1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238125" y="790575"/>
                <a:ext cx="2041525" cy="1028077"/>
                <a:chOff x="159525" y="-41"/>
                <a:chExt cx="1438939" cy="473347"/>
              </a:xfrm>
            </p:grpSpPr>
            <p:cxnSp>
              <p:nvCxnSpPr>
                <p:cNvPr id="33" name="Соединитель: изогнутый 73"/>
                <p:cNvCxnSpPr/>
                <p:nvPr/>
              </p:nvCxnSpPr>
              <p:spPr>
                <a:xfrm>
                  <a:off x="508004" y="-41"/>
                  <a:ext cx="756060" cy="473347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4" name="Соединитель: изогнутый 74"/>
                <p:cNvCxnSpPr/>
                <p:nvPr/>
              </p:nvCxnSpPr>
              <p:spPr>
                <a:xfrm flipV="1">
                  <a:off x="1264064" y="315513"/>
                  <a:ext cx="334400" cy="157699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5" name="Соединитель: изогнутый 75"/>
                <p:cNvCxnSpPr/>
                <p:nvPr/>
              </p:nvCxnSpPr>
              <p:spPr>
                <a:xfrm flipV="1">
                  <a:off x="159525" y="25"/>
                  <a:ext cx="348443" cy="17888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sp>
          <p:nvSpPr>
            <p:cNvPr id="65" name="TextBox 64"/>
            <p:cNvSpPr txBox="1"/>
            <p:nvPr/>
          </p:nvSpPr>
          <p:spPr>
            <a:xfrm>
              <a:off x="531166" y="4294979"/>
              <a:ext cx="228565" cy="370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>
                  <a:solidFill>
                    <a:schemeClr val="bg1"/>
                  </a:solidFill>
                </a:rPr>
                <a:t>3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11256" y="446792"/>
                <a:ext cx="11585986" cy="111421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наведених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графіків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укажіть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,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на(-</a:t>
                </a:r>
                <a14:m>
                  <m:oMath xmlns:m="http://schemas.openxmlformats.org/officeDocument/2006/math">
                    <m:r>
                      <a:rPr lang="uk-UA" sz="4900" b="1" i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/>
                      </a:rPr>
                      <m:t>∞</m:t>
                    </m:r>
                  </m:oMath>
                </a14:m>
                <a:r>
                  <a:rPr lang="uk-UA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;0</a:t>
                </a:r>
                <a:r>
                  <a:rPr lang="ru-RU" sz="49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 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′(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)&gt;0, н</a:t>
                </a:r>
                <a:r>
                  <a:rPr lang="uk-UA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uk-UA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;+</a:t>
                </a:r>
                <a14:m>
                  <m:oMath xmlns:m="http://schemas.openxmlformats.org/officeDocument/2006/math">
                    <m:r>
                      <a:rPr lang="uk-UA" sz="4900" b="1" i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/>
                      </a:rPr>
                      <m:t> ∞</m:t>
                    </m:r>
                  </m:oMath>
                </a14:m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′(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uk-UA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uk-UA" sz="2381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sz="2381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uk-UA" sz="2381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256" y="446792"/>
                <a:ext cx="11585986" cy="1114212"/>
              </a:xfrm>
              <a:blipFill rotWithShape="0">
                <a:blip r:embed="rId2"/>
                <a:stretch>
                  <a:fillRect t="-31694" b="-12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3271683" y="1802420"/>
            <a:ext cx="2585690" cy="2396677"/>
            <a:chOff x="2639920" y="1877332"/>
            <a:chExt cx="2606040" cy="241554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39920" y="1877332"/>
              <a:ext cx="2606040" cy="2415540"/>
              <a:chOff x="-17788" y="0"/>
              <a:chExt cx="2606040" cy="241554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-17788" y="0"/>
                <a:ext cx="2606040" cy="2415540"/>
                <a:chOff x="-41765" y="0"/>
                <a:chExt cx="6118860" cy="6118860"/>
              </a:xfrm>
            </p:grpSpPr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1765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2" name="Надпись 66"/>
                <p:cNvSpPr txBox="1"/>
                <p:nvPr/>
              </p:nvSpPr>
              <p:spPr>
                <a:xfrm>
                  <a:off x="2366066" y="358252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1091" b="1">
                      <a:latin typeface="Times New Roman"/>
                      <a:ea typeface="Times New Roman"/>
                    </a:rPr>
                    <a:t>y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4" name="Надпись 68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:r>
                    <a:rPr lang="en-US" sz="992" b="1">
                      <a:latin typeface="Times New Roman"/>
                      <a:ea typeface="Times New Roman"/>
                    </a:rPr>
                    <a:t>x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" name="Надпись 69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0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" name="Надпись 70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1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7" name="Надпись 71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-1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276225" y="1676400"/>
                <a:ext cx="983579" cy="1524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V="1">
                <a:off x="1266825" y="828675"/>
                <a:ext cx="983579" cy="1524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61" name="Блок-схема: узел 60"/>
            <p:cNvSpPr/>
            <p:nvPr/>
          </p:nvSpPr>
          <p:spPr>
            <a:xfrm>
              <a:off x="3885169" y="2676539"/>
              <a:ext cx="83578" cy="89415"/>
            </a:xfrm>
            <a:prstGeom prst="flowChartConnec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0726" tIns="45363" rIns="90726" bIns="453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7268">
                <a:defRPr/>
              </a:pPr>
              <a:endParaRPr lang="uk-UA" sz="1786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2" name="Блок-схема: узел 61"/>
            <p:cNvSpPr/>
            <p:nvPr/>
          </p:nvSpPr>
          <p:spPr>
            <a:xfrm flipH="1" flipV="1">
              <a:off x="3887167" y="3511956"/>
              <a:ext cx="81580" cy="88045"/>
            </a:xfrm>
            <a:prstGeom prst="flowChartConnec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0726" tIns="45363" rIns="90726" bIns="453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7268">
                <a:defRPr/>
              </a:pPr>
              <a:endParaRPr lang="uk-UA" sz="1786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68517" y="1918281"/>
              <a:ext cx="300082" cy="36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>
                  <a:solidFill>
                    <a:schemeClr val="bg1"/>
                  </a:solidFill>
                </a:rPr>
                <a:t>1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288863" y="1355124"/>
            <a:ext cx="2585690" cy="3388362"/>
            <a:chOff x="6278714" y="1413628"/>
            <a:chExt cx="2606040" cy="341503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6278714" y="1413628"/>
              <a:ext cx="2606040" cy="3415030"/>
              <a:chOff x="0" y="0"/>
              <a:chExt cx="2606040" cy="3415665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0" y="447675"/>
                <a:ext cx="2606040" cy="2415540"/>
                <a:chOff x="0" y="0"/>
                <a:chExt cx="6118860" cy="6118860"/>
              </a:xfrm>
            </p:grpSpPr>
            <p:pic>
              <p:nvPicPr>
                <p:cNvPr id="51" name="Рисунок 5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3" name="Прямая со стрелкой 52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5" name="Надпись 225"/>
                <p:cNvSpPr txBox="1"/>
                <p:nvPr/>
              </p:nvSpPr>
              <p:spPr>
                <a:xfrm>
                  <a:off x="2451681" y="336926"/>
                  <a:ext cx="1475008" cy="136832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7" name="Надпись 227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8" name="Надпись 228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9" name="Надпись 229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0" name="Надпись 230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809625" y="0"/>
                <a:ext cx="916305" cy="3415665"/>
                <a:chOff x="0" y="0"/>
                <a:chExt cx="916305" cy="3415665"/>
              </a:xfrm>
            </p:grpSpPr>
            <p:sp>
              <p:nvSpPr>
                <p:cNvPr id="49" name="Дуга 48"/>
                <p:cNvSpPr/>
                <p:nvPr/>
              </p:nvSpPr>
              <p:spPr>
                <a:xfrm rot="5400000">
                  <a:off x="-400050" y="400050"/>
                  <a:ext cx="1699260" cy="899160"/>
                </a:xfrm>
                <a:prstGeom prst="arc">
                  <a:avLst>
                    <a:gd name="adj1" fmla="val 21559186"/>
                    <a:gd name="adj2" fmla="val 5428647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Дуга 49"/>
                <p:cNvSpPr/>
                <p:nvPr/>
              </p:nvSpPr>
              <p:spPr>
                <a:xfrm rot="16200000">
                  <a:off x="-382905" y="2116455"/>
                  <a:ext cx="1699260" cy="899160"/>
                </a:xfrm>
                <a:prstGeom prst="arc">
                  <a:avLst>
                    <a:gd name="adj1" fmla="val 21559186"/>
                    <a:gd name="adj2" fmla="val 5428647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6333104" y="1896108"/>
              <a:ext cx="300082" cy="36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dirty="0">
                  <a:solidFill>
                    <a:schemeClr val="bg1"/>
                  </a:solidFill>
                </a:rPr>
                <a:t>2</a:t>
              </a:r>
              <a:endParaRPr lang="uk-UA" sz="178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437451" y="3867986"/>
            <a:ext cx="2585690" cy="3388992"/>
            <a:chOff x="4763627" y="3877769"/>
            <a:chExt cx="2606040" cy="341566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763627" y="3877769"/>
              <a:ext cx="2606040" cy="3415665"/>
              <a:chOff x="0" y="0"/>
              <a:chExt cx="2606040" cy="3415665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0" y="438150"/>
                <a:ext cx="2606040" cy="2415540"/>
                <a:chOff x="0" y="0"/>
                <a:chExt cx="6118860" cy="6118860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0" name="Надпись 213"/>
                <p:cNvSpPr txBox="1"/>
                <p:nvPr/>
              </p:nvSpPr>
              <p:spPr>
                <a:xfrm>
                  <a:off x="2407831" y="329833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2" name="Надпись 215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3" name="Надпись 216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4" name="Надпись 218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5" name="Надпись 219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809625" y="0"/>
                <a:ext cx="916305" cy="3415665"/>
                <a:chOff x="0" y="0"/>
                <a:chExt cx="916305" cy="3415665"/>
              </a:xfrm>
            </p:grpSpPr>
            <p:sp>
              <p:nvSpPr>
                <p:cNvPr id="34" name="Дуга 33"/>
                <p:cNvSpPr/>
                <p:nvPr/>
              </p:nvSpPr>
              <p:spPr>
                <a:xfrm rot="5400000">
                  <a:off x="-382905" y="400050"/>
                  <a:ext cx="1699260" cy="89916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" name="Дуга 34"/>
                <p:cNvSpPr/>
                <p:nvPr/>
              </p:nvSpPr>
              <p:spPr>
                <a:xfrm rot="16200000">
                  <a:off x="-400050" y="2116455"/>
                  <a:ext cx="1699260" cy="89916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65" name="TextBox 64"/>
            <p:cNvSpPr txBox="1"/>
            <p:nvPr/>
          </p:nvSpPr>
          <p:spPr>
            <a:xfrm>
              <a:off x="4795406" y="4336685"/>
              <a:ext cx="300082" cy="36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dirty="0">
                  <a:solidFill>
                    <a:schemeClr val="bg1"/>
                  </a:solidFill>
                </a:rPr>
                <a:t>4</a:t>
              </a:r>
              <a:endParaRPr lang="uk-UA" sz="178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953362" y="4305943"/>
            <a:ext cx="2585690" cy="2396677"/>
            <a:chOff x="732831" y="4322320"/>
            <a:chExt cx="2606040" cy="241554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32831" y="4322320"/>
              <a:ext cx="2606040" cy="2415540"/>
              <a:chOff x="0" y="0"/>
              <a:chExt cx="2606040" cy="241554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0" y="0"/>
                <a:ext cx="2606040" cy="2415540"/>
                <a:chOff x="0" y="0"/>
                <a:chExt cx="6118860" cy="6118860"/>
              </a:xfrm>
            </p:grpSpPr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5" name="Надпись 236"/>
                <p:cNvSpPr txBox="1"/>
                <p:nvPr/>
              </p:nvSpPr>
              <p:spPr>
                <a:xfrm>
                  <a:off x="2412167" y="358252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7" name="Надпись 238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8" name="Надпись 239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9" name="Надпись 240"/>
                <p:cNvSpPr txBox="1"/>
                <p:nvPr/>
              </p:nvSpPr>
              <p:spPr>
                <a:xfrm>
                  <a:off x="3766889" y="3220803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0" name="Надпись 241"/>
                <p:cNvSpPr txBox="1"/>
                <p:nvPr/>
              </p:nvSpPr>
              <p:spPr>
                <a:xfrm flipH="1">
                  <a:off x="1538377" y="3265872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20" name="Дуга 19"/>
              <p:cNvSpPr/>
              <p:nvPr/>
            </p:nvSpPr>
            <p:spPr>
              <a:xfrm rot="16200000">
                <a:off x="476250" y="1009650"/>
                <a:ext cx="1604010" cy="1200150"/>
              </a:xfrm>
              <a:prstGeom prst="arc">
                <a:avLst>
                  <a:gd name="adj1" fmla="val 16154419"/>
                  <a:gd name="adj2" fmla="val 5398732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64610" y="4364501"/>
              <a:ext cx="300082" cy="36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dirty="0">
                  <a:solidFill>
                    <a:schemeClr val="bg1"/>
                  </a:solidFill>
                </a:rPr>
                <a:t>3</a:t>
              </a:r>
              <a:endParaRPr lang="uk-UA" sz="1786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4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02" y="214290"/>
            <a:ext cx="11629016" cy="1175937"/>
          </a:xfrm>
        </p:spPr>
        <p:txBody>
          <a:bodyPr>
            <a:noAutofit/>
          </a:bodyPr>
          <a:lstStyle/>
          <a:p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Укажіть значення похідної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точці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b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абцисою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sz="4400" b="1" cap="none" spc="0" baseline="-25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8091657" y="1983056"/>
          <a:ext cx="510333" cy="51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Формула" r:id="rId3" imgW="228600" imgH="228600" progId="Equation.3">
                  <p:embed/>
                </p:oleObj>
              </mc:Choice>
              <mc:Fallback>
                <p:oleObj name="Формула" r:id="rId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657" y="1983056"/>
                        <a:ext cx="510333" cy="510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/>
          </p:nvPr>
        </p:nvGraphicFramePr>
        <p:xfrm>
          <a:off x="8137147" y="3657998"/>
          <a:ext cx="625316" cy="103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Формула" r:id="rId5" imgW="253800" imgH="419040" progId="Equation.3">
                  <p:embed/>
                </p:oleObj>
              </mc:Choice>
              <mc:Fallback>
                <p:oleObj name="Формула" r:id="rId5" imgW="253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147" y="3657998"/>
                        <a:ext cx="625316" cy="1030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624840" y="1999552"/>
            <a:ext cx="643016" cy="461665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11427" y="2601904"/>
            <a:ext cx="3643727" cy="51985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                </a:t>
            </a:r>
            <a:r>
              <a:rPr lang="uk-UA" sz="277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20773" y="3162533"/>
            <a:ext cx="3858064" cy="51985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                 </a:t>
            </a:r>
            <a:r>
              <a:rPr lang="uk-UA" sz="277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27942" y="3929120"/>
            <a:ext cx="643016" cy="461665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840" y="4777249"/>
            <a:ext cx="3215056" cy="519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7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             0   </a:t>
            </a:r>
            <a:endParaRPr lang="uk-UA" sz="277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02427" y="1659352"/>
            <a:ext cx="5697099" cy="5001199"/>
            <a:chOff x="-53343" y="-27732"/>
            <a:chExt cx="3206777" cy="317754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-53343" y="-27732"/>
              <a:ext cx="3206777" cy="3177540"/>
              <a:chOff x="-53343" y="-27732"/>
              <a:chExt cx="3206777" cy="3177540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-53343" y="-27732"/>
                <a:ext cx="3206777" cy="3177540"/>
                <a:chOff x="-53343" y="-27732"/>
                <a:chExt cx="3206777" cy="3177540"/>
              </a:xfrm>
            </p:grpSpPr>
            <p:grpSp>
              <p:nvGrpSpPr>
                <p:cNvPr id="33" name="Группа 32"/>
                <p:cNvGrpSpPr/>
                <p:nvPr/>
              </p:nvGrpSpPr>
              <p:grpSpPr>
                <a:xfrm>
                  <a:off x="-53343" y="-27732"/>
                  <a:ext cx="3154680" cy="3177540"/>
                  <a:chOff x="-103464" y="-53403"/>
                  <a:chExt cx="6118860" cy="6118860"/>
                </a:xfrm>
              </p:grpSpPr>
              <p:pic>
                <p:nvPicPr>
                  <p:cNvPr id="36" name="Рисунок 35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03464" y="-53403"/>
                    <a:ext cx="6118860" cy="6118860"/>
                  </a:xfrm>
                  <a:prstGeom prst="rect">
                    <a:avLst/>
                  </a:prstGeom>
                </p:spPr>
              </p:pic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flipH="1" flipV="1">
                    <a:off x="2994660" y="556260"/>
                    <a:ext cx="0" cy="522732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441960" y="3208020"/>
                    <a:ext cx="5379720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 flipV="1">
                    <a:off x="4271010" y="3063240"/>
                    <a:ext cx="0" cy="28956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40" name="Надпись 111"/>
                  <p:cNvSpPr txBox="1"/>
                  <p:nvPr/>
                </p:nvSpPr>
                <p:spPr>
                  <a:xfrm>
                    <a:off x="2512863" y="394579"/>
                    <a:ext cx="1475008" cy="136832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1091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y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" name="Надпись 113"/>
                  <p:cNvSpPr txBox="1"/>
                  <p:nvPr/>
                </p:nvSpPr>
                <p:spPr>
                  <a:xfrm flipH="1">
                    <a:off x="4576475" y="3125917"/>
                    <a:ext cx="1406227" cy="151039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x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" name="Надпись 115"/>
                  <p:cNvSpPr txBox="1"/>
                  <p:nvPr/>
                </p:nvSpPr>
                <p:spPr>
                  <a:xfrm>
                    <a:off x="2512864" y="3155630"/>
                    <a:ext cx="1796734" cy="153485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0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Надпись 116"/>
                      <p:cNvSpPr txBox="1"/>
                      <p:nvPr/>
                    </p:nvSpPr>
                    <p:spPr>
                      <a:xfrm>
                        <a:off x="3987871" y="3378707"/>
                        <a:ext cx="841688" cy="132855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0726" tIns="45363" rIns="90726" bIns="45363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 defTabSz="907268"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uk-UA" sz="1191" ker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  <a:p>
                        <a:pPr algn="just" defTabSz="907268">
                          <a:defRPr/>
                        </a:pPr>
                        <a:r>
                          <a:rPr lang="en-US" sz="992" b="1" kern="0">
                            <a:solidFill>
                              <a:sysClr val="windowText" lastClr="000000"/>
                            </a:solidFill>
                            <a:latin typeface="Times New Roman"/>
                            <a:ea typeface="Times New Roman"/>
                          </a:rPr>
                          <a:t> </a:t>
                        </a:r>
                        <a:endParaRPr lang="uk-UA" sz="1191" ker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  <a:p>
                        <a:pPr defTabSz="907268">
                          <a:defRPr/>
                        </a:pPr>
                        <a:r>
                          <a:rPr lang="en-US" sz="1191" kern="0">
                            <a:solidFill>
                              <a:sysClr val="windowText" lastClr="000000"/>
                            </a:solidFill>
                            <a:latin typeface="Times New Roman"/>
                            <a:ea typeface="Times New Roman"/>
                          </a:rPr>
                          <a:t> </a:t>
                        </a:r>
                        <a:endParaRPr lang="uk-UA" sz="1191" ker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Надпись 1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87871" y="3378707"/>
                        <a:ext cx="841688" cy="1328556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429534" y="313817"/>
                  <a:ext cx="723900" cy="34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0726" tIns="45363" rIns="90726" bIns="45363" anchor="t" anchorCtr="0">
                  <a:noAutofit/>
                </a:bodyPr>
                <a:lstStyle/>
                <a:p>
                  <a:pPr defTabSz="907268">
                    <a:defRPr/>
                  </a:pPr>
                  <a:r>
                    <a:rPr lang="en-US" sz="1389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y=f(x)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801975" y="1405354"/>
                  <a:ext cx="483735" cy="2605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0726" tIns="45363" rIns="90726" bIns="45363" anchor="t" anchorCtr="0">
                  <a:noAutofit/>
                </a:bodyPr>
                <a:lstStyle/>
                <a:p>
                  <a:pPr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60°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418351" y="808259"/>
                <a:ext cx="1004927" cy="951474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178832" y="1041926"/>
                <a:ext cx="0" cy="60422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Полилиния: фигура 121"/>
              <p:cNvSpPr/>
              <p:nvPr/>
            </p:nvSpPr>
            <p:spPr>
              <a:xfrm rot="20936678">
                <a:off x="619125" y="390525"/>
                <a:ext cx="1977533" cy="918780"/>
              </a:xfrm>
              <a:custGeom>
                <a:avLst/>
                <a:gdLst>
                  <a:gd name="connsiteX0" fmla="*/ 0 w 1935480"/>
                  <a:gd name="connsiteY0" fmla="*/ 944880 h 963812"/>
                  <a:gd name="connsiteX1" fmla="*/ 1417320 w 1935480"/>
                  <a:gd name="connsiteY1" fmla="*/ 838200 h 963812"/>
                  <a:gd name="connsiteX2" fmla="*/ 1935480 w 1935480"/>
                  <a:gd name="connsiteY2" fmla="*/ 0 h 96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5480" h="963812">
                    <a:moveTo>
                      <a:pt x="0" y="944880"/>
                    </a:moveTo>
                    <a:cubicBezTo>
                      <a:pt x="547370" y="970280"/>
                      <a:pt x="1094740" y="995680"/>
                      <a:pt x="1417320" y="838200"/>
                    </a:cubicBezTo>
                    <a:cubicBezTo>
                      <a:pt x="1739900" y="680720"/>
                      <a:pt x="1841500" y="154940"/>
                      <a:pt x="193548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Дуга 19"/>
            <p:cNvSpPr/>
            <p:nvPr/>
          </p:nvSpPr>
          <p:spPr>
            <a:xfrm rot="336981">
              <a:off x="1562100" y="1447800"/>
              <a:ext cx="269240" cy="295275"/>
            </a:xfrm>
            <a:prstGeom prst="arc">
              <a:avLst>
                <a:gd name="adj1" fmla="val 17460686"/>
                <a:gd name="adj2" fmla="val 1636307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0726" tIns="45363" rIns="90726" bIns="453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7268">
                <a:defRPr/>
              </a:pPr>
              <a:endParaRPr lang="uk-UA" sz="1786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29" grpId="1"/>
      <p:bldP spid="30" grpId="0"/>
      <p:bldP spid="30" grpId="1"/>
      <p:bldP spid="31" grpId="0"/>
      <p:bldP spid="31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7" y="214291"/>
            <a:ext cx="11618258" cy="841248"/>
          </a:xfrm>
        </p:spPr>
        <p:txBody>
          <a:bodyPr>
            <a:noAutofit/>
          </a:bodyPr>
          <a:lstStyle/>
          <a:p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Укажіть кутовий коефіцієнт дотичної до графіка функції 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в точці х</a:t>
            </a:r>
            <a:r>
              <a:rPr lang="uk-UA" sz="4400" b="1" cap="none" spc="0" baseline="-25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0: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038844" y="3321051"/>
          <a:ext cx="1143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44" y="3321051"/>
                        <a:ext cx="114313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8096480" y="1975218"/>
          <a:ext cx="510333" cy="51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Формула" r:id="rId5" imgW="228600" imgH="228600" progId="Equation.3">
                  <p:embed/>
                </p:oleObj>
              </mc:Choice>
              <mc:Fallback>
                <p:oleObj name="Формула" r:id="rId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480" y="1975218"/>
                        <a:ext cx="510333" cy="510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8137147" y="3657998"/>
          <a:ext cx="625316" cy="103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Формула" r:id="rId7" imgW="253800" imgH="419040" progId="Equation.3">
                  <p:embed/>
                </p:oleObj>
              </mc:Choice>
              <mc:Fallback>
                <p:oleObj name="Формула" r:id="rId7" imgW="253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147" y="3657998"/>
                        <a:ext cx="625316" cy="1030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624840" y="1999552"/>
            <a:ext cx="643016" cy="461665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27941" y="2571652"/>
            <a:ext cx="3643727" cy="51985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                </a:t>
            </a:r>
            <a:r>
              <a:rPr lang="uk-UA" sz="277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20773" y="3162533"/>
            <a:ext cx="3858064" cy="51985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                  </a:t>
            </a:r>
            <a:r>
              <a:rPr lang="uk-UA" sz="277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27942" y="3929120"/>
            <a:ext cx="643016" cy="461665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4840" y="4777249"/>
            <a:ext cx="3215056" cy="519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7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             0   </a:t>
            </a:r>
            <a:endParaRPr lang="uk-UA" sz="277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30307" y="1531182"/>
            <a:ext cx="5775770" cy="4697495"/>
            <a:chOff x="0" y="0"/>
            <a:chExt cx="3124200" cy="316992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0" y="0"/>
              <a:ext cx="3124200" cy="3169920"/>
              <a:chOff x="0" y="0"/>
              <a:chExt cx="3124200" cy="3169920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0" y="0"/>
                <a:ext cx="3124200" cy="3169920"/>
                <a:chOff x="0" y="0"/>
                <a:chExt cx="3124200" cy="3169920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0" y="0"/>
                  <a:ext cx="3124200" cy="3169920"/>
                  <a:chOff x="0" y="0"/>
                  <a:chExt cx="6118860" cy="6118860"/>
                </a:xfrm>
              </p:grpSpPr>
              <p:pic>
                <p:nvPicPr>
                  <p:cNvPr id="44" name="Рисунок 43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6118860" cy="6118860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 flipH="1" flipV="1">
                    <a:off x="2994660" y="556260"/>
                    <a:ext cx="0" cy="522732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6" name="Прямая со стрелкой 45"/>
                  <p:cNvCxnSpPr/>
                  <p:nvPr/>
                </p:nvCxnSpPr>
                <p:spPr>
                  <a:xfrm>
                    <a:off x="486732" y="3222729"/>
                    <a:ext cx="5379720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47" name="Надпись 100"/>
                  <p:cNvSpPr txBox="1"/>
                  <p:nvPr/>
                </p:nvSpPr>
                <p:spPr>
                  <a:xfrm>
                    <a:off x="2579005" y="456699"/>
                    <a:ext cx="1475007" cy="136832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1091" b="1" kern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y</a:t>
                    </a:r>
                    <a:endParaRPr lang="uk-UA" sz="1191" kern="0" dirty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 dirty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 flipH="1" flipV="1">
                    <a:off x="2328152" y="3070606"/>
                    <a:ext cx="14924" cy="34183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49" name="Надпись 102"/>
                  <p:cNvSpPr txBox="1"/>
                  <p:nvPr/>
                </p:nvSpPr>
                <p:spPr>
                  <a:xfrm flipH="1">
                    <a:off x="5044685" y="3241524"/>
                    <a:ext cx="814832" cy="84722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x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0" name="Надпись 103"/>
                  <p:cNvSpPr txBox="1"/>
                  <p:nvPr/>
                </p:nvSpPr>
                <p:spPr>
                  <a:xfrm>
                    <a:off x="2579005" y="3222729"/>
                    <a:ext cx="415656" cy="58317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0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1" name="Надпись 104"/>
                  <p:cNvSpPr txBox="1"/>
                  <p:nvPr/>
                </p:nvSpPr>
                <p:spPr>
                  <a:xfrm>
                    <a:off x="3154597" y="2452692"/>
                    <a:ext cx="879982" cy="51480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135°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Надпись 105"/>
                      <p:cNvSpPr txBox="1"/>
                      <p:nvPr/>
                    </p:nvSpPr>
                    <p:spPr>
                      <a:xfrm flipH="1">
                        <a:off x="1763786" y="3268044"/>
                        <a:ext cx="1390812" cy="131265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0726" tIns="45363" rIns="90726" bIns="45363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 defTabSz="907268"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uk-UA" sz="1191" kern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  <a:p>
                        <a:pPr defTabSz="907268">
                          <a:defRPr/>
                        </a:pPr>
                        <a:r>
                          <a:rPr lang="en-US" sz="1191" kern="0" dirty="0">
                            <a:solidFill>
                              <a:sysClr val="windowText" lastClr="000000"/>
                            </a:solidFill>
                            <a:latin typeface="Times New Roman"/>
                            <a:ea typeface="Times New Roman"/>
                          </a:rPr>
                          <a:t> </a:t>
                        </a:r>
                        <a:endParaRPr lang="uk-UA" sz="1191" kern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2" name="Надпись 10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1763786" y="3268044"/>
                        <a:ext cx="1390812" cy="1312652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41005" y="411035"/>
                  <a:ext cx="723900" cy="34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0726" tIns="45363" rIns="90726" bIns="45363" anchor="t" anchorCtr="0">
                  <a:noAutofit/>
                </a:bodyPr>
                <a:lstStyle/>
                <a:p>
                  <a:pPr defTabSz="907268">
                    <a:defRPr/>
                  </a:pPr>
                  <a:r>
                    <a:rPr lang="en-US" sz="1389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y=f(x)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847725" y="914400"/>
                <a:ext cx="819135" cy="906216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0" name="Полилиния: фигура 123"/>
              <p:cNvSpPr/>
              <p:nvPr/>
            </p:nvSpPr>
            <p:spPr>
              <a:xfrm>
                <a:off x="752475" y="447675"/>
                <a:ext cx="1582301" cy="1089660"/>
              </a:xfrm>
              <a:custGeom>
                <a:avLst/>
                <a:gdLst>
                  <a:gd name="connsiteX0" fmla="*/ 1577340 w 1577340"/>
                  <a:gd name="connsiteY0" fmla="*/ 929640 h 943478"/>
                  <a:gd name="connsiteX1" fmla="*/ 563880 w 1577340"/>
                  <a:gd name="connsiteY1" fmla="*/ 815340 h 943478"/>
                  <a:gd name="connsiteX2" fmla="*/ 0 w 1577340"/>
                  <a:gd name="connsiteY2" fmla="*/ 0 h 94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7340" h="943478">
                    <a:moveTo>
                      <a:pt x="1577340" y="929640"/>
                    </a:moveTo>
                    <a:cubicBezTo>
                      <a:pt x="1202055" y="949960"/>
                      <a:pt x="826770" y="970280"/>
                      <a:pt x="563880" y="815340"/>
                    </a:cubicBezTo>
                    <a:cubicBezTo>
                      <a:pt x="300990" y="660400"/>
                      <a:pt x="150495" y="330200"/>
                      <a:pt x="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81100" y="1304925"/>
                <a:ext cx="0" cy="4368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" name="Дуга 36"/>
            <p:cNvSpPr/>
            <p:nvPr/>
          </p:nvSpPr>
          <p:spPr>
            <a:xfrm rot="18690945">
              <a:off x="1414516" y="1525150"/>
              <a:ext cx="203298" cy="224410"/>
            </a:xfrm>
            <a:prstGeom prst="arc">
              <a:avLst>
                <a:gd name="adj1" fmla="val 15920920"/>
                <a:gd name="adj2" fmla="val 3479801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0726" tIns="45363" rIns="90726" bIns="453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7268">
                <a:defRPr/>
              </a:pPr>
              <a:endParaRPr lang="uk-UA" sz="1786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6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9" name="WordArt 53"/>
          <p:cNvSpPr>
            <a:spLocks noChangeArrowheads="1" noChangeShapeType="1" noTextEdit="1"/>
          </p:cNvSpPr>
          <p:nvPr/>
        </p:nvSpPr>
        <p:spPr bwMode="auto">
          <a:xfrm>
            <a:off x="1524000" y="142852"/>
            <a:ext cx="8642350" cy="1006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Користуючись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зображенням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,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укажіть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довжину</a:t>
            </a:r>
            <a:endParaRPr lang="ru-RU" sz="6600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algn="r"/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найбільшого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проміжку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зростання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 у = f(x) на (-7,7).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539876" y="1484314"/>
            <a:ext cx="6932613" cy="5432425"/>
            <a:chOff x="10" y="1244"/>
            <a:chExt cx="4218" cy="3113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0" y="1244"/>
              <a:ext cx="4218" cy="3113"/>
              <a:chOff x="476" y="635"/>
              <a:chExt cx="5022" cy="3566"/>
            </a:xfrm>
          </p:grpSpPr>
          <p:sp>
            <p:nvSpPr>
              <p:cNvPr id="101381" name="Line 5"/>
              <p:cNvSpPr>
                <a:spLocks noChangeShapeType="1"/>
              </p:cNvSpPr>
              <p:nvPr/>
            </p:nvSpPr>
            <p:spPr bwMode="auto">
              <a:xfrm>
                <a:off x="476" y="1830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2" name="Line 6"/>
              <p:cNvSpPr>
                <a:spLocks noChangeShapeType="1"/>
              </p:cNvSpPr>
              <p:nvPr/>
            </p:nvSpPr>
            <p:spPr bwMode="auto">
              <a:xfrm>
                <a:off x="476" y="1497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3" name="Line 7"/>
              <p:cNvSpPr>
                <a:spLocks noChangeShapeType="1"/>
              </p:cNvSpPr>
              <p:nvPr/>
            </p:nvSpPr>
            <p:spPr bwMode="auto">
              <a:xfrm>
                <a:off x="476" y="1165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4" name="Line 8"/>
              <p:cNvSpPr>
                <a:spLocks noChangeShapeType="1"/>
              </p:cNvSpPr>
              <p:nvPr/>
            </p:nvSpPr>
            <p:spPr bwMode="auto">
              <a:xfrm>
                <a:off x="476" y="830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5" name="Line 9"/>
              <p:cNvSpPr>
                <a:spLocks noChangeShapeType="1"/>
              </p:cNvSpPr>
              <p:nvPr/>
            </p:nvSpPr>
            <p:spPr bwMode="auto">
              <a:xfrm>
                <a:off x="476" y="3167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6" name="Line 10"/>
              <p:cNvSpPr>
                <a:spLocks noChangeShapeType="1"/>
              </p:cNvSpPr>
              <p:nvPr/>
            </p:nvSpPr>
            <p:spPr bwMode="auto">
              <a:xfrm>
                <a:off x="476" y="2833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>
                <a:off x="476" y="2500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>
                <a:off x="476" y="2166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9" name="Line 13"/>
              <p:cNvSpPr>
                <a:spLocks noChangeShapeType="1"/>
              </p:cNvSpPr>
              <p:nvPr/>
            </p:nvSpPr>
            <p:spPr bwMode="auto">
              <a:xfrm>
                <a:off x="476" y="3833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0" name="Line 14"/>
              <p:cNvSpPr>
                <a:spLocks noChangeShapeType="1"/>
              </p:cNvSpPr>
              <p:nvPr/>
            </p:nvSpPr>
            <p:spPr bwMode="auto">
              <a:xfrm>
                <a:off x="476" y="3499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2" name="Line 16"/>
              <p:cNvSpPr>
                <a:spLocks noChangeShapeType="1"/>
              </p:cNvSpPr>
              <p:nvPr/>
            </p:nvSpPr>
            <p:spPr bwMode="auto">
              <a:xfrm flipH="1">
                <a:off x="792" y="845"/>
                <a:ext cx="1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3" name="Line 17"/>
              <p:cNvSpPr>
                <a:spLocks noChangeShapeType="1"/>
              </p:cNvSpPr>
              <p:nvPr/>
            </p:nvSpPr>
            <p:spPr bwMode="auto">
              <a:xfrm>
                <a:off x="1066" y="799"/>
                <a:ext cx="5" cy="335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4" name="Line 18"/>
              <p:cNvSpPr>
                <a:spLocks noChangeShapeType="1"/>
              </p:cNvSpPr>
              <p:nvPr/>
            </p:nvSpPr>
            <p:spPr bwMode="auto">
              <a:xfrm>
                <a:off x="1338" y="799"/>
                <a:ext cx="12" cy="335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5" name="Line 19"/>
              <p:cNvSpPr>
                <a:spLocks noChangeShapeType="1"/>
              </p:cNvSpPr>
              <p:nvPr/>
            </p:nvSpPr>
            <p:spPr bwMode="auto">
              <a:xfrm>
                <a:off x="1610" y="845"/>
                <a:ext cx="15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6" name="Line 20"/>
              <p:cNvSpPr>
                <a:spLocks noChangeShapeType="1"/>
              </p:cNvSpPr>
              <p:nvPr/>
            </p:nvSpPr>
            <p:spPr bwMode="auto">
              <a:xfrm>
                <a:off x="1882" y="799"/>
                <a:ext cx="21" cy="335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7" name="Line 21"/>
              <p:cNvSpPr>
                <a:spLocks noChangeShapeType="1"/>
              </p:cNvSpPr>
              <p:nvPr/>
            </p:nvSpPr>
            <p:spPr bwMode="auto">
              <a:xfrm>
                <a:off x="2154" y="845"/>
                <a:ext cx="26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8" name="Line 22"/>
              <p:cNvSpPr>
                <a:spLocks noChangeShapeType="1"/>
              </p:cNvSpPr>
              <p:nvPr/>
            </p:nvSpPr>
            <p:spPr bwMode="auto">
              <a:xfrm>
                <a:off x="2426" y="845"/>
                <a:ext cx="33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9" name="Line 23"/>
              <p:cNvSpPr>
                <a:spLocks noChangeShapeType="1"/>
              </p:cNvSpPr>
              <p:nvPr/>
            </p:nvSpPr>
            <p:spPr bwMode="auto">
              <a:xfrm flipH="1">
                <a:off x="3012" y="845"/>
                <a:ext cx="4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1" name="Line 25"/>
              <p:cNvSpPr>
                <a:spLocks noChangeShapeType="1"/>
              </p:cNvSpPr>
              <p:nvPr/>
            </p:nvSpPr>
            <p:spPr bwMode="auto">
              <a:xfrm>
                <a:off x="3560" y="845"/>
                <a:ext cx="8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2" name="Line 26"/>
              <p:cNvSpPr>
                <a:spLocks noChangeShapeType="1"/>
              </p:cNvSpPr>
              <p:nvPr/>
            </p:nvSpPr>
            <p:spPr bwMode="auto">
              <a:xfrm>
                <a:off x="3288" y="845"/>
                <a:ext cx="3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3" name="Line 27"/>
              <p:cNvSpPr>
                <a:spLocks noChangeShapeType="1"/>
              </p:cNvSpPr>
              <p:nvPr/>
            </p:nvSpPr>
            <p:spPr bwMode="auto">
              <a:xfrm>
                <a:off x="3833" y="845"/>
                <a:ext cx="13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4" name="Line 28"/>
              <p:cNvSpPr>
                <a:spLocks noChangeShapeType="1"/>
              </p:cNvSpPr>
              <p:nvPr/>
            </p:nvSpPr>
            <p:spPr bwMode="auto">
              <a:xfrm>
                <a:off x="4105" y="845"/>
                <a:ext cx="18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5" name="Line 29"/>
              <p:cNvSpPr>
                <a:spLocks noChangeShapeType="1"/>
              </p:cNvSpPr>
              <p:nvPr/>
            </p:nvSpPr>
            <p:spPr bwMode="auto">
              <a:xfrm>
                <a:off x="4377" y="845"/>
                <a:ext cx="24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6" name="Line 30"/>
              <p:cNvSpPr>
                <a:spLocks noChangeShapeType="1"/>
              </p:cNvSpPr>
              <p:nvPr/>
            </p:nvSpPr>
            <p:spPr bwMode="auto">
              <a:xfrm flipH="1">
                <a:off x="4678" y="845"/>
                <a:ext cx="16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7" name="Line 31"/>
              <p:cNvSpPr>
                <a:spLocks noChangeShapeType="1"/>
              </p:cNvSpPr>
              <p:nvPr/>
            </p:nvSpPr>
            <p:spPr bwMode="auto">
              <a:xfrm flipH="1">
                <a:off x="4956" y="845"/>
                <a:ext cx="11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8" name="Line 32"/>
              <p:cNvSpPr>
                <a:spLocks noChangeShapeType="1"/>
              </p:cNvSpPr>
              <p:nvPr/>
            </p:nvSpPr>
            <p:spPr bwMode="auto">
              <a:xfrm flipH="1">
                <a:off x="5233" y="845"/>
                <a:ext cx="6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10" name="Line 34"/>
              <p:cNvSpPr>
                <a:spLocks noChangeShapeType="1"/>
              </p:cNvSpPr>
              <p:nvPr/>
            </p:nvSpPr>
            <p:spPr bwMode="auto">
              <a:xfrm flipV="1">
                <a:off x="668" y="2836"/>
                <a:ext cx="4312" cy="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11" name="Line 35"/>
              <p:cNvSpPr>
                <a:spLocks noChangeShapeType="1"/>
              </p:cNvSpPr>
              <p:nvPr/>
            </p:nvSpPr>
            <p:spPr bwMode="auto">
              <a:xfrm>
                <a:off x="2714" y="635"/>
                <a:ext cx="32" cy="356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stealth" w="sm" len="lg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12" name="Freeform 36"/>
              <p:cNvSpPr>
                <a:spLocks/>
              </p:cNvSpPr>
              <p:nvPr/>
            </p:nvSpPr>
            <p:spPr bwMode="auto">
              <a:xfrm>
                <a:off x="787" y="858"/>
                <a:ext cx="3894" cy="3099"/>
              </a:xfrm>
              <a:custGeom>
                <a:avLst/>
                <a:gdLst/>
                <a:ahLst/>
                <a:cxnLst>
                  <a:cxn ang="0">
                    <a:pos x="0" y="1650"/>
                  </a:cxn>
                  <a:cxn ang="0">
                    <a:pos x="555" y="1110"/>
                  </a:cxn>
                  <a:cxn ang="0">
                    <a:pos x="1455" y="2550"/>
                  </a:cxn>
                  <a:cxn ang="0">
                    <a:pos x="2550" y="585"/>
                  </a:cxn>
                  <a:cxn ang="0">
                    <a:pos x="3191" y="1396"/>
                  </a:cxn>
                  <a:cxn ang="0">
                    <a:pos x="3990" y="0"/>
                  </a:cxn>
                </a:cxnLst>
                <a:rect l="0" t="0" r="r" b="b"/>
                <a:pathLst>
                  <a:path w="3990" h="2637">
                    <a:moveTo>
                      <a:pt x="0" y="1650"/>
                    </a:moveTo>
                    <a:cubicBezTo>
                      <a:pt x="92" y="1560"/>
                      <a:pt x="312" y="960"/>
                      <a:pt x="555" y="1110"/>
                    </a:cubicBezTo>
                    <a:cubicBezTo>
                      <a:pt x="798" y="1260"/>
                      <a:pt x="1123" y="2637"/>
                      <a:pt x="1455" y="2550"/>
                    </a:cubicBezTo>
                    <a:cubicBezTo>
                      <a:pt x="1787" y="2463"/>
                      <a:pt x="2261" y="777"/>
                      <a:pt x="2550" y="585"/>
                    </a:cubicBezTo>
                    <a:cubicBezTo>
                      <a:pt x="2839" y="393"/>
                      <a:pt x="2951" y="1494"/>
                      <a:pt x="3191" y="1396"/>
                    </a:cubicBezTo>
                    <a:cubicBezTo>
                      <a:pt x="3431" y="1298"/>
                      <a:pt x="3824" y="291"/>
                      <a:pt x="3990" y="0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13" name="Text Box 37"/>
              <p:cNvSpPr txBox="1">
                <a:spLocks noChangeArrowheads="1"/>
              </p:cNvSpPr>
              <p:nvPr/>
            </p:nvSpPr>
            <p:spPr bwMode="auto">
              <a:xfrm>
                <a:off x="2837" y="2859"/>
                <a:ext cx="513" cy="44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/>
                  <a:t>0</a:t>
                </a:r>
                <a:endParaRPr lang="ru-RU" sz="2000"/>
              </a:p>
            </p:txBody>
          </p:sp>
          <p:sp>
            <p:nvSpPr>
              <p:cNvPr id="101414" name="Rectangle 38"/>
              <p:cNvSpPr>
                <a:spLocks noChangeArrowheads="1"/>
              </p:cNvSpPr>
              <p:nvPr/>
            </p:nvSpPr>
            <p:spPr bwMode="auto">
              <a:xfrm>
                <a:off x="502" y="2867"/>
                <a:ext cx="270" cy="272"/>
              </a:xfrm>
              <a:prstGeom prst="rect">
                <a:avLst/>
              </a:prstGeom>
              <a:noFill/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1415" name="Text Box 39"/>
              <p:cNvSpPr txBox="1">
                <a:spLocks noChangeArrowheads="1"/>
              </p:cNvSpPr>
              <p:nvPr/>
            </p:nvSpPr>
            <p:spPr bwMode="auto">
              <a:xfrm>
                <a:off x="612" y="2886"/>
                <a:ext cx="350" cy="385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3600" b="1" i="1">
                    <a:latin typeface="Monotype Corsiva" pitchFamily="66" charset="0"/>
                  </a:rPr>
                  <a:t>a</a:t>
                </a:r>
                <a:endParaRPr lang="ru-RU" sz="3600" b="1">
                  <a:latin typeface="Monotype Corsiva" pitchFamily="66" charset="0"/>
                </a:endParaRPr>
              </a:p>
            </p:txBody>
          </p:sp>
          <p:sp>
            <p:nvSpPr>
              <p:cNvPr id="101416" name="Text Box 40"/>
              <p:cNvSpPr txBox="1">
                <a:spLocks noChangeArrowheads="1"/>
              </p:cNvSpPr>
              <p:nvPr/>
            </p:nvSpPr>
            <p:spPr bwMode="auto">
              <a:xfrm>
                <a:off x="4558" y="2886"/>
                <a:ext cx="596" cy="515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800" b="1" i="1"/>
                  <a:t>b</a:t>
                </a:r>
                <a:endParaRPr lang="ru-RU" sz="2800" b="1" i="1"/>
              </a:p>
            </p:txBody>
          </p:sp>
          <p:sp>
            <p:nvSpPr>
              <p:cNvPr id="101417" name="Text Box 41"/>
              <p:cNvSpPr txBox="1">
                <a:spLocks noChangeArrowheads="1"/>
              </p:cNvSpPr>
              <p:nvPr/>
            </p:nvSpPr>
            <p:spPr bwMode="auto">
              <a:xfrm>
                <a:off x="5013" y="2565"/>
                <a:ext cx="244" cy="393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3600" b="1" i="1"/>
                  <a:t>x</a:t>
                </a:r>
                <a:endParaRPr lang="ru-RU" sz="3600"/>
              </a:p>
            </p:txBody>
          </p:sp>
          <p:sp>
            <p:nvSpPr>
              <p:cNvPr id="101418" name="Text Box 42"/>
              <p:cNvSpPr txBox="1">
                <a:spLocks noChangeArrowheads="1"/>
              </p:cNvSpPr>
              <p:nvPr/>
            </p:nvSpPr>
            <p:spPr bwMode="auto">
              <a:xfrm>
                <a:off x="2381" y="663"/>
                <a:ext cx="328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3200" b="1" i="1"/>
                  <a:t>y</a:t>
                </a:r>
                <a:endParaRPr lang="ru-RU" sz="3200" b="1"/>
              </a:p>
            </p:txBody>
          </p:sp>
          <p:sp>
            <p:nvSpPr>
              <p:cNvPr id="101419" name="Text Box 43"/>
              <p:cNvSpPr txBox="1">
                <a:spLocks noChangeArrowheads="1"/>
              </p:cNvSpPr>
              <p:nvPr/>
            </p:nvSpPr>
            <p:spPr bwMode="auto">
              <a:xfrm>
                <a:off x="779" y="1750"/>
                <a:ext cx="1296" cy="435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3600" b="1" i="1">
                    <a:solidFill>
                      <a:schemeClr val="accent2"/>
                    </a:solidFill>
                  </a:rPr>
                  <a:t>y </a:t>
                </a:r>
                <a:r>
                  <a:rPr lang="en-US" sz="3600" b="1">
                    <a:solidFill>
                      <a:schemeClr val="accent2"/>
                    </a:solidFill>
                  </a:rPr>
                  <a:t>= </a:t>
                </a:r>
                <a:r>
                  <a:rPr lang="en-US" sz="3600" b="1" i="1">
                    <a:solidFill>
                      <a:schemeClr val="accent2"/>
                    </a:solidFill>
                  </a:rPr>
                  <a:t>f </a:t>
                </a:r>
                <a:r>
                  <a:rPr lang="en-US" sz="3600" b="1">
                    <a:solidFill>
                      <a:schemeClr val="accent2"/>
                    </a:solidFill>
                    <a:sym typeface="Symbol" pitchFamily="18" charset="2"/>
                  </a:rPr>
                  <a:t></a:t>
                </a:r>
                <a:r>
                  <a:rPr lang="en-US" sz="3600" b="1">
                    <a:solidFill>
                      <a:schemeClr val="accent2"/>
                    </a:solidFill>
                  </a:rPr>
                  <a:t>(</a:t>
                </a:r>
                <a:r>
                  <a:rPr lang="en-US" sz="3600" b="1" i="1">
                    <a:solidFill>
                      <a:schemeClr val="accent2"/>
                    </a:solidFill>
                  </a:rPr>
                  <a:t>x</a:t>
                </a:r>
                <a:r>
                  <a:rPr lang="en-US" sz="3600" b="1">
                    <a:solidFill>
                      <a:schemeClr val="accent2"/>
                    </a:solidFill>
                  </a:rPr>
                  <a:t>)</a:t>
                </a:r>
                <a:endParaRPr lang="ru-RU" sz="3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1422" name="Line 46"/>
              <p:cNvSpPr>
                <a:spLocks noChangeShapeType="1"/>
              </p:cNvSpPr>
              <p:nvPr/>
            </p:nvSpPr>
            <p:spPr bwMode="auto">
              <a:xfrm>
                <a:off x="4689" y="830"/>
                <a:ext cx="1" cy="200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23" name="Oval 47"/>
              <p:cNvSpPr>
                <a:spLocks noChangeAspect="1" noChangeArrowheads="1"/>
              </p:cNvSpPr>
              <p:nvPr/>
            </p:nvSpPr>
            <p:spPr bwMode="auto">
              <a:xfrm>
                <a:off x="4656" y="804"/>
                <a:ext cx="54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425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795"/>
                <a:ext cx="54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1430" name="Line 54"/>
            <p:cNvSpPr>
              <a:spLocks noChangeShapeType="1"/>
            </p:cNvSpPr>
            <p:nvPr/>
          </p:nvSpPr>
          <p:spPr bwMode="auto">
            <a:xfrm>
              <a:off x="2144" y="3113"/>
              <a:ext cx="0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1431" name="Object 55"/>
            <p:cNvGraphicFramePr>
              <a:graphicFrameLocks noChangeAspect="1"/>
            </p:cNvGraphicFramePr>
            <p:nvPr/>
          </p:nvGraphicFramePr>
          <p:xfrm>
            <a:off x="2064" y="3249"/>
            <a:ext cx="174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Формула" r:id="rId3" imgW="88560" imgH="164880" progId="Equation.3">
                    <p:embed/>
                  </p:oleObj>
                </mc:Choice>
                <mc:Fallback>
                  <p:oleObj name="Формула" r:id="rId3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249"/>
                          <a:ext cx="174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440" name="Rectangle 64"/>
          <p:cNvSpPr>
            <a:spLocks noChangeArrowheads="1"/>
          </p:cNvSpPr>
          <p:nvPr/>
        </p:nvSpPr>
        <p:spPr bwMode="auto">
          <a:xfrm>
            <a:off x="1575768" y="1800732"/>
            <a:ext cx="6877050" cy="3040062"/>
          </a:xfrm>
          <a:prstGeom prst="rect">
            <a:avLst/>
          </a:prstGeom>
          <a:solidFill>
            <a:srgbClr val="FFFF99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01443" name="AutoShape 67" descr="Широкий диагональный 2"/>
          <p:cNvSpPr>
            <a:spLocks noChangeArrowheads="1"/>
          </p:cNvSpPr>
          <p:nvPr/>
        </p:nvSpPr>
        <p:spPr bwMode="auto">
          <a:xfrm rot="10800000">
            <a:off x="1976438" y="4581525"/>
            <a:ext cx="1166812" cy="247650"/>
          </a:xfrm>
          <a:custGeom>
            <a:avLst/>
            <a:gdLst>
              <a:gd name="G0" fmla="+- 1849 0 0"/>
              <a:gd name="G1" fmla="+- 21600 0 1849"/>
              <a:gd name="G2" fmla="*/ 1849 1 2"/>
              <a:gd name="G3" fmla="+- 21600 0 G2"/>
              <a:gd name="G4" fmla="+/ 1849 21600 2"/>
              <a:gd name="G5" fmla="+/ G1 0 2"/>
              <a:gd name="G6" fmla="*/ 21600 21600 1849"/>
              <a:gd name="G7" fmla="*/ G6 1 2"/>
              <a:gd name="G8" fmla="+- 21600 0 G7"/>
              <a:gd name="G9" fmla="*/ 21600 1 2"/>
              <a:gd name="G10" fmla="+- 1849 0 G9"/>
              <a:gd name="G11" fmla="?: G10 G8 0"/>
              <a:gd name="G12" fmla="?: G10 G7 21600"/>
              <a:gd name="T0" fmla="*/ 20675 w 21600"/>
              <a:gd name="T1" fmla="*/ 10800 h 21600"/>
              <a:gd name="T2" fmla="*/ 10800 w 21600"/>
              <a:gd name="T3" fmla="*/ 21600 h 21600"/>
              <a:gd name="T4" fmla="*/ 925 w 21600"/>
              <a:gd name="T5" fmla="*/ 10800 h 21600"/>
              <a:gd name="T6" fmla="*/ 10800 w 21600"/>
              <a:gd name="T7" fmla="*/ 0 h 21600"/>
              <a:gd name="T8" fmla="*/ 2725 w 21600"/>
              <a:gd name="T9" fmla="*/ 2725 h 21600"/>
              <a:gd name="T10" fmla="*/ 18875 w 21600"/>
              <a:gd name="T11" fmla="*/ 188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49" y="21600"/>
                </a:lnTo>
                <a:lnTo>
                  <a:pt x="19751" y="21600"/>
                </a:lnTo>
                <a:lnTo>
                  <a:pt x="21600" y="0"/>
                </a:lnTo>
                <a:close/>
              </a:path>
            </a:pathLst>
          </a:custGeom>
          <a:pattFill prst="wdUpDiag">
            <a:fgClr>
              <a:srgbClr val="CC0000"/>
            </a:fgClr>
            <a:bgClr>
              <a:srgbClr val="FF66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656139" y="4581525"/>
            <a:ext cx="2695575" cy="247650"/>
            <a:chOff x="1973" y="2886"/>
            <a:chExt cx="1698" cy="156"/>
          </a:xfrm>
        </p:grpSpPr>
        <p:sp>
          <p:nvSpPr>
            <p:cNvPr id="101444" name="AutoShape 68" descr="Широкий диагональный 2"/>
            <p:cNvSpPr>
              <a:spLocks noChangeArrowheads="1"/>
            </p:cNvSpPr>
            <p:nvPr/>
          </p:nvSpPr>
          <p:spPr bwMode="auto">
            <a:xfrm rot="10800000">
              <a:off x="1973" y="2886"/>
              <a:ext cx="1678" cy="156"/>
            </a:xfrm>
            <a:custGeom>
              <a:avLst/>
              <a:gdLst>
                <a:gd name="G0" fmla="+- 836 0 0"/>
                <a:gd name="G1" fmla="+- 21600 0 836"/>
                <a:gd name="G2" fmla="*/ 836 1 2"/>
                <a:gd name="G3" fmla="+- 21600 0 G2"/>
                <a:gd name="G4" fmla="+/ 836 21600 2"/>
                <a:gd name="G5" fmla="+/ G1 0 2"/>
                <a:gd name="G6" fmla="*/ 21600 21600 836"/>
                <a:gd name="G7" fmla="*/ G6 1 2"/>
                <a:gd name="G8" fmla="+- 21600 0 G7"/>
                <a:gd name="G9" fmla="*/ 21600 1 2"/>
                <a:gd name="G10" fmla="+- 836 0 G9"/>
                <a:gd name="G11" fmla="?: G10 G8 0"/>
                <a:gd name="G12" fmla="?: G10 G7 21600"/>
                <a:gd name="T0" fmla="*/ 21182 w 21600"/>
                <a:gd name="T1" fmla="*/ 10800 h 21600"/>
                <a:gd name="T2" fmla="*/ 10800 w 21600"/>
                <a:gd name="T3" fmla="*/ 21600 h 21600"/>
                <a:gd name="T4" fmla="*/ 418 w 21600"/>
                <a:gd name="T5" fmla="*/ 10800 h 21600"/>
                <a:gd name="T6" fmla="*/ 10800 w 21600"/>
                <a:gd name="T7" fmla="*/ 0 h 21600"/>
                <a:gd name="T8" fmla="*/ 2218 w 21600"/>
                <a:gd name="T9" fmla="*/ 2218 h 21600"/>
                <a:gd name="T10" fmla="*/ 19382 w 21600"/>
                <a:gd name="T11" fmla="*/ 193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6" y="21600"/>
                  </a:lnTo>
                  <a:lnTo>
                    <a:pt x="20764" y="21600"/>
                  </a:lnTo>
                  <a:lnTo>
                    <a:pt x="21600" y="0"/>
                  </a:lnTo>
                  <a:close/>
                </a:path>
              </a:pathLst>
            </a:custGeom>
            <a:pattFill prst="wdUpDiag">
              <a:fgClr>
                <a:srgbClr val="CC0000"/>
              </a:fgClr>
              <a:bgClr>
                <a:srgbClr val="FF66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45" name="Rectangle 69" descr="Широкий диагональный 2"/>
            <p:cNvSpPr>
              <a:spLocks noChangeArrowheads="1"/>
            </p:cNvSpPr>
            <p:nvPr/>
          </p:nvSpPr>
          <p:spPr bwMode="auto">
            <a:xfrm>
              <a:off x="3535" y="2886"/>
              <a:ext cx="136" cy="136"/>
            </a:xfrm>
            <a:prstGeom prst="rect">
              <a:avLst/>
            </a:prstGeom>
            <a:pattFill prst="wdUpDiag">
              <a:fgClr>
                <a:srgbClr val="CC0000"/>
              </a:fgClr>
              <a:bgClr>
                <a:srgbClr val="FF66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1449" name="Picture 73" descr="мальчик 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6138" y="2636838"/>
            <a:ext cx="933450" cy="2209800"/>
          </a:xfrm>
          <a:prstGeom prst="rect">
            <a:avLst/>
          </a:prstGeom>
          <a:noFill/>
        </p:spPr>
      </p:pic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591176" y="5276850"/>
            <a:ext cx="3889375" cy="1581150"/>
            <a:chOff x="2835" y="3324"/>
            <a:chExt cx="2450" cy="996"/>
          </a:xfrm>
        </p:grpSpPr>
        <p:sp>
          <p:nvSpPr>
            <p:cNvPr id="101451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3080" y="3324"/>
              <a:ext cx="167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 err="1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Відповідь</a:t>
              </a:r>
              <a:r>
                <a:rPr lang="ru-RU" sz="6600" b="1" kern="10" dirty="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:</a:t>
              </a:r>
            </a:p>
          </p:txBody>
        </p:sp>
        <p:sp>
          <p:nvSpPr>
            <p:cNvPr id="101452" name="Text Box 76"/>
            <p:cNvSpPr txBox="1">
              <a:spLocks noChangeArrowheads="1"/>
            </p:cNvSpPr>
            <p:nvPr/>
          </p:nvSpPr>
          <p:spPr bwMode="auto">
            <a:xfrm>
              <a:off x="3445" y="3417"/>
              <a:ext cx="27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-</a:t>
              </a:r>
            </a:p>
          </p:txBody>
        </p: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4283" y="3790"/>
              <a:ext cx="612" cy="264"/>
              <a:chOff x="1849" y="2478"/>
              <a:chExt cx="657" cy="317"/>
            </a:xfrm>
          </p:grpSpPr>
          <p:sp>
            <p:nvSpPr>
              <p:cNvPr id="101455" name="Text Box 79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01456" name="Text Box 80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01457" name="Text Box 81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01458" name="Text Box 82"/>
              <p:cNvSpPr txBox="1">
                <a:spLocks noChangeArrowheads="1"/>
              </p:cNvSpPr>
              <p:nvPr/>
            </p:nvSpPr>
            <p:spPr bwMode="auto">
              <a:xfrm>
                <a:off x="1928" y="2610"/>
                <a:ext cx="175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01459" name="Text Box 83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01460" name="Rectangle 84"/>
            <p:cNvSpPr>
              <a:spLocks noChangeArrowheads="1"/>
            </p:cNvSpPr>
            <p:nvPr/>
          </p:nvSpPr>
          <p:spPr bwMode="auto">
            <a:xfrm>
              <a:off x="2835" y="3714"/>
              <a:ext cx="2450" cy="45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1" name="AutoShape 85"/>
            <p:cNvSpPr>
              <a:spLocks noChangeArrowheads="1"/>
            </p:cNvSpPr>
            <p:nvPr/>
          </p:nvSpPr>
          <p:spPr bwMode="auto">
            <a:xfrm>
              <a:off x="2877" y="3751"/>
              <a:ext cx="550" cy="379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2" name="Text Box 86"/>
            <p:cNvSpPr txBox="1">
              <a:spLocks noChangeArrowheads="1"/>
            </p:cNvSpPr>
            <p:nvPr/>
          </p:nvSpPr>
          <p:spPr bwMode="auto">
            <a:xfrm>
              <a:off x="2962" y="3827"/>
              <a:ext cx="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В 8</a:t>
              </a:r>
            </a:p>
          </p:txBody>
        </p:sp>
        <p:sp>
          <p:nvSpPr>
            <p:cNvPr id="101463" name="Rectangle 87"/>
            <p:cNvSpPr>
              <a:spLocks noChangeArrowheads="1"/>
            </p:cNvSpPr>
            <p:nvPr/>
          </p:nvSpPr>
          <p:spPr bwMode="auto">
            <a:xfrm>
              <a:off x="3510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4" name="Rectangle 88"/>
            <p:cNvSpPr>
              <a:spLocks noChangeArrowheads="1"/>
            </p:cNvSpPr>
            <p:nvPr/>
          </p:nvSpPr>
          <p:spPr bwMode="auto">
            <a:xfrm>
              <a:off x="3807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5" name="Rectangle 89"/>
            <p:cNvSpPr>
              <a:spLocks noChangeArrowheads="1"/>
            </p:cNvSpPr>
            <p:nvPr/>
          </p:nvSpPr>
          <p:spPr bwMode="auto">
            <a:xfrm>
              <a:off x="4102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6" name="Rectangle 90"/>
            <p:cNvSpPr>
              <a:spLocks noChangeArrowheads="1"/>
            </p:cNvSpPr>
            <p:nvPr/>
          </p:nvSpPr>
          <p:spPr bwMode="auto">
            <a:xfrm>
              <a:off x="4398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7" name="Rectangle 91"/>
            <p:cNvSpPr>
              <a:spLocks noChangeArrowheads="1"/>
            </p:cNvSpPr>
            <p:nvPr/>
          </p:nvSpPr>
          <p:spPr bwMode="auto">
            <a:xfrm>
              <a:off x="4693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8" name="Rectangle 92"/>
            <p:cNvSpPr>
              <a:spLocks noChangeArrowheads="1"/>
            </p:cNvSpPr>
            <p:nvPr/>
          </p:nvSpPr>
          <p:spPr bwMode="auto">
            <a:xfrm>
              <a:off x="4990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70" name="Text Box 94"/>
            <p:cNvSpPr txBox="1">
              <a:spLocks noChangeArrowheads="1"/>
            </p:cNvSpPr>
            <p:nvPr/>
          </p:nvSpPr>
          <p:spPr bwMode="auto">
            <a:xfrm>
              <a:off x="3472" y="3682"/>
              <a:ext cx="31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/>
                <a:t>7</a:t>
              </a:r>
              <a:endParaRPr lang="ru-RU" sz="4800" b="1"/>
            </a:p>
          </p:txBody>
        </p:sp>
      </p:grpSp>
    </p:spTree>
    <p:extLst>
      <p:ext uri="{BB962C8B-B14F-4D97-AF65-F5344CB8AC3E}">
        <p14:creationId xmlns:p14="http://schemas.microsoft.com/office/powerpoint/2010/main" val="200976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21387E-6 L 0.2519 -1.21387E-6 " pathEditMode="relative" ptsTypes="AA">
                                      <p:cBhvr>
                                        <p:cTn id="25" dur="5000" fill="hold"/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40" grpId="0" animBg="1"/>
      <p:bldP spid="1014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00c7/0000144e-77dc4936/640/img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6" y="229642"/>
            <a:ext cx="11715078" cy="63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67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2292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4" y="201613"/>
            <a:ext cx="1166991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8988" y="333375"/>
            <a:ext cx="5626100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800" i="1" dirty="0">
                <a:solidFill>
                  <a:srgbClr val="002060"/>
                </a:solidFill>
                <a:latin typeface="Arial Narrow" pitchFamily="34" charset="0"/>
              </a:rPr>
              <a:t>Приклади знаходження похідних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9788" y="1014413"/>
            <a:ext cx="8051800" cy="96996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</a:rPr>
              <a:t>Приклад 1.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014413"/>
            <a:ext cx="3168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455739"/>
            <a:ext cx="78851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135188" y="2124076"/>
            <a:ext cx="8026400" cy="96996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</a:rPr>
              <a:t>Приклад 2.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2171701"/>
            <a:ext cx="30956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641600"/>
            <a:ext cx="7899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135188" y="3290889"/>
            <a:ext cx="8026400" cy="1938337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</a:rPr>
              <a:t>Приклад 3.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30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3233739"/>
            <a:ext cx="3230563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75075"/>
            <a:ext cx="790575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1903</TotalTime>
  <Words>431</Words>
  <Application>Microsoft Office PowerPoint</Application>
  <PresentationFormat>Широкоэкранный</PresentationFormat>
  <Paragraphs>201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43" baseType="lpstr">
      <vt:lpstr>Arial</vt:lpstr>
      <vt:lpstr>Arial Narrow</vt:lpstr>
      <vt:lpstr>Bahnschrift</vt:lpstr>
      <vt:lpstr>Calibri</vt:lpstr>
      <vt:lpstr>Cambria</vt:lpstr>
      <vt:lpstr>Cambria Math</vt:lpstr>
      <vt:lpstr>Century Gothic</vt:lpstr>
      <vt:lpstr>Monotype Corsiva</vt:lpstr>
      <vt:lpstr>Symbol</vt:lpstr>
      <vt:lpstr>Times New Roman</vt:lpstr>
      <vt:lpstr>Wingdings 3</vt:lpstr>
      <vt:lpstr>Сектор</vt:lpstr>
      <vt:lpstr>Формула</vt:lpstr>
      <vt:lpstr>Точечный рисунок</vt:lpstr>
      <vt:lpstr>Уравнение</vt:lpstr>
      <vt:lpstr>Microsoft Equation 3.0</vt:lpstr>
      <vt:lpstr>Похідні найпростіших та складених  функцій.  Похідні степеневих і тригонометричних функцій. Правила диференціювання.</vt:lpstr>
      <vt:lpstr>Вона на вигляд недолуга: Штришок маленький ,та й усе, Але яку значну потугу Цей ледь помітний знак несе! Це символ моря знань високих, Який не має меж і дна Не ступите не раз ні кроку Без терміну,що зветься ПОХІДНА.</vt:lpstr>
      <vt:lpstr>1) На малюнках зображено графіки похідних диференційованих на R функцій. Яка з функцій спадає на відрізку [-1;1] ? </vt:lpstr>
      <vt:lpstr>2) Серед наведених графіків укажіть графік функції y=f(x) , якщо на(-∞;0]   f′(x)&gt;0, на [0;+ ∞) f′(x)&lt;0 </vt:lpstr>
      <vt:lpstr>3) Укажіть значення похідної y=f(x) у точці з  абцисою х0 :</vt:lpstr>
      <vt:lpstr>4) Укажіть кутовий коефіцієнт дотичної до графіка функції  y=f(x) в точці х0: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Диференціювання складених функцій.</vt:lpstr>
      <vt:lpstr>Диференціювання складених функцій.</vt:lpstr>
      <vt:lpstr>Таблиця похідних складених функцій.</vt:lpstr>
      <vt:lpstr>Таблиця похідних складених функцій.</vt:lpstr>
      <vt:lpstr>Приклади знаходження похідних складених функцій</vt:lpstr>
      <vt:lpstr>Приклади знаходження похідних складених функцій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 завдання.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Valeriia</dc:creator>
  <cp:lastModifiedBy>Valeriia</cp:lastModifiedBy>
  <cp:revision>51</cp:revision>
  <dcterms:created xsi:type="dcterms:W3CDTF">2021-09-04T15:08:39Z</dcterms:created>
  <dcterms:modified xsi:type="dcterms:W3CDTF">2023-09-13T10:13:58Z</dcterms:modified>
</cp:coreProperties>
</file>