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8"/>
  </p:notesMasterIdLst>
  <p:sldIdLst>
    <p:sldId id="256" r:id="rId2"/>
    <p:sldId id="379" r:id="rId3"/>
    <p:sldId id="380" r:id="rId4"/>
    <p:sldId id="349" r:id="rId5"/>
    <p:sldId id="352" r:id="rId6"/>
    <p:sldId id="381" r:id="rId7"/>
    <p:sldId id="385" r:id="rId8"/>
    <p:sldId id="390" r:id="rId9"/>
    <p:sldId id="360" r:id="rId10"/>
    <p:sldId id="400" r:id="rId11"/>
    <p:sldId id="399" r:id="rId12"/>
    <p:sldId id="393" r:id="rId13"/>
    <p:sldId id="386" r:id="rId14"/>
    <p:sldId id="387" r:id="rId15"/>
    <p:sldId id="410" r:id="rId16"/>
    <p:sldId id="382" r:id="rId17"/>
    <p:sldId id="383" r:id="rId18"/>
    <p:sldId id="395" r:id="rId19"/>
    <p:sldId id="404" r:id="rId20"/>
    <p:sldId id="405" r:id="rId21"/>
    <p:sldId id="401" r:id="rId22"/>
    <p:sldId id="402" r:id="rId23"/>
    <p:sldId id="403" r:id="rId24"/>
    <p:sldId id="406" r:id="rId25"/>
    <p:sldId id="407" r:id="rId26"/>
    <p:sldId id="396" r:id="rId27"/>
    <p:sldId id="397" r:id="rId28"/>
    <p:sldId id="391" r:id="rId29"/>
    <p:sldId id="388" r:id="rId30"/>
    <p:sldId id="398" r:id="rId31"/>
    <p:sldId id="394" r:id="rId32"/>
    <p:sldId id="375" r:id="rId33"/>
    <p:sldId id="378" r:id="rId34"/>
    <p:sldId id="376" r:id="rId35"/>
    <p:sldId id="412" r:id="rId36"/>
    <p:sldId id="411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 autoAdjust="0"/>
    <p:restoredTop sz="94712" autoAdjust="0"/>
  </p:normalViewPr>
  <p:slideViewPr>
    <p:cSldViewPr snapToGrid="0">
      <p:cViewPr>
        <p:scale>
          <a:sx n="100" d="100"/>
          <a:sy n="100" d="100"/>
        </p:scale>
        <p:origin x="-129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1058DE3-E5DD-444A-8E4D-D733A133C555}" type="datetimeFigureOut">
              <a:rPr lang="ru-RU"/>
              <a:pPr>
                <a:defRPr/>
              </a:pPr>
              <a:t>19.09.2021</a:t>
            </a:fld>
            <a:endParaRPr lang="ru-RU"/>
          </a:p>
        </p:txBody>
      </p:sp>
      <p:sp>
        <p:nvSpPr>
          <p:cNvPr id="14340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BE1A1BD-17FC-4914-93F9-79FF459DE4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EFF71-EFE2-4700-B9B1-12AD7F77121B}" type="datetimeFigureOut">
              <a:rPr lang="ru-RU"/>
              <a:pPr>
                <a:defRPr/>
              </a:pPr>
              <a:t>19.09.2021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5E0-B1A9-4B5E-8875-3FDBA92425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1C4AB-F20C-4AA7-ABA8-5964CC787C96}" type="datetimeFigureOut">
              <a:rPr lang="ru-RU"/>
              <a:pPr>
                <a:defRPr/>
              </a:pPr>
              <a:t>19.09.2021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659EB-2C94-4A5C-8FAD-E13F8B9C15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BC0B8-FB48-4C9C-8113-13BCD9DCFAD8}" type="datetimeFigureOut">
              <a:rPr lang="ru-RU"/>
              <a:pPr>
                <a:defRPr/>
              </a:pPr>
              <a:t>19.09.2021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F980F-B616-4C96-9515-473E1F4880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012F9-A6F1-492D-8FB8-65B51CA0FB1E}" type="datetimeFigureOut">
              <a:rPr lang="ru-RU"/>
              <a:pPr>
                <a:defRPr/>
              </a:pPr>
              <a:t>19.09.2021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79B41-9647-462C-92D0-49BC8621AF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A759A-7CD2-40B2-9F5B-81216CDD1B85}" type="datetimeFigureOut">
              <a:rPr lang="ru-RU"/>
              <a:pPr>
                <a:defRPr/>
              </a:pPr>
              <a:t>19.09.2021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3935B-78E5-4C77-895C-2BDF122CAB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09937-30EA-49C9-A145-746FF5756497}" type="datetimeFigureOut">
              <a:rPr lang="ru-RU"/>
              <a:pPr>
                <a:defRPr/>
              </a:pPr>
              <a:t>19.09.2021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54A39-E54E-4D80-AF29-FA23DC00F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02C18-2D33-4627-8595-0EB2E70939E6}" type="datetimeFigureOut">
              <a:rPr lang="ru-RU"/>
              <a:pPr>
                <a:defRPr/>
              </a:pPr>
              <a:t>19.09.2021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28FF4-85E9-4D16-BAE3-8F7C9581D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1F738-C114-4422-AE3C-45233EDDBB10}" type="datetimeFigureOut">
              <a:rPr lang="ru-RU"/>
              <a:pPr>
                <a:defRPr/>
              </a:pPr>
              <a:t>19.09.2021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3E21A-5A91-48E9-BBF0-C2DD7BC71E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0BFA6-B007-4259-920B-0D7166A01916}" type="datetimeFigureOut">
              <a:rPr lang="ru-RU"/>
              <a:pPr>
                <a:defRPr/>
              </a:pPr>
              <a:t>19.09.2021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1DEA-B090-4211-9A50-6214A8640C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AE358-EA75-4C8B-AC08-A4A1DF3D5EC0}" type="datetimeFigureOut">
              <a:rPr lang="ru-RU"/>
              <a:pPr>
                <a:defRPr/>
              </a:pPr>
              <a:t>19.09.2021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ECA3A-4D03-4714-91A3-9CC8EE49E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EFF61-2F6D-4709-9AE4-EB05142E35ED}" type="datetimeFigureOut">
              <a:rPr lang="ru-RU"/>
              <a:pPr>
                <a:defRPr/>
              </a:pPr>
              <a:t>19.09.2021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C7ACC-79E9-4036-84FD-CE246F7E27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8D3B-C0C6-4AAF-AAB2-1BE459B00E36}" type="datetimeFigureOut">
              <a:rPr lang="ru-RU"/>
              <a:pPr>
                <a:defRPr/>
              </a:pPr>
              <a:t>19.09.2021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E686-FF4A-46ED-9330-E20F92B0A5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982F9A-2795-457F-9F66-207A62F0DBB9}" type="datetimeFigureOut">
              <a:rPr lang="ru-RU"/>
              <a:pPr>
                <a:defRPr/>
              </a:pPr>
              <a:t>19.09.2021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5DD226-E005-4510-A9DD-C01F47FADF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3" r:id="rId3"/>
    <p:sldLayoutId id="2147483672" r:id="rId4"/>
    <p:sldLayoutId id="2147483671" r:id="rId5"/>
    <p:sldLayoutId id="2147483670" r:id="rId6"/>
    <p:sldLayoutId id="2147483669" r:id="rId7"/>
    <p:sldLayoutId id="2147483668" r:id="rId8"/>
    <p:sldLayoutId id="2147483667" r:id="rId9"/>
    <p:sldLayoutId id="2147483666" r:id="rId10"/>
    <p:sldLayoutId id="2147483665" r:id="rId11"/>
    <p:sldLayoutId id="214748366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90513"/>
            <a:ext cx="9144000" cy="1362075"/>
          </a:xfrm>
        </p:spPr>
        <p:txBody>
          <a:bodyPr anchor="b"/>
          <a:lstStyle/>
          <a:p>
            <a:pPr algn="ctr" eaLnBrk="1" hangingPunct="1">
              <a:lnSpc>
                <a:spcPct val="75000"/>
              </a:lnSpc>
            </a:pPr>
            <a:r>
              <a:rPr lang="uk-UA" sz="3200" b="1" u="sng" smtClean="0"/>
              <a:t>Вікові морфофункціональні особливості пасивної частини опорно-рухового апарату дитини.</a:t>
            </a:r>
            <a:r>
              <a:rPr lang="uk-UA" sz="4000" smtClean="0"/>
              <a:t> </a:t>
            </a:r>
            <a:endParaRPr lang="ru-RU" sz="4000" smtClean="0"/>
          </a:p>
        </p:txBody>
      </p:sp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4427538" y="1625600"/>
            <a:ext cx="4716462" cy="48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ctr"/>
            <a:r>
              <a:rPr lang="uk-UA" sz="2800">
                <a:solidFill>
                  <a:schemeClr val="tx1"/>
                </a:solidFill>
              </a:rPr>
              <a:t>План</a:t>
            </a:r>
          </a:p>
          <a:p>
            <a:pPr indent="449263">
              <a:lnSpc>
                <a:spcPct val="85000"/>
              </a:lnSpc>
              <a:buFontTx/>
              <a:buAutoNum type="arabicPeriod"/>
            </a:pPr>
            <a:r>
              <a:rPr lang="uk-UA" sz="2400">
                <a:solidFill>
                  <a:schemeClr val="tx1"/>
                </a:solidFill>
              </a:rPr>
              <a:t>Біологічне  значення  опорно-рухової  системи.  </a:t>
            </a:r>
          </a:p>
          <a:p>
            <a:pPr indent="449263">
              <a:lnSpc>
                <a:spcPct val="85000"/>
              </a:lnSpc>
              <a:buFontTx/>
              <a:buAutoNum type="arabicPeriod"/>
            </a:pPr>
            <a:r>
              <a:rPr lang="uk-UA" sz="2400">
                <a:solidFill>
                  <a:schemeClr val="tx1"/>
                </a:solidFill>
              </a:rPr>
              <a:t>Загальні  відомості  про скелет: форма, з’єднання, будова і хімічний склад кісток, ріст кісток, частини скелета. </a:t>
            </a:r>
          </a:p>
          <a:p>
            <a:pPr indent="449263">
              <a:lnSpc>
                <a:spcPct val="85000"/>
              </a:lnSpc>
              <a:buFontTx/>
              <a:buAutoNum type="arabicPeriod"/>
            </a:pPr>
            <a:r>
              <a:rPr lang="uk-UA" sz="2400">
                <a:solidFill>
                  <a:schemeClr val="tx1"/>
                </a:solidFill>
              </a:rPr>
              <a:t>Вікові особливості кісток та скелета. </a:t>
            </a:r>
          </a:p>
          <a:p>
            <a:pPr indent="449263">
              <a:lnSpc>
                <a:spcPct val="85000"/>
              </a:lnSpc>
              <a:buFontTx/>
              <a:buAutoNum type="arabicPeriod"/>
            </a:pPr>
            <a:r>
              <a:rPr lang="uk-UA" sz="2400">
                <a:solidFill>
                  <a:schemeClr val="tx1"/>
                </a:solidFill>
              </a:rPr>
              <a:t>Основні види сполучень кісток.</a:t>
            </a:r>
          </a:p>
          <a:p>
            <a:pPr indent="449263">
              <a:lnSpc>
                <a:spcPct val="85000"/>
              </a:lnSpc>
              <a:buFontTx/>
              <a:buAutoNum type="arabicPeriod"/>
            </a:pPr>
            <a:r>
              <a:rPr lang="uk-UA" sz="2400">
                <a:solidFill>
                  <a:schemeClr val="tx1"/>
                </a:solidFill>
              </a:rPr>
              <a:t>Будова суглобу, його основні і допоміжні елементи. Вікові особливості</a:t>
            </a:r>
            <a:r>
              <a:rPr lang="uk-UA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1804988"/>
            <a:ext cx="401002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25" y="314325"/>
            <a:ext cx="8658225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0" y="285750"/>
            <a:ext cx="870585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223838"/>
            <a:ext cx="8743950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568325"/>
          </a:xfrm>
        </p:spPr>
        <p:txBody>
          <a:bodyPr/>
          <a:lstStyle/>
          <a:p>
            <a:r>
              <a:rPr lang="uk-UA" sz="3200" smtClean="0"/>
              <a:t>Вікові особливості та ріст кісток</a:t>
            </a:r>
            <a:endParaRPr lang="ru-RU" sz="3200" smtClean="0"/>
          </a:p>
        </p:txBody>
      </p:sp>
      <p:sp>
        <p:nvSpPr>
          <p:cNvPr id="28674" name="Содержимое 2"/>
          <p:cNvSpPr>
            <a:spLocks noGrp="1"/>
          </p:cNvSpPr>
          <p:nvPr>
            <p:ph idx="4294967295"/>
          </p:nvPr>
        </p:nvSpPr>
        <p:spPr>
          <a:xfrm>
            <a:off x="457200" y="5876925"/>
            <a:ext cx="8229600" cy="792163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uk-UA" sz="2000" smtClean="0"/>
              <a:t>Хрящовий скелет ембріона (4-5 тижнів)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uk-UA" sz="2000" smtClean="0"/>
              <a:t>Формування кісток (3-й місяць)</a:t>
            </a:r>
            <a:endParaRPr lang="ru-RU" sz="2000" smtClean="0"/>
          </a:p>
        </p:txBody>
      </p:sp>
      <p:pic>
        <p:nvPicPr>
          <p:cNvPr id="28675" name="Picture 2" descr="Рис. 1. Схематическое изображение локализации предхрящевых скоплений мезенхимы у зародыша человека на 4—5-й неделе внутpиутpoбнoгo развития: 1 — хорда; 2 — затылочный комплекс; 3 — позвоночник; 4 — лопатка; 5 — закладка костей рук; 6 — ладонная пластинка; 7 — ребра; 8 — таз; 9 — закладка костей ног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828675"/>
            <a:ext cx="4537075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Рис. 2. Схематическое изображение локализации первичных точек окостенения в скелете зародыша человека на 3-м месяце виутриутробного развития: 1 — интерпариетальный центр; 2 — чешуйчатая часть височной кости; 3 — супраокципитальный центр; 4 — затылочная дуга; 5 — нервная дужка; 6 — ключица; 7 — лопатка; 8 — плечевая кость; 9 — ребра; 10 — подвздошная кость; 11 — бедренная кость; 12 — малоберцовая кость; 13 — большеберцовая кость; 14 — локтевая кость; 15 — лучевая кость; 16 — дистальная фаланга; 17 — верхняя челюсть; 18 — лобная кость; 19 — скуловая кость; 20 — нижняя челюсть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836613"/>
            <a:ext cx="410527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568325"/>
          </a:xfrm>
        </p:spPr>
        <p:txBody>
          <a:bodyPr/>
          <a:lstStyle/>
          <a:p>
            <a:r>
              <a:rPr lang="uk-UA" sz="3200" smtClean="0"/>
              <a:t>Вікові особливості та ріст кісток</a:t>
            </a:r>
            <a:endParaRPr lang="ru-RU" sz="3200" smtClean="0"/>
          </a:p>
        </p:txBody>
      </p:sp>
      <p:pic>
        <p:nvPicPr>
          <p:cNvPr id="31747" name="Picture 2" descr="http://www.hudeika.ru/img/clip_image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6150" y="974725"/>
            <a:ext cx="2900363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0" descr="http://www.kidport.com/reflib/science/HumanBody/SkeletalSystem/images/SkeletonAnteri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2350" y="920750"/>
            <a:ext cx="252095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2" descr="http://t1.gstatic.com/images?q=tbn:ANd9GcT-xzzW4DbI-6iVMZmXbE1mVd88fdaahZe7w90kOwaiAX-BZGID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03288"/>
            <a:ext cx="37909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Прямоугольник 9"/>
          <p:cNvSpPr>
            <a:spLocks noChangeArrowheads="1"/>
          </p:cNvSpPr>
          <p:nvPr/>
        </p:nvSpPr>
        <p:spPr bwMode="auto">
          <a:xfrm>
            <a:off x="5707063" y="3789363"/>
            <a:ext cx="34432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400" b="0">
                <a:solidFill>
                  <a:schemeClr val="tx1"/>
                </a:solidFill>
                <a:latin typeface="Calibri" pitchFamily="34" charset="0"/>
              </a:rPr>
              <a:t>Ріст кісток закінчується</a:t>
            </a:r>
          </a:p>
          <a:p>
            <a:pPr algn="ctr"/>
            <a:r>
              <a:rPr lang="uk-UA" sz="2400" b="0">
                <a:solidFill>
                  <a:schemeClr val="tx1"/>
                </a:solidFill>
                <a:latin typeface="Calibri" pitchFamily="34" charset="0"/>
              </a:rPr>
              <a:t> у 25 років. </a:t>
            </a:r>
          </a:p>
        </p:txBody>
      </p:sp>
      <p:sp>
        <p:nvSpPr>
          <p:cNvPr id="31751" name="Прямоугольник 10"/>
          <p:cNvSpPr>
            <a:spLocks noChangeArrowheads="1"/>
          </p:cNvSpPr>
          <p:nvPr/>
        </p:nvSpPr>
        <p:spPr bwMode="auto">
          <a:xfrm>
            <a:off x="5003800" y="4797425"/>
            <a:ext cx="393223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uk-UA" sz="28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Скостеніння скелета </a:t>
            </a:r>
          </a:p>
          <a:p>
            <a:pPr algn="ctr">
              <a:lnSpc>
                <a:spcPct val="70000"/>
              </a:lnSpc>
            </a:pPr>
            <a:r>
              <a:rPr lang="uk-UA" sz="28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триває усе життя.</a:t>
            </a:r>
            <a:endParaRPr lang="ru-RU" sz="28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338" y="188913"/>
            <a:ext cx="6261100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6423025" y="717550"/>
            <a:ext cx="2720975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ru-RU">
                <a:solidFill>
                  <a:schemeClr val="tx1"/>
                </a:solidFill>
              </a:rPr>
              <a:t>У дітей трубчасті кістки ростуть у довжину за рахунок хрящів між кінцями кісток (епіфізами) і їх тілом (діафізом), а у товщину — за рахунок поверхневої тканини — окістя. Пласкі кістки ростуть у всіх напрямках тільки за рахунок окістя. На момент закінчення росту тіла людини хрящі у багатьох кістках замінюються на кісткову тканину. Розвиток скелету у чоловіків закінчується у 20-24 роки, а у жінок — у 17-21 рік.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1675" y="0"/>
            <a:ext cx="3171825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2449513" y="0"/>
            <a:ext cx="3648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>
                <a:solidFill>
                  <a:schemeClr val="tx1"/>
                </a:solidFill>
              </a:rPr>
              <a:t>█████████████████████</a:t>
            </a:r>
            <a:r>
              <a:rPr lang="ru-RU"/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body" idx="1"/>
          </p:nvPr>
        </p:nvSpPr>
        <p:spPr>
          <a:xfrm>
            <a:off x="0" y="438150"/>
            <a:ext cx="9144000" cy="6191250"/>
          </a:xfrm>
        </p:spPr>
        <p:txBody>
          <a:bodyPr/>
          <a:lstStyle/>
          <a:p>
            <a:pPr>
              <a:lnSpc>
                <a:spcPct val="75000"/>
              </a:lnSpc>
              <a:spcBef>
                <a:spcPts val="600"/>
              </a:spcBef>
            </a:pPr>
            <a:r>
              <a:rPr lang="ru-RU" b="1" smtClean="0"/>
              <a:t>Окостеніння починається із середньої частини діафізу, де утвориться завдяки діяльності остебластів кісткова манжетка. </a:t>
            </a:r>
          </a:p>
          <a:p>
            <a:pPr>
              <a:lnSpc>
                <a:spcPct val="75000"/>
              </a:lnSpc>
              <a:spcBef>
                <a:spcPts val="600"/>
              </a:spcBef>
            </a:pPr>
            <a:r>
              <a:rPr lang="ru-RU" b="1" smtClean="0"/>
              <a:t>Кісткова манжетка росте у напрямку до епіфізів. Разом з тим відбувається збільшення її товщини за рахунок утворення усе нових і нових шарів кісткової тканини. </a:t>
            </a:r>
          </a:p>
          <a:p>
            <a:pPr>
              <a:lnSpc>
                <a:spcPct val="75000"/>
              </a:lnSpc>
              <a:spcBef>
                <a:spcPts val="600"/>
              </a:spcBef>
            </a:pPr>
            <a:r>
              <a:rPr lang="ru-RU" b="1" smtClean="0"/>
              <a:t>Одночасно усередині відбувається розсмоктування хрящової і кісткової тканин, при цьому формується косткомозкова порожнина. Таким чином, зовні відбувається усе нові нашарування шарів кісткової тканини, а зсередини руйнування залишків хрящової і кісткової тканин. За рахунок цього кістка росте у товщину. </a:t>
            </a:r>
          </a:p>
          <a:p>
            <a:pPr>
              <a:lnSpc>
                <a:spcPct val="75000"/>
              </a:lnSpc>
              <a:spcBef>
                <a:spcPts val="600"/>
              </a:spcBef>
            </a:pPr>
            <a:r>
              <a:rPr lang="ru-RU" b="1" smtClean="0"/>
              <a:t>На визначеному етапі ембріонального розвитку з’являються вогнища окостеніння у епіфізах. Однак тривалий час на межі діафізу й епіфізу зберігається хрящова зона – пластинка росту, що обумовлює здатність росту кісток у довжину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23850"/>
            <a:ext cx="876300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5" y="190500"/>
            <a:ext cx="75819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" y="257175"/>
            <a:ext cx="870585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457200"/>
            <a:ext cx="81915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76225"/>
            <a:ext cx="8696325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314325"/>
            <a:ext cx="8648700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47650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28600"/>
            <a:ext cx="87725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14325"/>
            <a:ext cx="86010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285750"/>
            <a:ext cx="8658225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4963" y="219075"/>
            <a:ext cx="575310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9688" y="166688"/>
            <a:ext cx="65151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58813"/>
          </a:xfrm>
        </p:spPr>
        <p:txBody>
          <a:bodyPr/>
          <a:lstStyle/>
          <a:p>
            <a:r>
              <a:rPr lang="ru-RU" sz="3600" smtClean="0"/>
              <a:t>Вікові особливості кісток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23963"/>
            <a:ext cx="9144000" cy="5394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568325"/>
          </a:xfrm>
        </p:spPr>
        <p:txBody>
          <a:bodyPr/>
          <a:lstStyle/>
          <a:p>
            <a:r>
              <a:rPr lang="uk-UA" sz="3200" smtClean="0"/>
              <a:t>Вікові особливості та ріст кісток</a:t>
            </a:r>
            <a:endParaRPr lang="ru-RU" sz="3200" smtClean="0"/>
          </a:p>
        </p:txBody>
      </p:sp>
      <p:sp>
        <p:nvSpPr>
          <p:cNvPr id="46082" name="Содержимое 2"/>
          <p:cNvSpPr>
            <a:spLocks noGrp="1"/>
          </p:cNvSpPr>
          <p:nvPr>
            <p:ph idx="4294967295"/>
          </p:nvPr>
        </p:nvSpPr>
        <p:spPr>
          <a:xfrm>
            <a:off x="457200" y="5805488"/>
            <a:ext cx="8229600" cy="863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uk-UA" sz="2000" smtClean="0"/>
              <a:t>Ріст кісток регулюється гормоном росту, </a:t>
            </a:r>
          </a:p>
          <a:p>
            <a:pPr algn="ctr">
              <a:buFont typeface="Arial" charset="0"/>
              <a:buNone/>
            </a:pPr>
            <a:r>
              <a:rPr lang="uk-UA" sz="2000" smtClean="0"/>
              <a:t>залежить від обміну Са і Р, вітамінів </a:t>
            </a:r>
            <a:r>
              <a:rPr lang="en-US" sz="2000" smtClean="0"/>
              <a:t>D</a:t>
            </a:r>
            <a:r>
              <a:rPr lang="uk-UA" sz="2000" smtClean="0"/>
              <a:t> (нестача </a:t>
            </a:r>
            <a:r>
              <a:rPr lang="uk-UA" sz="2000" smtClean="0">
                <a:cs typeface="Calibri" pitchFamily="34" charset="0"/>
              </a:rPr>
              <a:t>→</a:t>
            </a:r>
            <a:r>
              <a:rPr lang="uk-UA" sz="2000" smtClean="0"/>
              <a:t> рахіт) і А</a:t>
            </a:r>
          </a:p>
        </p:txBody>
      </p:sp>
      <p:pic>
        <p:nvPicPr>
          <p:cNvPr id="46083" name="Picture 2" descr="http://www.yourhormones.info/repository/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2133600"/>
            <a:ext cx="28575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AutoShape 4" descr="http://mygazeta.com/i/2010/11/Explore-the-World-of-Vitamin-D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46085" name="Picture 6" descr="http://mygazeta.com/i/2010/11/Explore-the-World-of-Vitamin-D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908050"/>
            <a:ext cx="298450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8" descr="http://pics.kstati.net/2012/08/stein_vit_D_im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4076700"/>
            <a:ext cx="22701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2" descr="http://img1.liveinternet.ru/images/attach/c/5/86/560/86560879_vitamin_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2205038"/>
            <a:ext cx="28162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4" descr="http://mama.ru/images/object_4161.111608556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0788" y="787400"/>
            <a:ext cx="2478087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16" descr="http://static.medportal.ru/pic/common/hash/5/b/5b58322f-0ef9-44ee-8be0-e9bce6aa2be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4156075"/>
            <a:ext cx="24479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10" descr="http://www.a-b-v.ru/wp-content/uploads/2010/06/vitamin-d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213" y="2924175"/>
            <a:ext cx="202247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1" name="Прямоугольник 14"/>
          <p:cNvSpPr>
            <a:spLocks noChangeArrowheads="1"/>
          </p:cNvSpPr>
          <p:nvPr/>
        </p:nvSpPr>
        <p:spPr bwMode="auto">
          <a:xfrm>
            <a:off x="2700338" y="4437063"/>
            <a:ext cx="8159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b="0">
                <a:solidFill>
                  <a:schemeClr val="tx1"/>
                </a:solidFill>
                <a:latin typeface="Calibri" pitchFamily="34" charset="0"/>
              </a:rPr>
              <a:t>D</a:t>
            </a:r>
            <a:endParaRPr lang="ru-RU" sz="8000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6092" name="Прямоугольник 15"/>
          <p:cNvSpPr>
            <a:spLocks noChangeArrowheads="1"/>
          </p:cNvSpPr>
          <p:nvPr/>
        </p:nvSpPr>
        <p:spPr bwMode="auto">
          <a:xfrm>
            <a:off x="5867400" y="4437063"/>
            <a:ext cx="777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8000" b="0">
                <a:solidFill>
                  <a:schemeClr val="tx1"/>
                </a:solidFill>
                <a:latin typeface="Calibri" pitchFamily="34" charset="0"/>
              </a:rPr>
              <a:t>А</a:t>
            </a:r>
            <a:endParaRPr lang="ru-RU" sz="8000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6093" name="Прямоугольник 16"/>
          <p:cNvSpPr>
            <a:spLocks noChangeArrowheads="1"/>
          </p:cNvSpPr>
          <p:nvPr/>
        </p:nvSpPr>
        <p:spPr bwMode="auto">
          <a:xfrm>
            <a:off x="3419475" y="765175"/>
            <a:ext cx="249078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8800" b="0">
                <a:solidFill>
                  <a:schemeClr val="tx1"/>
                </a:solidFill>
                <a:latin typeface="Calibri" pitchFamily="34" charset="0"/>
              </a:rPr>
              <a:t>Са </a:t>
            </a:r>
            <a:r>
              <a:rPr lang="uk-UA" sz="2400" b="0">
                <a:solidFill>
                  <a:schemeClr val="tx1"/>
                </a:solidFill>
                <a:latin typeface="Calibri" pitchFamily="34" charset="0"/>
              </a:rPr>
              <a:t>і</a:t>
            </a:r>
            <a:r>
              <a:rPr lang="uk-UA" sz="8800" b="0">
                <a:solidFill>
                  <a:schemeClr val="tx1"/>
                </a:solidFill>
                <a:latin typeface="Calibri" pitchFamily="34" charset="0"/>
              </a:rPr>
              <a:t> Р</a:t>
            </a:r>
            <a:endParaRPr lang="ru-RU" sz="8800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6094" name="Прямоугольник 17"/>
          <p:cNvSpPr>
            <a:spLocks noChangeArrowheads="1"/>
          </p:cNvSpPr>
          <p:nvPr/>
        </p:nvSpPr>
        <p:spPr bwMode="auto">
          <a:xfrm>
            <a:off x="4067175" y="5013325"/>
            <a:ext cx="1006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0">
                <a:solidFill>
                  <a:schemeClr val="tx1"/>
                </a:solidFill>
                <a:latin typeface="Calibri" pitchFamily="34" charset="0"/>
              </a:rPr>
              <a:t>вітаміни</a:t>
            </a:r>
            <a:endParaRPr lang="ru-RU" b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610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390525"/>
            <a:ext cx="8677275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" y="985838"/>
            <a:ext cx="858202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76213"/>
            <a:ext cx="88773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/>
          <p:cNvSpPr>
            <a:spLocks noGrp="1"/>
          </p:cNvSpPr>
          <p:nvPr>
            <p:ph type="body" idx="1"/>
          </p:nvPr>
        </p:nvSpPr>
        <p:spPr>
          <a:xfrm>
            <a:off x="628650" y="549275"/>
            <a:ext cx="7886700" cy="56276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sz="3200" b="1" smtClean="0"/>
              <a:t>Суглоби</a:t>
            </a:r>
            <a:r>
              <a:rPr lang="uk-UA" sz="3200" smtClean="0"/>
              <a:t> – рухомі сполучення між кістками, які з’єднуються. Між кістками є щілина. В кожному суглобі є: </a:t>
            </a:r>
          </a:p>
          <a:p>
            <a:r>
              <a:rPr lang="uk-UA" sz="3200" b="1" smtClean="0"/>
              <a:t>основні  елементи суглоба</a:t>
            </a:r>
            <a:r>
              <a:rPr lang="uk-UA" sz="3200" smtClean="0"/>
              <a:t>: суглобові поверхні кісток, що з’єднуються; суглобова капсула (сумка); суглобова порожнина;  міжсуглобові хрящі; суглобова (синовіальна) рідина;</a:t>
            </a:r>
          </a:p>
          <a:p>
            <a:r>
              <a:rPr lang="uk-UA" sz="3200" b="1" smtClean="0"/>
              <a:t>допоміжні утворення</a:t>
            </a:r>
            <a:r>
              <a:rPr lang="uk-UA" sz="3200" smtClean="0"/>
              <a:t> суглобів: диски, меніски, суглобові губи, сезамоподібні кістки, зв’язки та ін.</a:t>
            </a:r>
            <a:endParaRPr lang="ru-RU" sz="320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 descr="З'єднання кісток, види. Будова суглоба, допоміжний апарат суглоба.  Класифікація суглобів, види рухів у суглобах. — Wi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5" y="176213"/>
            <a:ext cx="7991475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3"/>
          <p:cNvSpPr>
            <a:spLocks noGrp="1"/>
          </p:cNvSpPr>
          <p:nvPr>
            <p:ph type="body" idx="1"/>
          </p:nvPr>
        </p:nvSpPr>
        <p:spPr>
          <a:xfrm>
            <a:off x="0" y="320675"/>
            <a:ext cx="9144000" cy="6537325"/>
          </a:xfrm>
        </p:spPr>
        <p:txBody>
          <a:bodyPr/>
          <a:lstStyle/>
          <a:p>
            <a:pPr>
              <a:lnSpc>
                <a:spcPct val="75000"/>
              </a:lnSpc>
              <a:spcBef>
                <a:spcPts val="800"/>
              </a:spcBef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У новонародженого майже немає повністю сформованих кісток. Фіброзні з’єднання представлені синдесмозами і швами.</a:t>
            </a:r>
          </a:p>
          <a:p>
            <a:pPr>
              <a:lnSpc>
                <a:spcPct val="75000"/>
              </a:lnSpc>
              <a:spcBef>
                <a:spcPts val="800"/>
              </a:spcBef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Зв’язки сформовані лише в основних рисах. Вони пухкі, відносно тонкі і слабенькі. Основні великі зв’язки суглобів виражені досить добре, ряд дрібних, допоміжних – не повністю диференційовані чи не виражені. </a:t>
            </a:r>
          </a:p>
          <a:p>
            <a:pPr>
              <a:lnSpc>
                <a:spcPct val="75000"/>
              </a:lnSpc>
              <a:spcBef>
                <a:spcPts val="800"/>
              </a:spcBef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Зубчасті і лускаті шви у новонародженого відсутні. На їх місці наявні фіброзні пластинки, які досягають у місцях несформованих кутів покривних кісток значної величини (тім’ячка). </a:t>
            </a:r>
          </a:p>
          <a:p>
            <a:pPr>
              <a:lnSpc>
                <a:spcPct val="75000"/>
              </a:lnSpc>
              <a:spcBef>
                <a:spcPts val="800"/>
              </a:spcBef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Вклинення практично відсутні, зачатки молочних зубів знаходяться в альвеолярній борозні вільно, оскільки міжальвеоральні перегородки не розвинуті.</a:t>
            </a:r>
          </a:p>
          <a:p>
            <a:pPr>
              <a:lnSpc>
                <a:spcPct val="75000"/>
              </a:lnSpc>
              <a:spcBef>
                <a:spcPts val="800"/>
              </a:spcBef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Хрящові з’єднання представлені широко. В місцях, де у дорослих знаходяться синхондрози, у новонародженого розташовуються значні прошарки хрящової тканини. </a:t>
            </a:r>
          </a:p>
          <a:p>
            <a:pPr>
              <a:lnSpc>
                <a:spcPct val="75000"/>
              </a:lnSpc>
              <a:spcBef>
                <a:spcPts val="800"/>
              </a:spcBef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Лобковий симфіз, ручка грудини і міжхребцеві симфізи ще не сформовані.</a:t>
            </a:r>
          </a:p>
          <a:p>
            <a:pPr>
              <a:lnSpc>
                <a:spcPct val="75000"/>
              </a:lnSpc>
              <a:spcBef>
                <a:spcPts val="800"/>
              </a:spcBef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Синовіальні з’єднання, чи суглоби, у новонародженого, в основному, сформовані і мають всі три компоненти – суглобову капсулу, суглобові поверхні кісток і суглобову щілину (порожнину). Рельєф суглобових поверхонь у багатьох суглобах виражений не чітко, ряд суглобів має неконгруентні суглобові поверхні. Суглобові диски, суглобові губи і меніски тоненькі, сформовані не повністю.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/>
          <p:cNvSpPr>
            <a:spLocks noGrp="1"/>
          </p:cNvSpPr>
          <p:nvPr>
            <p:ph type="body" idx="1"/>
          </p:nvPr>
        </p:nvSpPr>
        <p:spPr>
          <a:xfrm>
            <a:off x="0" y="304800"/>
            <a:ext cx="9144000" cy="6553200"/>
          </a:xfrm>
        </p:spPr>
        <p:txBody>
          <a:bodyPr/>
          <a:lstStyle/>
          <a:p>
            <a:pPr>
              <a:lnSpc>
                <a:spcPct val="75000"/>
              </a:lnSpc>
              <a:spcBef>
                <a:spcPts val="700"/>
              </a:spcBef>
            </a:pPr>
            <a:r>
              <a:rPr lang="ru-RU" smtClean="0"/>
              <a:t>Інтенсивний  розвиток  суглобів  відбувається  у  2-3  роки.  </a:t>
            </a:r>
          </a:p>
          <a:p>
            <a:pPr>
              <a:lnSpc>
                <a:spcPct val="75000"/>
              </a:lnSpc>
              <a:spcBef>
                <a:spcPts val="700"/>
              </a:spcBef>
            </a:pPr>
            <a:r>
              <a:rPr lang="ru-RU" smtClean="0"/>
              <a:t>Інтенсивна колагенізація  капсул  і  зв’язок  –  з  3  до  8  років. У фіброзній мембрані суглобової капсули у дітей з 3 до 6 років збільшується кількість колагенових волокон, які сильно потовщуються, забезпечуючи її міцність. </a:t>
            </a:r>
          </a:p>
          <a:p>
            <a:pPr>
              <a:lnSpc>
                <a:spcPct val="75000"/>
              </a:lnSpc>
              <a:spcBef>
                <a:spcPts val="700"/>
              </a:spcBef>
            </a:pPr>
            <a:r>
              <a:rPr lang="ru-RU" smtClean="0"/>
              <a:t>У віці 6-10 років спостерігається ускладнення у будові суглобової капсули, збільшується кількість ворсинок і складок синовіальної мембрани, відбувається формування судинних сіток і нервових закінчень синовіальної мембрани. </a:t>
            </a:r>
          </a:p>
          <a:p>
            <a:pPr>
              <a:lnSpc>
                <a:spcPct val="75000"/>
              </a:lnSpc>
              <a:spcBef>
                <a:spcPts val="700"/>
              </a:spcBef>
            </a:pPr>
            <a:r>
              <a:rPr lang="ru-RU" smtClean="0"/>
              <a:t>Кінцеве формування усіх елементів суглобів закінчується у віці 13-16 років. </a:t>
            </a:r>
          </a:p>
          <a:p>
            <a:pPr>
              <a:lnSpc>
                <a:spcPct val="75000"/>
              </a:lnSpc>
              <a:spcBef>
                <a:spcPts val="700"/>
              </a:spcBef>
            </a:pPr>
            <a:r>
              <a:rPr lang="ru-RU" smtClean="0"/>
              <a:t>Плечовий суглоб має пласку суглобову западину. ЇЇ форма встановлюється у 4-7 років. Суглобова губа невисока. Капсула суглоба і дзьобо-плечочова зв’язка  зрощені. Капсула натягнута. Зв’язка міцна, але коротка.  Рухи обмежені.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" y="252413"/>
            <a:ext cx="8715375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62200" y="279400"/>
            <a:ext cx="6619875" cy="568325"/>
          </a:xfrm>
        </p:spPr>
        <p:txBody>
          <a:bodyPr/>
          <a:lstStyle/>
          <a:p>
            <a:r>
              <a:rPr lang="uk-UA" sz="3200" smtClean="0"/>
              <a:t>Анатомічна будова кісток</a:t>
            </a:r>
            <a:endParaRPr lang="ru-RU" sz="3200" smtClean="0"/>
          </a:p>
        </p:txBody>
      </p:sp>
      <p:sp>
        <p:nvSpPr>
          <p:cNvPr id="22530" name="Содержимое 2"/>
          <p:cNvSpPr>
            <a:spLocks noGrp="1"/>
          </p:cNvSpPr>
          <p:nvPr>
            <p:ph idx="4294967295"/>
          </p:nvPr>
        </p:nvSpPr>
        <p:spPr>
          <a:xfrm>
            <a:off x="457200" y="6092825"/>
            <a:ext cx="8229600" cy="57626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uk-UA" sz="2400" smtClean="0"/>
              <a:t>Трубчасті кістки (кістки кінцівок) </a:t>
            </a:r>
            <a:endParaRPr lang="ru-RU" sz="2400" smtClean="0"/>
          </a:p>
        </p:txBody>
      </p:sp>
      <p:pic>
        <p:nvPicPr>
          <p:cNvPr id="22531" name="Picture 2" descr="http://www.kgau.ru/distance/resources/turitcyna/img/Image2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7075"/>
            <a:ext cx="4284663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http://www.mysportphysio.com/media/img/346190/anatomy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9588" y="1052513"/>
            <a:ext cx="4824412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http://t1.gstatic.com/images?q=tbn:ANd9GcTFH0Gr8vTIKwUwOjGHEZLN0Ts1q4Qxoc8U2LiW6dji3jDfqyGMy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711997">
            <a:off x="4261644" y="2386807"/>
            <a:ext cx="2990850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 descr="http://t1.gstatic.com/images?q=tbn:ANd9GcTFH0Gr8vTIKwUwOjGHEZLN0Ts1q4Qxoc8U2LiW6dji3jDfqyGMy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752993">
            <a:off x="6284119" y="2861469"/>
            <a:ext cx="2916238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0" descr="http://t1.gstatic.com/images?q=tbn:ANd9GcTFH0Gr8vTIKwUwOjGHEZLN0Ts1q4Qxoc8U2LiW6dji3jDfqyGMy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1225" y="1125538"/>
            <a:ext cx="188277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2" descr="http://t1.gstatic.com/images?q=tbn:ANd9GcTFH0Gr8vTIKwUwOjGHEZLN0Ts1q4Qxoc8U2LiW6dji3jDfqyGMy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765175"/>
            <a:ext cx="21002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4" descr="http://t1.gstatic.com/images?q=tbn:ANd9GcTFH0Gr8vTIKwUwOjGHEZLN0Ts1q4Qxoc8U2LiW6dji3jDfqyGMy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692150"/>
            <a:ext cx="12239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6" descr="http://t1.gstatic.com/images?q=tbn:ANd9GcTFH0Gr8vTIKwUwOjGHEZLN0Ts1q4Qxoc8U2LiW6dji3jDfqyGMy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452020">
            <a:off x="3516313" y="990600"/>
            <a:ext cx="12509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8" descr="http://t1.gstatic.com/images?q=tbn:ANd9GcTFH0Gr8vTIKwUwOjGHEZLN0Ts1q4Qxoc8U2LiW6dji3jDfqyGMy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81759">
            <a:off x="2238375" y="5408613"/>
            <a:ext cx="18732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20" descr="http://t1.gstatic.com/images?q=tbn:ANd9GcTFH0Gr8vTIKwUwOjGHEZLN0Ts1q4Qxoc8U2LiW6dji3jDfqyGMy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5516563"/>
            <a:ext cx="9382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1" name="Прямоугольник 13"/>
          <p:cNvSpPr>
            <a:spLocks noChangeArrowheads="1"/>
          </p:cNvSpPr>
          <p:nvPr/>
        </p:nvSpPr>
        <p:spPr bwMode="auto">
          <a:xfrm>
            <a:off x="468313" y="1052513"/>
            <a:ext cx="12652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0">
                <a:solidFill>
                  <a:schemeClr val="tx1"/>
                </a:solidFill>
                <a:latin typeface="Calibri" pitchFamily="34" charset="0"/>
              </a:rPr>
              <a:t>Окістя↘</a:t>
            </a:r>
            <a:endParaRPr lang="ru-RU" sz="2400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2542" name="Прямоугольник 14"/>
          <p:cNvSpPr>
            <a:spLocks noChangeArrowheads="1"/>
          </p:cNvSpPr>
          <p:nvPr/>
        </p:nvSpPr>
        <p:spPr bwMode="auto">
          <a:xfrm>
            <a:off x="3276600" y="836613"/>
            <a:ext cx="30019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uk-UA" sz="2400" b="0">
                <a:solidFill>
                  <a:schemeClr val="tx1"/>
                </a:solidFill>
                <a:latin typeface="Calibri" pitchFamily="34" charset="0"/>
              </a:rPr>
              <a:t>Компактна (щільна) </a:t>
            </a:r>
          </a:p>
          <a:p>
            <a:pPr>
              <a:lnSpc>
                <a:spcPct val="80000"/>
              </a:lnSpc>
            </a:pPr>
            <a:r>
              <a:rPr lang="uk-UA" sz="2400" b="0">
                <a:solidFill>
                  <a:schemeClr val="tx1"/>
                </a:solidFill>
                <a:latin typeface="Calibri" pitchFamily="34" charset="0"/>
              </a:rPr>
              <a:t>↙кісткова тканина</a:t>
            </a:r>
            <a:endParaRPr lang="ru-RU" sz="2400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2543" name="Прямоугольник 15"/>
          <p:cNvSpPr>
            <a:spLocks noChangeArrowheads="1"/>
          </p:cNvSpPr>
          <p:nvPr/>
        </p:nvSpPr>
        <p:spPr bwMode="auto">
          <a:xfrm>
            <a:off x="2987675" y="5229225"/>
            <a:ext cx="38020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0">
                <a:solidFill>
                  <a:schemeClr val="tx1"/>
                </a:solidFill>
                <a:latin typeface="Calibri" pitchFamily="34" charset="0"/>
              </a:rPr>
              <a:t>↖Губчаста </a:t>
            </a:r>
          </a:p>
          <a:p>
            <a:r>
              <a:rPr lang="uk-UA" sz="2400" b="0">
                <a:solidFill>
                  <a:schemeClr val="tx1"/>
                </a:solidFill>
                <a:latin typeface="Calibri" pitchFamily="34" charset="0"/>
              </a:rPr>
              <a:t>кісткова тканина</a:t>
            </a:r>
            <a:endParaRPr lang="ru-RU" sz="2400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2544" name="Прямоугольник 16"/>
          <p:cNvSpPr>
            <a:spLocks noChangeArrowheads="1"/>
          </p:cNvSpPr>
          <p:nvPr/>
        </p:nvSpPr>
        <p:spPr bwMode="auto">
          <a:xfrm>
            <a:off x="7308850" y="1268413"/>
            <a:ext cx="1192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0">
                <a:solidFill>
                  <a:schemeClr val="tx1"/>
                </a:solidFill>
                <a:latin typeface="Calibri" pitchFamily="34" charset="0"/>
              </a:rPr>
              <a:t>Головка</a:t>
            </a:r>
            <a:endParaRPr lang="ru-RU" sz="2400" b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2545" name="Picture 22" descr="http://t1.gstatic.com/images?q=tbn:ANd9GcTFH0Gr8vTIKwUwOjGHEZLN0Ts1q4Qxoc8U2LiW6dji3jDfqyGMy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5661025"/>
            <a:ext cx="8143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6" name="Прямоугольник 19"/>
          <p:cNvSpPr>
            <a:spLocks noChangeArrowheads="1"/>
          </p:cNvSpPr>
          <p:nvPr/>
        </p:nvSpPr>
        <p:spPr bwMode="auto">
          <a:xfrm>
            <a:off x="7740650" y="5300663"/>
            <a:ext cx="1192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0">
                <a:solidFill>
                  <a:schemeClr val="tx1"/>
                </a:solidFill>
                <a:latin typeface="Calibri" pitchFamily="34" charset="0"/>
              </a:rPr>
              <a:t>Головка</a:t>
            </a:r>
            <a:endParaRPr lang="ru-RU" sz="2400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2547" name="Прямоугольник 20"/>
          <p:cNvSpPr>
            <a:spLocks noChangeArrowheads="1"/>
          </p:cNvSpPr>
          <p:nvPr/>
        </p:nvSpPr>
        <p:spPr bwMode="auto">
          <a:xfrm>
            <a:off x="7092950" y="3213100"/>
            <a:ext cx="723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0">
                <a:solidFill>
                  <a:schemeClr val="tx1"/>
                </a:solidFill>
                <a:latin typeface="Calibri" pitchFamily="34" charset="0"/>
              </a:rPr>
              <a:t>Тіло</a:t>
            </a:r>
            <a:endParaRPr lang="ru-RU" sz="2400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2548" name="Прямоугольник 21"/>
          <p:cNvSpPr>
            <a:spLocks noChangeArrowheads="1"/>
          </p:cNvSpPr>
          <p:nvPr/>
        </p:nvSpPr>
        <p:spPr bwMode="auto">
          <a:xfrm>
            <a:off x="7019925" y="836613"/>
            <a:ext cx="1154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0">
                <a:solidFill>
                  <a:schemeClr val="tx1"/>
                </a:solidFill>
                <a:latin typeface="Calibri" pitchFamily="34" charset="0"/>
              </a:rPr>
              <a:t>↙Хрящ</a:t>
            </a:r>
            <a:endParaRPr lang="ru-RU" sz="2400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2549" name="Прямоугольник 22"/>
          <p:cNvSpPr>
            <a:spLocks noChangeArrowheads="1"/>
          </p:cNvSpPr>
          <p:nvPr/>
        </p:nvSpPr>
        <p:spPr bwMode="auto">
          <a:xfrm>
            <a:off x="5940425" y="5445125"/>
            <a:ext cx="1162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0">
                <a:solidFill>
                  <a:schemeClr val="tx1"/>
                </a:solidFill>
                <a:latin typeface="Calibri" pitchFamily="34" charset="0"/>
              </a:rPr>
              <a:t>Хрящ→</a:t>
            </a:r>
            <a:endParaRPr lang="ru-RU" sz="2400" b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2550" name="Picture 24" descr="http://artroskop.ru/uploads/posts/2012-02/1329052874_hras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4149725"/>
            <a:ext cx="12588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1" name="Прямоугольник 24"/>
          <p:cNvSpPr>
            <a:spLocks noChangeArrowheads="1"/>
          </p:cNvSpPr>
          <p:nvPr/>
        </p:nvSpPr>
        <p:spPr bwMode="auto">
          <a:xfrm>
            <a:off x="5219700" y="5157788"/>
            <a:ext cx="13827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0">
                <a:solidFill>
                  <a:schemeClr val="tx1"/>
                </a:solidFill>
                <a:latin typeface="Calibri" pitchFamily="34" charset="0"/>
              </a:rPr>
              <a:t>Хондроцити</a:t>
            </a:r>
            <a:endParaRPr lang="ru-RU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2552" name="Прямоугольник 25"/>
          <p:cNvSpPr>
            <a:spLocks noChangeArrowheads="1"/>
          </p:cNvSpPr>
          <p:nvPr/>
        </p:nvSpPr>
        <p:spPr bwMode="auto">
          <a:xfrm>
            <a:off x="3563938" y="1700213"/>
            <a:ext cx="17764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0">
                <a:solidFill>
                  <a:schemeClr val="tx1"/>
                </a:solidFill>
                <a:latin typeface="Calibri" pitchFamily="34" charset="0"/>
              </a:rPr>
              <a:t>↙Тут червоний </a:t>
            </a:r>
          </a:p>
          <a:p>
            <a:r>
              <a:rPr lang="uk-UA" b="0">
                <a:solidFill>
                  <a:schemeClr val="tx1"/>
                </a:solidFill>
                <a:latin typeface="Calibri" pitchFamily="34" charset="0"/>
              </a:rPr>
              <a:t>кістковий мозок</a:t>
            </a:r>
            <a:endParaRPr lang="ru-RU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2553" name="Прямоугольник 26"/>
          <p:cNvSpPr>
            <a:spLocks noChangeArrowheads="1"/>
          </p:cNvSpPr>
          <p:nvPr/>
        </p:nvSpPr>
        <p:spPr bwMode="auto">
          <a:xfrm>
            <a:off x="5292725" y="1557338"/>
            <a:ext cx="1943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0">
                <a:solidFill>
                  <a:schemeClr val="tx1"/>
                </a:solidFill>
                <a:latin typeface="Calibri" pitchFamily="34" charset="0"/>
              </a:rPr>
              <a:t>Тут червоний ↗ </a:t>
            </a:r>
          </a:p>
          <a:p>
            <a:r>
              <a:rPr lang="uk-UA" b="0">
                <a:solidFill>
                  <a:schemeClr val="tx1"/>
                </a:solidFill>
                <a:latin typeface="Calibri" pitchFamily="34" charset="0"/>
              </a:rPr>
              <a:t>кістковий мозок</a:t>
            </a:r>
            <a:endParaRPr lang="ru-RU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2554" name="Прямоугольник 27"/>
          <p:cNvSpPr>
            <a:spLocks noChangeArrowheads="1"/>
          </p:cNvSpPr>
          <p:nvPr/>
        </p:nvSpPr>
        <p:spPr bwMode="auto">
          <a:xfrm>
            <a:off x="4427538" y="2924175"/>
            <a:ext cx="2717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0">
                <a:solidFill>
                  <a:schemeClr val="tx1"/>
                </a:solidFill>
                <a:latin typeface="Calibri" pitchFamily="34" charset="0"/>
              </a:rPr>
              <a:t>Тут у дітей червоний </a:t>
            </a:r>
          </a:p>
          <a:p>
            <a:r>
              <a:rPr lang="uk-UA" b="0">
                <a:solidFill>
                  <a:schemeClr val="tx1"/>
                </a:solidFill>
                <a:latin typeface="Calibri" pitchFamily="34" charset="0"/>
              </a:rPr>
              <a:t>кістковий мозок, а у → дорослих – жовтий </a:t>
            </a:r>
            <a:endParaRPr lang="ru-RU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2555" name="Прямоугольник 28"/>
          <p:cNvSpPr>
            <a:spLocks noChangeArrowheads="1"/>
          </p:cNvSpPr>
          <p:nvPr/>
        </p:nvSpPr>
        <p:spPr bwMode="auto">
          <a:xfrm>
            <a:off x="7181850" y="4365625"/>
            <a:ext cx="19621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0">
                <a:solidFill>
                  <a:schemeClr val="tx1"/>
                </a:solidFill>
                <a:latin typeface="Calibri" pitchFamily="34" charset="0"/>
              </a:rPr>
              <a:t>Тут червоний  кістковий       </a:t>
            </a:r>
          </a:p>
          <a:p>
            <a:r>
              <a:rPr lang="uk-UA" b="0">
                <a:solidFill>
                  <a:schemeClr val="tx1"/>
                </a:solidFill>
                <a:latin typeface="Calibri" pitchFamily="34" charset="0"/>
              </a:rPr>
              <a:t>↓ мозок</a:t>
            </a:r>
            <a:endParaRPr lang="ru-RU" b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Лекція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1663" y="3624263"/>
            <a:ext cx="3462337" cy="3076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2635</TotalTime>
  <Words>625</Words>
  <Application>Microsoft Office PowerPoint</Application>
  <PresentationFormat>Экран (4:3)</PresentationFormat>
  <Paragraphs>65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 Light</vt:lpstr>
      <vt:lpstr>Calibri</vt:lpstr>
      <vt:lpstr>Times New Roman</vt:lpstr>
      <vt:lpstr>Тема Office</vt:lpstr>
      <vt:lpstr>Вікові морфофункціональні особливості пасивної частини опорно-рухового апарату дитини. </vt:lpstr>
      <vt:lpstr>Слайд 2</vt:lpstr>
      <vt:lpstr>Слайд 3</vt:lpstr>
      <vt:lpstr>Слайд 4</vt:lpstr>
      <vt:lpstr>Слайд 5</vt:lpstr>
      <vt:lpstr>Слайд 6</vt:lpstr>
      <vt:lpstr>Анатомічна будова кісток</vt:lpstr>
      <vt:lpstr>Слайд 8</vt:lpstr>
      <vt:lpstr>Слайд 9</vt:lpstr>
      <vt:lpstr>Слайд 10</vt:lpstr>
      <vt:lpstr>Слайд 11</vt:lpstr>
      <vt:lpstr>Слайд 12</vt:lpstr>
      <vt:lpstr>Вікові особливості та ріст кісток</vt:lpstr>
      <vt:lpstr>Вікові особливості та ріст кісток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Вікові особливості кісток</vt:lpstr>
      <vt:lpstr>Вікові особливості та ріст кісток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1</cp:lastModifiedBy>
  <cp:revision>45</cp:revision>
  <dcterms:created xsi:type="dcterms:W3CDTF">2016-11-12T15:02:45Z</dcterms:created>
  <dcterms:modified xsi:type="dcterms:W3CDTF">2021-09-19T16:37:42Z</dcterms:modified>
</cp:coreProperties>
</file>