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notesMasterIdLst>
    <p:notesMasterId r:id="rId35"/>
  </p:notesMasterIdLst>
  <p:sldIdLst>
    <p:sldId id="256" r:id="rId2"/>
    <p:sldId id="257" r:id="rId3"/>
    <p:sldId id="323" r:id="rId4"/>
    <p:sldId id="324" r:id="rId5"/>
    <p:sldId id="348" r:id="rId6"/>
    <p:sldId id="326" r:id="rId7"/>
    <p:sldId id="327" r:id="rId8"/>
    <p:sldId id="328" r:id="rId9"/>
    <p:sldId id="350" r:id="rId10"/>
    <p:sldId id="296" r:id="rId11"/>
    <p:sldId id="306" r:id="rId12"/>
    <p:sldId id="307" r:id="rId13"/>
    <p:sldId id="308" r:id="rId14"/>
    <p:sldId id="309" r:id="rId15"/>
    <p:sldId id="329" r:id="rId16"/>
    <p:sldId id="330" r:id="rId17"/>
    <p:sldId id="305" r:id="rId18"/>
    <p:sldId id="331" r:id="rId19"/>
    <p:sldId id="332" r:id="rId20"/>
    <p:sldId id="351" r:id="rId21"/>
    <p:sldId id="310" r:id="rId22"/>
    <p:sldId id="311" r:id="rId23"/>
    <p:sldId id="297" r:id="rId24"/>
    <p:sldId id="298" r:id="rId25"/>
    <p:sldId id="299" r:id="rId26"/>
    <p:sldId id="300" r:id="rId27"/>
    <p:sldId id="301" r:id="rId28"/>
    <p:sldId id="335" r:id="rId29"/>
    <p:sldId id="336" r:id="rId30"/>
    <p:sldId id="337" r:id="rId31"/>
    <p:sldId id="352" r:id="rId32"/>
    <p:sldId id="349" r:id="rId33"/>
    <p:sldId id="312" r:id="rId3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  <a:srgbClr val="00FF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48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7" Type="http://schemas.openxmlformats.org/officeDocument/2006/relationships/image" Target="../media/image45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6" Type="http://schemas.openxmlformats.org/officeDocument/2006/relationships/image" Target="../media/image44.wmf"/><Relationship Id="rId5" Type="http://schemas.openxmlformats.org/officeDocument/2006/relationships/image" Target="../media/image43.wmf"/><Relationship Id="rId4" Type="http://schemas.openxmlformats.org/officeDocument/2006/relationships/image" Target="../media/image4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0F97E90-96C2-4639-AAD3-DE5A3B3CD9DF}" type="datetimeFigureOut">
              <a:rPr lang="ru-RU"/>
              <a:pPr>
                <a:defRPr/>
              </a:pPr>
              <a:t>10.04.2023</a:t>
            </a:fld>
            <a:endParaRPr lang="uk-UA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uk-UA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4B1FE51-13D6-473D-B5C9-FB8B84B160E1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775595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8C24DD2-5679-47B3-B78D-4074F9F8DAB7}" type="slidenum">
              <a:rPr lang="ru-RU" smtClean="0"/>
              <a:pPr/>
              <a:t>10</a:t>
            </a:fld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624702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86486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w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259013"/>
            <a:ext cx="9142413" cy="4597400"/>
            <a:chOff x="0" y="1423"/>
            <a:chExt cx="5759" cy="2896"/>
          </a:xfrm>
        </p:grpSpPr>
        <p:pic>
          <p:nvPicPr>
            <p:cNvPr id="5" name="Picture 3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7339" b="11440"/>
            <a:stretch>
              <a:fillRect/>
            </a:stretch>
          </p:blipFill>
          <p:spPr bwMode="auto">
            <a:xfrm>
              <a:off x="3976" y="1423"/>
              <a:ext cx="1783" cy="2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Freeform 4"/>
            <p:cNvSpPr>
              <a:spLocks/>
            </p:cNvSpPr>
            <p:nvPr/>
          </p:nvSpPr>
          <p:spPr bwMode="auto">
            <a:xfrm>
              <a:off x="0" y="3378"/>
              <a:ext cx="2509" cy="196"/>
            </a:xfrm>
            <a:custGeom>
              <a:avLst/>
              <a:gdLst>
                <a:gd name="T0" fmla="*/ 39 w 2509"/>
                <a:gd name="T1" fmla="*/ 61 h 196"/>
                <a:gd name="T2" fmla="*/ 104 w 2509"/>
                <a:gd name="T3" fmla="*/ 28 h 196"/>
                <a:gd name="T4" fmla="*/ 182 w 2509"/>
                <a:gd name="T5" fmla="*/ 13 h 196"/>
                <a:gd name="T6" fmla="*/ 281 w 2509"/>
                <a:gd name="T7" fmla="*/ 13 h 196"/>
                <a:gd name="T8" fmla="*/ 357 w 2509"/>
                <a:gd name="T9" fmla="*/ 34 h 196"/>
                <a:gd name="T10" fmla="*/ 440 w 2509"/>
                <a:gd name="T11" fmla="*/ 85 h 196"/>
                <a:gd name="T12" fmla="*/ 509 w 2509"/>
                <a:gd name="T13" fmla="*/ 129 h 196"/>
                <a:gd name="T14" fmla="*/ 626 w 2509"/>
                <a:gd name="T15" fmla="*/ 148 h 196"/>
                <a:gd name="T16" fmla="*/ 728 w 2509"/>
                <a:gd name="T17" fmla="*/ 135 h 196"/>
                <a:gd name="T18" fmla="*/ 806 w 2509"/>
                <a:gd name="T19" fmla="*/ 93 h 196"/>
                <a:gd name="T20" fmla="*/ 899 w 2509"/>
                <a:gd name="T21" fmla="*/ 36 h 196"/>
                <a:gd name="T22" fmla="*/ 998 w 2509"/>
                <a:gd name="T23" fmla="*/ 4 h 196"/>
                <a:gd name="T24" fmla="*/ 1119 w 2509"/>
                <a:gd name="T25" fmla="*/ 6 h 196"/>
                <a:gd name="T26" fmla="*/ 1214 w 2509"/>
                <a:gd name="T27" fmla="*/ 39 h 196"/>
                <a:gd name="T28" fmla="*/ 1308 w 2509"/>
                <a:gd name="T29" fmla="*/ 102 h 196"/>
                <a:gd name="T30" fmla="*/ 1403 w 2509"/>
                <a:gd name="T31" fmla="*/ 133 h 196"/>
                <a:gd name="T32" fmla="*/ 1514 w 2509"/>
                <a:gd name="T33" fmla="*/ 133 h 196"/>
                <a:gd name="T34" fmla="*/ 1593 w 2509"/>
                <a:gd name="T35" fmla="*/ 111 h 196"/>
                <a:gd name="T36" fmla="*/ 1668 w 2509"/>
                <a:gd name="T37" fmla="*/ 61 h 196"/>
                <a:gd name="T38" fmla="*/ 1754 w 2509"/>
                <a:gd name="T39" fmla="*/ 18 h 196"/>
                <a:gd name="T40" fmla="*/ 1844 w 2509"/>
                <a:gd name="T41" fmla="*/ 1 h 196"/>
                <a:gd name="T42" fmla="*/ 1958 w 2509"/>
                <a:gd name="T43" fmla="*/ 4 h 196"/>
                <a:gd name="T44" fmla="*/ 2039 w 2509"/>
                <a:gd name="T45" fmla="*/ 33 h 196"/>
                <a:gd name="T46" fmla="*/ 2118 w 2509"/>
                <a:gd name="T47" fmla="*/ 88 h 196"/>
                <a:gd name="T48" fmla="*/ 2192 w 2509"/>
                <a:gd name="T49" fmla="*/ 124 h 196"/>
                <a:gd name="T50" fmla="*/ 2303 w 2509"/>
                <a:gd name="T51" fmla="*/ 138 h 196"/>
                <a:gd name="T52" fmla="*/ 2412 w 2509"/>
                <a:gd name="T53" fmla="*/ 106 h 196"/>
                <a:gd name="T54" fmla="*/ 2463 w 2509"/>
                <a:gd name="T55" fmla="*/ 66 h 196"/>
                <a:gd name="T56" fmla="*/ 2489 w 2509"/>
                <a:gd name="T57" fmla="*/ 61 h 196"/>
                <a:gd name="T58" fmla="*/ 2507 w 2509"/>
                <a:gd name="T59" fmla="*/ 76 h 196"/>
                <a:gd name="T60" fmla="*/ 2508 w 2509"/>
                <a:gd name="T61" fmla="*/ 96 h 196"/>
                <a:gd name="T62" fmla="*/ 2490 w 2509"/>
                <a:gd name="T63" fmla="*/ 118 h 196"/>
                <a:gd name="T64" fmla="*/ 2429 w 2509"/>
                <a:gd name="T65" fmla="*/ 160 h 196"/>
                <a:gd name="T66" fmla="*/ 2352 w 2509"/>
                <a:gd name="T67" fmla="*/ 183 h 196"/>
                <a:gd name="T68" fmla="*/ 2238 w 2509"/>
                <a:gd name="T69" fmla="*/ 184 h 196"/>
                <a:gd name="T70" fmla="*/ 2156 w 2509"/>
                <a:gd name="T71" fmla="*/ 172 h 196"/>
                <a:gd name="T72" fmla="*/ 2076 w 2509"/>
                <a:gd name="T73" fmla="*/ 133 h 196"/>
                <a:gd name="T74" fmla="*/ 2018 w 2509"/>
                <a:gd name="T75" fmla="*/ 87 h 196"/>
                <a:gd name="T76" fmla="*/ 1934 w 2509"/>
                <a:gd name="T77" fmla="*/ 55 h 196"/>
                <a:gd name="T78" fmla="*/ 1836 w 2509"/>
                <a:gd name="T79" fmla="*/ 49 h 196"/>
                <a:gd name="T80" fmla="*/ 1743 w 2509"/>
                <a:gd name="T81" fmla="*/ 79 h 196"/>
                <a:gd name="T82" fmla="*/ 1677 w 2509"/>
                <a:gd name="T83" fmla="*/ 118 h 196"/>
                <a:gd name="T84" fmla="*/ 1586 w 2509"/>
                <a:gd name="T85" fmla="*/ 165 h 196"/>
                <a:gd name="T86" fmla="*/ 1475 w 2509"/>
                <a:gd name="T87" fmla="*/ 186 h 196"/>
                <a:gd name="T88" fmla="*/ 1377 w 2509"/>
                <a:gd name="T89" fmla="*/ 180 h 196"/>
                <a:gd name="T90" fmla="*/ 1269 w 2509"/>
                <a:gd name="T91" fmla="*/ 136 h 196"/>
                <a:gd name="T92" fmla="*/ 1197 w 2509"/>
                <a:gd name="T93" fmla="*/ 84 h 196"/>
                <a:gd name="T94" fmla="*/ 1128 w 2509"/>
                <a:gd name="T95" fmla="*/ 55 h 196"/>
                <a:gd name="T96" fmla="*/ 1020 w 2509"/>
                <a:gd name="T97" fmla="*/ 49 h 196"/>
                <a:gd name="T98" fmla="*/ 914 w 2509"/>
                <a:gd name="T99" fmla="*/ 78 h 196"/>
                <a:gd name="T100" fmla="*/ 831 w 2509"/>
                <a:gd name="T101" fmla="*/ 135 h 196"/>
                <a:gd name="T102" fmla="*/ 713 w 2509"/>
                <a:gd name="T103" fmla="*/ 187 h 196"/>
                <a:gd name="T104" fmla="*/ 600 w 2509"/>
                <a:gd name="T105" fmla="*/ 195 h 196"/>
                <a:gd name="T106" fmla="*/ 494 w 2509"/>
                <a:gd name="T107" fmla="*/ 175 h 196"/>
                <a:gd name="T108" fmla="*/ 408 w 2509"/>
                <a:gd name="T109" fmla="*/ 123 h 196"/>
                <a:gd name="T110" fmla="*/ 338 w 2509"/>
                <a:gd name="T111" fmla="*/ 79 h 196"/>
                <a:gd name="T112" fmla="*/ 251 w 2509"/>
                <a:gd name="T113" fmla="*/ 60 h 196"/>
                <a:gd name="T114" fmla="*/ 144 w 2509"/>
                <a:gd name="T115" fmla="*/ 67 h 196"/>
                <a:gd name="T116" fmla="*/ 56 w 2509"/>
                <a:gd name="T117" fmla="*/ 108 h 196"/>
                <a:gd name="T118" fmla="*/ 5 w 2509"/>
                <a:gd name="T119" fmla="*/ 93 h 19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509" h="196">
                  <a:moveTo>
                    <a:pt x="5" y="93"/>
                  </a:moveTo>
                  <a:lnTo>
                    <a:pt x="39" y="61"/>
                  </a:lnTo>
                  <a:lnTo>
                    <a:pt x="71" y="43"/>
                  </a:lnTo>
                  <a:lnTo>
                    <a:pt x="104" y="28"/>
                  </a:lnTo>
                  <a:lnTo>
                    <a:pt x="144" y="18"/>
                  </a:lnTo>
                  <a:lnTo>
                    <a:pt x="182" y="13"/>
                  </a:lnTo>
                  <a:lnTo>
                    <a:pt x="227" y="10"/>
                  </a:lnTo>
                  <a:lnTo>
                    <a:pt x="281" y="13"/>
                  </a:lnTo>
                  <a:lnTo>
                    <a:pt x="321" y="22"/>
                  </a:lnTo>
                  <a:lnTo>
                    <a:pt x="357" y="34"/>
                  </a:lnTo>
                  <a:lnTo>
                    <a:pt x="408" y="60"/>
                  </a:lnTo>
                  <a:lnTo>
                    <a:pt x="440" y="85"/>
                  </a:lnTo>
                  <a:lnTo>
                    <a:pt x="474" y="111"/>
                  </a:lnTo>
                  <a:lnTo>
                    <a:pt x="509" y="129"/>
                  </a:lnTo>
                  <a:lnTo>
                    <a:pt x="561" y="142"/>
                  </a:lnTo>
                  <a:lnTo>
                    <a:pt x="626" y="148"/>
                  </a:lnTo>
                  <a:lnTo>
                    <a:pt x="677" y="145"/>
                  </a:lnTo>
                  <a:lnTo>
                    <a:pt x="728" y="135"/>
                  </a:lnTo>
                  <a:lnTo>
                    <a:pt x="770" y="117"/>
                  </a:lnTo>
                  <a:lnTo>
                    <a:pt x="806" y="93"/>
                  </a:lnTo>
                  <a:lnTo>
                    <a:pt x="860" y="57"/>
                  </a:lnTo>
                  <a:lnTo>
                    <a:pt x="899" y="36"/>
                  </a:lnTo>
                  <a:lnTo>
                    <a:pt x="950" y="13"/>
                  </a:lnTo>
                  <a:lnTo>
                    <a:pt x="998" y="4"/>
                  </a:lnTo>
                  <a:lnTo>
                    <a:pt x="1043" y="3"/>
                  </a:lnTo>
                  <a:lnTo>
                    <a:pt x="1119" y="6"/>
                  </a:lnTo>
                  <a:lnTo>
                    <a:pt x="1181" y="21"/>
                  </a:lnTo>
                  <a:lnTo>
                    <a:pt x="1214" y="39"/>
                  </a:lnTo>
                  <a:lnTo>
                    <a:pt x="1260" y="66"/>
                  </a:lnTo>
                  <a:lnTo>
                    <a:pt x="1308" y="102"/>
                  </a:lnTo>
                  <a:lnTo>
                    <a:pt x="1349" y="121"/>
                  </a:lnTo>
                  <a:lnTo>
                    <a:pt x="1403" y="133"/>
                  </a:lnTo>
                  <a:lnTo>
                    <a:pt x="1458" y="138"/>
                  </a:lnTo>
                  <a:lnTo>
                    <a:pt x="1514" y="133"/>
                  </a:lnTo>
                  <a:lnTo>
                    <a:pt x="1557" y="123"/>
                  </a:lnTo>
                  <a:lnTo>
                    <a:pt x="1593" y="111"/>
                  </a:lnTo>
                  <a:lnTo>
                    <a:pt x="1635" y="84"/>
                  </a:lnTo>
                  <a:lnTo>
                    <a:pt x="1668" y="61"/>
                  </a:lnTo>
                  <a:lnTo>
                    <a:pt x="1704" y="39"/>
                  </a:lnTo>
                  <a:lnTo>
                    <a:pt x="1754" y="18"/>
                  </a:lnTo>
                  <a:lnTo>
                    <a:pt x="1794" y="6"/>
                  </a:lnTo>
                  <a:lnTo>
                    <a:pt x="1844" y="1"/>
                  </a:lnTo>
                  <a:lnTo>
                    <a:pt x="1907" y="0"/>
                  </a:lnTo>
                  <a:lnTo>
                    <a:pt x="1958" y="4"/>
                  </a:lnTo>
                  <a:lnTo>
                    <a:pt x="2003" y="18"/>
                  </a:lnTo>
                  <a:lnTo>
                    <a:pt x="2039" y="33"/>
                  </a:lnTo>
                  <a:lnTo>
                    <a:pt x="2073" y="54"/>
                  </a:lnTo>
                  <a:lnTo>
                    <a:pt x="2118" y="88"/>
                  </a:lnTo>
                  <a:lnTo>
                    <a:pt x="2153" y="109"/>
                  </a:lnTo>
                  <a:lnTo>
                    <a:pt x="2192" y="124"/>
                  </a:lnTo>
                  <a:lnTo>
                    <a:pt x="2244" y="135"/>
                  </a:lnTo>
                  <a:lnTo>
                    <a:pt x="2303" y="138"/>
                  </a:lnTo>
                  <a:lnTo>
                    <a:pt x="2355" y="129"/>
                  </a:lnTo>
                  <a:lnTo>
                    <a:pt x="2412" y="106"/>
                  </a:lnTo>
                  <a:lnTo>
                    <a:pt x="2439" y="87"/>
                  </a:lnTo>
                  <a:lnTo>
                    <a:pt x="2463" y="66"/>
                  </a:lnTo>
                  <a:lnTo>
                    <a:pt x="2475" y="61"/>
                  </a:lnTo>
                  <a:lnTo>
                    <a:pt x="2489" y="61"/>
                  </a:lnTo>
                  <a:lnTo>
                    <a:pt x="2499" y="66"/>
                  </a:lnTo>
                  <a:lnTo>
                    <a:pt x="2507" y="76"/>
                  </a:lnTo>
                  <a:lnTo>
                    <a:pt x="2508" y="85"/>
                  </a:lnTo>
                  <a:lnTo>
                    <a:pt x="2508" y="96"/>
                  </a:lnTo>
                  <a:lnTo>
                    <a:pt x="2504" y="106"/>
                  </a:lnTo>
                  <a:lnTo>
                    <a:pt x="2490" y="118"/>
                  </a:lnTo>
                  <a:lnTo>
                    <a:pt x="2463" y="139"/>
                  </a:lnTo>
                  <a:lnTo>
                    <a:pt x="2429" y="160"/>
                  </a:lnTo>
                  <a:lnTo>
                    <a:pt x="2399" y="172"/>
                  </a:lnTo>
                  <a:lnTo>
                    <a:pt x="2352" y="183"/>
                  </a:lnTo>
                  <a:lnTo>
                    <a:pt x="2298" y="186"/>
                  </a:lnTo>
                  <a:lnTo>
                    <a:pt x="2238" y="184"/>
                  </a:lnTo>
                  <a:lnTo>
                    <a:pt x="2192" y="180"/>
                  </a:lnTo>
                  <a:lnTo>
                    <a:pt x="2156" y="172"/>
                  </a:lnTo>
                  <a:lnTo>
                    <a:pt x="2114" y="156"/>
                  </a:lnTo>
                  <a:lnTo>
                    <a:pt x="2076" y="133"/>
                  </a:lnTo>
                  <a:lnTo>
                    <a:pt x="2049" y="112"/>
                  </a:lnTo>
                  <a:lnTo>
                    <a:pt x="2018" y="87"/>
                  </a:lnTo>
                  <a:lnTo>
                    <a:pt x="1977" y="67"/>
                  </a:lnTo>
                  <a:lnTo>
                    <a:pt x="1934" y="55"/>
                  </a:lnTo>
                  <a:lnTo>
                    <a:pt x="1886" y="49"/>
                  </a:lnTo>
                  <a:lnTo>
                    <a:pt x="1836" y="49"/>
                  </a:lnTo>
                  <a:lnTo>
                    <a:pt x="1776" y="64"/>
                  </a:lnTo>
                  <a:lnTo>
                    <a:pt x="1743" y="79"/>
                  </a:lnTo>
                  <a:lnTo>
                    <a:pt x="1707" y="99"/>
                  </a:lnTo>
                  <a:lnTo>
                    <a:pt x="1677" y="118"/>
                  </a:lnTo>
                  <a:lnTo>
                    <a:pt x="1626" y="147"/>
                  </a:lnTo>
                  <a:lnTo>
                    <a:pt x="1586" y="165"/>
                  </a:lnTo>
                  <a:lnTo>
                    <a:pt x="1535" y="180"/>
                  </a:lnTo>
                  <a:lnTo>
                    <a:pt x="1475" y="186"/>
                  </a:lnTo>
                  <a:lnTo>
                    <a:pt x="1437" y="186"/>
                  </a:lnTo>
                  <a:lnTo>
                    <a:pt x="1377" y="180"/>
                  </a:lnTo>
                  <a:lnTo>
                    <a:pt x="1322" y="165"/>
                  </a:lnTo>
                  <a:lnTo>
                    <a:pt x="1269" y="136"/>
                  </a:lnTo>
                  <a:lnTo>
                    <a:pt x="1230" y="109"/>
                  </a:lnTo>
                  <a:lnTo>
                    <a:pt x="1197" y="84"/>
                  </a:lnTo>
                  <a:lnTo>
                    <a:pt x="1163" y="67"/>
                  </a:lnTo>
                  <a:lnTo>
                    <a:pt x="1128" y="55"/>
                  </a:lnTo>
                  <a:lnTo>
                    <a:pt x="1071" y="48"/>
                  </a:lnTo>
                  <a:lnTo>
                    <a:pt x="1020" y="49"/>
                  </a:lnTo>
                  <a:lnTo>
                    <a:pt x="974" y="57"/>
                  </a:lnTo>
                  <a:lnTo>
                    <a:pt x="914" y="78"/>
                  </a:lnTo>
                  <a:lnTo>
                    <a:pt x="879" y="103"/>
                  </a:lnTo>
                  <a:lnTo>
                    <a:pt x="831" y="135"/>
                  </a:lnTo>
                  <a:lnTo>
                    <a:pt x="777" y="166"/>
                  </a:lnTo>
                  <a:lnTo>
                    <a:pt x="713" y="187"/>
                  </a:lnTo>
                  <a:lnTo>
                    <a:pt x="659" y="193"/>
                  </a:lnTo>
                  <a:lnTo>
                    <a:pt x="600" y="195"/>
                  </a:lnTo>
                  <a:lnTo>
                    <a:pt x="543" y="189"/>
                  </a:lnTo>
                  <a:lnTo>
                    <a:pt x="494" y="175"/>
                  </a:lnTo>
                  <a:lnTo>
                    <a:pt x="450" y="154"/>
                  </a:lnTo>
                  <a:lnTo>
                    <a:pt x="408" y="123"/>
                  </a:lnTo>
                  <a:lnTo>
                    <a:pt x="377" y="99"/>
                  </a:lnTo>
                  <a:lnTo>
                    <a:pt x="338" y="79"/>
                  </a:lnTo>
                  <a:lnTo>
                    <a:pt x="291" y="64"/>
                  </a:lnTo>
                  <a:lnTo>
                    <a:pt x="251" y="60"/>
                  </a:lnTo>
                  <a:lnTo>
                    <a:pt x="191" y="58"/>
                  </a:lnTo>
                  <a:lnTo>
                    <a:pt x="144" y="67"/>
                  </a:lnTo>
                  <a:lnTo>
                    <a:pt x="96" y="82"/>
                  </a:lnTo>
                  <a:lnTo>
                    <a:pt x="56" y="108"/>
                  </a:lnTo>
                  <a:lnTo>
                    <a:pt x="0" y="157"/>
                  </a:lnTo>
                  <a:lnTo>
                    <a:pt x="5" y="93"/>
                  </a:lnTo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pic>
          <p:nvPicPr>
            <p:cNvPr id="7" name="Picture 5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196"/>
              <a:ext cx="2766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8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 anchor="b"/>
          <a:lstStyle>
            <a:lvl1pPr>
              <a:defRPr>
                <a:latin typeface="Arial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latin typeface="Arial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099F176-48CA-4495-B0D5-FFD035CA7BB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9239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A7EF0-AC24-4E53-B86F-FBC8D68659E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7063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ED9AD6-73FD-4CA9-B90B-7DF9106F0DA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8761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87C33A-9DDF-4F50-9EF4-7C441A1F036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6991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AA9E66-9DFB-4819-BD6C-DECBA41F8AF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1982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49C29C-9C10-43D5-8B1F-0D3A1EC7195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3023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4FD4C0-22FA-457D-8AD0-2AB39FF8957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1041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3E78B1-9331-4C0D-B3B3-D63A933D26F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5225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D2E3E7-0FD1-4113-AEFE-A8CD7BAD33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1957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83AF97-FA7D-48A7-A385-FC67FE22D98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5938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uk-UA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43910B-4059-4CAA-91F9-882B635312F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6641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581150"/>
            <a:ext cx="9142413" cy="5275263"/>
            <a:chOff x="0" y="996"/>
            <a:chExt cx="5759" cy="3323"/>
          </a:xfrm>
        </p:grpSpPr>
        <p:pic>
          <p:nvPicPr>
            <p:cNvPr id="1032" name="Picture 3"/>
            <p:cNvPicPr>
              <a:picLocks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7339" b="11440"/>
            <a:stretch>
              <a:fillRect/>
            </a:stretch>
          </p:blipFill>
          <p:spPr bwMode="auto">
            <a:xfrm>
              <a:off x="3976" y="1423"/>
              <a:ext cx="1783" cy="2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3" name="Freeform 4"/>
            <p:cNvSpPr>
              <a:spLocks/>
            </p:cNvSpPr>
            <p:nvPr/>
          </p:nvSpPr>
          <p:spPr bwMode="auto">
            <a:xfrm>
              <a:off x="0" y="3522"/>
              <a:ext cx="2509" cy="196"/>
            </a:xfrm>
            <a:custGeom>
              <a:avLst/>
              <a:gdLst>
                <a:gd name="T0" fmla="*/ 39 w 2509"/>
                <a:gd name="T1" fmla="*/ 61 h 196"/>
                <a:gd name="T2" fmla="*/ 104 w 2509"/>
                <a:gd name="T3" fmla="*/ 28 h 196"/>
                <a:gd name="T4" fmla="*/ 182 w 2509"/>
                <a:gd name="T5" fmla="*/ 13 h 196"/>
                <a:gd name="T6" fmla="*/ 281 w 2509"/>
                <a:gd name="T7" fmla="*/ 13 h 196"/>
                <a:gd name="T8" fmla="*/ 357 w 2509"/>
                <a:gd name="T9" fmla="*/ 34 h 196"/>
                <a:gd name="T10" fmla="*/ 440 w 2509"/>
                <a:gd name="T11" fmla="*/ 85 h 196"/>
                <a:gd name="T12" fmla="*/ 509 w 2509"/>
                <a:gd name="T13" fmla="*/ 129 h 196"/>
                <a:gd name="T14" fmla="*/ 626 w 2509"/>
                <a:gd name="T15" fmla="*/ 148 h 196"/>
                <a:gd name="T16" fmla="*/ 728 w 2509"/>
                <a:gd name="T17" fmla="*/ 135 h 196"/>
                <a:gd name="T18" fmla="*/ 806 w 2509"/>
                <a:gd name="T19" fmla="*/ 93 h 196"/>
                <a:gd name="T20" fmla="*/ 899 w 2509"/>
                <a:gd name="T21" fmla="*/ 36 h 196"/>
                <a:gd name="T22" fmla="*/ 998 w 2509"/>
                <a:gd name="T23" fmla="*/ 4 h 196"/>
                <a:gd name="T24" fmla="*/ 1119 w 2509"/>
                <a:gd name="T25" fmla="*/ 6 h 196"/>
                <a:gd name="T26" fmla="*/ 1214 w 2509"/>
                <a:gd name="T27" fmla="*/ 39 h 196"/>
                <a:gd name="T28" fmla="*/ 1308 w 2509"/>
                <a:gd name="T29" fmla="*/ 102 h 196"/>
                <a:gd name="T30" fmla="*/ 1403 w 2509"/>
                <a:gd name="T31" fmla="*/ 133 h 196"/>
                <a:gd name="T32" fmla="*/ 1514 w 2509"/>
                <a:gd name="T33" fmla="*/ 133 h 196"/>
                <a:gd name="T34" fmla="*/ 1593 w 2509"/>
                <a:gd name="T35" fmla="*/ 111 h 196"/>
                <a:gd name="T36" fmla="*/ 1668 w 2509"/>
                <a:gd name="T37" fmla="*/ 61 h 196"/>
                <a:gd name="T38" fmla="*/ 1754 w 2509"/>
                <a:gd name="T39" fmla="*/ 18 h 196"/>
                <a:gd name="T40" fmla="*/ 1844 w 2509"/>
                <a:gd name="T41" fmla="*/ 1 h 196"/>
                <a:gd name="T42" fmla="*/ 1958 w 2509"/>
                <a:gd name="T43" fmla="*/ 4 h 196"/>
                <a:gd name="T44" fmla="*/ 2039 w 2509"/>
                <a:gd name="T45" fmla="*/ 33 h 196"/>
                <a:gd name="T46" fmla="*/ 2118 w 2509"/>
                <a:gd name="T47" fmla="*/ 88 h 196"/>
                <a:gd name="T48" fmla="*/ 2192 w 2509"/>
                <a:gd name="T49" fmla="*/ 124 h 196"/>
                <a:gd name="T50" fmla="*/ 2303 w 2509"/>
                <a:gd name="T51" fmla="*/ 138 h 196"/>
                <a:gd name="T52" fmla="*/ 2412 w 2509"/>
                <a:gd name="T53" fmla="*/ 106 h 196"/>
                <a:gd name="T54" fmla="*/ 2463 w 2509"/>
                <a:gd name="T55" fmla="*/ 66 h 196"/>
                <a:gd name="T56" fmla="*/ 2489 w 2509"/>
                <a:gd name="T57" fmla="*/ 61 h 196"/>
                <a:gd name="T58" fmla="*/ 2507 w 2509"/>
                <a:gd name="T59" fmla="*/ 76 h 196"/>
                <a:gd name="T60" fmla="*/ 2508 w 2509"/>
                <a:gd name="T61" fmla="*/ 96 h 196"/>
                <a:gd name="T62" fmla="*/ 2490 w 2509"/>
                <a:gd name="T63" fmla="*/ 118 h 196"/>
                <a:gd name="T64" fmla="*/ 2429 w 2509"/>
                <a:gd name="T65" fmla="*/ 160 h 196"/>
                <a:gd name="T66" fmla="*/ 2352 w 2509"/>
                <a:gd name="T67" fmla="*/ 183 h 196"/>
                <a:gd name="T68" fmla="*/ 2238 w 2509"/>
                <a:gd name="T69" fmla="*/ 184 h 196"/>
                <a:gd name="T70" fmla="*/ 2156 w 2509"/>
                <a:gd name="T71" fmla="*/ 172 h 196"/>
                <a:gd name="T72" fmla="*/ 2076 w 2509"/>
                <a:gd name="T73" fmla="*/ 133 h 196"/>
                <a:gd name="T74" fmla="*/ 2018 w 2509"/>
                <a:gd name="T75" fmla="*/ 87 h 196"/>
                <a:gd name="T76" fmla="*/ 1934 w 2509"/>
                <a:gd name="T77" fmla="*/ 55 h 196"/>
                <a:gd name="T78" fmla="*/ 1836 w 2509"/>
                <a:gd name="T79" fmla="*/ 49 h 196"/>
                <a:gd name="T80" fmla="*/ 1743 w 2509"/>
                <a:gd name="T81" fmla="*/ 79 h 196"/>
                <a:gd name="T82" fmla="*/ 1677 w 2509"/>
                <a:gd name="T83" fmla="*/ 118 h 196"/>
                <a:gd name="T84" fmla="*/ 1586 w 2509"/>
                <a:gd name="T85" fmla="*/ 165 h 196"/>
                <a:gd name="T86" fmla="*/ 1475 w 2509"/>
                <a:gd name="T87" fmla="*/ 186 h 196"/>
                <a:gd name="T88" fmla="*/ 1377 w 2509"/>
                <a:gd name="T89" fmla="*/ 180 h 196"/>
                <a:gd name="T90" fmla="*/ 1269 w 2509"/>
                <a:gd name="T91" fmla="*/ 136 h 196"/>
                <a:gd name="T92" fmla="*/ 1197 w 2509"/>
                <a:gd name="T93" fmla="*/ 84 h 196"/>
                <a:gd name="T94" fmla="*/ 1128 w 2509"/>
                <a:gd name="T95" fmla="*/ 55 h 196"/>
                <a:gd name="T96" fmla="*/ 1020 w 2509"/>
                <a:gd name="T97" fmla="*/ 49 h 196"/>
                <a:gd name="T98" fmla="*/ 914 w 2509"/>
                <a:gd name="T99" fmla="*/ 78 h 196"/>
                <a:gd name="T100" fmla="*/ 831 w 2509"/>
                <a:gd name="T101" fmla="*/ 135 h 196"/>
                <a:gd name="T102" fmla="*/ 713 w 2509"/>
                <a:gd name="T103" fmla="*/ 187 h 196"/>
                <a:gd name="T104" fmla="*/ 600 w 2509"/>
                <a:gd name="T105" fmla="*/ 195 h 196"/>
                <a:gd name="T106" fmla="*/ 494 w 2509"/>
                <a:gd name="T107" fmla="*/ 175 h 196"/>
                <a:gd name="T108" fmla="*/ 408 w 2509"/>
                <a:gd name="T109" fmla="*/ 123 h 196"/>
                <a:gd name="T110" fmla="*/ 338 w 2509"/>
                <a:gd name="T111" fmla="*/ 79 h 196"/>
                <a:gd name="T112" fmla="*/ 251 w 2509"/>
                <a:gd name="T113" fmla="*/ 60 h 196"/>
                <a:gd name="T114" fmla="*/ 144 w 2509"/>
                <a:gd name="T115" fmla="*/ 67 h 196"/>
                <a:gd name="T116" fmla="*/ 56 w 2509"/>
                <a:gd name="T117" fmla="*/ 108 h 196"/>
                <a:gd name="T118" fmla="*/ 5 w 2509"/>
                <a:gd name="T119" fmla="*/ 93 h 19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509" h="196">
                  <a:moveTo>
                    <a:pt x="5" y="93"/>
                  </a:moveTo>
                  <a:lnTo>
                    <a:pt x="39" y="61"/>
                  </a:lnTo>
                  <a:lnTo>
                    <a:pt x="71" y="43"/>
                  </a:lnTo>
                  <a:lnTo>
                    <a:pt x="104" y="28"/>
                  </a:lnTo>
                  <a:lnTo>
                    <a:pt x="144" y="18"/>
                  </a:lnTo>
                  <a:lnTo>
                    <a:pt x="182" y="13"/>
                  </a:lnTo>
                  <a:lnTo>
                    <a:pt x="227" y="10"/>
                  </a:lnTo>
                  <a:lnTo>
                    <a:pt x="281" y="13"/>
                  </a:lnTo>
                  <a:lnTo>
                    <a:pt x="321" y="22"/>
                  </a:lnTo>
                  <a:lnTo>
                    <a:pt x="357" y="34"/>
                  </a:lnTo>
                  <a:lnTo>
                    <a:pt x="408" y="60"/>
                  </a:lnTo>
                  <a:lnTo>
                    <a:pt x="440" y="85"/>
                  </a:lnTo>
                  <a:lnTo>
                    <a:pt x="474" y="111"/>
                  </a:lnTo>
                  <a:lnTo>
                    <a:pt x="509" y="129"/>
                  </a:lnTo>
                  <a:lnTo>
                    <a:pt x="561" y="142"/>
                  </a:lnTo>
                  <a:lnTo>
                    <a:pt x="626" y="148"/>
                  </a:lnTo>
                  <a:lnTo>
                    <a:pt x="677" y="145"/>
                  </a:lnTo>
                  <a:lnTo>
                    <a:pt x="728" y="135"/>
                  </a:lnTo>
                  <a:lnTo>
                    <a:pt x="770" y="117"/>
                  </a:lnTo>
                  <a:lnTo>
                    <a:pt x="806" y="93"/>
                  </a:lnTo>
                  <a:lnTo>
                    <a:pt x="860" y="57"/>
                  </a:lnTo>
                  <a:lnTo>
                    <a:pt x="899" y="36"/>
                  </a:lnTo>
                  <a:lnTo>
                    <a:pt x="950" y="13"/>
                  </a:lnTo>
                  <a:lnTo>
                    <a:pt x="998" y="4"/>
                  </a:lnTo>
                  <a:lnTo>
                    <a:pt x="1043" y="3"/>
                  </a:lnTo>
                  <a:lnTo>
                    <a:pt x="1119" y="6"/>
                  </a:lnTo>
                  <a:lnTo>
                    <a:pt x="1181" y="21"/>
                  </a:lnTo>
                  <a:lnTo>
                    <a:pt x="1214" y="39"/>
                  </a:lnTo>
                  <a:lnTo>
                    <a:pt x="1260" y="66"/>
                  </a:lnTo>
                  <a:lnTo>
                    <a:pt x="1308" y="102"/>
                  </a:lnTo>
                  <a:lnTo>
                    <a:pt x="1349" y="121"/>
                  </a:lnTo>
                  <a:lnTo>
                    <a:pt x="1403" y="133"/>
                  </a:lnTo>
                  <a:lnTo>
                    <a:pt x="1458" y="138"/>
                  </a:lnTo>
                  <a:lnTo>
                    <a:pt x="1514" y="133"/>
                  </a:lnTo>
                  <a:lnTo>
                    <a:pt x="1557" y="123"/>
                  </a:lnTo>
                  <a:lnTo>
                    <a:pt x="1593" y="111"/>
                  </a:lnTo>
                  <a:lnTo>
                    <a:pt x="1635" y="84"/>
                  </a:lnTo>
                  <a:lnTo>
                    <a:pt x="1668" y="61"/>
                  </a:lnTo>
                  <a:lnTo>
                    <a:pt x="1704" y="39"/>
                  </a:lnTo>
                  <a:lnTo>
                    <a:pt x="1754" y="18"/>
                  </a:lnTo>
                  <a:lnTo>
                    <a:pt x="1794" y="6"/>
                  </a:lnTo>
                  <a:lnTo>
                    <a:pt x="1844" y="1"/>
                  </a:lnTo>
                  <a:lnTo>
                    <a:pt x="1907" y="0"/>
                  </a:lnTo>
                  <a:lnTo>
                    <a:pt x="1958" y="4"/>
                  </a:lnTo>
                  <a:lnTo>
                    <a:pt x="2003" y="18"/>
                  </a:lnTo>
                  <a:lnTo>
                    <a:pt x="2039" y="33"/>
                  </a:lnTo>
                  <a:lnTo>
                    <a:pt x="2073" y="54"/>
                  </a:lnTo>
                  <a:lnTo>
                    <a:pt x="2118" y="88"/>
                  </a:lnTo>
                  <a:lnTo>
                    <a:pt x="2153" y="109"/>
                  </a:lnTo>
                  <a:lnTo>
                    <a:pt x="2192" y="124"/>
                  </a:lnTo>
                  <a:lnTo>
                    <a:pt x="2244" y="135"/>
                  </a:lnTo>
                  <a:lnTo>
                    <a:pt x="2303" y="138"/>
                  </a:lnTo>
                  <a:lnTo>
                    <a:pt x="2355" y="129"/>
                  </a:lnTo>
                  <a:lnTo>
                    <a:pt x="2412" y="106"/>
                  </a:lnTo>
                  <a:lnTo>
                    <a:pt x="2439" y="87"/>
                  </a:lnTo>
                  <a:lnTo>
                    <a:pt x="2463" y="66"/>
                  </a:lnTo>
                  <a:lnTo>
                    <a:pt x="2475" y="61"/>
                  </a:lnTo>
                  <a:lnTo>
                    <a:pt x="2489" y="61"/>
                  </a:lnTo>
                  <a:lnTo>
                    <a:pt x="2499" y="66"/>
                  </a:lnTo>
                  <a:lnTo>
                    <a:pt x="2507" y="76"/>
                  </a:lnTo>
                  <a:lnTo>
                    <a:pt x="2508" y="85"/>
                  </a:lnTo>
                  <a:lnTo>
                    <a:pt x="2508" y="96"/>
                  </a:lnTo>
                  <a:lnTo>
                    <a:pt x="2504" y="106"/>
                  </a:lnTo>
                  <a:lnTo>
                    <a:pt x="2490" y="118"/>
                  </a:lnTo>
                  <a:lnTo>
                    <a:pt x="2463" y="139"/>
                  </a:lnTo>
                  <a:lnTo>
                    <a:pt x="2429" y="160"/>
                  </a:lnTo>
                  <a:lnTo>
                    <a:pt x="2399" y="172"/>
                  </a:lnTo>
                  <a:lnTo>
                    <a:pt x="2352" y="183"/>
                  </a:lnTo>
                  <a:lnTo>
                    <a:pt x="2298" y="186"/>
                  </a:lnTo>
                  <a:lnTo>
                    <a:pt x="2238" y="184"/>
                  </a:lnTo>
                  <a:lnTo>
                    <a:pt x="2192" y="180"/>
                  </a:lnTo>
                  <a:lnTo>
                    <a:pt x="2156" y="172"/>
                  </a:lnTo>
                  <a:lnTo>
                    <a:pt x="2114" y="156"/>
                  </a:lnTo>
                  <a:lnTo>
                    <a:pt x="2076" y="133"/>
                  </a:lnTo>
                  <a:lnTo>
                    <a:pt x="2049" y="112"/>
                  </a:lnTo>
                  <a:lnTo>
                    <a:pt x="2018" y="87"/>
                  </a:lnTo>
                  <a:lnTo>
                    <a:pt x="1977" y="67"/>
                  </a:lnTo>
                  <a:lnTo>
                    <a:pt x="1934" y="55"/>
                  </a:lnTo>
                  <a:lnTo>
                    <a:pt x="1886" y="49"/>
                  </a:lnTo>
                  <a:lnTo>
                    <a:pt x="1836" y="49"/>
                  </a:lnTo>
                  <a:lnTo>
                    <a:pt x="1776" y="64"/>
                  </a:lnTo>
                  <a:lnTo>
                    <a:pt x="1743" y="79"/>
                  </a:lnTo>
                  <a:lnTo>
                    <a:pt x="1707" y="99"/>
                  </a:lnTo>
                  <a:lnTo>
                    <a:pt x="1677" y="118"/>
                  </a:lnTo>
                  <a:lnTo>
                    <a:pt x="1626" y="147"/>
                  </a:lnTo>
                  <a:lnTo>
                    <a:pt x="1586" y="165"/>
                  </a:lnTo>
                  <a:lnTo>
                    <a:pt x="1535" y="180"/>
                  </a:lnTo>
                  <a:lnTo>
                    <a:pt x="1475" y="186"/>
                  </a:lnTo>
                  <a:lnTo>
                    <a:pt x="1437" y="186"/>
                  </a:lnTo>
                  <a:lnTo>
                    <a:pt x="1377" y="180"/>
                  </a:lnTo>
                  <a:lnTo>
                    <a:pt x="1322" y="165"/>
                  </a:lnTo>
                  <a:lnTo>
                    <a:pt x="1269" y="136"/>
                  </a:lnTo>
                  <a:lnTo>
                    <a:pt x="1230" y="109"/>
                  </a:lnTo>
                  <a:lnTo>
                    <a:pt x="1197" y="84"/>
                  </a:lnTo>
                  <a:lnTo>
                    <a:pt x="1163" y="67"/>
                  </a:lnTo>
                  <a:lnTo>
                    <a:pt x="1128" y="55"/>
                  </a:lnTo>
                  <a:lnTo>
                    <a:pt x="1071" y="48"/>
                  </a:lnTo>
                  <a:lnTo>
                    <a:pt x="1020" y="49"/>
                  </a:lnTo>
                  <a:lnTo>
                    <a:pt x="974" y="57"/>
                  </a:lnTo>
                  <a:lnTo>
                    <a:pt x="914" y="78"/>
                  </a:lnTo>
                  <a:lnTo>
                    <a:pt x="879" y="103"/>
                  </a:lnTo>
                  <a:lnTo>
                    <a:pt x="831" y="135"/>
                  </a:lnTo>
                  <a:lnTo>
                    <a:pt x="777" y="166"/>
                  </a:lnTo>
                  <a:lnTo>
                    <a:pt x="713" y="187"/>
                  </a:lnTo>
                  <a:lnTo>
                    <a:pt x="659" y="193"/>
                  </a:lnTo>
                  <a:lnTo>
                    <a:pt x="600" y="195"/>
                  </a:lnTo>
                  <a:lnTo>
                    <a:pt x="543" y="189"/>
                  </a:lnTo>
                  <a:lnTo>
                    <a:pt x="494" y="175"/>
                  </a:lnTo>
                  <a:lnTo>
                    <a:pt x="450" y="154"/>
                  </a:lnTo>
                  <a:lnTo>
                    <a:pt x="408" y="123"/>
                  </a:lnTo>
                  <a:lnTo>
                    <a:pt x="377" y="99"/>
                  </a:lnTo>
                  <a:lnTo>
                    <a:pt x="338" y="79"/>
                  </a:lnTo>
                  <a:lnTo>
                    <a:pt x="291" y="64"/>
                  </a:lnTo>
                  <a:lnTo>
                    <a:pt x="251" y="60"/>
                  </a:lnTo>
                  <a:lnTo>
                    <a:pt x="191" y="58"/>
                  </a:lnTo>
                  <a:lnTo>
                    <a:pt x="144" y="67"/>
                  </a:lnTo>
                  <a:lnTo>
                    <a:pt x="96" y="82"/>
                  </a:lnTo>
                  <a:lnTo>
                    <a:pt x="56" y="108"/>
                  </a:lnTo>
                  <a:lnTo>
                    <a:pt x="0" y="157"/>
                  </a:lnTo>
                  <a:lnTo>
                    <a:pt x="5" y="93"/>
                  </a:lnTo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pic>
          <p:nvPicPr>
            <p:cNvPr id="1034" name="Picture 5"/>
            <p:cNvPicPr>
              <a:picLocks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96"/>
              <a:ext cx="2766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400">
                <a:latin typeface="Arial" charset="0"/>
              </a:defRPr>
            </a:lvl1pPr>
          </a:lstStyle>
          <a:p>
            <a:pPr>
              <a:defRPr/>
            </a:pPr>
            <a:fld id="{98EC50DA-8A00-4E82-8802-D48B6C5BD22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oleObject" Target="../embeddings/oleObject1.bin"/><Relationship Id="rId7" Type="http://schemas.openxmlformats.org/officeDocument/2006/relationships/image" Target="../media/image30.wmf"/><Relationship Id="rId12" Type="http://schemas.openxmlformats.org/officeDocument/2006/relationships/image" Target="../media/image35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9.wmf"/><Relationship Id="rId11" Type="http://schemas.openxmlformats.org/officeDocument/2006/relationships/image" Target="../media/image34.wmf"/><Relationship Id="rId5" Type="http://schemas.openxmlformats.org/officeDocument/2006/relationships/image" Target="../media/image28.wmf"/><Relationship Id="rId10" Type="http://schemas.openxmlformats.org/officeDocument/2006/relationships/image" Target="../media/image33.wmf"/><Relationship Id="rId4" Type="http://schemas.openxmlformats.org/officeDocument/2006/relationships/image" Target="../media/image27.wmf"/><Relationship Id="rId9" Type="http://schemas.openxmlformats.org/officeDocument/2006/relationships/image" Target="../media/image32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43.w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0.wmf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45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8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42.wmf"/><Relationship Id="rId5" Type="http://schemas.openxmlformats.org/officeDocument/2006/relationships/image" Target="../media/image39.wmf"/><Relationship Id="rId15" Type="http://schemas.openxmlformats.org/officeDocument/2006/relationships/image" Target="../media/image44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41.wmf"/><Relationship Id="rId14" Type="http://schemas.openxmlformats.org/officeDocument/2006/relationships/oleObject" Target="../embeddings/oleObject7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3" Type="http://schemas.openxmlformats.org/officeDocument/2006/relationships/image" Target="../media/image50.wmf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3.wmf"/><Relationship Id="rId5" Type="http://schemas.openxmlformats.org/officeDocument/2006/relationships/image" Target="../media/image52.wmf"/><Relationship Id="rId4" Type="http://schemas.openxmlformats.org/officeDocument/2006/relationships/image" Target="../media/image51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3" Type="http://schemas.openxmlformats.org/officeDocument/2006/relationships/image" Target="../media/image50.wmf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3.wmf"/><Relationship Id="rId5" Type="http://schemas.openxmlformats.org/officeDocument/2006/relationships/image" Target="../media/image52.wmf"/><Relationship Id="rId4" Type="http://schemas.openxmlformats.org/officeDocument/2006/relationships/image" Target="../media/image51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oleObject" Target="../embeddings/oleObject11.bin"/><Relationship Id="rId7" Type="http://schemas.openxmlformats.org/officeDocument/2006/relationships/image" Target="../media/image71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70.png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74.png"/><Relationship Id="rId4" Type="http://schemas.openxmlformats.org/officeDocument/2006/relationships/image" Target="../media/image27.wmf"/><Relationship Id="rId9" Type="http://schemas.openxmlformats.org/officeDocument/2006/relationships/image" Target="../media/image7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oleObject" Target="../embeddings/oleObject13.bin"/><Relationship Id="rId7" Type="http://schemas.openxmlformats.org/officeDocument/2006/relationships/image" Target="../media/image71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70.png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74.png"/><Relationship Id="rId4" Type="http://schemas.openxmlformats.org/officeDocument/2006/relationships/image" Target="../media/image27.wmf"/><Relationship Id="rId9" Type="http://schemas.openxmlformats.org/officeDocument/2006/relationships/image" Target="../media/image7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oleObject" Target="../embeddings/oleObject15.bin"/><Relationship Id="rId7" Type="http://schemas.openxmlformats.org/officeDocument/2006/relationships/image" Target="../media/image71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70.png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74.png"/><Relationship Id="rId4" Type="http://schemas.openxmlformats.org/officeDocument/2006/relationships/image" Target="../media/image27.wmf"/><Relationship Id="rId9" Type="http://schemas.openxmlformats.org/officeDocument/2006/relationships/image" Target="../media/image7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oleObject" Target="../embeddings/oleObject17.bin"/><Relationship Id="rId7" Type="http://schemas.openxmlformats.org/officeDocument/2006/relationships/image" Target="../media/image71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70.png"/><Relationship Id="rId5" Type="http://schemas.openxmlformats.org/officeDocument/2006/relationships/oleObject" Target="../embeddings/oleObject18.bin"/><Relationship Id="rId10" Type="http://schemas.openxmlformats.org/officeDocument/2006/relationships/image" Target="../media/image74.png"/><Relationship Id="rId4" Type="http://schemas.openxmlformats.org/officeDocument/2006/relationships/image" Target="../media/image27.wmf"/><Relationship Id="rId9" Type="http://schemas.openxmlformats.org/officeDocument/2006/relationships/image" Target="../media/image7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oleObject" Target="../embeddings/oleObject19.bin"/><Relationship Id="rId7" Type="http://schemas.openxmlformats.org/officeDocument/2006/relationships/image" Target="../media/image71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70.png"/><Relationship Id="rId5" Type="http://schemas.openxmlformats.org/officeDocument/2006/relationships/oleObject" Target="../embeddings/oleObject20.bin"/><Relationship Id="rId10" Type="http://schemas.openxmlformats.org/officeDocument/2006/relationships/image" Target="../media/image74.png"/><Relationship Id="rId4" Type="http://schemas.openxmlformats.org/officeDocument/2006/relationships/image" Target="../media/image27.wmf"/><Relationship Id="rId9" Type="http://schemas.openxmlformats.org/officeDocument/2006/relationships/image" Target="../media/image7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3" descr="C:\Documents and Settings\User\Local Settings\Temporary Internet Files\Content.IE5\QTWASUWH\MPj0439393000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"/>
            <a:ext cx="4278313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295400"/>
            <a:ext cx="7772400" cy="1219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i="1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            </a:t>
            </a:r>
            <a:endParaRPr lang="ru-RU" b="1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819400" y="914400"/>
            <a:ext cx="5832909" cy="5334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5400" b="1" dirty="0" smtClean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«</a:t>
            </a:r>
            <a:r>
              <a:rPr lang="uk-UA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Основні види рівнянь з однією </a:t>
            </a:r>
            <a:r>
              <a:rPr lang="uk-UA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зміною</a:t>
            </a:r>
            <a:r>
              <a:rPr lang="uk-UA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. Методи їх розв’язання.</a:t>
            </a:r>
            <a:r>
              <a:rPr lang="uk-UA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Monotype Corsiva" pitchFamily="66" charset="0"/>
              </a:rPr>
              <a:t>»</a:t>
            </a:r>
            <a:r>
              <a:rPr lang="ru-RU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endParaRPr lang="ru-RU" sz="5400" b="1" dirty="0">
              <a:solidFill>
                <a:schemeClr val="accent5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ru-RU" b="1" dirty="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WordArt 6"/>
          <p:cNvSpPr>
            <a:spLocks noChangeArrowheads="1" noChangeShapeType="1" noTextEdit="1"/>
          </p:cNvSpPr>
          <p:nvPr/>
        </p:nvSpPr>
        <p:spPr bwMode="auto">
          <a:xfrm>
            <a:off x="827088" y="908050"/>
            <a:ext cx="7704137" cy="216058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 </a:t>
            </a: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714348" y="428604"/>
            <a:ext cx="8072494" cy="421484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uk-UA" sz="8000" i="1" dirty="0" smtClean="0">
                <a:solidFill>
                  <a:srgbClr val="0070C0"/>
                </a:solidFill>
                <a:latin typeface="Arial Narrow" pitchFamily="34" charset="0"/>
              </a:rPr>
              <a:t>                    </a:t>
            </a:r>
            <a:r>
              <a:rPr lang="uk-UA" sz="5400" i="1" dirty="0" smtClean="0">
                <a:solidFill>
                  <a:srgbClr val="0070C0"/>
                </a:solidFill>
                <a:latin typeface="Constantia" pitchFamily="18" charset="0"/>
              </a:rPr>
              <a:t/>
            </a:r>
            <a:br>
              <a:rPr lang="uk-UA" sz="5400" i="1" dirty="0" smtClean="0">
                <a:solidFill>
                  <a:srgbClr val="0070C0"/>
                </a:solidFill>
                <a:latin typeface="Constantia" pitchFamily="18" charset="0"/>
              </a:rPr>
            </a:br>
            <a:r>
              <a:rPr lang="uk-UA" sz="5400" i="1" dirty="0" smtClean="0">
                <a:solidFill>
                  <a:srgbClr val="0070C0"/>
                </a:solidFill>
                <a:latin typeface="Constantia" pitchFamily="18" charset="0"/>
              </a:rPr>
              <a:t/>
            </a:r>
            <a:br>
              <a:rPr lang="uk-UA" sz="5400" i="1" dirty="0" smtClean="0">
                <a:solidFill>
                  <a:srgbClr val="0070C0"/>
                </a:solidFill>
                <a:latin typeface="Constantia" pitchFamily="18" charset="0"/>
              </a:rPr>
            </a:br>
            <a:r>
              <a:rPr lang="uk-UA" sz="7300" i="1" dirty="0" smtClean="0">
                <a:solidFill>
                  <a:srgbClr val="C00000"/>
                </a:solidFill>
                <a:latin typeface="Arial Narrow" pitchFamily="34" charset="0"/>
              </a:rPr>
              <a:t>Розв’язування ірраціональних </a:t>
            </a:r>
            <a:r>
              <a:rPr lang="en-US" sz="7300" i="1" dirty="0" smtClean="0">
                <a:solidFill>
                  <a:srgbClr val="C00000"/>
                </a:solidFill>
                <a:latin typeface="Arial Narrow" pitchFamily="34" charset="0"/>
              </a:rPr>
              <a:t/>
            </a:r>
            <a:br>
              <a:rPr lang="en-US" sz="7300" i="1" dirty="0" smtClean="0">
                <a:solidFill>
                  <a:srgbClr val="C00000"/>
                </a:solidFill>
                <a:latin typeface="Arial Narrow" pitchFamily="34" charset="0"/>
              </a:rPr>
            </a:br>
            <a:r>
              <a:rPr lang="uk-UA" sz="7300" i="1" dirty="0" smtClean="0">
                <a:solidFill>
                  <a:srgbClr val="C00000"/>
                </a:solidFill>
                <a:latin typeface="Arial Narrow" pitchFamily="34" charset="0"/>
              </a:rPr>
              <a:t>рівнянь</a:t>
            </a:r>
            <a:r>
              <a:rPr lang="uk-UA" sz="7300" i="1" dirty="0" smtClean="0">
                <a:solidFill>
                  <a:srgbClr val="0070C0"/>
                </a:solidFill>
              </a:rPr>
              <a:t/>
            </a:r>
            <a:br>
              <a:rPr lang="uk-UA" sz="7300" i="1" dirty="0" smtClean="0">
                <a:solidFill>
                  <a:srgbClr val="0070C0"/>
                </a:solidFill>
              </a:rPr>
            </a:br>
            <a:endParaRPr lang="ru-RU" sz="7300" i="1" dirty="0">
              <a:solidFill>
                <a:srgbClr val="0070C0"/>
              </a:solidFill>
            </a:endParaRPr>
          </a:p>
        </p:txBody>
      </p:sp>
      <p:sp>
        <p:nvSpPr>
          <p:cNvPr id="13" name="Заголовок 11"/>
          <p:cNvSpPr txBox="1">
            <a:spLocks/>
          </p:cNvSpPr>
          <p:nvPr/>
        </p:nvSpPr>
        <p:spPr>
          <a:xfrm>
            <a:off x="539750" y="4868863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defRPr/>
            </a:pPr>
            <a:endParaRPr lang="ru-RU" sz="44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997850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5786447" y="2857496"/>
            <a:ext cx="3071834" cy="2571750"/>
          </a:xfrm>
          <a:prstGeom prst="rect">
            <a:avLst/>
          </a:prstGeom>
          <a:solidFill>
            <a:schemeClr val="tx2">
              <a:lumMod val="40000"/>
              <a:lumOff val="60000"/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3000364" y="2857496"/>
            <a:ext cx="2714625" cy="2571750"/>
          </a:xfrm>
          <a:prstGeom prst="rect">
            <a:avLst/>
          </a:prstGeom>
          <a:solidFill>
            <a:schemeClr val="tx2">
              <a:lumMod val="40000"/>
              <a:lumOff val="60000"/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285720" y="2857496"/>
            <a:ext cx="2643187" cy="2571750"/>
          </a:xfrm>
          <a:prstGeom prst="rect">
            <a:avLst/>
          </a:prstGeom>
          <a:solidFill>
            <a:schemeClr val="tx2">
              <a:lumMod val="40000"/>
              <a:lumOff val="60000"/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1428736"/>
            <a:ext cx="8472487" cy="1143008"/>
          </a:xfrm>
        </p:spPr>
        <p:txBody>
          <a:bodyPr>
            <a:norm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uk-UA" b="1" dirty="0" smtClean="0">
                <a:solidFill>
                  <a:srgbClr val="C00000"/>
                </a:solidFill>
              </a:rPr>
              <a:t>Знайдіть із запропонованих рівнянь                 ірраціональні</a:t>
            </a:r>
            <a:r>
              <a:rPr lang="en-US" b="1" dirty="0" smtClean="0">
                <a:solidFill>
                  <a:srgbClr val="C00000"/>
                </a:solidFill>
              </a:rPr>
              <a:t>:</a:t>
            </a:r>
            <a:endParaRPr lang="uk-UA" b="1" dirty="0" smtClean="0">
              <a:solidFill>
                <a:srgbClr val="C0000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2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229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229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nstantia" pitchFamily="18" charset="0"/>
            </a:endParaRPr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3000372"/>
            <a:ext cx="17145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nstantia" pitchFamily="18" charset="0"/>
            </a:endParaRPr>
          </a:p>
        </p:txBody>
      </p:sp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4500570"/>
            <a:ext cx="254317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nstantia" pitchFamily="18" charset="0"/>
            </a:endParaRPr>
          </a:p>
        </p:txBody>
      </p:sp>
      <p:pic>
        <p:nvPicPr>
          <p:cNvPr id="20489" name="Picture 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1802" y="3000372"/>
            <a:ext cx="257175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nstantia" pitchFamily="18" charset="0"/>
            </a:endParaRPr>
          </a:p>
        </p:txBody>
      </p:sp>
      <p:pic>
        <p:nvPicPr>
          <p:cNvPr id="20491" name="Picture 1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3240" y="4572008"/>
            <a:ext cx="20193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nstantia" pitchFamily="18" charset="0"/>
            </a:endParaRPr>
          </a:p>
        </p:txBody>
      </p:sp>
      <p:pic>
        <p:nvPicPr>
          <p:cNvPr id="20493" name="Picture 1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57884" y="3571876"/>
            <a:ext cx="3047999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nstantia" pitchFamily="18" charset="0"/>
            </a:endParaRPr>
          </a:p>
        </p:txBody>
      </p:sp>
      <p:pic>
        <p:nvPicPr>
          <p:cNvPr id="20495" name="Picture 1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3643314"/>
            <a:ext cx="22955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10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2311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2312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nstantia" pitchFamily="18" charset="0"/>
            </a:endParaRPr>
          </a:p>
        </p:txBody>
      </p:sp>
      <p:pic>
        <p:nvPicPr>
          <p:cNvPr id="20501" name="Picture 21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6116" y="3643314"/>
            <a:ext cx="13239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14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nstantia" pitchFamily="18" charset="0"/>
            </a:endParaRPr>
          </a:p>
        </p:txBody>
      </p:sp>
      <p:pic>
        <p:nvPicPr>
          <p:cNvPr id="20503" name="Picture 23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15074" y="3000372"/>
            <a:ext cx="19145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16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nstantia" pitchFamily="18" charset="0"/>
            </a:endParaRPr>
          </a:p>
        </p:txBody>
      </p:sp>
      <p:pic>
        <p:nvPicPr>
          <p:cNvPr id="20505" name="Picture 25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6512" y="4429132"/>
            <a:ext cx="17145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Прямоугольник 29"/>
          <p:cNvSpPr/>
          <p:nvPr/>
        </p:nvSpPr>
        <p:spPr>
          <a:xfrm>
            <a:off x="857224" y="500042"/>
            <a:ext cx="742955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Narrow" pitchFamily="34" charset="0"/>
              </a:rPr>
              <a:t>Працюємо усно</a:t>
            </a:r>
            <a:r>
              <a:rPr lang="ru-RU" sz="54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Narrow" pitchFamily="34" charset="0"/>
              </a:rPr>
              <a:t>:</a:t>
            </a:r>
            <a:endParaRPr lang="ru-RU" sz="5400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0800" algn="tl" rotWithShape="0">
                  <a:srgbClr val="000000"/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66937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000" fill="hold"/>
                                        <p:tgtEl>
                                          <p:spTgt spid="205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205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205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000" fill="hold"/>
                                        <p:tgtEl>
                                          <p:spTgt spid="205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205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205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3" grpId="0" animBg="1"/>
      <p:bldP spid="32" grpId="0" animBg="1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75" y="4572000"/>
            <a:ext cx="6643688" cy="85725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ru-RU" sz="4000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        - яке число?  </a:t>
            </a: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357158" y="1785926"/>
            <a:ext cx="8229600" cy="254317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b="1" dirty="0" smtClean="0"/>
              <a:t>1)      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b="1" dirty="0" smtClean="0"/>
              <a:t>2)      </a:t>
            </a:r>
            <a:endParaRPr lang="ru-RU" b="1" dirty="0" smtClean="0"/>
          </a:p>
          <a:p>
            <a:pPr eaLnBrk="1" hangingPunct="1">
              <a:buFont typeface="Wingdings 2" pitchFamily="18" charset="2"/>
              <a:buNone/>
            </a:pPr>
            <a:r>
              <a:rPr lang="en-US" b="1" dirty="0" smtClean="0"/>
              <a:t>3)</a:t>
            </a:r>
            <a:endParaRPr lang="ru-RU" b="1" dirty="0" smtClean="0"/>
          </a:p>
          <a:p>
            <a:pPr eaLnBrk="1" hangingPunct="1">
              <a:buFont typeface="Wingdings 2" pitchFamily="18" charset="2"/>
              <a:buNone/>
            </a:pPr>
            <a:r>
              <a:rPr lang="en-US" b="1" dirty="0" smtClean="0"/>
              <a:t>4)     </a:t>
            </a:r>
            <a:r>
              <a:rPr lang="en-US" sz="3200" dirty="0" smtClean="0"/>
              <a:t>2=x² </a:t>
            </a:r>
            <a:endParaRPr lang="ru-RU" dirty="0" smtClean="0"/>
          </a:p>
        </p:txBody>
      </p:sp>
      <p:sp>
        <p:nvSpPr>
          <p:cNvPr id="1024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nstantia" pitchFamily="18" charset="0"/>
            </a:endParaRPr>
          </a:p>
        </p:txBody>
      </p:sp>
      <p:pic>
        <p:nvPicPr>
          <p:cNvPr id="10245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28" y="1857364"/>
            <a:ext cx="1543051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nstantia" pitchFamily="18" charset="0"/>
            </a:endParaRPr>
          </a:p>
        </p:txBody>
      </p:sp>
      <p:pic>
        <p:nvPicPr>
          <p:cNvPr id="10247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5852" y="2357430"/>
            <a:ext cx="1819275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nstantia" pitchFamily="18" charset="0"/>
            </a:endParaRPr>
          </a:p>
        </p:txBody>
      </p:sp>
      <p:pic>
        <p:nvPicPr>
          <p:cNvPr id="10249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14" y="2786058"/>
            <a:ext cx="24384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одержимое 2"/>
          <p:cNvSpPr txBox="1">
            <a:spLocks/>
          </p:cNvSpPr>
          <p:nvPr/>
        </p:nvSpPr>
        <p:spPr>
          <a:xfrm>
            <a:off x="4357688" y="1785938"/>
            <a:ext cx="1857375" cy="278607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800" dirty="0">
                <a:latin typeface="+mj-lt"/>
              </a:rPr>
              <a:t>X</a:t>
            </a:r>
            <a:r>
              <a:rPr lang="en-US" sz="1600" dirty="0">
                <a:latin typeface="Times New Roman"/>
                <a:cs typeface="Times New Roman"/>
              </a:rPr>
              <a:t>0 </a:t>
            </a:r>
            <a:r>
              <a:rPr lang="en-US" sz="2800" dirty="0">
                <a:latin typeface="Times New Roman"/>
                <a:cs typeface="Times New Roman"/>
              </a:rPr>
              <a:t>=27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800" dirty="0" smtClean="0">
                <a:latin typeface="+mn-lt"/>
              </a:rPr>
              <a:t>X</a:t>
            </a:r>
            <a:r>
              <a:rPr lang="en-US" sz="1600" dirty="0" smtClean="0">
                <a:latin typeface="Times New Roman"/>
                <a:cs typeface="Times New Roman"/>
              </a:rPr>
              <a:t>0 </a:t>
            </a:r>
            <a:r>
              <a:rPr lang="en-US" sz="2800" dirty="0">
                <a:latin typeface="Times New Roman"/>
                <a:cs typeface="Times New Roman"/>
              </a:rPr>
              <a:t>= 36</a:t>
            </a:r>
            <a:endParaRPr lang="en-US" sz="2800" dirty="0">
              <a:latin typeface="+mn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800" dirty="0" smtClean="0">
                <a:latin typeface="+mn-lt"/>
              </a:rPr>
              <a:t>X</a:t>
            </a:r>
            <a:r>
              <a:rPr lang="en-US" dirty="0" smtClean="0">
                <a:latin typeface="Times New Roman"/>
                <a:cs typeface="Times New Roman"/>
              </a:rPr>
              <a:t>0</a:t>
            </a:r>
            <a:r>
              <a:rPr lang="en-US" sz="2800" dirty="0" smtClean="0">
                <a:latin typeface="Times New Roman"/>
                <a:cs typeface="Times New Roman"/>
              </a:rPr>
              <a:t>=8</a:t>
            </a:r>
            <a:endParaRPr lang="en-US" sz="2800" dirty="0">
              <a:latin typeface="+mn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800" dirty="0">
                <a:latin typeface="+mn-lt"/>
              </a:rPr>
              <a:t>X</a:t>
            </a:r>
            <a:r>
              <a:rPr lang="en-US" sz="1400" dirty="0">
                <a:latin typeface="Times New Roman"/>
                <a:cs typeface="Times New Roman"/>
              </a:rPr>
              <a:t>0</a:t>
            </a:r>
            <a:r>
              <a:rPr lang="en-US" sz="2400" dirty="0">
                <a:latin typeface="Times New Roman"/>
                <a:cs typeface="Times New Roman"/>
              </a:rPr>
              <a:t>=</a:t>
            </a:r>
            <a:endParaRPr lang="en-US" sz="2800" dirty="0">
              <a:latin typeface="Times New Roman"/>
              <a:cs typeface="Times New Roman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endParaRPr lang="ru-RU" sz="3200" dirty="0">
              <a:latin typeface="+mj-lt"/>
            </a:endParaRPr>
          </a:p>
        </p:txBody>
      </p:sp>
      <p:sp>
        <p:nvSpPr>
          <p:cNvPr id="10251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nstantia" pitchFamily="18" charset="0"/>
            </a:endParaRPr>
          </a:p>
        </p:txBody>
      </p:sp>
      <p:pic>
        <p:nvPicPr>
          <p:cNvPr id="10252" name="Picture 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28" y="3357562"/>
            <a:ext cx="428625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3" name="Rectangle 11"/>
          <p:cNvSpPr>
            <a:spLocks noChangeArrowheads="1"/>
          </p:cNvSpPr>
          <p:nvPr/>
        </p:nvSpPr>
        <p:spPr bwMode="auto">
          <a:xfrm>
            <a:off x="0" y="8858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572264" y="1714488"/>
            <a:ext cx="1214446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ні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572264" y="2714620"/>
            <a:ext cx="1214446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ні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500826" y="3214686"/>
            <a:ext cx="1214446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так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572264" y="2143116"/>
            <a:ext cx="1214446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так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</p:txBody>
      </p:sp>
      <p:pic>
        <p:nvPicPr>
          <p:cNvPr id="20" name="Picture 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A7E8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357554" y="4714884"/>
            <a:ext cx="500066" cy="625083"/>
          </a:xfrm>
          <a:prstGeom prst="rect">
            <a:avLst/>
          </a:prstGeom>
          <a:noFill/>
        </p:spPr>
      </p:pic>
      <p:sp>
        <p:nvSpPr>
          <p:cNvPr id="21" name="Заголовок 1"/>
          <p:cNvSpPr txBox="1">
            <a:spLocks/>
          </p:cNvSpPr>
          <p:nvPr/>
        </p:nvSpPr>
        <p:spPr>
          <a:xfrm>
            <a:off x="1785938" y="5429250"/>
            <a:ext cx="6357937" cy="1143000"/>
          </a:xfrm>
          <a:prstGeom prst="rect">
            <a:avLst/>
          </a:prstGeom>
        </p:spPr>
        <p:txBody>
          <a:bodyPr anchor="ctr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200" dirty="0">
                <a:solidFill>
                  <a:srgbClr val="CC0099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CC0099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Звільніться</a:t>
            </a:r>
            <a:r>
              <a:rPr lang="ru-RU" sz="3200" b="1" dirty="0" smtClean="0">
                <a:solidFill>
                  <a:srgbClr val="CC0099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CC0099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від</a:t>
            </a:r>
            <a:r>
              <a:rPr lang="ru-RU" sz="3200" b="1" dirty="0" smtClean="0">
                <a:solidFill>
                  <a:srgbClr val="CC0099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CC0099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ірраціональності</a:t>
            </a:r>
            <a:endParaRPr lang="ru-RU" sz="3200" b="1" dirty="0" smtClean="0">
              <a:solidFill>
                <a:srgbClr val="CC0099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3200" b="1" dirty="0">
                <a:solidFill>
                  <a:srgbClr val="CC0099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C0099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в </a:t>
            </a:r>
            <a:r>
              <a:rPr lang="ru-RU" sz="3200" b="1" dirty="0" err="1" smtClean="0">
                <a:solidFill>
                  <a:srgbClr val="CC0099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знаменнику</a:t>
            </a:r>
            <a:r>
              <a:rPr lang="ru-RU" sz="3200" b="1" dirty="0" smtClean="0">
                <a:solidFill>
                  <a:srgbClr val="CC0099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CC0099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дробу</a:t>
            </a:r>
            <a:r>
              <a:rPr lang="ru-RU" sz="3200" b="1" dirty="0" smtClean="0">
                <a:solidFill>
                  <a:srgbClr val="CC0099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lang="ru-RU" sz="3200" b="1" dirty="0">
              <a:solidFill>
                <a:srgbClr val="CC0099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260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nstantia" pitchFamily="18" charset="0"/>
            </a:endParaRPr>
          </a:p>
        </p:txBody>
      </p:sp>
      <p:pic>
        <p:nvPicPr>
          <p:cNvPr id="18444" name="Picture 1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CC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8143900" y="5214950"/>
            <a:ext cx="571504" cy="1238259"/>
          </a:xfrm>
          <a:prstGeom prst="rect">
            <a:avLst/>
          </a:prstGeom>
          <a:noFill/>
        </p:spPr>
      </p:pic>
      <p:pic>
        <p:nvPicPr>
          <p:cNvPr id="24" name="Picture 11" descr="C:\Documents and Settings\Анюта\Рабочий стол\Детские картинки\анимированные\400 Animated 3D Smiles\4_12_13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88" y="5000625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Прямоугольник 24"/>
          <p:cNvSpPr/>
          <p:nvPr/>
        </p:nvSpPr>
        <p:spPr>
          <a:xfrm>
            <a:off x="1142976" y="571480"/>
            <a:ext cx="7143800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Чи</a:t>
            </a:r>
            <a:r>
              <a:rPr lang="ru-RU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</a:t>
            </a:r>
            <a:r>
              <a:rPr lang="ru-RU" sz="32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є</a:t>
            </a:r>
            <a:r>
              <a:rPr lang="ru-RU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</a:t>
            </a:r>
            <a:r>
              <a:rPr lang="ru-RU" sz="32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число </a:t>
            </a:r>
            <a:r>
              <a:rPr lang="en-US" sz="32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x</a:t>
            </a:r>
            <a:r>
              <a:rPr lang="en-US" sz="2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0</a:t>
            </a:r>
            <a:r>
              <a:rPr lang="en-US" sz="32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</a:t>
            </a:r>
            <a:r>
              <a:rPr lang="ru-RU" sz="32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коренем</a:t>
            </a:r>
            <a:r>
              <a:rPr lang="ru-RU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</a:t>
            </a:r>
            <a:r>
              <a:rPr lang="ru-RU" sz="32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рівняння</a:t>
            </a:r>
            <a:r>
              <a:rPr lang="ru-RU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?</a:t>
            </a:r>
            <a:endParaRPr lang="ru-RU" sz="32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92220884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01385" y="64694"/>
            <a:ext cx="7215238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uk-UA" sz="6000" i="1" dirty="0" smtClean="0">
                <a:solidFill>
                  <a:srgbClr val="FF0000"/>
                </a:solidFill>
                <a:latin typeface="Arial Narrow" pitchFamily="34" charset="0"/>
              </a:rPr>
              <a:t>Тест</a:t>
            </a:r>
            <a:r>
              <a:rPr lang="uk-UA" sz="6000" i="1" dirty="0">
                <a:solidFill>
                  <a:srgbClr val="FF0000"/>
                </a:solidFill>
                <a:latin typeface="Arial Narrow" pitchFamily="34" charset="0"/>
              </a:rPr>
              <a:t>.</a:t>
            </a:r>
            <a:endParaRPr lang="ru-RU" sz="6000" i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7171" name="Содержимое 5"/>
          <p:cNvSpPr>
            <a:spLocks noGrp="1"/>
          </p:cNvSpPr>
          <p:nvPr>
            <p:ph idx="1"/>
          </p:nvPr>
        </p:nvSpPr>
        <p:spPr>
          <a:xfrm>
            <a:off x="785786" y="1500174"/>
            <a:ext cx="7429552" cy="5000660"/>
          </a:xfrm>
        </p:spPr>
        <p:txBody>
          <a:bodyPr/>
          <a:lstStyle/>
          <a:p>
            <a:pPr algn="just" eaLnBrk="1" hangingPunct="1">
              <a:buNone/>
            </a:pPr>
            <a:endParaRPr lang="uk-UA" sz="2800" b="1" dirty="0" smtClean="0">
              <a:solidFill>
                <a:srgbClr val="C00000"/>
              </a:solidFill>
            </a:endParaRPr>
          </a:p>
          <a:p>
            <a:pPr algn="just" eaLnBrk="1" hangingPunct="1">
              <a:buNone/>
            </a:pPr>
            <a:endParaRPr lang="uk-UA" sz="2800" b="1" dirty="0" smtClean="0">
              <a:solidFill>
                <a:srgbClr val="C00000"/>
              </a:solidFill>
            </a:endParaRPr>
          </a:p>
          <a:p>
            <a:pPr algn="just" eaLnBrk="1" hangingPunct="1">
              <a:buNone/>
            </a:pPr>
            <a:endParaRPr lang="uk-UA" sz="1400" b="1" dirty="0" smtClean="0">
              <a:solidFill>
                <a:srgbClr val="C00000"/>
              </a:solidFill>
            </a:endParaRPr>
          </a:p>
          <a:p>
            <a:pPr algn="just" eaLnBrk="1" hangingPunct="1">
              <a:buNone/>
            </a:pPr>
            <a:endParaRPr lang="uk-UA" sz="2800" b="1" dirty="0" smtClean="0">
              <a:solidFill>
                <a:srgbClr val="C00000"/>
              </a:solidFill>
            </a:endParaRPr>
          </a:p>
          <a:p>
            <a:pPr algn="just" eaLnBrk="1" hangingPunct="1">
              <a:buNone/>
            </a:pPr>
            <a:endParaRPr lang="en-US" sz="2800" b="1" dirty="0" smtClean="0">
              <a:solidFill>
                <a:srgbClr val="C00000"/>
              </a:solidFill>
            </a:endParaRPr>
          </a:p>
          <a:p>
            <a:pPr algn="just" eaLnBrk="1" hangingPunct="1">
              <a:buNone/>
            </a:pPr>
            <a:endParaRPr lang="ru-RU" sz="3600" b="1" dirty="0" smtClean="0">
              <a:solidFill>
                <a:srgbClr val="C00000"/>
              </a:solidFill>
            </a:endParaRPr>
          </a:p>
          <a:p>
            <a:pPr eaLnBrk="1" hangingPunct="1"/>
            <a:endParaRPr lang="ru-RU" dirty="0" smtClean="0"/>
          </a:p>
        </p:txBody>
      </p:sp>
      <p:graphicFrame>
        <p:nvGraphicFramePr>
          <p:cNvPr id="17" name="Объект 16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6" name="Формула" r:id="rId3" imgW="114151" imgH="215619" progId="Equation.3">
                  <p:embed/>
                </p:oleObj>
              </mc:Choice>
              <mc:Fallback>
                <p:oleObj name="Формула" r:id="rId3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-76200" y="1295400"/>
            <a:ext cx="628316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dirty="0" smtClean="0">
                <a:solidFill>
                  <a:srgbClr val="002060"/>
                </a:solidFill>
              </a:rPr>
              <a:t>1.  </a:t>
            </a:r>
            <a:r>
              <a:rPr lang="uk-UA" b="1" dirty="0" smtClean="0">
                <a:solidFill>
                  <a:srgbClr val="002060"/>
                </a:solidFill>
              </a:rPr>
              <a:t>Обчислити:  </a:t>
            </a:r>
            <a:endParaRPr lang="en-US" b="1" dirty="0" smtClean="0">
              <a:solidFill>
                <a:srgbClr val="00206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uk-UA" sz="800" b="1" dirty="0" smtClean="0">
              <a:solidFill>
                <a:srgbClr val="00206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>
                <a:solidFill>
                  <a:srgbClr val="002060"/>
                </a:solidFill>
              </a:rPr>
              <a:t>        </a:t>
            </a:r>
            <a:r>
              <a:rPr lang="uk-UA" b="1" dirty="0" smtClean="0">
                <a:solidFill>
                  <a:srgbClr val="002060"/>
                </a:solidFill>
              </a:rPr>
              <a:t>а) 4; б) 2; в) 0,5; г) 8</a:t>
            </a:r>
            <a:endParaRPr lang="en-US" b="1" dirty="0" smtClean="0">
              <a:solidFill>
                <a:srgbClr val="00206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uk-UA" sz="800" b="1" dirty="0" smtClean="0">
              <a:solidFill>
                <a:srgbClr val="00206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uk-UA" b="1" dirty="0" smtClean="0">
                <a:solidFill>
                  <a:srgbClr val="002060"/>
                </a:solidFill>
              </a:rPr>
              <a:t>2. Обчислити: 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>
                <a:solidFill>
                  <a:srgbClr val="002060"/>
                </a:solidFill>
              </a:rPr>
              <a:t>        </a:t>
            </a:r>
            <a:r>
              <a:rPr lang="uk-UA" b="1" dirty="0" smtClean="0">
                <a:solidFill>
                  <a:srgbClr val="002060"/>
                </a:solidFill>
              </a:rPr>
              <a:t>а) -2; б) - </a:t>
            </a:r>
            <a:r>
              <a:rPr lang="en-US" b="1" dirty="0" smtClean="0">
                <a:solidFill>
                  <a:srgbClr val="002060"/>
                </a:solidFill>
              </a:rPr>
              <a:t>6</a:t>
            </a:r>
            <a:r>
              <a:rPr lang="uk-UA" b="1" dirty="0" smtClean="0">
                <a:solidFill>
                  <a:srgbClr val="002060"/>
                </a:solidFill>
              </a:rPr>
              <a:t>; в) 34; г) розв’язку немає</a:t>
            </a:r>
            <a:endParaRPr lang="en-US" b="1" dirty="0" smtClean="0">
              <a:solidFill>
                <a:srgbClr val="00206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uk-UA" sz="800" b="1" dirty="0" smtClean="0">
              <a:solidFill>
                <a:srgbClr val="00206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uk-UA" b="1" dirty="0" smtClean="0">
                <a:solidFill>
                  <a:srgbClr val="002060"/>
                </a:solidFill>
              </a:rPr>
              <a:t>3. При яких значеннях х вираз має зміст: 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>
                <a:solidFill>
                  <a:srgbClr val="002060"/>
                </a:solidFill>
              </a:rPr>
              <a:t>         </a:t>
            </a:r>
            <a:r>
              <a:rPr lang="uk-UA" b="1" dirty="0" smtClean="0">
                <a:solidFill>
                  <a:srgbClr val="002060"/>
                </a:solidFill>
              </a:rPr>
              <a:t>а)</a:t>
            </a:r>
            <a:r>
              <a:rPr lang="uk-UA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[</a:t>
            </a:r>
            <a:r>
              <a:rPr lang="en-US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0;∞)</a:t>
            </a:r>
            <a:r>
              <a:rPr lang="uk-UA" b="1" dirty="0" smtClean="0">
                <a:solidFill>
                  <a:srgbClr val="002060"/>
                </a:solidFill>
              </a:rPr>
              <a:t> ; б)</a:t>
            </a:r>
            <a:r>
              <a:rPr lang="en-US" b="1" dirty="0" smtClean="0">
                <a:solidFill>
                  <a:srgbClr val="002060"/>
                </a:solidFill>
              </a:rPr>
              <a:t>(- </a:t>
            </a:r>
            <a:r>
              <a:rPr lang="en-US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∞; 5]</a:t>
            </a:r>
            <a:r>
              <a:rPr lang="uk-UA" b="1" dirty="0" smtClean="0">
                <a:solidFill>
                  <a:srgbClr val="002060"/>
                </a:solidFill>
              </a:rPr>
              <a:t> ; в)</a:t>
            </a:r>
            <a:r>
              <a:rPr lang="en-US" b="1" dirty="0" smtClean="0">
                <a:solidFill>
                  <a:srgbClr val="002060"/>
                </a:solidFill>
              </a:rPr>
              <a:t> ( - </a:t>
            </a:r>
            <a:r>
              <a:rPr lang="en-US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∞; +∞)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uk-UA" b="1" dirty="0" smtClean="0">
                <a:solidFill>
                  <a:srgbClr val="002060"/>
                </a:solidFill>
              </a:rPr>
              <a:t>; г) </a:t>
            </a:r>
            <a:r>
              <a:rPr lang="uk-UA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[</a:t>
            </a:r>
            <a:r>
              <a:rPr lang="en-US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5; +∞)</a:t>
            </a:r>
            <a:endParaRPr lang="en-US" b="1" dirty="0" smtClean="0">
              <a:solidFill>
                <a:srgbClr val="00206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uk-UA" sz="800" b="1" dirty="0" smtClean="0">
              <a:solidFill>
                <a:srgbClr val="00206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uk-UA" b="1" dirty="0" smtClean="0">
                <a:solidFill>
                  <a:srgbClr val="002060"/>
                </a:solidFill>
              </a:rPr>
              <a:t>4. Розв’язати рівняння: 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>
                <a:solidFill>
                  <a:srgbClr val="002060"/>
                </a:solidFill>
              </a:rPr>
              <a:t>         </a:t>
            </a:r>
            <a:r>
              <a:rPr lang="uk-UA" b="1" dirty="0" smtClean="0">
                <a:solidFill>
                  <a:srgbClr val="002060"/>
                </a:solidFill>
              </a:rPr>
              <a:t>а) 4; б) 2; в) 16; г) -2</a:t>
            </a:r>
            <a:endParaRPr lang="en-US" b="1" dirty="0" smtClean="0">
              <a:solidFill>
                <a:srgbClr val="00206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uk-UA" sz="800" b="1" dirty="0" smtClean="0">
              <a:solidFill>
                <a:srgbClr val="00206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uk-UA" b="1" dirty="0" smtClean="0">
                <a:solidFill>
                  <a:srgbClr val="002060"/>
                </a:solidFill>
              </a:rPr>
              <a:t>5. Розв’язати рівняння:  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>
                <a:solidFill>
                  <a:srgbClr val="002060"/>
                </a:solidFill>
              </a:rPr>
              <a:t>         </a:t>
            </a:r>
            <a:r>
              <a:rPr lang="uk-UA" b="1" dirty="0" smtClean="0">
                <a:solidFill>
                  <a:srgbClr val="002060"/>
                </a:solidFill>
              </a:rPr>
              <a:t>а) 11; б) 21; в) -16; г) 121</a:t>
            </a:r>
            <a:endParaRPr lang="en-US" b="1" dirty="0" smtClean="0">
              <a:solidFill>
                <a:srgbClr val="00206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uk-UA" sz="800" b="1" dirty="0" smtClean="0">
              <a:solidFill>
                <a:srgbClr val="00206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uk-UA" b="1" dirty="0" smtClean="0">
                <a:solidFill>
                  <a:srgbClr val="002060"/>
                </a:solidFill>
              </a:rPr>
              <a:t>6. Розв’язати рівняння: 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>
                <a:solidFill>
                  <a:srgbClr val="002060"/>
                </a:solidFill>
              </a:rPr>
              <a:t>         </a:t>
            </a:r>
            <a:r>
              <a:rPr lang="uk-UA" b="1" dirty="0" smtClean="0">
                <a:solidFill>
                  <a:srgbClr val="002060"/>
                </a:solidFill>
              </a:rPr>
              <a:t>а) 2; б) 265; в) -265; г) коренів немає</a:t>
            </a:r>
            <a:endParaRPr lang="en-US" b="1" dirty="0" smtClean="0">
              <a:solidFill>
                <a:srgbClr val="00206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uk-UA" sz="800" b="1" dirty="0" smtClean="0">
              <a:solidFill>
                <a:srgbClr val="00206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uk-UA" b="1" dirty="0" smtClean="0">
                <a:solidFill>
                  <a:srgbClr val="002060"/>
                </a:solidFill>
              </a:rPr>
              <a:t>7. Розв’язати рівняння: 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>
                <a:solidFill>
                  <a:srgbClr val="002060"/>
                </a:solidFill>
              </a:rPr>
              <a:t>         </a:t>
            </a:r>
            <a:r>
              <a:rPr lang="uk-UA" b="1" dirty="0" smtClean="0">
                <a:solidFill>
                  <a:srgbClr val="002060"/>
                </a:solidFill>
              </a:rPr>
              <a:t>а) 1; -3,5; б) 1; 3,5; в) -1; г) -1; -3,5.</a:t>
            </a:r>
            <a:endParaRPr lang="uk-UA" b="1" dirty="0">
              <a:solidFill>
                <a:srgbClr val="002060"/>
              </a:solidFill>
            </a:endParaRPr>
          </a:p>
        </p:txBody>
      </p:sp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0" y="1238232"/>
            <a:ext cx="1223963" cy="417512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20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0" y="2040949"/>
            <a:ext cx="2016125" cy="38100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21" name="Picture 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96278" y="2755513"/>
            <a:ext cx="720725" cy="360363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22" name="Picture 13"/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chemeClr val="bg1">
                <a:lumMod val="75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211422" y="3429000"/>
            <a:ext cx="792163" cy="373062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23" name="Picture 1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342472" y="4096920"/>
            <a:ext cx="1081088" cy="35560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24" name="Picture 1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280582" y="5406945"/>
            <a:ext cx="1944687" cy="344488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25" name="Picture 17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294062" y="4735916"/>
            <a:ext cx="1368425" cy="34290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5" name="Picture 3"/>
          <p:cNvPicPr>
            <a:picLocks noChangeAspect="1" noChangeArrowheads="1" noCrop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163" y="21432"/>
            <a:ext cx="3271837" cy="27265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84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14414" y="404664"/>
            <a:ext cx="6500858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uk-UA" sz="6000" i="1" dirty="0" smtClean="0">
                <a:latin typeface="Arial Narrow" pitchFamily="34" charset="0"/>
              </a:rPr>
              <a:t>Тест</a:t>
            </a:r>
            <a:endParaRPr lang="ru-RU" sz="6000" i="1" dirty="0">
              <a:latin typeface="Arial Narrow" pitchFamily="34" charset="0"/>
            </a:endParaRPr>
          </a:p>
        </p:txBody>
      </p:sp>
      <p:sp>
        <p:nvSpPr>
          <p:cNvPr id="7171" name="Содержимое 5"/>
          <p:cNvSpPr>
            <a:spLocks noGrp="1"/>
          </p:cNvSpPr>
          <p:nvPr>
            <p:ph idx="1"/>
          </p:nvPr>
        </p:nvSpPr>
        <p:spPr>
          <a:xfrm>
            <a:off x="857224" y="2285992"/>
            <a:ext cx="3286148" cy="3714776"/>
          </a:xfrm>
        </p:spPr>
        <p:txBody>
          <a:bodyPr/>
          <a:lstStyle/>
          <a:p>
            <a:pPr algn="just" eaLnBrk="1" hangingPunct="1">
              <a:buNone/>
            </a:pPr>
            <a:endParaRPr lang="uk-UA" sz="2800" b="1" dirty="0" smtClean="0">
              <a:solidFill>
                <a:srgbClr val="C00000"/>
              </a:solidFill>
            </a:endParaRPr>
          </a:p>
          <a:p>
            <a:pPr algn="just" eaLnBrk="1" hangingPunct="1">
              <a:buNone/>
            </a:pPr>
            <a:endParaRPr lang="ru-RU" sz="3600" b="1" dirty="0" smtClean="0">
              <a:solidFill>
                <a:srgbClr val="C00000"/>
              </a:solidFill>
            </a:endParaRPr>
          </a:p>
          <a:p>
            <a:pPr eaLnBrk="1" hangingPunct="1"/>
            <a:endParaRPr lang="ru-RU" dirty="0" smtClean="0"/>
          </a:p>
        </p:txBody>
      </p:sp>
      <p:sp>
        <p:nvSpPr>
          <p:cNvPr id="11" name="Прямоугольник 10"/>
          <p:cNvSpPr/>
          <p:nvPr/>
        </p:nvSpPr>
        <p:spPr>
          <a:xfrm>
            <a:off x="785786" y="1643050"/>
            <a:ext cx="72152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None/>
            </a:pPr>
            <a:r>
              <a:rPr lang="uk-UA" sz="4000" b="1" i="1" dirty="0" smtClean="0">
                <a:solidFill>
                  <a:srgbClr val="C00000"/>
                </a:solidFill>
                <a:latin typeface="Arial Narrow" pitchFamily="34" charset="0"/>
              </a:rPr>
              <a:t>Відповіді</a:t>
            </a:r>
            <a:r>
              <a:rPr lang="en-US" sz="4000" b="1" i="1" dirty="0" smtClean="0">
                <a:solidFill>
                  <a:srgbClr val="C00000"/>
                </a:solidFill>
                <a:latin typeface="Arial Narrow" pitchFamily="34" charset="0"/>
              </a:rPr>
              <a:t>:</a:t>
            </a:r>
            <a:endParaRPr lang="uk-UA" sz="4000" b="1" i="1" dirty="0" smtClean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12" name="Содержимое 5"/>
          <p:cNvSpPr txBox="1">
            <a:spLocks/>
          </p:cNvSpPr>
          <p:nvPr/>
        </p:nvSpPr>
        <p:spPr bwMode="auto">
          <a:xfrm>
            <a:off x="4643438" y="3929066"/>
            <a:ext cx="228601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uk-UA" sz="2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uk-UA" sz="14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uk-UA" sz="2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8" name="Picture 2" descr="C:\Users\Bulanova.Irina\Pictures\Математика\math.gif"/>
          <p:cNvPicPr>
            <a:picLocks noChangeAspect="1" noChangeArrowheads="1"/>
          </p:cNvPicPr>
          <p:nvPr/>
        </p:nvPicPr>
        <p:blipFill>
          <a:blip r:embed="rId2"/>
          <a:srcRect r="24989" b="18108"/>
          <a:stretch>
            <a:fillRect/>
          </a:stretch>
        </p:blipFill>
        <p:spPr bwMode="auto">
          <a:xfrm>
            <a:off x="2893207" y="4302499"/>
            <a:ext cx="3000396" cy="2046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785784" y="2577188"/>
          <a:ext cx="7386617" cy="147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5231"/>
                <a:gridCol w="1055231"/>
                <a:gridCol w="1055231"/>
                <a:gridCol w="1055231"/>
                <a:gridCol w="1055231"/>
                <a:gridCol w="1055231"/>
                <a:gridCol w="1055231"/>
              </a:tblGrid>
              <a:tr h="736240"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/>
                        <a:t>№ 1</a:t>
                      </a:r>
                      <a:endParaRPr lang="uk-U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/>
                        <a:t>№</a:t>
                      </a:r>
                      <a:r>
                        <a:rPr lang="uk-UA" sz="2800" baseline="0" dirty="0" smtClean="0"/>
                        <a:t> 2</a:t>
                      </a:r>
                      <a:endParaRPr lang="uk-U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/>
                        <a:t>№ 3</a:t>
                      </a:r>
                      <a:endParaRPr lang="uk-U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/>
                        <a:t>№ 4</a:t>
                      </a:r>
                      <a:endParaRPr lang="uk-U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/>
                        <a:t>№ 5</a:t>
                      </a:r>
                      <a:endParaRPr lang="uk-U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/>
                        <a:t>№ 6</a:t>
                      </a:r>
                      <a:endParaRPr lang="uk-U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/>
                        <a:t>№ 7</a:t>
                      </a:r>
                      <a:endParaRPr lang="uk-UA" sz="2800" dirty="0"/>
                    </a:p>
                  </a:txBody>
                  <a:tcPr/>
                </a:tc>
              </a:tr>
              <a:tr h="736240"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 smtClean="0">
                          <a:solidFill>
                            <a:srgbClr val="002060"/>
                          </a:solidFill>
                        </a:rPr>
                        <a:t>б</a:t>
                      </a:r>
                      <a:endParaRPr lang="uk-UA" sz="3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 smtClean="0">
                          <a:solidFill>
                            <a:srgbClr val="002060"/>
                          </a:solidFill>
                        </a:rPr>
                        <a:t>г</a:t>
                      </a:r>
                      <a:endParaRPr lang="uk-UA" sz="3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 smtClean="0">
                          <a:solidFill>
                            <a:srgbClr val="002060"/>
                          </a:solidFill>
                        </a:rPr>
                        <a:t>в</a:t>
                      </a:r>
                      <a:endParaRPr lang="uk-UA" sz="3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 smtClean="0">
                          <a:solidFill>
                            <a:srgbClr val="002060"/>
                          </a:solidFill>
                        </a:rPr>
                        <a:t>а</a:t>
                      </a:r>
                      <a:endParaRPr lang="uk-UA" sz="3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 smtClean="0">
                          <a:solidFill>
                            <a:srgbClr val="002060"/>
                          </a:solidFill>
                        </a:rPr>
                        <a:t>г</a:t>
                      </a:r>
                      <a:endParaRPr lang="uk-UA" sz="3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 smtClean="0">
                          <a:solidFill>
                            <a:srgbClr val="002060"/>
                          </a:solidFill>
                        </a:rPr>
                        <a:t>г</a:t>
                      </a:r>
                      <a:endParaRPr lang="uk-UA" sz="3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 smtClean="0">
                          <a:solidFill>
                            <a:srgbClr val="002060"/>
                          </a:solidFill>
                        </a:rPr>
                        <a:t>в</a:t>
                      </a:r>
                      <a:endParaRPr lang="uk-UA" sz="3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565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77000" cy="715962"/>
          </a:xfrm>
        </p:spPr>
        <p:txBody>
          <a:bodyPr/>
          <a:lstStyle/>
          <a:p>
            <a:r>
              <a:rPr lang="uk-UA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Приклад</a:t>
            </a:r>
            <a:endParaRPr lang="ru-RU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399223" y="838200"/>
                <a:ext cx="6615024" cy="5715000"/>
              </a:xfrm>
            </p:spPr>
            <p:txBody>
              <a:bodyPr>
                <a:normAutofit lnSpcReduction="10000"/>
              </a:bodyPr>
              <a:lstStyle/>
              <a:p>
                <a:pPr marL="137160" indent="0">
                  <a:buNone/>
                </a:pPr>
                <a:r>
                  <a:rPr lang="uk-UA" b="1" dirty="0" smtClean="0"/>
                  <a:t>1.Розв´язати рівняння:</a:t>
                </a:r>
                <a:endParaRPr lang="ru-RU" i="1" dirty="0">
                  <a:latin typeface="Cambria Math"/>
                </a:endParaRPr>
              </a:p>
              <a:p>
                <a:pPr marL="137160" indent="0">
                  <a:buNone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uk-UA" b="0" i="1" smtClean="0">
                            <a:latin typeface="Cambria Math"/>
                          </a:rPr>
                          <m:t>х−5</m:t>
                        </m:r>
                      </m:e>
                    </m:rad>
                  </m:oMath>
                </a14:m>
                <a:r>
                  <a:rPr lang="ru-RU" dirty="0" smtClean="0"/>
                  <a:t>+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uk-UA" b="0" i="1" dirty="0" smtClean="0">
                            <a:latin typeface="Cambria Math"/>
                          </a:rPr>
                          <m:t>4−х</m:t>
                        </m:r>
                      </m:e>
                    </m:rad>
                  </m:oMath>
                </a14:m>
                <a:r>
                  <a:rPr lang="ru-RU" dirty="0" smtClean="0"/>
                  <a:t>= 7,</a:t>
                </a:r>
              </a:p>
              <a:p>
                <a:pPr marL="137160" indent="0">
                  <a:buNone/>
                </a:pPr>
                <a:r>
                  <a:rPr lang="uk-UA" sz="2400" dirty="0" smtClean="0"/>
                  <a:t>Знайдемо ОДЗ: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uk-UA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uk-UA" sz="24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uk-UA" sz="2400" b="0" i="1" smtClean="0">
                                <a:latin typeface="Cambria Math"/>
                              </a:rPr>
                              <m:t>х−5</m:t>
                            </m:r>
                            <m:r>
                              <a:rPr lang="uk-UA" sz="2400" b="0" i="1" smtClean="0">
                                <a:latin typeface="Cambria Math"/>
                                <a:ea typeface="Cambria Math"/>
                              </a:rPr>
                              <m:t>≥0, </m:t>
                            </m:r>
                          </m:e>
                          <m:e>
                            <m:r>
                              <a:rPr lang="uk-UA" sz="2400" b="0" i="1" smtClean="0">
                                <a:latin typeface="Cambria Math"/>
                                <a:ea typeface="Cambria Math"/>
                              </a:rPr>
                              <m:t>4−х≥0.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sz="24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uk-UA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uk-UA" sz="2400" b="0" i="1" dirty="0" smtClean="0">
                                <a:latin typeface="Cambria Math"/>
                              </a:rPr>
                              <m:t>х</m:t>
                            </m:r>
                            <m:r>
                              <a:rPr lang="uk-UA" sz="2400" b="0" i="1" dirty="0" smtClean="0">
                                <a:latin typeface="Cambria Math"/>
                                <a:ea typeface="Cambria Math"/>
                              </a:rPr>
                              <m:t>≥5,</m:t>
                            </m:r>
                          </m:e>
                          <m:e>
                            <m:r>
                              <a:rPr lang="uk-UA" sz="2400" b="0" i="1" dirty="0" smtClean="0">
                                <a:latin typeface="Cambria Math"/>
                                <a:ea typeface="Cambria Math"/>
                              </a:rPr>
                              <m:t>х≤4</m:t>
                            </m:r>
                          </m:e>
                        </m:eqArr>
                      </m:e>
                    </m:d>
                  </m:oMath>
                </a14:m>
                <a:endParaRPr lang="ru-RU" dirty="0" smtClean="0"/>
              </a:p>
              <a:p>
                <a:pPr marL="137160" indent="0">
                  <a:buNone/>
                </a:pPr>
                <a:r>
                  <a:rPr lang="ru-RU" sz="2400" dirty="0" smtClean="0"/>
                  <a:t>Як </a:t>
                </a:r>
                <a:r>
                  <a:rPr lang="ru-RU" sz="2400" dirty="0" err="1" smtClean="0"/>
                  <a:t>бачимо</a:t>
                </a:r>
                <a:r>
                  <a:rPr lang="ru-RU" sz="2400" dirty="0" smtClean="0"/>
                  <a:t>  система  </a:t>
                </a:r>
                <a:r>
                  <a:rPr lang="ru-RU" sz="2400" dirty="0" err="1" smtClean="0"/>
                  <a:t>розв´язків</a:t>
                </a:r>
                <a:r>
                  <a:rPr lang="ru-RU" sz="2400" dirty="0" smtClean="0"/>
                  <a:t> не </a:t>
                </a:r>
                <a:r>
                  <a:rPr lang="ru-RU" sz="2400" dirty="0" err="1" smtClean="0"/>
                  <a:t>має</a:t>
                </a:r>
                <a:r>
                  <a:rPr lang="ru-RU" sz="2400" dirty="0" smtClean="0"/>
                  <a:t>, тому, </a:t>
                </a:r>
                <a:r>
                  <a:rPr lang="ru-RU" sz="2400" dirty="0" err="1" smtClean="0"/>
                  <a:t>рівняння</a:t>
                </a:r>
                <a:r>
                  <a:rPr lang="ru-RU" sz="2400" dirty="0" smtClean="0"/>
                  <a:t> </a:t>
                </a:r>
                <a:r>
                  <a:rPr lang="ru-RU" sz="2400" dirty="0" err="1" smtClean="0"/>
                  <a:t>також</a:t>
                </a:r>
                <a:r>
                  <a:rPr lang="ru-RU" sz="2400" dirty="0" smtClean="0"/>
                  <a:t> не </a:t>
                </a:r>
                <a:r>
                  <a:rPr lang="ru-RU" sz="2400" dirty="0" err="1"/>
                  <a:t>має</a:t>
                </a:r>
                <a:r>
                  <a:rPr lang="ru-RU" sz="2400" dirty="0"/>
                  <a:t> </a:t>
                </a:r>
                <a:r>
                  <a:rPr lang="ru-RU" sz="2400" dirty="0" err="1"/>
                  <a:t>розв'язків</a:t>
                </a:r>
                <a:r>
                  <a:rPr lang="ru-RU" sz="2400" dirty="0"/>
                  <a:t>, </a:t>
                </a:r>
                <a:r>
                  <a:rPr lang="ru-RU" sz="2400" dirty="0" err="1"/>
                  <a:t>бо</a:t>
                </a:r>
                <a:r>
                  <a:rPr lang="ru-RU" sz="2400" dirty="0"/>
                  <a:t> нема </a:t>
                </a:r>
                <a:r>
                  <a:rPr lang="ru-RU" sz="2400" dirty="0" err="1"/>
                  <a:t>загальних</a:t>
                </a:r>
                <a:r>
                  <a:rPr lang="ru-RU" sz="2400" dirty="0"/>
                  <a:t> </a:t>
                </a:r>
                <a:r>
                  <a:rPr lang="ru-RU" sz="2400" dirty="0" err="1"/>
                  <a:t>значень</a:t>
                </a:r>
                <a:r>
                  <a:rPr lang="ru-RU" sz="2400" dirty="0"/>
                  <a:t>  х, для </a:t>
                </a:r>
                <a:r>
                  <a:rPr lang="ru-RU" sz="2400" dirty="0" err="1"/>
                  <a:t>яких</a:t>
                </a:r>
                <a:r>
                  <a:rPr lang="ru-RU" sz="2400" dirty="0"/>
                  <a:t> </a:t>
                </a:r>
                <a:r>
                  <a:rPr lang="ru-RU" sz="2400" dirty="0" err="1"/>
                  <a:t>обидва</a:t>
                </a:r>
                <a:r>
                  <a:rPr lang="ru-RU" sz="2400" dirty="0"/>
                  <a:t> </a:t>
                </a:r>
                <a:r>
                  <a:rPr lang="ru-RU" sz="2400" dirty="0" err="1"/>
                  <a:t>радикали</a:t>
                </a:r>
                <a:r>
                  <a:rPr lang="ru-RU" sz="2400" dirty="0"/>
                  <a:t> </a:t>
                </a:r>
                <a:r>
                  <a:rPr lang="ru-RU" sz="2400" dirty="0" err="1"/>
                  <a:t>мають</a:t>
                </a:r>
                <a:r>
                  <a:rPr lang="ru-RU" sz="2400" dirty="0"/>
                  <a:t> </a:t>
                </a:r>
                <a:r>
                  <a:rPr lang="ru-RU" sz="2400" dirty="0" err="1"/>
                  <a:t>дійсне</a:t>
                </a:r>
                <a:r>
                  <a:rPr lang="ru-RU" sz="2400" dirty="0"/>
                  <a:t> </a:t>
                </a:r>
                <a:r>
                  <a:rPr lang="ru-RU" sz="2400" dirty="0" err="1"/>
                  <a:t>значення</a:t>
                </a:r>
                <a:r>
                  <a:rPr lang="ru-RU" sz="2400" dirty="0" smtClean="0"/>
                  <a:t>.</a:t>
                </a:r>
              </a:p>
              <a:p>
                <a:pPr marL="137160" indent="0">
                  <a:buNone/>
                </a:pPr>
                <a:r>
                  <a:rPr lang="uk-UA" sz="2400" b="1" dirty="0" smtClean="0"/>
                  <a:t>2.Розв´язати рівняння:</a:t>
                </a:r>
                <a14:m>
                  <m:oMath xmlns:m="http://schemas.openxmlformats.org/officeDocument/2006/math">
                    <m:r>
                      <a:rPr lang="uk-UA" sz="2000" b="1" i="0" smtClean="0">
                        <a:latin typeface="Cambria Math"/>
                      </a:rPr>
                      <m:t> </m:t>
                    </m:r>
                    <m:r>
                      <a:rPr lang="uk-UA" sz="2000" b="1" i="1" smtClean="0">
                        <a:latin typeface="Cambria Math"/>
                      </a:rPr>
                      <m:t> </m:t>
                    </m:r>
                    <m:r>
                      <a:rPr lang="uk-UA" sz="2000" b="1" i="1" smtClean="0">
                        <a:latin typeface="Cambria Math"/>
                      </a:rPr>
                      <m:t>𝟓</m:t>
                    </m:r>
                    <m:rad>
                      <m:radPr>
                        <m:degHide m:val="on"/>
                        <m:ctrlPr>
                          <a:rPr lang="uk-UA" sz="2000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uk-UA" sz="2000" b="1" i="0" smtClean="0">
                            <a:latin typeface="Cambria Math"/>
                          </a:rPr>
                          <m:t>х </m:t>
                        </m:r>
                      </m:e>
                    </m:rad>
                  </m:oMath>
                </a14:m>
                <a:r>
                  <a:rPr lang="ru-RU" sz="2400" dirty="0" smtClean="0"/>
                  <a:t>=1,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4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uk-UA" sz="2400" b="0" i="1" smtClean="0">
                            <a:latin typeface="Cambria Math"/>
                          </a:rPr>
                          <m:t>х</m:t>
                        </m:r>
                      </m:e>
                    </m:rad>
                  </m:oMath>
                </a14:m>
                <a:r>
                  <a:rPr lang="ru-RU" sz="2400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2400" b="0" i="1" dirty="0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uk-UA" sz="2400" b="0" i="1" dirty="0" smtClean="0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ru-RU" sz="2400" dirty="0" smtClean="0"/>
                  <a:t>,</a:t>
                </a:r>
                <a:r>
                  <a:rPr lang="ru-RU" sz="2400" dirty="0"/>
                  <a:t> ,</a:t>
                </a:r>
                <a:r>
                  <a:rPr lang="ru-RU" sz="2400" dirty="0" smtClean="0"/>
                  <a:t>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uk-UA" sz="2400" i="1">
                            <a:latin typeface="Cambria Math"/>
                          </a:rPr>
                          <m:t>х</m:t>
                        </m:r>
                      </m:e>
                    </m:rad>
                  </m:oMath>
                </a14:m>
                <a:r>
                  <a:rPr lang="ru-RU" sz="2400" dirty="0" smtClean="0"/>
                  <a:t>)²</a:t>
                </a:r>
                <a:r>
                  <a:rPr lang="ru-RU" sz="2400" dirty="0"/>
                  <a:t>=</a:t>
                </a:r>
                <a:r>
                  <a:rPr lang="ru-RU" sz="2400" dirty="0" smtClean="0"/>
                  <a:t>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2400" i="1" dirty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uk-UA" sz="2400" i="1" dirty="0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ru-RU" sz="2400" dirty="0" smtClean="0"/>
                  <a:t>)²,</a:t>
                </a:r>
                <a:r>
                  <a:rPr lang="uk-UA" sz="2400" dirty="0"/>
                  <a:t> х=</a:t>
                </a:r>
                <a:r>
                  <a:rPr lang="uk-UA" sz="24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2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uk-UA" sz="2400" i="1">
                            <a:latin typeface="Cambria Math"/>
                          </a:rPr>
                          <m:t>25</m:t>
                        </m:r>
                      </m:den>
                    </m:f>
                  </m:oMath>
                </a14:m>
                <a:r>
                  <a:rPr lang="ru-RU" sz="2400" dirty="0" smtClean="0"/>
                  <a:t>.</a:t>
                </a:r>
                <a:endParaRPr lang="ru-RU" sz="2400" dirty="0"/>
              </a:p>
              <a:p>
                <a:pPr marL="137160" indent="0">
                  <a:buNone/>
                </a:pPr>
                <a:r>
                  <a:rPr lang="uk-UA" sz="2400" b="1" dirty="0" smtClean="0"/>
                  <a:t>3.Укажіть якому проміжку належить корінь </a:t>
                </a:r>
                <a:r>
                  <a:rPr lang="uk-UA" sz="2400" b="1" dirty="0"/>
                  <a:t>рівняння:</a:t>
                </a:r>
                <a:r>
                  <a:rPr lang="uk-UA" sz="2400" dirty="0" smtClean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uk-UA" sz="24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uk-UA" sz="2400" b="0" i="1" smtClean="0">
                            <a:latin typeface="Cambria Math"/>
                          </a:rPr>
                          <m:t>13−5х</m:t>
                        </m:r>
                      </m:e>
                    </m:rad>
                  </m:oMath>
                </a14:m>
                <a:r>
                  <a:rPr lang="ru-RU" sz="2400" dirty="0" smtClean="0"/>
                  <a:t>=3, (</a:t>
                </a:r>
                <a:r>
                  <a:rPr lang="uk-UA" sz="2400" dirty="0" smtClean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uk-UA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uk-UA" sz="2400" b="0" i="1" smtClean="0">
                            <a:latin typeface="Cambria Math"/>
                          </a:rPr>
                          <m:t>13</m:t>
                        </m:r>
                        <m:r>
                          <a:rPr lang="uk-UA" sz="2400" i="1">
                            <a:latin typeface="Cambria Math"/>
                          </a:rPr>
                          <m:t>−5х</m:t>
                        </m:r>
                      </m:e>
                    </m:rad>
                  </m:oMath>
                </a14:m>
                <a:r>
                  <a:rPr lang="ru-RU" sz="2400" dirty="0" smtClean="0"/>
                  <a:t>)²=3², 13-5х=9, 5х=4, х=0,8 ,х</a:t>
                </a:r>
                <a14:m>
                  <m:oMath xmlns:m="http://schemas.openxmlformats.org/officeDocument/2006/math">
                    <m:r>
                      <a:rPr lang="ru-RU" sz="240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uk-UA" sz="2400" b="0" i="1" smtClean="0">
                        <a:latin typeface="Cambria Math"/>
                        <a:ea typeface="Cambria Math"/>
                      </a:rPr>
                      <m:t>(0;1)</m:t>
                    </m:r>
                  </m:oMath>
                </a14:m>
                <a:endParaRPr lang="ru-RU" sz="24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9223" y="838200"/>
                <a:ext cx="6615024" cy="5715000"/>
              </a:xfrm>
              <a:blipFill rotWithShape="0">
                <a:blip r:embed="rId2"/>
                <a:stretch>
                  <a:fillRect l="-184" t="-2348" r="-5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Прямая со стрелкой 4"/>
          <p:cNvCxnSpPr/>
          <p:nvPr/>
        </p:nvCxnSpPr>
        <p:spPr>
          <a:xfrm>
            <a:off x="6660232" y="2780928"/>
            <a:ext cx="1944216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8028384" y="2755776"/>
            <a:ext cx="72008" cy="503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7164288" y="2755776"/>
            <a:ext cx="72008" cy="5030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8304366" y="227687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х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014247" y="227687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4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7878343" y="227687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5</a:t>
            </a:r>
            <a:endParaRPr lang="ru-RU" dirty="0"/>
          </a:p>
        </p:txBody>
      </p:sp>
      <p:sp>
        <p:nvSpPr>
          <p:cNvPr id="11" name="Дуга 10"/>
          <p:cNvSpPr/>
          <p:nvPr/>
        </p:nvSpPr>
        <p:spPr>
          <a:xfrm rot="18779841">
            <a:off x="6430216" y="2381580"/>
            <a:ext cx="963658" cy="1557651"/>
          </a:xfrm>
          <a:prstGeom prst="arc">
            <a:avLst>
              <a:gd name="adj1" fmla="val 17568820"/>
              <a:gd name="adj2" fmla="val 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Дуга 11"/>
          <p:cNvSpPr/>
          <p:nvPr/>
        </p:nvSpPr>
        <p:spPr>
          <a:xfrm rot="15862929">
            <a:off x="8222503" y="2238468"/>
            <a:ext cx="963658" cy="1557651"/>
          </a:xfrm>
          <a:prstGeom prst="arc">
            <a:avLst>
              <a:gd name="adj1" fmla="val 17568820"/>
              <a:gd name="adj2" fmla="val 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7164288" y="395372"/>
            <a:ext cx="1650260" cy="369332"/>
          </a:xfrm>
          <a:prstGeom prst="rect">
            <a:avLst/>
          </a:prstGeom>
          <a:noFill/>
        </p:spPr>
        <p:txBody>
          <a:bodyPr wrap="none" rtlCol="0">
            <a:prstTxWarp prst="textChevron">
              <a:avLst/>
            </a:prstTxWarp>
            <a:spAutoFit/>
          </a:bodyPr>
          <a:lstStyle/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 треба вміти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6512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2400"/>
            <a:ext cx="6131024" cy="612304"/>
          </a:xfrm>
        </p:spPr>
        <p:txBody>
          <a:bodyPr/>
          <a:lstStyle/>
          <a:p>
            <a:r>
              <a:rPr lang="uk-UA" i="1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Приклад(ПЗНО 2020)</a:t>
            </a:r>
            <a:endParaRPr lang="ru-RU" i="1" dirty="0">
              <a:ln w="0">
                <a:solidFill>
                  <a:sysClr val="windowText" lastClr="000000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838200"/>
                <a:ext cx="8662148" cy="5638799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uk-UA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.Розв´язати рівняння:</a:t>
                </a:r>
                <a:endParaRPr lang="ru-RU" sz="2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uk-UA" sz="2400" b="1" dirty="0" smtClean="0"/>
                  <a:t>х³=-0,027, добуваємо з лівої і правої частини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uk-UA" sz="2400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uk-UA" sz="2400" b="1" i="1" smtClean="0">
                            <a:latin typeface="Cambria Math"/>
                          </a:rPr>
                          <m:t>𝟑</m:t>
                        </m:r>
                      </m:deg>
                      <m:e>
                        <m:r>
                          <a:rPr lang="uk-UA" sz="2400" b="1" i="1" smtClean="0">
                            <a:latin typeface="Cambria Math" panose="02040503050406030204" pitchFamily="18" charset="0"/>
                          </a:rPr>
                          <m:t>х³</m:t>
                        </m:r>
                      </m:e>
                    </m:rad>
                  </m:oMath>
                </a14:m>
                <a:endParaRPr lang="ru-RU" sz="2400" b="1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ad>
                      <m:radPr>
                        <m:ctrlPr>
                          <a:rPr lang="uk-UA" sz="2400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uk-UA" sz="2400" b="1" i="1">
                            <a:latin typeface="Cambria Math"/>
                          </a:rPr>
                          <m:t>𝟑</m:t>
                        </m:r>
                      </m:deg>
                      <m:e>
                        <m:r>
                          <m:rPr>
                            <m:nor/>
                          </m:rPr>
                          <a:rPr lang="uk-UA" sz="2400" b="1" dirty="0"/>
                          <m:t>х³</m:t>
                        </m:r>
                      </m:e>
                    </m:rad>
                    <m:r>
                      <a:rPr lang="uk-UA" sz="2400" b="1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ru-RU" sz="2400" b="1" dirty="0" smtClean="0"/>
                  <a:t>=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uk-UA" sz="2400" b="1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uk-UA" sz="2400" b="1" i="1">
                            <a:latin typeface="Cambria Math"/>
                          </a:rPr>
                          <m:t>𝟑</m:t>
                        </m:r>
                      </m:deg>
                      <m:e>
                        <m:r>
                          <a:rPr lang="uk-UA" sz="2400" b="1" i="1" smtClean="0">
                            <a:latin typeface="Cambria Math"/>
                          </a:rPr>
                          <m:t>−</m:t>
                        </m:r>
                        <m:r>
                          <a:rPr lang="uk-UA" sz="2400" b="1" i="1" smtClean="0">
                            <a:latin typeface="Cambria Math"/>
                          </a:rPr>
                          <m:t>𝟎</m:t>
                        </m:r>
                        <m:r>
                          <a:rPr lang="uk-UA" sz="2400" b="1" i="1" smtClean="0">
                            <a:latin typeface="Cambria Math"/>
                          </a:rPr>
                          <m:t>,</m:t>
                        </m:r>
                        <m:r>
                          <a:rPr lang="uk-UA" sz="2400" b="1" i="1" smtClean="0">
                            <a:latin typeface="Cambria Math"/>
                          </a:rPr>
                          <m:t>𝟎𝟐𝟕</m:t>
                        </m:r>
                      </m:e>
                    </m:rad>
                  </m:oMath>
                </a14:m>
                <a:endParaRPr lang="ru-RU" sz="2400" b="1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ad>
                      <m:radPr>
                        <m:ctrlPr>
                          <a:rPr lang="uk-UA" sz="2400" b="1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uk-UA" sz="2400" b="1" i="1">
                            <a:latin typeface="Cambria Math"/>
                          </a:rPr>
                          <m:t>𝟑</m:t>
                        </m:r>
                      </m:deg>
                      <m:e>
                        <m:r>
                          <m:rPr>
                            <m:nor/>
                          </m:rPr>
                          <a:rPr lang="uk-UA" sz="2400" b="1" dirty="0"/>
                          <m:t>х³</m:t>
                        </m:r>
                      </m:e>
                    </m:rad>
                  </m:oMath>
                </a14:m>
                <a:r>
                  <a:rPr lang="ru-RU" sz="2400" b="1" dirty="0" smtClean="0"/>
                  <a:t> =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uk-UA" sz="2400" b="1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uk-UA" sz="2400" b="1" i="1">
                            <a:latin typeface="Cambria Math"/>
                          </a:rPr>
                          <m:t>𝟑</m:t>
                        </m:r>
                      </m:deg>
                      <m:e>
                        <m:r>
                          <a:rPr lang="uk-UA" sz="2400" b="1" i="1" smtClean="0">
                            <a:latin typeface="Cambria Math"/>
                          </a:rPr>
                          <m:t>(−</m:t>
                        </m:r>
                        <m:r>
                          <a:rPr lang="uk-UA" sz="2400" b="1" i="1" smtClean="0">
                            <a:latin typeface="Cambria Math"/>
                          </a:rPr>
                          <m:t>𝟎</m:t>
                        </m:r>
                        <m:r>
                          <a:rPr lang="uk-UA" sz="2400" b="1" i="1" smtClean="0">
                            <a:latin typeface="Cambria Math"/>
                          </a:rPr>
                          <m:t>,</m:t>
                        </m:r>
                        <m:r>
                          <a:rPr lang="uk-UA" sz="2400" b="1" i="1" smtClean="0">
                            <a:latin typeface="Cambria Math"/>
                          </a:rPr>
                          <m:t>𝟑</m:t>
                        </m:r>
                        <m:r>
                          <a:rPr lang="uk-UA" sz="2400" b="1" i="1" smtClean="0">
                            <a:latin typeface="Cambria Math"/>
                          </a:rPr>
                          <m:t>)³</m:t>
                        </m:r>
                      </m:e>
                    </m:rad>
                  </m:oMath>
                </a14:m>
                <a:endParaRPr lang="ru-RU" sz="2400" b="1" dirty="0"/>
              </a:p>
              <a:p>
                <a:pPr marL="0" indent="0">
                  <a:buNone/>
                </a:pPr>
                <a:r>
                  <a:rPr lang="uk-UA" sz="2400" b="1" dirty="0" smtClean="0"/>
                  <a:t>Х=-0,3</a:t>
                </a:r>
                <a:endParaRPr lang="en-US" sz="2400" b="1" dirty="0" smtClean="0"/>
              </a:p>
              <a:p>
                <a:pPr marL="0" indent="0">
                  <a:buNone/>
                </a:pP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uk-UA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.Розв´язати рівняння: </a:t>
                </a:r>
                <a:r>
                  <a:rPr lang="uk-UA" sz="24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х -</a:t>
                </a:r>
                <a14:m>
                  <m:oMath xmlns:m="http://schemas.openxmlformats.org/officeDocument/2006/math">
                    <m:r>
                      <a:rPr lang="uk-UA" sz="2400" b="1" i="1" smtClean="0">
                        <a:latin typeface="Cambria Math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uk-UA" sz="2400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uk-UA" sz="2400" b="1" i="1" smtClean="0">
                            <a:latin typeface="Cambria Math"/>
                          </a:rPr>
                          <m:t>х</m:t>
                        </m:r>
                      </m:e>
                    </m:rad>
                  </m:oMath>
                </a14:m>
                <a:r>
                  <a:rPr lang="ru-RU" sz="24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-2 = 0,</a:t>
                </a:r>
              </a:p>
              <a:p>
                <a:pPr marL="0" indent="0">
                  <a:buNone/>
                </a:pPr>
                <a:r>
                  <a:rPr lang="uk-UA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uk-UA" sz="24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х-2=</a:t>
                </a:r>
                <a:r>
                  <a:rPr lang="uk-UA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uk-UA" sz="2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uk-UA" sz="2400" b="1" i="1">
                            <a:latin typeface="Cambria Math"/>
                          </a:rPr>
                          <m:t>х</m:t>
                        </m:r>
                      </m:e>
                    </m:rad>
                  </m:oMath>
                </a14:m>
                <a:r>
                  <a:rPr lang="ru-RU" sz="24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endParaRPr lang="ru-RU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uk-UA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( </a:t>
                </a:r>
                <a:r>
                  <a:rPr lang="uk-UA" sz="24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х-2)²=</a:t>
                </a:r>
                <a:r>
                  <a:rPr lang="uk-UA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uk-UA" sz="2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uk-UA" sz="2400" b="1" i="1">
                            <a:latin typeface="Cambria Math"/>
                          </a:rPr>
                          <m:t>х</m:t>
                        </m:r>
                      </m:e>
                    </m:rad>
                  </m:oMath>
                </a14:m>
                <a:r>
                  <a:rPr lang="ru-RU" sz="24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)²,</a:t>
                </a:r>
              </a:p>
              <a:p>
                <a:pPr marL="0" indent="0">
                  <a:buNone/>
                </a:pPr>
                <a:r>
                  <a:rPr lang="uk-UA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uk-UA" sz="24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х²-4х+4-х=0,</a:t>
                </a:r>
              </a:p>
              <a:p>
                <a:pPr marL="0" indent="0">
                  <a:buNone/>
                </a:pPr>
                <a:r>
                  <a:rPr lang="uk-UA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uk-UA" sz="24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х²-5х+4=0,  х1=1; х2=4.</a:t>
                </a:r>
              </a:p>
              <a:p>
                <a:pPr marL="0" indent="0">
                  <a:buNone/>
                </a:pPr>
                <a:r>
                  <a:rPr lang="uk-UA" sz="24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Перевірка:</a:t>
                </a:r>
                <a:r>
                  <a:rPr lang="uk-UA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 </a:t>
                </a:r>
                <a:r>
                  <a:rPr lang="uk-UA" sz="24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х1=1,  1-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uk-UA" sz="2400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uk-UA" sz="2400" b="1" i="1" smtClean="0">
                            <a:latin typeface="Cambria Math"/>
                          </a:rPr>
                          <m:t>𝟏</m:t>
                        </m:r>
                      </m:e>
                    </m:rad>
                  </m:oMath>
                </a14:m>
                <a:r>
                  <a:rPr lang="ru-RU" sz="24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-2=0</a:t>
                </a:r>
                <a:r>
                  <a:rPr lang="uk-UA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uk-UA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-</a:t>
                </a:r>
                <a:r>
                  <a:rPr lang="uk-UA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uk-UA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uk-UA" sz="2400" b="1" i="1">
                        <a:latin typeface="Cambria Math"/>
                        <a:ea typeface="Cambria Math"/>
                      </a:rPr>
                      <m:t>≠</m:t>
                    </m:r>
                    <m:r>
                      <a:rPr lang="uk-UA" sz="2400" b="1" i="1">
                        <a:latin typeface="Cambria Math"/>
                        <a:ea typeface="Cambria Math"/>
                      </a:rPr>
                      <m:t>𝟎</m:t>
                    </m:r>
                  </m:oMath>
                </a14:m>
                <a:r>
                  <a:rPr lang="ru-RU" sz="24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сторонній </a:t>
                </a:r>
                <a:r>
                  <a:rPr lang="ru-RU" sz="2400" b="1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корінь</a:t>
                </a:r>
                <a:r>
                  <a:rPr lang="ru-RU" sz="24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uk-UA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uk-UA" sz="24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х2=4,  4-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uk-UA" sz="2400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uk-UA" sz="2400" b="1" i="1" smtClean="0">
                            <a:latin typeface="Cambria Math"/>
                          </a:rPr>
                          <m:t>𝟒</m:t>
                        </m:r>
                      </m:e>
                    </m:rad>
                  </m:oMath>
                </a14:m>
                <a:r>
                  <a:rPr lang="uk-UA" sz="24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-2=4-2-2=0. 0=0</a:t>
                </a:r>
              </a:p>
              <a:p>
                <a:pPr marL="0" indent="0">
                  <a:buNone/>
                </a:pPr>
                <a:r>
                  <a:rPr lang="uk-UA" sz="24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Відповідь х=4.</a:t>
                </a:r>
                <a:endParaRPr lang="ru-RU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838200"/>
                <a:ext cx="8662148" cy="5638799"/>
              </a:xfrm>
              <a:blipFill rotWithShape="0">
                <a:blip r:embed="rId2"/>
                <a:stretch>
                  <a:fillRect l="-1056" t="-866" b="-1049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6172200" y="152400"/>
            <a:ext cx="2895600" cy="83819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prstTxWarp prst="textChevron">
              <a:avLst/>
            </a:prstTxWarp>
            <a:spAutoFit/>
          </a:bodyPr>
          <a:lstStyle/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 треба вміти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8461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9"/>
          <p:cNvSpPr txBox="1">
            <a:spLocks noGrp="1"/>
          </p:cNvSpPr>
          <p:nvPr>
            <p:ph type="title"/>
          </p:nvPr>
        </p:nvSpPr>
        <p:spPr>
          <a:xfrm>
            <a:off x="785786" y="274638"/>
            <a:ext cx="7901014" cy="562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959"/>
              <a:buFont typeface="Century Gothic"/>
              <a:buNone/>
            </a:pPr>
            <a:r>
              <a:rPr lang="uk-UA" sz="5400" b="1" dirty="0" smtClean="0">
                <a:solidFill>
                  <a:srgbClr val="C00000"/>
                </a:solidFill>
              </a:rPr>
              <a:t>Готуємось </a:t>
            </a:r>
            <a:r>
              <a:rPr lang="uk-UA" sz="5400" b="1" dirty="0">
                <a:solidFill>
                  <a:srgbClr val="C00000"/>
                </a:solidFill>
              </a:rPr>
              <a:t>до ЗНО</a:t>
            </a:r>
            <a:endParaRPr sz="5400" b="1" dirty="0">
              <a:solidFill>
                <a:srgbClr val="C00000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5528353"/>
              </p:ext>
            </p:extLst>
          </p:nvPr>
        </p:nvGraphicFramePr>
        <p:xfrm>
          <a:off x="341863" y="2089653"/>
          <a:ext cx="6815158" cy="785818"/>
        </p:xfrm>
        <a:graphic>
          <a:graphicData uri="http://schemas.openxmlformats.org/drawingml/2006/table">
            <a:tbl>
              <a:tblPr/>
              <a:tblGrid>
                <a:gridCol w="1362889"/>
                <a:gridCol w="1362889"/>
                <a:gridCol w="1362889"/>
                <a:gridCol w="1362889"/>
                <a:gridCol w="1363602"/>
              </a:tblGrid>
              <a:tr h="3768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latin typeface="Calibri"/>
                          <a:ea typeface="Calibri"/>
                          <a:cs typeface="Times New Roman"/>
                        </a:rPr>
                        <a:t>Б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latin typeface="Calibri"/>
                          <a:ea typeface="Calibri"/>
                          <a:cs typeface="Times New Roman"/>
                        </a:rPr>
                        <a:t>В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latin typeface="Calibri"/>
                          <a:ea typeface="Calibri"/>
                          <a:cs typeface="Times New Roman"/>
                        </a:rPr>
                        <a:t>Г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latin typeface="Calibri"/>
                          <a:ea typeface="Calibri"/>
                          <a:cs typeface="Times New Roman"/>
                        </a:rPr>
                        <a:t>Д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0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Calibri"/>
                          <a:ea typeface="Calibri"/>
                          <a:cs typeface="Times New Roman"/>
                        </a:rPr>
                        <a:t>R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Calibri"/>
                          <a:ea typeface="Calibri"/>
                          <a:cs typeface="Times New Roman"/>
                        </a:rPr>
                        <a:t>(-</a:t>
                      </a:r>
                      <a:r>
                        <a:rPr lang="en-US" sz="2400" b="1" dirty="0">
                          <a:latin typeface="Times New Roman"/>
                          <a:ea typeface="Calibri"/>
                          <a:cs typeface="Times New Roman"/>
                        </a:rPr>
                        <a:t>∞</a:t>
                      </a:r>
                      <a:r>
                        <a:rPr lang="en-US" sz="2400" b="1" dirty="0">
                          <a:latin typeface="Calibri"/>
                          <a:ea typeface="Calibri"/>
                          <a:cs typeface="Times New Roman"/>
                        </a:rPr>
                        <a:t>; -1</a:t>
                      </a:r>
                      <a:r>
                        <a:rPr lang="en-US" sz="2400" b="1" dirty="0">
                          <a:latin typeface="Times New Roman"/>
                          <a:ea typeface="Calibri"/>
                          <a:cs typeface="Times New Roman"/>
                        </a:rPr>
                        <a:t>]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>
                          <a:latin typeface="Times New Roman"/>
                          <a:ea typeface="Calibri"/>
                          <a:cs typeface="Times New Roman"/>
                        </a:rPr>
                        <a:t>[</a:t>
                      </a:r>
                      <a:r>
                        <a:rPr lang="en-US" sz="2400" b="1" dirty="0">
                          <a:latin typeface="Calibri"/>
                          <a:ea typeface="Calibri"/>
                          <a:cs typeface="Times New Roman"/>
                        </a:rPr>
                        <a:t>5; +</a:t>
                      </a:r>
                      <a:r>
                        <a:rPr lang="en-US" sz="2400" b="1" dirty="0">
                          <a:latin typeface="Times New Roman"/>
                          <a:ea typeface="Calibri"/>
                          <a:cs typeface="Times New Roman"/>
                        </a:rPr>
                        <a:t>∞</a:t>
                      </a:r>
                      <a:r>
                        <a:rPr lang="en-US" sz="2400" b="1" dirty="0"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Calibri"/>
                          <a:ea typeface="Calibri"/>
                          <a:cs typeface="Times New Roman"/>
                        </a:rPr>
                        <a:t>(-1; 5)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>
                          <a:latin typeface="Times New Roman"/>
                          <a:ea typeface="Calibri"/>
                          <a:cs typeface="Times New Roman"/>
                        </a:rPr>
                        <a:t>[</a:t>
                      </a:r>
                      <a:r>
                        <a:rPr lang="en-US" sz="2400" b="1" dirty="0">
                          <a:latin typeface="Calibri"/>
                          <a:ea typeface="Calibri"/>
                          <a:cs typeface="Times New Roman"/>
                        </a:rPr>
                        <a:t>-1; 5</a:t>
                      </a:r>
                      <a:r>
                        <a:rPr lang="en-US" sz="2400" b="1" dirty="0">
                          <a:latin typeface="Times New Roman"/>
                          <a:ea typeface="Calibri"/>
                          <a:cs typeface="Times New Roman"/>
                        </a:rPr>
                        <a:t>]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3364" name="Rectangle 4"/>
          <p:cNvSpPr>
            <a:spLocks noChangeArrowheads="1"/>
          </p:cNvSpPr>
          <p:nvPr/>
        </p:nvSpPr>
        <p:spPr bwMode="auto">
          <a:xfrm>
            <a:off x="1128674" y="964574"/>
            <a:ext cx="7215238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 1.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Знайти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о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бласть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визначення ( область допустимих значень ) рівняння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</a:t>
            </a:r>
            <a:endParaRPr kumimoji="0" lang="uk-UA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36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4336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0132957"/>
              </p:ext>
            </p:extLst>
          </p:nvPr>
        </p:nvGraphicFramePr>
        <p:xfrm>
          <a:off x="5562600" y="1398695"/>
          <a:ext cx="2134391" cy="4235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50" name="Формула" r:id="rId4" imgW="1219200" imgH="228600" progId="Equation.3">
                  <p:embed/>
                </p:oleObj>
              </mc:Choice>
              <mc:Fallback>
                <p:oleObj name="Формула" r:id="rId4" imgW="1219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1398695"/>
                        <a:ext cx="2134391" cy="42354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367" name="Rectangle 7"/>
          <p:cNvSpPr>
            <a:spLocks noChangeArrowheads="1"/>
          </p:cNvSpPr>
          <p:nvPr/>
        </p:nvSpPr>
        <p:spPr bwMode="auto">
          <a:xfrm>
            <a:off x="1500166" y="3143248"/>
            <a:ext cx="70723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2. 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Яке з наведених рівнянь має корені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6" name="Таблица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4505656"/>
              </p:ext>
            </p:extLst>
          </p:nvPr>
        </p:nvGraphicFramePr>
        <p:xfrm>
          <a:off x="381001" y="3730854"/>
          <a:ext cx="7162799" cy="777492"/>
        </p:xfrm>
        <a:graphic>
          <a:graphicData uri="http://schemas.openxmlformats.org/drawingml/2006/table">
            <a:tbl>
              <a:tblPr/>
              <a:tblGrid>
                <a:gridCol w="1287694"/>
                <a:gridCol w="1529137"/>
                <a:gridCol w="1448656"/>
                <a:gridCol w="1448656"/>
                <a:gridCol w="1448656"/>
              </a:tblGrid>
              <a:tr h="3045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latin typeface="Calibri"/>
                          <a:ea typeface="Calibri"/>
                          <a:cs typeface="Times New Roman"/>
                        </a:rPr>
                        <a:t>Б</a:t>
                      </a:r>
                      <a:endParaRPr lang="ru-RU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latin typeface="Calibri"/>
                          <a:ea typeface="Calibri"/>
                          <a:cs typeface="Times New Roman"/>
                        </a:rPr>
                        <a:t>В</a:t>
                      </a:r>
                      <a:endParaRPr lang="ru-RU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latin typeface="Calibri"/>
                          <a:ea typeface="Calibri"/>
                          <a:cs typeface="Times New Roman"/>
                        </a:rPr>
                        <a:t>Г</a:t>
                      </a:r>
                      <a:endParaRPr lang="ru-RU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latin typeface="Calibri"/>
                          <a:ea typeface="Calibri"/>
                          <a:cs typeface="Times New Roman"/>
                        </a:rPr>
                        <a:t>Д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3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43381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3568594"/>
              </p:ext>
            </p:extLst>
          </p:nvPr>
        </p:nvGraphicFramePr>
        <p:xfrm>
          <a:off x="1591019" y="4095712"/>
          <a:ext cx="1501841" cy="3519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51" name="Формула" r:id="rId6" imgW="1219200" imgH="228600" progId="Equation.3">
                  <p:embed/>
                </p:oleObj>
              </mc:Choice>
              <mc:Fallback>
                <p:oleObj name="Формула" r:id="rId6" imgW="1219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1019" y="4095712"/>
                        <a:ext cx="1501841" cy="35199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79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4728400"/>
              </p:ext>
            </p:extLst>
          </p:nvPr>
        </p:nvGraphicFramePr>
        <p:xfrm>
          <a:off x="4619427" y="4076416"/>
          <a:ext cx="1450599" cy="3571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52" name="Формула" r:id="rId8" imgW="1282680" imgH="228600" progId="Equation.3">
                  <p:embed/>
                </p:oleObj>
              </mc:Choice>
              <mc:Fallback>
                <p:oleObj name="Формула" r:id="rId8" imgW="12826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9427" y="4076416"/>
                        <a:ext cx="1450599" cy="35719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384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43383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9341134"/>
              </p:ext>
            </p:extLst>
          </p:nvPr>
        </p:nvGraphicFramePr>
        <p:xfrm>
          <a:off x="3182925" y="4058745"/>
          <a:ext cx="1436502" cy="3571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53" name="Формула" r:id="rId10" imgW="1244600" imgH="228600" progId="Equation.3">
                  <p:embed/>
                </p:oleObj>
              </mc:Choice>
              <mc:Fallback>
                <p:oleObj name="Формула" r:id="rId10" imgW="1244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2925" y="4058745"/>
                        <a:ext cx="1436502" cy="35719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386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43385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2319585"/>
              </p:ext>
            </p:extLst>
          </p:nvPr>
        </p:nvGraphicFramePr>
        <p:xfrm>
          <a:off x="326043" y="4107118"/>
          <a:ext cx="1264976" cy="3748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54" name="Формула" r:id="rId12" imgW="774364" imgH="228501" progId="Equation.3">
                  <p:embed/>
                </p:oleObj>
              </mc:Choice>
              <mc:Fallback>
                <p:oleObj name="Формула" r:id="rId12" imgW="774364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043" y="4107118"/>
                        <a:ext cx="1264976" cy="37480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388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43387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338122"/>
              </p:ext>
            </p:extLst>
          </p:nvPr>
        </p:nvGraphicFramePr>
        <p:xfrm>
          <a:off x="6145994" y="4118619"/>
          <a:ext cx="1328923" cy="34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55" name="Формула" r:id="rId14" imgW="1117600" imgH="228600" progId="Equation.3">
                  <p:embed/>
                </p:oleObj>
              </mc:Choice>
              <mc:Fallback>
                <p:oleObj name="Формула" r:id="rId14" imgW="1117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5994" y="4118619"/>
                        <a:ext cx="1328923" cy="3469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Прямоугольник 37"/>
          <p:cNvSpPr/>
          <p:nvPr/>
        </p:nvSpPr>
        <p:spPr>
          <a:xfrm>
            <a:off x="1500166" y="4786322"/>
            <a:ext cx="48020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>
                <a:latin typeface="+mn-lt"/>
              </a:rPr>
              <a:t>3. </a:t>
            </a:r>
            <a:r>
              <a:rPr lang="ru-RU" sz="2400" b="1" dirty="0" err="1" smtClean="0">
                <a:latin typeface="+mn-lt"/>
              </a:rPr>
              <a:t>Знайти</a:t>
            </a:r>
            <a:r>
              <a:rPr lang="ru-RU" sz="2400" b="1" dirty="0" smtClean="0">
                <a:latin typeface="+mn-lt"/>
              </a:rPr>
              <a:t> </a:t>
            </a:r>
            <a:r>
              <a:rPr lang="uk-UA" sz="2400" b="1" dirty="0" smtClean="0">
                <a:latin typeface="+mn-lt"/>
              </a:rPr>
              <a:t>суму коренів рівняння </a:t>
            </a:r>
            <a:endParaRPr lang="ru-RU" sz="2400" dirty="0">
              <a:latin typeface="+mn-lt"/>
            </a:endParaRPr>
          </a:p>
        </p:txBody>
      </p:sp>
      <p:sp>
        <p:nvSpPr>
          <p:cNvPr id="143390" name="Rectangle 3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43389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9255608"/>
              </p:ext>
            </p:extLst>
          </p:nvPr>
        </p:nvGraphicFramePr>
        <p:xfrm>
          <a:off x="2165157" y="5156388"/>
          <a:ext cx="2729466" cy="4841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56" name="Формула" r:id="rId16" imgW="1180588" imgH="253890" progId="Equation.3">
                  <p:embed/>
                </p:oleObj>
              </mc:Choice>
              <mc:Fallback>
                <p:oleObj name="Формула" r:id="rId16" imgW="1180588" imgH="25389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5157" y="5156388"/>
                        <a:ext cx="2729466" cy="48413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Таблица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4662089"/>
              </p:ext>
            </p:extLst>
          </p:nvPr>
        </p:nvGraphicFramePr>
        <p:xfrm>
          <a:off x="260041" y="5663571"/>
          <a:ext cx="6879334" cy="857256"/>
        </p:xfrm>
        <a:graphic>
          <a:graphicData uri="http://schemas.openxmlformats.org/drawingml/2006/table">
            <a:tbl>
              <a:tblPr/>
              <a:tblGrid>
                <a:gridCol w="1375723"/>
                <a:gridCol w="1375723"/>
                <a:gridCol w="1375723"/>
                <a:gridCol w="1375723"/>
                <a:gridCol w="1376442"/>
              </a:tblGrid>
              <a:tr h="4110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latin typeface="Calibri"/>
                          <a:ea typeface="Calibri"/>
                          <a:cs typeface="Times New Roman"/>
                        </a:rPr>
                        <a:t>Б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latin typeface="Calibri"/>
                          <a:ea typeface="Calibri"/>
                          <a:cs typeface="Times New Roman"/>
                        </a:rPr>
                        <a:t>В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latin typeface="Calibri"/>
                          <a:ea typeface="Calibri"/>
                          <a:cs typeface="Times New Roman"/>
                        </a:rPr>
                        <a:t>Г</a:t>
                      </a:r>
                      <a:endParaRPr lang="ru-RU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latin typeface="Calibri"/>
                          <a:ea typeface="Calibri"/>
                          <a:cs typeface="Times New Roman"/>
                        </a:rPr>
                        <a:t>Д</a:t>
                      </a:r>
                      <a:endParaRPr lang="ru-RU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62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0" dirty="0"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  <a:endParaRPr lang="ru-RU" sz="2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0" dirty="0">
                          <a:latin typeface="Calibri"/>
                          <a:ea typeface="Calibri"/>
                          <a:cs typeface="Times New Roman"/>
                        </a:rPr>
                        <a:t>-9</a:t>
                      </a:r>
                      <a:endParaRPr lang="ru-RU" sz="2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0" dirty="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2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0" dirty="0">
                          <a:latin typeface="Calibri"/>
                          <a:ea typeface="Calibri"/>
                          <a:cs typeface="Times New Roman"/>
                        </a:rPr>
                        <a:t>-3</a:t>
                      </a:r>
                      <a:endParaRPr lang="ru-RU" sz="2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0" dirty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2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Штриховая стрелка вправо 1"/>
          <p:cNvSpPr/>
          <p:nvPr/>
        </p:nvSpPr>
        <p:spPr>
          <a:xfrm>
            <a:off x="1591019" y="3663395"/>
            <a:ext cx="619853" cy="48463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Штриховая стрелка вправо 21"/>
          <p:cNvSpPr/>
          <p:nvPr/>
        </p:nvSpPr>
        <p:spPr>
          <a:xfrm>
            <a:off x="176825" y="5617262"/>
            <a:ext cx="638721" cy="48463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Штриховая стрелка вправо 22"/>
          <p:cNvSpPr/>
          <p:nvPr/>
        </p:nvSpPr>
        <p:spPr>
          <a:xfrm>
            <a:off x="5714999" y="2041941"/>
            <a:ext cx="591099" cy="48463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4424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2" grpId="0" animBg="1"/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91064" cy="1143000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extrusionH="57150" prstMaterial="softEdge">
              <a:bevelT w="38100" h="38100"/>
            </a:sp3d>
          </a:bodyPr>
          <a:lstStyle/>
          <a:p>
            <a:r>
              <a:rPr lang="ru-RU" dirty="0" err="1">
                <a:ln w="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Рівняння</a:t>
            </a:r>
            <a:r>
              <a:rPr lang="ru-RU" dirty="0">
                <a:ln w="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, </a:t>
            </a:r>
            <a:r>
              <a:rPr lang="ru-RU" dirty="0" err="1">
                <a:ln w="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що</a:t>
            </a:r>
            <a:r>
              <a:rPr lang="ru-RU" dirty="0">
                <a:ln w="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 </a:t>
            </a:r>
            <a:r>
              <a:rPr lang="ru-RU" dirty="0" err="1">
                <a:ln w="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містять</a:t>
            </a:r>
            <a:r>
              <a:rPr lang="ru-RU" dirty="0">
                <a:ln w="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 </a:t>
            </a:r>
            <a:r>
              <a:rPr lang="ru-RU" dirty="0" err="1">
                <a:ln w="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змінну</a:t>
            </a:r>
            <a:r>
              <a:rPr lang="ru-RU" dirty="0">
                <a:ln w="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 </a:t>
            </a:r>
            <a:r>
              <a:rPr lang="ru-RU" dirty="0" err="1">
                <a:ln w="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під</a:t>
            </a:r>
            <a:r>
              <a:rPr lang="ru-RU" dirty="0">
                <a:ln w="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 знаком модуля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effectLst/>
                <a:latin typeface="+mn-lt"/>
              </a:rPr>
              <a:t/>
            </a:r>
            <a:br>
              <a:rPr lang="ru-RU" dirty="0">
                <a:solidFill>
                  <a:schemeClr val="accent6">
                    <a:lumMod val="75000"/>
                  </a:schemeClr>
                </a:solidFill>
                <a:effectLst/>
                <a:latin typeface="+mn-lt"/>
              </a:rPr>
            </a:br>
            <a:endParaRPr lang="ru-RU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0" y="1295400"/>
                <a:ext cx="7380312" cy="5257800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ru-RU" dirty="0" smtClean="0"/>
                  <a:t>Суть </a:t>
                </a:r>
                <a:r>
                  <a:rPr lang="ru-RU" dirty="0" err="1"/>
                  <a:t>розв’язання</a:t>
                </a:r>
                <a:r>
                  <a:rPr lang="ru-RU" dirty="0"/>
                  <a:t> </a:t>
                </a:r>
                <a:r>
                  <a:rPr lang="ru-RU" dirty="0" err="1"/>
                  <a:t>рівнянь</a:t>
                </a:r>
                <a:r>
                  <a:rPr lang="ru-RU" dirty="0"/>
                  <a:t> з модулями </a:t>
                </a:r>
                <a:r>
                  <a:rPr lang="ru-RU" dirty="0" err="1"/>
                  <a:t>полягає</a:t>
                </a:r>
                <a:r>
                  <a:rPr lang="ru-RU" dirty="0"/>
                  <a:t> в тому, </a:t>
                </a:r>
                <a:r>
                  <a:rPr lang="ru-RU" dirty="0" err="1"/>
                  <a:t>щоб</a:t>
                </a:r>
                <a:r>
                  <a:rPr lang="ru-RU" dirty="0"/>
                  <a:t> </a:t>
                </a:r>
                <a:r>
                  <a:rPr lang="ru-RU" dirty="0" err="1"/>
                  <a:t>звільнитися</a:t>
                </a:r>
                <a:r>
                  <a:rPr lang="ru-RU" dirty="0"/>
                  <a:t> </a:t>
                </a:r>
                <a:r>
                  <a:rPr lang="ru-RU" dirty="0" err="1"/>
                  <a:t>від</a:t>
                </a:r>
                <a:r>
                  <a:rPr lang="ru-RU" dirty="0"/>
                  <a:t> </a:t>
                </a:r>
                <a:r>
                  <a:rPr lang="ru-RU" dirty="0" err="1" smtClean="0"/>
                  <a:t>модулів</a:t>
                </a:r>
                <a:r>
                  <a:rPr lang="ru-RU" dirty="0" smtClean="0"/>
                  <a:t>(</a:t>
                </a:r>
                <a:r>
                  <a:rPr lang="ru-RU" dirty="0" err="1" smtClean="0"/>
                  <a:t>або</a:t>
                </a:r>
                <a:r>
                  <a:rPr lang="ru-RU" dirty="0" smtClean="0"/>
                  <a:t> за </a:t>
                </a:r>
                <a:r>
                  <a:rPr lang="ru-RU" dirty="0" err="1" smtClean="0"/>
                  <a:t>означенням</a:t>
                </a:r>
                <a:r>
                  <a:rPr lang="ru-RU" dirty="0" smtClean="0"/>
                  <a:t> модуля </a:t>
                </a:r>
                <a:r>
                  <a:rPr lang="ru-RU" dirty="0" err="1" smtClean="0"/>
                  <a:t>або</a:t>
                </a:r>
                <a:r>
                  <a:rPr lang="ru-RU" dirty="0" smtClean="0"/>
                  <a:t> методом </a:t>
                </a:r>
                <a:r>
                  <a:rPr lang="ru-RU" dirty="0" err="1" smtClean="0"/>
                  <a:t>інтервалів</a:t>
                </a:r>
                <a:r>
                  <a:rPr lang="ru-RU" dirty="0" smtClean="0"/>
                  <a:t>) </a:t>
                </a:r>
                <a:r>
                  <a:rPr lang="ru-RU" dirty="0"/>
                  <a:t>і перейти до </a:t>
                </a:r>
                <a:r>
                  <a:rPr lang="ru-RU" dirty="0" err="1"/>
                  <a:t>рівнянь</a:t>
                </a:r>
                <a:r>
                  <a:rPr lang="ru-RU" dirty="0"/>
                  <a:t>, </a:t>
                </a:r>
                <a:r>
                  <a:rPr lang="ru-RU" dirty="0" err="1"/>
                  <a:t>які</a:t>
                </a:r>
                <a:r>
                  <a:rPr lang="ru-RU" dirty="0"/>
                  <a:t> не </a:t>
                </a:r>
                <a:r>
                  <a:rPr lang="ru-RU" dirty="0" err="1"/>
                  <a:t>містять</a:t>
                </a:r>
                <a:r>
                  <a:rPr lang="ru-RU" dirty="0"/>
                  <a:t> </a:t>
                </a:r>
                <a:r>
                  <a:rPr lang="ru-RU" dirty="0" err="1"/>
                  <a:t>модулів</a:t>
                </a:r>
                <a:r>
                  <a:rPr lang="ru-RU" dirty="0"/>
                  <a:t>, і </a:t>
                </a:r>
                <a:r>
                  <a:rPr lang="ru-RU" dirty="0" err="1"/>
                  <a:t>розв’язувати</a:t>
                </a:r>
                <a:r>
                  <a:rPr lang="ru-RU" dirty="0"/>
                  <a:t> </a:t>
                </a:r>
                <a:r>
                  <a:rPr lang="ru-RU" dirty="0" err="1"/>
                  <a:t>вже</a:t>
                </a:r>
                <a:r>
                  <a:rPr lang="ru-RU" dirty="0"/>
                  <a:t> </a:t>
                </a:r>
                <a:r>
                  <a:rPr lang="ru-RU" dirty="0" err="1"/>
                  <a:t>відомим</a:t>
                </a:r>
                <a:r>
                  <a:rPr lang="ru-RU" dirty="0"/>
                  <a:t> </a:t>
                </a:r>
                <a:r>
                  <a:rPr lang="ru-RU" dirty="0" smtClean="0"/>
                  <a:t>способом.</a:t>
                </a:r>
              </a:p>
              <a:p>
                <a:pPr marL="0" indent="0">
                  <a:buNone/>
                </a:pPr>
                <a:r>
                  <a:rPr lang="ru-RU" b="1" i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ru-RU" b="1" i="1" dirty="0" err="1">
                    <a:solidFill>
                      <a:srgbClr val="C00000"/>
                    </a:solidFill>
                  </a:rPr>
                  <a:t>Кількість</a:t>
                </a:r>
                <a:r>
                  <a:rPr lang="ru-RU" b="1" i="1" dirty="0">
                    <a:solidFill>
                      <a:srgbClr val="C00000"/>
                    </a:solidFill>
                  </a:rPr>
                  <a:t> </a:t>
                </a:r>
                <a:r>
                  <a:rPr lang="ru-RU" b="1" i="1" dirty="0" err="1">
                    <a:solidFill>
                      <a:srgbClr val="C00000"/>
                    </a:solidFill>
                  </a:rPr>
                  <a:t>коренів</a:t>
                </a:r>
                <a:r>
                  <a:rPr lang="ru-RU" b="1" i="1" dirty="0">
                    <a:solidFill>
                      <a:srgbClr val="C00000"/>
                    </a:solidFill>
                  </a:rPr>
                  <a:t> </a:t>
                </a:r>
                <a:r>
                  <a:rPr lang="ru-RU" b="1" i="1" dirty="0" err="1">
                    <a:solidFill>
                      <a:srgbClr val="C00000"/>
                    </a:solidFill>
                  </a:rPr>
                  <a:t>рівняння</a:t>
                </a:r>
                <a:r>
                  <a:rPr lang="ru-RU" b="1" i="1" dirty="0">
                    <a:solidFill>
                      <a:srgbClr val="C00000"/>
                    </a:solidFill>
                  </a:rPr>
                  <a:t> |f(x)| = a в </a:t>
                </a:r>
                <a:r>
                  <a:rPr lang="ru-RU" b="1" i="1" dirty="0" err="1">
                    <a:solidFill>
                      <a:srgbClr val="C00000"/>
                    </a:solidFill>
                  </a:rPr>
                  <a:t>залежності</a:t>
                </a:r>
                <a:r>
                  <a:rPr lang="ru-RU" b="1" i="1" dirty="0">
                    <a:solidFill>
                      <a:srgbClr val="C00000"/>
                    </a:solidFill>
                  </a:rPr>
                  <a:t> </a:t>
                </a:r>
                <a:r>
                  <a:rPr lang="ru-RU" b="1" i="1" dirty="0" err="1">
                    <a:solidFill>
                      <a:srgbClr val="C00000"/>
                    </a:solidFill>
                  </a:rPr>
                  <a:t>від</a:t>
                </a:r>
                <a:r>
                  <a:rPr lang="ru-RU" b="1" i="1" dirty="0">
                    <a:solidFill>
                      <a:srgbClr val="C00000"/>
                    </a:solidFill>
                  </a:rPr>
                  <a:t> </a:t>
                </a:r>
                <a:r>
                  <a:rPr lang="ru-RU" b="1" i="1" dirty="0" err="1">
                    <a:solidFill>
                      <a:srgbClr val="C00000"/>
                    </a:solidFill>
                  </a:rPr>
                  <a:t>значення</a:t>
                </a:r>
                <a:r>
                  <a:rPr lang="ru-RU" b="1" i="1" dirty="0">
                    <a:solidFill>
                      <a:srgbClr val="C00000"/>
                    </a:solidFill>
                  </a:rPr>
                  <a:t> числа </a:t>
                </a:r>
                <a:r>
                  <a:rPr lang="ru-RU" b="1" i="1" dirty="0" smtClean="0">
                    <a:solidFill>
                      <a:srgbClr val="C00000"/>
                    </a:solidFill>
                  </a:rPr>
                  <a:t>a:</a:t>
                </a:r>
              </a:p>
              <a:p>
                <a:pPr marL="0" indent="0">
                  <a:buNone/>
                </a:pPr>
                <a:r>
                  <a:rPr lang="uk-UA" dirty="0" smtClean="0"/>
                  <a:t>1.а &lt; 0-рівняння коренів не має.</a:t>
                </a:r>
              </a:p>
              <a:p>
                <a:pPr marL="0" indent="0">
                  <a:buNone/>
                </a:pPr>
                <a:r>
                  <a:rPr lang="uk-UA" dirty="0" smtClean="0"/>
                  <a:t>2.а=0-рівняння має один корінь.</a:t>
                </a:r>
              </a:p>
              <a:p>
                <a:pPr marL="0" indent="0">
                  <a:buNone/>
                </a:pPr>
                <a:r>
                  <a:rPr lang="uk-UA" dirty="0" smtClean="0"/>
                  <a:t>3.а</a:t>
                </a:r>
                <a:r>
                  <a:rPr lang="uk-UA" dirty="0" smtClean="0">
                    <a:latin typeface="Cambria Math"/>
                    <a:ea typeface="Cambria Math"/>
                  </a:rPr>
                  <a:t>˃0-</a:t>
                </a:r>
                <a:r>
                  <a:rPr lang="uk-UA" dirty="0" smtClean="0"/>
                  <a:t>рівняння має два корені: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uk-UA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𝑎</m:t>
                            </m:r>
                            <m:r>
                              <a:rPr lang="uk-UA" b="0" i="1" smtClean="0">
                                <a:latin typeface="Cambria Math"/>
                              </a:rPr>
                              <m:t>,</m:t>
                            </m:r>
                          </m:e>
                          <m:e>
                            <m:r>
                              <a:rPr lang="en-US" i="1"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i="1">
                                <a:latin typeface="Cambria Math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i="1">
                                <a:latin typeface="Cambria Math"/>
                              </a:rPr>
                              <m:t>𝑎</m:t>
                            </m:r>
                          </m:e>
                        </m:eqArr>
                      </m:e>
                    </m:d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295400"/>
                <a:ext cx="7380312" cy="5257800"/>
              </a:xfrm>
              <a:blipFill rotWithShape="0">
                <a:blip r:embed="rId2"/>
                <a:stretch>
                  <a:fillRect l="-1899" t="-32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7380312" y="419722"/>
            <a:ext cx="1646669" cy="369332"/>
          </a:xfrm>
          <a:prstGeom prst="rect">
            <a:avLst/>
          </a:prstGeom>
          <a:noFill/>
        </p:spPr>
        <p:txBody>
          <a:bodyPr wrap="none" rtlCol="0">
            <a:prstTxWarp prst="textChevron">
              <a:avLst/>
            </a:prstTxWarp>
            <a:spAutoFit/>
          </a:bodyPr>
          <a:lstStyle/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 треба знати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7762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081" y="231304"/>
            <a:ext cx="7772400" cy="533400"/>
          </a:xfrm>
        </p:spPr>
        <p:txBody>
          <a:bodyPr/>
          <a:lstStyle/>
          <a:p>
            <a:r>
              <a:rPr lang="uk-UA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Приклади</a:t>
            </a:r>
            <a:endParaRPr lang="ru-RU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0" y="928772"/>
                <a:ext cx="8458200" cy="5776828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uk-UA" b="1" dirty="0" smtClean="0"/>
                  <a:t>1.Розв´язати рівняння: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uk-UA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b="1" i="1" smtClean="0">
                            <a:latin typeface="Cambria Math"/>
                          </a:rPr>
                          <m:t>𝟑</m:t>
                        </m:r>
                        <m:r>
                          <a:rPr lang="uk-UA" b="1" i="1" smtClean="0">
                            <a:latin typeface="Cambria Math"/>
                          </a:rPr>
                          <m:t>х−</m:t>
                        </m:r>
                        <m:r>
                          <a:rPr lang="uk-UA" b="1" i="1" smtClean="0">
                            <a:latin typeface="Cambria Math"/>
                          </a:rPr>
                          <m:t>𝟕</m:t>
                        </m:r>
                      </m:e>
                    </m:d>
                  </m:oMath>
                </a14:m>
                <a:r>
                  <a:rPr lang="ru-RU" i="1" dirty="0" smtClean="0"/>
                  <a:t>=</a:t>
                </a:r>
                <a:r>
                  <a:rPr lang="ru-RU" dirty="0" smtClean="0"/>
                  <a:t>8</a:t>
                </a:r>
              </a:p>
              <a:p>
                <a:pPr marL="0" indent="0">
                  <a:buNone/>
                </a:pPr>
                <a:r>
                  <a:rPr lang="ru-RU" dirty="0"/>
                  <a:t>Модуль числа </a:t>
                </a:r>
                <a:r>
                  <a:rPr lang="ru-RU" dirty="0" err="1"/>
                  <a:t>дорівнює</a:t>
                </a:r>
                <a:r>
                  <a:rPr lang="ru-RU" dirty="0"/>
                  <a:t> </a:t>
                </a:r>
                <a:r>
                  <a:rPr lang="ru-RU" dirty="0" smtClean="0"/>
                  <a:t>8 </a:t>
                </a:r>
                <a:r>
                  <a:rPr lang="ru-RU" dirty="0" err="1"/>
                  <a:t>тоді</a:t>
                </a:r>
                <a:r>
                  <a:rPr lang="ru-RU" dirty="0"/>
                  <a:t> і </a:t>
                </a:r>
                <a:r>
                  <a:rPr lang="ru-RU" dirty="0" err="1"/>
                  <a:t>лише</a:t>
                </a:r>
                <a:r>
                  <a:rPr lang="ru-RU" dirty="0"/>
                  <a:t> </a:t>
                </a:r>
                <a:r>
                  <a:rPr lang="ru-RU" dirty="0" err="1"/>
                  <a:t>тоді</a:t>
                </a:r>
                <a:r>
                  <a:rPr lang="ru-RU" dirty="0"/>
                  <a:t>, коли </a:t>
                </a:r>
                <a:r>
                  <a:rPr lang="ru-RU" dirty="0" err="1"/>
                  <a:t>це</a:t>
                </a:r>
                <a:r>
                  <a:rPr lang="ru-RU" dirty="0"/>
                  <a:t> число </a:t>
                </a:r>
                <a:r>
                  <a:rPr lang="ru-RU" dirty="0" err="1"/>
                  <a:t>дорівнює</a:t>
                </a:r>
                <a:r>
                  <a:rPr lang="ru-RU" dirty="0"/>
                  <a:t> </a:t>
                </a:r>
                <a:r>
                  <a:rPr lang="ru-RU" dirty="0" smtClean="0"/>
                  <a:t>8 </a:t>
                </a:r>
                <a:r>
                  <a:rPr lang="ru-RU" dirty="0" err="1"/>
                  <a:t>або</a:t>
                </a:r>
                <a:r>
                  <a:rPr lang="ru-RU" dirty="0"/>
                  <a:t> – </a:t>
                </a:r>
                <a:r>
                  <a:rPr lang="ru-RU" dirty="0" smtClean="0"/>
                  <a:t>8. </a:t>
                </a:r>
                <a:r>
                  <a:rPr lang="ru-RU" dirty="0" err="1" smtClean="0"/>
                  <a:t>Отже</a:t>
                </a:r>
                <a:r>
                  <a:rPr lang="ru-RU" dirty="0" smtClean="0"/>
                  <a:t>:</a:t>
                </a:r>
              </a:p>
              <a:p>
                <a:pPr marL="0" indent="0">
                  <a:buNone/>
                </a:pPr>
                <a:r>
                  <a:rPr lang="uk-UA" dirty="0" smtClean="0"/>
                  <a:t>3х-7=8  або 3х-7= -8</a:t>
                </a:r>
                <a:endParaRPr lang="ru-RU" dirty="0"/>
              </a:p>
              <a:p>
                <a:pPr marL="0" indent="0">
                  <a:buNone/>
                </a:pPr>
                <a:r>
                  <a:rPr lang="uk-UA" dirty="0" smtClean="0"/>
                  <a:t>3х=15 ,          3х= -1,</a:t>
                </a:r>
              </a:p>
              <a:p>
                <a:pPr marL="0" indent="0">
                  <a:buNone/>
                </a:pPr>
                <a:r>
                  <a:rPr lang="uk-UA" dirty="0"/>
                  <a:t> </a:t>
                </a:r>
                <a:r>
                  <a:rPr lang="uk-UA" dirty="0" smtClean="0"/>
                  <a:t>х=5                 х= 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uk-UA" b="0" i="1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dirty="0" smtClean="0"/>
                  <a:t>.</a:t>
                </a:r>
              </a:p>
              <a:p>
                <a:pPr marL="0" indent="0">
                  <a:buNone/>
                </a:pPr>
                <a:r>
                  <a:rPr lang="uk-UA" dirty="0" smtClean="0"/>
                  <a:t>Відповідь:</a:t>
                </a:r>
                <a:r>
                  <a:rPr lang="uk-UA" dirty="0"/>
                  <a:t> 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uk-UA" i="1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uk-UA" b="0" i="0" smtClean="0">
                        <a:latin typeface="Cambria Math"/>
                      </a:rPr>
                      <m:t>;</m:t>
                    </m:r>
                  </m:oMath>
                </a14:m>
                <a:r>
                  <a:rPr lang="ru-RU" dirty="0" smtClean="0"/>
                  <a:t>5.</a:t>
                </a:r>
              </a:p>
              <a:p>
                <a:pPr marL="0" indent="0">
                  <a:buNone/>
                </a:pPr>
                <a:r>
                  <a:rPr lang="uk-UA" b="1" dirty="0" smtClean="0"/>
                  <a:t>2.Розв´язати рівняння: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uk-UA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uk-UA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uk-UA" b="1" i="1" smtClean="0">
                                <a:latin typeface="Cambria Math"/>
                              </a:rPr>
                              <m:t>𝟒</m:t>
                            </m:r>
                            <m:r>
                              <a:rPr lang="uk-UA" b="1" i="1" smtClean="0">
                                <a:latin typeface="Cambria Math"/>
                              </a:rPr>
                              <m:t>х−</m:t>
                            </m:r>
                            <m:r>
                              <a:rPr lang="uk-UA" b="1" i="1" smtClean="0">
                                <a:latin typeface="Cambria Math"/>
                              </a:rPr>
                              <m:t>𝟏</m:t>
                            </m:r>
                          </m:e>
                        </m:d>
                        <m:r>
                          <a:rPr lang="uk-UA" b="1" i="1" smtClean="0">
                            <a:latin typeface="Cambria Math"/>
                          </a:rPr>
                          <m:t>−</m:t>
                        </m:r>
                        <m:r>
                          <a:rPr lang="uk-UA" b="1" i="1" smtClean="0">
                            <a:latin typeface="Cambria Math"/>
                          </a:rPr>
                          <m:t>𝟓</m:t>
                        </m:r>
                      </m:e>
                    </m:d>
                  </m:oMath>
                </a14:m>
                <a:r>
                  <a:rPr lang="ru-RU" dirty="0" smtClean="0"/>
                  <a:t>=7,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b="0" i="1" smtClean="0">
                            <a:latin typeface="Cambria Math"/>
                          </a:rPr>
                          <m:t>4х−1</m:t>
                        </m:r>
                      </m:e>
                    </m:d>
                  </m:oMath>
                </a14:m>
                <a:r>
                  <a:rPr lang="ru-RU" dirty="0" smtClean="0"/>
                  <a:t>-5=7,           </a:t>
                </a:r>
                <a:r>
                  <a:rPr lang="ru-RU" dirty="0" err="1" smtClean="0"/>
                  <a:t>або</a:t>
                </a:r>
                <a:r>
                  <a:rPr lang="ru-RU" dirty="0" smtClean="0"/>
                  <a:t>      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i="1">
                            <a:latin typeface="Cambria Math"/>
                          </a:rPr>
                          <m:t>4х−1</m:t>
                        </m:r>
                      </m:e>
                    </m:d>
                  </m:oMath>
                </a14:m>
                <a:r>
                  <a:rPr lang="ru-RU" dirty="0"/>
                  <a:t>-5</a:t>
                </a:r>
                <a:r>
                  <a:rPr lang="ru-RU" dirty="0" smtClean="0"/>
                  <a:t>=-7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i="1">
                            <a:latin typeface="Cambria Math"/>
                          </a:rPr>
                          <m:t>4х−1</m:t>
                        </m:r>
                      </m:e>
                    </m:d>
                  </m:oMath>
                </a14:m>
                <a:r>
                  <a:rPr lang="ru-RU" dirty="0" smtClean="0"/>
                  <a:t>=12,                        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i="1">
                            <a:latin typeface="Cambria Math"/>
                          </a:rPr>
                          <m:t>4х−1</m:t>
                        </m:r>
                      </m:e>
                    </m:d>
                  </m:oMath>
                </a14:m>
                <a:r>
                  <a:rPr lang="ru-RU" dirty="0" smtClean="0"/>
                  <a:t> = -</a:t>
                </a:r>
                <a:r>
                  <a:rPr lang="ru-RU" sz="2400" dirty="0" smtClean="0"/>
                  <a:t>2-розв´зків </a:t>
                </a:r>
                <a:r>
                  <a:rPr lang="ru-RU" sz="2400" dirty="0" err="1" smtClean="0"/>
                  <a:t>немає</a:t>
                </a:r>
                <a:r>
                  <a:rPr lang="ru-RU" sz="2400" dirty="0" smtClean="0"/>
                  <a:t>..</a:t>
                </a:r>
              </a:p>
              <a:p>
                <a:pPr marL="0" indent="0">
                  <a:buNone/>
                </a:pPr>
                <a:r>
                  <a:rPr lang="uk-UA" dirty="0" smtClean="0"/>
                  <a:t>4х-1=12   або 4х-1=-12</a:t>
                </a:r>
                <a:endParaRPr lang="ru-RU" dirty="0" smtClean="0"/>
              </a:p>
              <a:p>
                <a:pPr marL="0" indent="0">
                  <a:buNone/>
                </a:pPr>
                <a:r>
                  <a:rPr lang="uk-UA" dirty="0" smtClean="0"/>
                  <a:t>4х=13               4х=-11.</a:t>
                </a:r>
              </a:p>
              <a:p>
                <a:pPr marL="0" indent="0">
                  <a:buNone/>
                </a:pPr>
                <a:r>
                  <a:rPr lang="uk-UA" sz="3100" dirty="0" smtClean="0"/>
                  <a:t>Х=3,25              х=-2,75</a:t>
                </a:r>
                <a:endParaRPr lang="ru-RU" sz="3100" dirty="0" smtClean="0"/>
              </a:p>
              <a:p>
                <a:pPr marL="0" indent="0">
                  <a:buNone/>
                </a:pPr>
                <a:r>
                  <a:rPr lang="uk-UA" dirty="0" smtClean="0"/>
                  <a:t>Відповідь:-2,75;  3,25.</a:t>
                </a:r>
                <a:endParaRPr lang="ru-RU" dirty="0" smtClean="0"/>
              </a:p>
              <a:p>
                <a:endParaRPr lang="uk-UA" dirty="0"/>
              </a:p>
              <a:p>
                <a:endParaRPr lang="ru-RU" dirty="0" smtClean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928772"/>
                <a:ext cx="8458200" cy="5776828"/>
              </a:xfrm>
              <a:blipFill rotWithShape="0">
                <a:blip r:embed="rId2"/>
                <a:stretch>
                  <a:fillRect l="-1153" t="-211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7164288" y="395372"/>
            <a:ext cx="1650260" cy="369332"/>
          </a:xfrm>
          <a:prstGeom prst="rect">
            <a:avLst/>
          </a:prstGeom>
          <a:noFill/>
        </p:spPr>
        <p:txBody>
          <a:bodyPr wrap="none" rtlCol="0">
            <a:prstTxWarp prst="textChevron">
              <a:avLst/>
            </a:prstTxWarp>
            <a:spAutoFit/>
          </a:bodyPr>
          <a:lstStyle/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 треба вміти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1197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1295400"/>
            <a:ext cx="7772400" cy="1143000"/>
          </a:xfrm>
        </p:spPr>
        <p:txBody>
          <a:bodyPr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uk-UA" sz="4000" b="1" i="1" dirty="0">
                <a:solidFill>
                  <a:srgbClr val="0000FF"/>
                </a:solidFill>
                <a:latin typeface="+mn-lt"/>
              </a:rPr>
              <a:t/>
            </a:r>
            <a:br>
              <a:rPr lang="uk-UA" sz="4000" b="1" i="1" dirty="0">
                <a:solidFill>
                  <a:srgbClr val="0000FF"/>
                </a:solidFill>
                <a:latin typeface="+mn-lt"/>
              </a:rPr>
            </a:br>
            <a:endParaRPr lang="ru-RU" sz="40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4099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685800"/>
            <a:ext cx="6400800" cy="3048000"/>
          </a:xfrm>
        </p:spPr>
        <p:txBody>
          <a:bodyPr/>
          <a:lstStyle/>
          <a:p>
            <a:pPr algn="r" eaLnBrk="1" hangingPunct="1"/>
            <a:r>
              <a:rPr lang="uk-UA" sz="5400" b="1" i="1" dirty="0" smtClean="0">
                <a:solidFill>
                  <a:srgbClr val="FF0066"/>
                </a:solidFill>
                <a:latin typeface="Monotype Corsiva" pitchFamily="66" charset="0"/>
              </a:rPr>
              <a:t>«Щоб дійти до мети, треба перш за все йти »</a:t>
            </a:r>
          </a:p>
          <a:p>
            <a:pPr algn="r" eaLnBrk="1" hangingPunct="1"/>
            <a:r>
              <a:rPr lang="uk-UA" sz="4400" b="1" i="1" dirty="0" smtClean="0">
                <a:latin typeface="Arial" pitchFamily="34" charset="0"/>
              </a:rPr>
              <a:t/>
            </a:r>
            <a:br>
              <a:rPr lang="uk-UA" sz="4400" b="1" i="1" dirty="0" smtClean="0">
                <a:latin typeface="Arial" pitchFamily="34" charset="0"/>
              </a:rPr>
            </a:br>
            <a:r>
              <a:rPr lang="uk-UA" b="1" i="1" dirty="0" smtClean="0">
                <a:latin typeface="Arial" pitchFamily="34" charset="0"/>
              </a:rPr>
              <a:t>Оноре де Бальзак</a:t>
            </a:r>
            <a:r>
              <a:rPr lang="ru-RU" dirty="0" smtClean="0">
                <a:latin typeface="Arial" pitchFamily="34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2" descr="https://zno.osvita.ua/doc/images/znotest/166/16602/pr-math-2019-0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887" y="868480"/>
            <a:ext cx="83820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низ 3"/>
          <p:cNvSpPr/>
          <p:nvPr/>
        </p:nvSpPr>
        <p:spPr>
          <a:xfrm>
            <a:off x="6248400" y="1185472"/>
            <a:ext cx="484632" cy="597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Picture 20" descr="https://zno.osvita.ua/doc/images/znotest/143/14320/os-math-2008-1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640" y="2667000"/>
            <a:ext cx="83820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Стрелка вниз 31"/>
          <p:cNvSpPr/>
          <p:nvPr/>
        </p:nvSpPr>
        <p:spPr>
          <a:xfrm>
            <a:off x="1447800" y="3120270"/>
            <a:ext cx="484632" cy="597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5" name="Picture 22" descr="https://zno.osvita.ua/doc/images/znotest/142/14241/pr-math-2018-0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89" y="4648200"/>
            <a:ext cx="8305800" cy="2177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Стрелка вниз 30"/>
          <p:cNvSpPr/>
          <p:nvPr/>
        </p:nvSpPr>
        <p:spPr>
          <a:xfrm>
            <a:off x="4724400" y="5139650"/>
            <a:ext cx="484632" cy="597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347040" y="191868"/>
            <a:ext cx="42672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959"/>
            </a:pPr>
            <a:r>
              <a:rPr lang="uk-UA" sz="3200" b="1" kern="0" dirty="0">
                <a:solidFill>
                  <a:srgbClr val="C00000"/>
                </a:solidFill>
              </a:rPr>
              <a:t>Готуємось </a:t>
            </a:r>
            <a:r>
              <a:rPr lang="uk-UA" sz="3200" b="1" kern="0" dirty="0" smtClean="0">
                <a:solidFill>
                  <a:srgbClr val="C00000"/>
                </a:solidFill>
              </a:rPr>
              <a:t>до </a:t>
            </a:r>
            <a:r>
              <a:rPr lang="uk-UA" sz="3200" b="1" kern="0" dirty="0">
                <a:solidFill>
                  <a:srgbClr val="C00000"/>
                </a:solidFill>
              </a:rPr>
              <a:t>ЗНО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959"/>
              <a:buFont typeface="Century Gothic"/>
              <a:buNone/>
            </a:pPr>
            <a:endParaRPr lang="uk-UA" b="1" kern="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670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2" grpId="0" animBg="1"/>
      <p:bldP spid="3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52" name="Rectangle 24"/>
          <p:cNvSpPr>
            <a:spLocks noChangeArrowheads="1"/>
          </p:cNvSpPr>
          <p:nvPr/>
        </p:nvSpPr>
        <p:spPr bwMode="auto">
          <a:xfrm>
            <a:off x="468313" y="1989138"/>
            <a:ext cx="80645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4400" b="1" i="1" baseline="30000" dirty="0">
              <a:solidFill>
                <a:srgbClr val="FF0000"/>
              </a:solidFill>
              <a:latin typeface="Arial Narrow" pitchFamily="34" charset="0"/>
            </a:endParaRPr>
          </a:p>
          <a:p>
            <a:pPr algn="ctr"/>
            <a:endParaRPr lang="uk-UA" sz="4400" b="1" i="1" baseline="30000" dirty="0">
              <a:solidFill>
                <a:srgbClr val="FF0000"/>
              </a:solidFill>
              <a:latin typeface="Arial Narrow" pitchFamily="34" charset="0"/>
            </a:endParaRPr>
          </a:p>
          <a:p>
            <a:pPr algn="ctr"/>
            <a:endParaRPr lang="ru-RU" sz="4400" b="1" i="1" baseline="30000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22553" name="Rectangle 25"/>
          <p:cNvSpPr>
            <a:spLocks noChangeArrowheads="1"/>
          </p:cNvSpPr>
          <p:nvPr/>
        </p:nvSpPr>
        <p:spPr bwMode="auto">
          <a:xfrm>
            <a:off x="1142977" y="2714620"/>
            <a:ext cx="7143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uk-UA" sz="3600" dirty="0"/>
          </a:p>
          <a:p>
            <a:pPr algn="ctr"/>
            <a:endParaRPr lang="ru-RU" sz="3600" b="1" i="1" dirty="0">
              <a:solidFill>
                <a:schemeClr val="hlink"/>
              </a:solidFill>
              <a:latin typeface="Arial Narrow" pitchFamily="34" charset="0"/>
            </a:endParaRPr>
          </a:p>
        </p:txBody>
      </p:sp>
      <p:sp>
        <p:nvSpPr>
          <p:cNvPr id="27" name="Заголовок 26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880626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uk-UA" sz="3600" dirty="0" smtClean="0"/>
              <a:t/>
            </a:r>
            <a:br>
              <a:rPr lang="uk-UA" sz="3600" dirty="0" smtClean="0"/>
            </a:br>
            <a:r>
              <a:rPr lang="uk-UA" sz="3600" dirty="0" smtClean="0"/>
              <a:t>Виберіть  метод  розв’язування  даного ірраціонального  рівняння</a:t>
            </a:r>
            <a:r>
              <a:rPr lang="uk-UA" dirty="0" smtClean="0"/>
              <a:t>:</a:t>
            </a:r>
            <a:br>
              <a:rPr lang="uk-UA" dirty="0" smtClean="0"/>
            </a:br>
            <a:endParaRPr lang="ru-RU" i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00232" y="1500175"/>
            <a:ext cx="5214974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uk-UA" sz="2000" b="1" dirty="0">
                <a:solidFill>
                  <a:srgbClr val="002060"/>
                </a:solidFill>
              </a:rPr>
              <a:t>піднесення до степеня;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uk-UA" sz="2000" b="1" dirty="0">
                <a:solidFill>
                  <a:srgbClr val="002060"/>
                </a:solidFill>
              </a:rPr>
              <a:t>заміна змінної;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uk-UA" sz="2000" b="1" dirty="0">
                <a:solidFill>
                  <a:srgbClr val="002060"/>
                </a:solidFill>
              </a:rPr>
              <a:t>розкладання на </a:t>
            </a:r>
            <a:r>
              <a:rPr lang="uk-UA" sz="2000" b="1" dirty="0" smtClean="0">
                <a:solidFill>
                  <a:srgbClr val="002060"/>
                </a:solidFill>
              </a:rPr>
              <a:t>множники;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uk-UA" sz="2000" b="1" dirty="0" smtClean="0">
                <a:solidFill>
                  <a:srgbClr val="002060"/>
                </a:solidFill>
              </a:rPr>
              <a:t>графічний</a:t>
            </a:r>
            <a:r>
              <a:rPr lang="uk-UA" sz="2400" b="1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14" name="Picture 3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4714884"/>
            <a:ext cx="1714512" cy="360362"/>
          </a:xfrm>
          <a:prstGeom prst="rect">
            <a:avLst/>
          </a:prstGeom>
          <a:noFill/>
        </p:spPr>
      </p:pic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5991303"/>
              </p:ext>
            </p:extLst>
          </p:nvPr>
        </p:nvGraphicFramePr>
        <p:xfrm>
          <a:off x="1357290" y="3048000"/>
          <a:ext cx="7634310" cy="3581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1816"/>
                <a:gridCol w="1163048"/>
                <a:gridCol w="1163048"/>
                <a:gridCol w="1163048"/>
                <a:gridCol w="1103350"/>
              </a:tblGrid>
              <a:tr h="652647"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Рівняння</a:t>
                      </a:r>
                      <a:endParaRPr lang="ru-RU" sz="24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Методи  </a:t>
                      </a:r>
                      <a:r>
                        <a:rPr lang="uk-UA" sz="2400" dirty="0" err="1" smtClean="0"/>
                        <a:t>розв</a:t>
                      </a:r>
                      <a:r>
                        <a:rPr lang="en-US" sz="2400" dirty="0" smtClean="0"/>
                        <a:t>`</a:t>
                      </a:r>
                      <a:r>
                        <a:rPr lang="uk-UA" sz="2400" dirty="0" smtClean="0"/>
                        <a:t>язування</a:t>
                      </a:r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422332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4</a:t>
                      </a:r>
                      <a:endParaRPr lang="ru-RU" dirty="0"/>
                    </a:p>
                  </a:txBody>
                  <a:tcPr/>
                </a:tc>
              </a:tr>
              <a:tr h="492281">
                <a:tc>
                  <a:txBody>
                    <a:bodyPr/>
                    <a:lstStyle/>
                    <a:p>
                      <a:pPr algn="l"/>
                      <a:r>
                        <a:rPr lang="uk-UA" dirty="0" smtClean="0"/>
                        <a:t>1)</a:t>
                      </a:r>
                      <a:r>
                        <a:rPr lang="uk-UA" baseline="0" dirty="0" smtClean="0"/>
                        <a:t>   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824873">
                <a:tc>
                  <a:txBody>
                    <a:bodyPr/>
                    <a:lstStyle/>
                    <a:p>
                      <a:pPr algn="l"/>
                      <a:r>
                        <a:rPr lang="uk-UA" dirty="0" smtClean="0"/>
                        <a:t>2)  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659899">
                <a:tc>
                  <a:txBody>
                    <a:bodyPr/>
                    <a:lstStyle/>
                    <a:p>
                      <a:pPr algn="l"/>
                      <a:r>
                        <a:rPr lang="uk-UA" dirty="0" smtClean="0"/>
                        <a:t>3)   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</a:tr>
              <a:tr h="529369">
                <a:tc>
                  <a:txBody>
                    <a:bodyPr/>
                    <a:lstStyle/>
                    <a:p>
                      <a:pPr algn="l"/>
                      <a:r>
                        <a:rPr lang="uk-UA" dirty="0" smtClean="0"/>
                        <a:t>4)   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" name="Picture 3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7950" y="5562600"/>
            <a:ext cx="2164450" cy="487872"/>
          </a:xfrm>
          <a:prstGeom prst="rect">
            <a:avLst/>
          </a:prstGeom>
          <a:noFill/>
        </p:spPr>
      </p:pic>
      <p:pic>
        <p:nvPicPr>
          <p:cNvPr id="25" name="Picture 29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71298" y="4944969"/>
            <a:ext cx="2772101" cy="479733"/>
          </a:xfrm>
          <a:prstGeom prst="rect">
            <a:avLst/>
          </a:prstGeom>
          <a:noFill/>
        </p:spPr>
      </p:pic>
      <p:pic>
        <p:nvPicPr>
          <p:cNvPr id="26" name="Picture 30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69107" y="6167515"/>
            <a:ext cx="2176482" cy="524134"/>
          </a:xfrm>
          <a:prstGeom prst="rect">
            <a:avLst/>
          </a:prstGeom>
          <a:noFill/>
        </p:spPr>
      </p:pic>
      <p:sp>
        <p:nvSpPr>
          <p:cNvPr id="1617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6179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3521542"/>
              </p:ext>
            </p:extLst>
          </p:nvPr>
        </p:nvGraphicFramePr>
        <p:xfrm>
          <a:off x="1714480" y="4214817"/>
          <a:ext cx="2159016" cy="4826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0" name="Формула" r:id="rId7" imgW="1219200" imgH="228600" progId="Equation.3">
                  <p:embed/>
                </p:oleObj>
              </mc:Choice>
              <mc:Fallback>
                <p:oleObj name="Формула" r:id="rId7" imgW="1219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480" y="4214817"/>
                        <a:ext cx="2159016" cy="48266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90345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2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2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5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52" name="Rectangle 24"/>
          <p:cNvSpPr>
            <a:spLocks noChangeArrowheads="1"/>
          </p:cNvSpPr>
          <p:nvPr/>
        </p:nvSpPr>
        <p:spPr bwMode="auto">
          <a:xfrm>
            <a:off x="468313" y="1989138"/>
            <a:ext cx="80645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4400" b="1" i="1" baseline="30000" dirty="0">
              <a:solidFill>
                <a:srgbClr val="FF0000"/>
              </a:solidFill>
              <a:latin typeface="Arial Narrow" pitchFamily="34" charset="0"/>
            </a:endParaRPr>
          </a:p>
          <a:p>
            <a:pPr algn="ctr"/>
            <a:endParaRPr lang="uk-UA" sz="4400" b="1" i="1" baseline="30000" dirty="0">
              <a:solidFill>
                <a:srgbClr val="FF0000"/>
              </a:solidFill>
              <a:latin typeface="Arial Narrow" pitchFamily="34" charset="0"/>
            </a:endParaRPr>
          </a:p>
          <a:p>
            <a:pPr algn="ctr"/>
            <a:endParaRPr lang="ru-RU" sz="4400" b="1" i="1" baseline="30000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22553" name="Rectangle 25"/>
          <p:cNvSpPr>
            <a:spLocks noChangeArrowheads="1"/>
          </p:cNvSpPr>
          <p:nvPr/>
        </p:nvSpPr>
        <p:spPr bwMode="auto">
          <a:xfrm>
            <a:off x="1142977" y="2714620"/>
            <a:ext cx="7143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uk-UA" sz="3600" dirty="0"/>
          </a:p>
          <a:p>
            <a:pPr algn="ctr"/>
            <a:endParaRPr lang="ru-RU" sz="3600" b="1" i="1" dirty="0">
              <a:solidFill>
                <a:schemeClr val="hlink"/>
              </a:solidFill>
              <a:latin typeface="Arial Narrow" pitchFamily="34" charset="0"/>
            </a:endParaRPr>
          </a:p>
        </p:txBody>
      </p:sp>
      <p:sp>
        <p:nvSpPr>
          <p:cNvPr id="27" name="Заголовок 26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880626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uk-UA" sz="3600" dirty="0" smtClean="0"/>
              <a:t/>
            </a:r>
            <a:br>
              <a:rPr lang="uk-UA" sz="3600" dirty="0" smtClean="0"/>
            </a:br>
            <a:r>
              <a:rPr lang="uk-UA" sz="3600" dirty="0" smtClean="0"/>
              <a:t>Виберіть  метод  розв’язування  даного ірраціонального  рівняння</a:t>
            </a:r>
            <a:r>
              <a:rPr lang="uk-UA" dirty="0" smtClean="0"/>
              <a:t>:</a:t>
            </a:r>
            <a:br>
              <a:rPr lang="uk-UA" dirty="0" smtClean="0"/>
            </a:br>
            <a:endParaRPr lang="ru-RU" i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00232" y="1500175"/>
            <a:ext cx="5214974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uk-UA" sz="2000" b="1" dirty="0">
                <a:solidFill>
                  <a:srgbClr val="002060"/>
                </a:solidFill>
              </a:rPr>
              <a:t>піднесення до степеня;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uk-UA" sz="2000" b="1" dirty="0">
                <a:solidFill>
                  <a:srgbClr val="002060"/>
                </a:solidFill>
              </a:rPr>
              <a:t>заміна змінної;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uk-UA" sz="2000" b="1" dirty="0">
                <a:solidFill>
                  <a:srgbClr val="002060"/>
                </a:solidFill>
              </a:rPr>
              <a:t>розкладання на </a:t>
            </a:r>
            <a:r>
              <a:rPr lang="uk-UA" sz="2000" b="1" dirty="0" smtClean="0">
                <a:solidFill>
                  <a:srgbClr val="002060"/>
                </a:solidFill>
              </a:rPr>
              <a:t>множники;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uk-UA" sz="2000" b="1" dirty="0" smtClean="0">
                <a:solidFill>
                  <a:srgbClr val="002060"/>
                </a:solidFill>
              </a:rPr>
              <a:t>графічний</a:t>
            </a:r>
            <a:r>
              <a:rPr lang="uk-UA" sz="2400" b="1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14" name="Picture 3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4714884"/>
            <a:ext cx="1714512" cy="360362"/>
          </a:xfrm>
          <a:prstGeom prst="rect">
            <a:avLst/>
          </a:prstGeom>
          <a:noFill/>
        </p:spPr>
      </p:pic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1357290" y="3214686"/>
          <a:ext cx="6096000" cy="31016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8892"/>
                <a:gridCol w="928694"/>
                <a:gridCol w="928694"/>
                <a:gridCol w="928694"/>
                <a:gridCol w="881026"/>
              </a:tblGrid>
              <a:tr h="565223"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Рівняння</a:t>
                      </a:r>
                      <a:endParaRPr lang="ru-RU" sz="24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Методи  </a:t>
                      </a:r>
                      <a:r>
                        <a:rPr lang="uk-UA" sz="2400" dirty="0" err="1" smtClean="0"/>
                        <a:t>розв</a:t>
                      </a:r>
                      <a:r>
                        <a:rPr lang="en-US" sz="2400" dirty="0" smtClean="0"/>
                        <a:t>`</a:t>
                      </a:r>
                      <a:r>
                        <a:rPr lang="uk-UA" sz="2400" dirty="0" smtClean="0"/>
                        <a:t>язування</a:t>
                      </a:r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63471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4</a:t>
                      </a:r>
                      <a:endParaRPr lang="ru-RU" dirty="0"/>
                    </a:p>
                  </a:txBody>
                  <a:tcPr/>
                </a:tc>
              </a:tr>
              <a:tr h="426339">
                <a:tc>
                  <a:txBody>
                    <a:bodyPr/>
                    <a:lstStyle/>
                    <a:p>
                      <a:pPr algn="l"/>
                      <a:r>
                        <a:rPr lang="uk-UA" dirty="0" smtClean="0"/>
                        <a:t>1)</a:t>
                      </a:r>
                      <a:r>
                        <a:rPr lang="uk-UA" baseline="0" dirty="0" smtClean="0"/>
                        <a:t>   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/>
                        <a:t>+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/>
                    </a:p>
                  </a:txBody>
                  <a:tcPr/>
                </a:tc>
              </a:tr>
              <a:tr h="714380">
                <a:tc>
                  <a:txBody>
                    <a:bodyPr/>
                    <a:lstStyle/>
                    <a:p>
                      <a:pPr algn="l"/>
                      <a:r>
                        <a:rPr lang="uk-UA" dirty="0" smtClean="0"/>
                        <a:t>2)  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/>
                        <a:t>+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/>
                    </a:p>
                  </a:txBody>
                  <a:tcPr/>
                </a:tc>
              </a:tr>
              <a:tr h="571504">
                <a:tc>
                  <a:txBody>
                    <a:bodyPr/>
                    <a:lstStyle/>
                    <a:p>
                      <a:pPr algn="l"/>
                      <a:r>
                        <a:rPr lang="uk-UA" dirty="0" smtClean="0"/>
                        <a:t>3)   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/>
                        <a:t>+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/>
                    </a:p>
                  </a:txBody>
                  <a:tcPr/>
                </a:tc>
              </a:tr>
              <a:tr h="458459">
                <a:tc>
                  <a:txBody>
                    <a:bodyPr/>
                    <a:lstStyle/>
                    <a:p>
                      <a:pPr algn="l"/>
                      <a:r>
                        <a:rPr lang="uk-UA" dirty="0" smtClean="0"/>
                        <a:t>4)   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/>
                        <a:t>+</a:t>
                      </a:r>
                      <a:endParaRPr lang="ru-RU" sz="20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" name="Picture 3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18" y="5304246"/>
            <a:ext cx="1643074" cy="410769"/>
          </a:xfrm>
          <a:prstGeom prst="rect">
            <a:avLst/>
          </a:prstGeom>
          <a:noFill/>
        </p:spPr>
      </p:pic>
      <p:pic>
        <p:nvPicPr>
          <p:cNvPr id="25" name="Picture 29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14480" y="4714884"/>
            <a:ext cx="1940372" cy="428628"/>
          </a:xfrm>
          <a:prstGeom prst="rect">
            <a:avLst/>
          </a:prstGeom>
          <a:noFill/>
        </p:spPr>
      </p:pic>
      <p:pic>
        <p:nvPicPr>
          <p:cNvPr id="26" name="Picture 30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85918" y="5786454"/>
            <a:ext cx="1428760" cy="571504"/>
          </a:xfrm>
          <a:prstGeom prst="rect">
            <a:avLst/>
          </a:prstGeom>
          <a:noFill/>
        </p:spPr>
      </p:pic>
      <p:sp>
        <p:nvSpPr>
          <p:cNvPr id="1617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61793" name="Object 1"/>
          <p:cNvGraphicFramePr>
            <a:graphicFrameLocks noChangeAspect="1"/>
          </p:cNvGraphicFramePr>
          <p:nvPr/>
        </p:nvGraphicFramePr>
        <p:xfrm>
          <a:off x="1714480" y="4214818"/>
          <a:ext cx="1981205" cy="4429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2" name="Формула" r:id="rId7" imgW="1219200" imgH="228600" progId="Equation.3">
                  <p:embed/>
                </p:oleObj>
              </mc:Choice>
              <mc:Fallback>
                <p:oleObj name="Формула" r:id="rId7" imgW="1219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480" y="4214818"/>
                        <a:ext cx="1981205" cy="4429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78003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2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2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5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74638"/>
            <a:ext cx="7901014" cy="922114"/>
          </a:xfrm>
        </p:spPr>
        <p:txBody>
          <a:bodyPr>
            <a:normAutofit/>
          </a:bodyPr>
          <a:lstStyle/>
          <a:p>
            <a:pPr lvl="0" eaLnBrk="1" hangingPunct="1">
              <a:spcBef>
                <a:spcPct val="20000"/>
              </a:spcBef>
            </a:pPr>
            <a:r>
              <a:rPr lang="uk-UA" baseline="30000" dirty="0">
                <a:ln>
                  <a:noFill/>
                </a:ln>
                <a:solidFill>
                  <a:srgbClr val="C00000"/>
                </a:solidFill>
                <a:latin typeface="Arial Narrow" pitchFamily="34" charset="0"/>
              </a:rPr>
              <a:t>Знайди пару:</a:t>
            </a:r>
            <a:endParaRPr lang="ru-RU" baseline="30000" dirty="0">
              <a:ln>
                <a:noFill/>
              </a:ln>
              <a:solidFill>
                <a:srgbClr val="C00000"/>
              </a:solidFill>
              <a:latin typeface="Arial Narrow" pitchFamily="34" charset="0"/>
            </a:endParaRPr>
          </a:p>
        </p:txBody>
      </p:sp>
      <p:graphicFrame>
        <p:nvGraphicFramePr>
          <p:cNvPr id="3" name="Group 99"/>
          <p:cNvGraphicFramePr>
            <a:graphicFrameLocks/>
          </p:cNvGraphicFramePr>
          <p:nvPr>
            <p:extLst/>
          </p:nvPr>
        </p:nvGraphicFramePr>
        <p:xfrm>
          <a:off x="755651" y="1500175"/>
          <a:ext cx="2887655" cy="5833578"/>
        </p:xfrm>
        <a:graphic>
          <a:graphicData uri="http://schemas.openxmlformats.org/drawingml/2006/table">
            <a:tbl>
              <a:tblPr/>
              <a:tblGrid>
                <a:gridCol w="2887655"/>
              </a:tblGrid>
              <a:tr h="40123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 Cyr" charset="-52"/>
                        </a:rPr>
                        <a:t>1) 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556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 Cyr" charset="-52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 Cyr" charset="-52"/>
                        </a:rPr>
                        <a:t>2) 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23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 Cyr" charset="-52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 Cyr" charset="-52"/>
                        </a:rPr>
                        <a:t>3)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23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 Cyr" charset="-52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 Cyr" charset="-52"/>
                        </a:rPr>
                        <a:t>4) 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23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 Cyr" charset="-52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 Cyr" charset="-52"/>
                        </a:rPr>
                        <a:t>5) 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23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23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29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 Cyr" charset="-52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7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6012160" y="1262265"/>
          <a:ext cx="2357454" cy="4788511"/>
        </p:xfrm>
        <a:graphic>
          <a:graphicData uri="http://schemas.openxmlformats.org/drawingml/2006/table">
            <a:tbl>
              <a:tblPr/>
              <a:tblGrid>
                <a:gridCol w="2357454"/>
              </a:tblGrid>
              <a:tr h="5269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sz="4400" b="1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70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uk-U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 Narrow" pitchFamily="34" charset="0"/>
                        </a:rPr>
                        <a:t>А)  3,25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 Narrow" pitchFamily="34" charset="0"/>
                        </a:rPr>
                        <a:t>;  2</a:t>
                      </a:r>
                      <a:endParaRPr kumimoji="0" lang="ru-RU" sz="2800" b="1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70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uk-U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 Narrow" pitchFamily="34" charset="0"/>
                        </a:rPr>
                        <a:t>Б) 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 Narrow" pitchFamily="34" charset="0"/>
                        </a:rPr>
                        <a:t>3;  1,5</a:t>
                      </a:r>
                      <a:endParaRPr kumimoji="0" lang="ru-RU" sz="2800" b="1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70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uk-U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alibri" pitchFamily="34" charset="0"/>
                        </a:rPr>
                        <a:t>В) 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alibri" pitchFamily="34" charset="0"/>
                        </a:rPr>
                        <a:t>-3;  1,5</a:t>
                      </a:r>
                      <a:endParaRPr kumimoji="0" lang="ru-RU" sz="2800" b="1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29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uk-U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alibri" pitchFamily="34" charset="0"/>
                        </a:rPr>
                        <a:t>Г) 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alibri" pitchFamily="34" charset="0"/>
                        </a:rPr>
                        <a:t>  3   </a:t>
                      </a:r>
                      <a:endParaRPr kumimoji="0" lang="ru-RU" sz="2800" b="1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70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uk-U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alibri" pitchFamily="34" charset="0"/>
                        </a:rPr>
                        <a:t>Д)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alibri" pitchFamily="34" charset="0"/>
                        </a:rPr>
                        <a:t>11;  3</a:t>
                      </a:r>
                      <a:endParaRPr kumimoji="0" lang="ru-RU" sz="2800" b="1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70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uk-U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alibri" pitchFamily="34" charset="0"/>
                        </a:rPr>
                        <a:t>Е) 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alibri" pitchFamily="34" charset="0"/>
                        </a:rPr>
                        <a:t>0;  3;  4</a:t>
                      </a:r>
                      <a:endParaRPr kumimoji="0" lang="ru-RU" sz="2800" b="1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70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uk-U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alibri" pitchFamily="34" charset="0"/>
                        </a:rPr>
                        <a:t>Є) 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alibri" pitchFamily="34" charset="0"/>
                        </a:rPr>
                        <a:t>6; -6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70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uk-U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alibri" pitchFamily="34" charset="0"/>
                        </a:rPr>
                        <a:t>Ж) 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alibri" pitchFamily="34" charset="0"/>
                        </a:rPr>
                        <a:t>6</a:t>
                      </a:r>
                      <a:endParaRPr kumimoji="0" lang="ru-RU" sz="2800" b="1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2" name="Формула" r:id="rId3" imgW="114151" imgH="215619" progId="Equation.3">
                  <p:embed/>
                </p:oleObj>
              </mc:Choice>
              <mc:Fallback>
                <p:oleObj name="Формула" r:id="rId3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3" name="Формула" r:id="rId5" imgW="114151" imgH="215619" progId="Equation.3">
                  <p:embed/>
                </p:oleObj>
              </mc:Choice>
              <mc:Fallback>
                <p:oleObj name="Формула" r:id="rId5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207944" y="1533650"/>
                <a:ext cx="2139920" cy="4714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uk-UA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uk-UA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𝟔𝟏</m:t>
                        </m:r>
                        <m:r>
                          <a:rPr lang="uk-UA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−х</m:t>
                        </m:r>
                        <m:r>
                          <a:rPr lang="uk-UA" sz="2800" b="1" i="1" baseline="3000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uk-UA" sz="28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5</a:t>
                </a:r>
                <a:endParaRPr lang="uk-UA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944" y="1533650"/>
                <a:ext cx="2139920" cy="471411"/>
              </a:xfrm>
              <a:prstGeom prst="rect">
                <a:avLst/>
              </a:prstGeom>
              <a:blipFill rotWithShape="0">
                <a:blip r:embed="rId6"/>
                <a:stretch>
                  <a:fillRect t="-14286" r="-1425" b="-454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103293" y="2420888"/>
                <a:ext cx="2883225" cy="4816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uk-UA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uk-UA" sz="28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uk-UA" sz="28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х + </m:t>
                          </m:r>
                          <m:r>
                            <a:rPr lang="uk-UA" sz="28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  <m:r>
                        <a:rPr lang="uk-UA" sz="2800" b="1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uk-UA" sz="2800" b="1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uk-UA" sz="2800" b="1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−х</m:t>
                      </m:r>
                    </m:oMath>
                  </m:oMathPara>
                </a14:m>
                <a:endParaRPr lang="uk-UA" sz="28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293" y="2420888"/>
                <a:ext cx="2883225" cy="48160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222526" y="3192012"/>
                <a:ext cx="2420856" cy="4739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uk-UA" sz="2800" b="1" dirty="0" smtClean="0">
                    <a:solidFill>
                      <a:srgbClr val="002060"/>
                    </a:solidFill>
                  </a:rPr>
                  <a:t>х – 2 =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uk-UA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uk-UA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g>
                      <m:e>
                        <m:r>
                          <a:rPr lang="uk-UA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х</m:t>
                        </m:r>
                        <m:r>
                          <a:rPr lang="uk-UA" sz="2800" b="1" i="1" baseline="3000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uk-UA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uk-UA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e>
                    </m:rad>
                  </m:oMath>
                </a14:m>
                <a:endParaRPr lang="uk-UA" sz="28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526" y="3192012"/>
                <a:ext cx="2420856" cy="473976"/>
              </a:xfrm>
              <a:prstGeom prst="rect">
                <a:avLst/>
              </a:prstGeom>
              <a:blipFill rotWithShape="0">
                <a:blip r:embed="rId8"/>
                <a:stretch>
                  <a:fillRect l="-9068" t="-14286" b="-454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253252" y="4027240"/>
                <a:ext cx="3559885" cy="4727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uk-UA" sz="2800" b="1" dirty="0" smtClean="0">
                    <a:solidFill>
                      <a:srgbClr val="002060"/>
                    </a:solidFill>
                  </a:rPr>
                  <a:t>3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uk-UA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uk-UA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х+</m:t>
                        </m:r>
                        <m:r>
                          <a:rPr lang="uk-UA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uk-UA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rad>
                  </m:oMath>
                </a14:m>
                <a:r>
                  <a:rPr lang="uk-UA" sz="2800" b="1" dirty="0" smtClean="0">
                    <a:solidFill>
                      <a:srgbClr val="002060"/>
                    </a:solidFill>
                  </a:rPr>
                  <a:t> -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uk-UA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uk-UA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х −</m:t>
                        </m:r>
                        <m:r>
                          <a:rPr lang="uk-UA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  <m:r>
                      <a:rPr lang="uk-UA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uk-UA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𝟕</m:t>
                    </m:r>
                  </m:oMath>
                </a14:m>
                <a:endParaRPr lang="uk-UA" sz="28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3252" y="4027240"/>
                <a:ext cx="3559885" cy="472758"/>
              </a:xfrm>
              <a:prstGeom prst="rect">
                <a:avLst/>
              </a:prstGeom>
              <a:blipFill rotWithShape="0">
                <a:blip r:embed="rId9"/>
                <a:stretch>
                  <a:fillRect l="-6164" t="-14286" b="-454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199653" y="4733454"/>
                <a:ext cx="3307509" cy="8899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uk-UA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uk-UA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uk-UA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х −</m:t>
                          </m:r>
                          <m:r>
                            <a:rPr lang="uk-UA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rad>
                      <m:r>
                        <a:rPr lang="uk-UA" sz="2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uk-UA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х −</m:t>
                          </m:r>
                          <m:r>
                            <a:rPr lang="uk-UA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uk-UA" sz="28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uk-UA" sz="28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х −</m:t>
                              </m:r>
                              <m:r>
                                <a:rPr lang="uk-UA" sz="28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den>
                      </m:f>
                      <m:r>
                        <a:rPr lang="uk-UA" sz="2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uk-UA" sz="28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9653" y="4733454"/>
                <a:ext cx="3307509" cy="88998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41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8643" y="466184"/>
            <a:ext cx="7901014" cy="1194548"/>
          </a:xfrm>
        </p:spPr>
        <p:txBody>
          <a:bodyPr>
            <a:normAutofit fontScale="90000"/>
          </a:bodyPr>
          <a:lstStyle/>
          <a:p>
            <a:pPr lvl="0" eaLnBrk="1" hangingPunct="1">
              <a:defRPr/>
            </a:pPr>
            <a:r>
              <a:rPr lang="uk-UA" sz="6000" baseline="30000" dirty="0">
                <a:ln>
                  <a:noFill/>
                </a:ln>
                <a:solidFill>
                  <a:srgbClr val="C00000"/>
                </a:solidFill>
                <a:latin typeface="Arial Narrow" pitchFamily="34" charset="0"/>
              </a:rPr>
              <a:t>Знайди пару:</a:t>
            </a:r>
            <a:r>
              <a:rPr lang="ru-RU" baseline="30000" dirty="0">
                <a:ln>
                  <a:noFill/>
                </a:ln>
                <a:solidFill>
                  <a:srgbClr val="C00000"/>
                </a:solidFill>
                <a:latin typeface="Arial Narrow" pitchFamily="34" charset="0"/>
              </a:rPr>
              <a:t/>
            </a:r>
            <a:br>
              <a:rPr lang="ru-RU" baseline="30000" dirty="0">
                <a:ln>
                  <a:noFill/>
                </a:ln>
                <a:solidFill>
                  <a:srgbClr val="C00000"/>
                </a:solidFill>
                <a:latin typeface="Arial Narrow" pitchFamily="34" charset="0"/>
              </a:rPr>
            </a:br>
            <a:endParaRPr lang="ru-RU" i="1" dirty="0">
              <a:latin typeface="Arial Narrow" pitchFamily="34" charset="0"/>
            </a:endParaRPr>
          </a:p>
        </p:txBody>
      </p:sp>
      <p:graphicFrame>
        <p:nvGraphicFramePr>
          <p:cNvPr id="3" name="Group 99"/>
          <p:cNvGraphicFramePr>
            <a:graphicFrameLocks/>
          </p:cNvGraphicFramePr>
          <p:nvPr/>
        </p:nvGraphicFramePr>
        <p:xfrm>
          <a:off x="755651" y="1500175"/>
          <a:ext cx="2887655" cy="5833578"/>
        </p:xfrm>
        <a:graphic>
          <a:graphicData uri="http://schemas.openxmlformats.org/drawingml/2006/table">
            <a:tbl>
              <a:tblPr/>
              <a:tblGrid>
                <a:gridCol w="2887655"/>
              </a:tblGrid>
              <a:tr h="40123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 Cyr" charset="-52"/>
                        </a:rPr>
                        <a:t>1) 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556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 Cyr" charset="-52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 Cyr" charset="-52"/>
                        </a:rPr>
                        <a:t>2) 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23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 Cyr" charset="-52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 Cyr" charset="-52"/>
                        </a:rPr>
                        <a:t>3)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23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 Cyr" charset="-52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 Cyr" charset="-52"/>
                        </a:rPr>
                        <a:t>4) 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23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 Cyr" charset="-52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 Cyr" charset="-52"/>
                        </a:rPr>
                        <a:t>5) 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23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23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29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 Cyr" charset="-52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7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012160" y="1262265"/>
          <a:ext cx="2357454" cy="4788511"/>
        </p:xfrm>
        <a:graphic>
          <a:graphicData uri="http://schemas.openxmlformats.org/drawingml/2006/table">
            <a:tbl>
              <a:tblPr/>
              <a:tblGrid>
                <a:gridCol w="2357454"/>
              </a:tblGrid>
              <a:tr h="5269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sz="4400" b="1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70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uk-U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 Narrow" pitchFamily="34" charset="0"/>
                        </a:rPr>
                        <a:t>А)  3,25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 Narrow" pitchFamily="34" charset="0"/>
                        </a:rPr>
                        <a:t>;  2</a:t>
                      </a:r>
                      <a:endParaRPr kumimoji="0" lang="ru-RU" sz="2800" b="1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70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uk-U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 Narrow" pitchFamily="34" charset="0"/>
                        </a:rPr>
                        <a:t>Б) 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 Narrow" pitchFamily="34" charset="0"/>
                        </a:rPr>
                        <a:t>3;  1,5</a:t>
                      </a:r>
                      <a:endParaRPr kumimoji="0" lang="ru-RU" sz="2800" b="1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70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uk-U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alibri" pitchFamily="34" charset="0"/>
                        </a:rPr>
                        <a:t>В) 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alibri" pitchFamily="34" charset="0"/>
                        </a:rPr>
                        <a:t>-3;  1,5</a:t>
                      </a:r>
                      <a:endParaRPr kumimoji="0" lang="ru-RU" sz="2800" b="1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29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uk-U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alibri" pitchFamily="34" charset="0"/>
                        </a:rPr>
                        <a:t>Г) 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alibri" pitchFamily="34" charset="0"/>
                        </a:rPr>
                        <a:t>  3   </a:t>
                      </a:r>
                      <a:endParaRPr kumimoji="0" lang="ru-RU" sz="2800" b="1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70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uk-U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alibri" pitchFamily="34" charset="0"/>
                        </a:rPr>
                        <a:t>Д)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alibri" pitchFamily="34" charset="0"/>
                        </a:rPr>
                        <a:t>11;  3</a:t>
                      </a:r>
                      <a:endParaRPr kumimoji="0" lang="ru-RU" sz="2800" b="1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70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uk-U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alibri" pitchFamily="34" charset="0"/>
                        </a:rPr>
                        <a:t>Е) 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alibri" pitchFamily="34" charset="0"/>
                        </a:rPr>
                        <a:t>0;  3;  4</a:t>
                      </a:r>
                      <a:endParaRPr kumimoji="0" lang="ru-RU" sz="2800" b="1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70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uk-U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alibri" pitchFamily="34" charset="0"/>
                        </a:rPr>
                        <a:t>Є) 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alibri" pitchFamily="34" charset="0"/>
                        </a:rPr>
                        <a:t>6; -6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70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uk-U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alibri" pitchFamily="34" charset="0"/>
                        </a:rPr>
                        <a:t>Ж) 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alibri" pitchFamily="34" charset="0"/>
                        </a:rPr>
                        <a:t>6</a:t>
                      </a:r>
                      <a:endParaRPr kumimoji="0" lang="ru-RU" sz="2800" b="1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6" name="Формула" r:id="rId3" imgW="114151" imgH="215619" progId="Equation.3">
                  <p:embed/>
                </p:oleObj>
              </mc:Choice>
              <mc:Fallback>
                <p:oleObj name="Формула" r:id="rId3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7" name="Формула" r:id="rId5" imgW="114151" imgH="215619" progId="Equation.3">
                  <p:embed/>
                </p:oleObj>
              </mc:Choice>
              <mc:Fallback>
                <p:oleObj name="Формула" r:id="rId5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207944" y="1533650"/>
                <a:ext cx="2139920" cy="4714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uk-UA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uk-UA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𝟔𝟏</m:t>
                        </m:r>
                        <m:r>
                          <a:rPr lang="uk-UA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−х</m:t>
                        </m:r>
                        <m:r>
                          <a:rPr lang="uk-UA" sz="2800" b="1" i="1" baseline="3000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uk-UA" sz="28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5</a:t>
                </a:r>
                <a:endParaRPr lang="uk-UA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944" y="1533650"/>
                <a:ext cx="2139920" cy="471411"/>
              </a:xfrm>
              <a:prstGeom prst="rect">
                <a:avLst/>
              </a:prstGeom>
              <a:blipFill rotWithShape="0">
                <a:blip r:embed="rId6"/>
                <a:stretch>
                  <a:fillRect t="-14286" r="-1425" b="-454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103293" y="2420888"/>
                <a:ext cx="2883225" cy="4816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uk-UA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uk-UA" sz="28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uk-UA" sz="28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х + </m:t>
                          </m:r>
                          <m:r>
                            <a:rPr lang="uk-UA" sz="28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  <m:r>
                        <a:rPr lang="uk-UA" sz="2800" b="1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uk-UA" sz="2800" b="1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uk-UA" sz="2800" b="1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−х</m:t>
                      </m:r>
                    </m:oMath>
                  </m:oMathPara>
                </a14:m>
                <a:endParaRPr lang="uk-UA" sz="28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293" y="2420888"/>
                <a:ext cx="2883225" cy="48160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222526" y="3192012"/>
                <a:ext cx="2420856" cy="4739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uk-UA" sz="2800" b="1" dirty="0" smtClean="0">
                    <a:solidFill>
                      <a:srgbClr val="002060"/>
                    </a:solidFill>
                  </a:rPr>
                  <a:t>х – 2 =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uk-UA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uk-UA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g>
                      <m:e>
                        <m:r>
                          <a:rPr lang="uk-UA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х</m:t>
                        </m:r>
                        <m:r>
                          <a:rPr lang="uk-UA" sz="2800" b="1" i="1" baseline="3000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uk-UA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uk-UA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e>
                    </m:rad>
                  </m:oMath>
                </a14:m>
                <a:endParaRPr lang="uk-UA" sz="28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526" y="3192012"/>
                <a:ext cx="2420856" cy="473976"/>
              </a:xfrm>
              <a:prstGeom prst="rect">
                <a:avLst/>
              </a:prstGeom>
              <a:blipFill rotWithShape="0">
                <a:blip r:embed="rId8"/>
                <a:stretch>
                  <a:fillRect l="-9068" t="-14286" b="-454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253252" y="4027240"/>
                <a:ext cx="3559885" cy="4727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uk-UA" sz="2800" b="1" dirty="0" smtClean="0">
                    <a:solidFill>
                      <a:srgbClr val="002060"/>
                    </a:solidFill>
                  </a:rPr>
                  <a:t>3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uk-UA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uk-UA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х+</m:t>
                        </m:r>
                        <m:r>
                          <a:rPr lang="uk-UA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uk-UA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rad>
                  </m:oMath>
                </a14:m>
                <a:r>
                  <a:rPr lang="uk-UA" sz="2800" b="1" dirty="0" smtClean="0">
                    <a:solidFill>
                      <a:srgbClr val="002060"/>
                    </a:solidFill>
                  </a:rPr>
                  <a:t> -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uk-UA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uk-UA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х −</m:t>
                        </m:r>
                        <m:r>
                          <a:rPr lang="uk-UA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  <m:r>
                      <a:rPr lang="uk-UA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uk-UA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𝟕</m:t>
                    </m:r>
                  </m:oMath>
                </a14:m>
                <a:endParaRPr lang="uk-UA" sz="28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3252" y="4027240"/>
                <a:ext cx="3559885" cy="472758"/>
              </a:xfrm>
              <a:prstGeom prst="rect">
                <a:avLst/>
              </a:prstGeom>
              <a:blipFill rotWithShape="0">
                <a:blip r:embed="rId9"/>
                <a:stretch>
                  <a:fillRect l="-6164" t="-14286" b="-454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199653" y="4733454"/>
                <a:ext cx="3307509" cy="8899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uk-UA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uk-UA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uk-UA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х −</m:t>
                          </m:r>
                          <m:r>
                            <a:rPr lang="uk-UA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rad>
                      <m:r>
                        <a:rPr lang="uk-UA" sz="2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uk-UA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х −</m:t>
                          </m:r>
                          <m:r>
                            <a:rPr lang="uk-UA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uk-UA" sz="28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uk-UA" sz="28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х −</m:t>
                              </m:r>
                              <m:r>
                                <a:rPr lang="uk-UA" sz="28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den>
                      </m:f>
                      <m:r>
                        <a:rPr lang="uk-UA" sz="2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uk-UA" sz="28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9653" y="4733454"/>
                <a:ext cx="3307509" cy="88998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Прямая со стрелкой 12"/>
          <p:cNvCxnSpPr/>
          <p:nvPr/>
        </p:nvCxnSpPr>
        <p:spPr>
          <a:xfrm>
            <a:off x="3857270" y="1844762"/>
            <a:ext cx="2025642" cy="3384376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330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99"/>
          <p:cNvGraphicFramePr>
            <a:graphicFrameLocks/>
          </p:cNvGraphicFramePr>
          <p:nvPr/>
        </p:nvGraphicFramePr>
        <p:xfrm>
          <a:off x="755651" y="1500175"/>
          <a:ext cx="2887655" cy="5833578"/>
        </p:xfrm>
        <a:graphic>
          <a:graphicData uri="http://schemas.openxmlformats.org/drawingml/2006/table">
            <a:tbl>
              <a:tblPr/>
              <a:tblGrid>
                <a:gridCol w="2887655"/>
              </a:tblGrid>
              <a:tr h="40123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 Cyr" charset="-52"/>
                        </a:rPr>
                        <a:t>1) 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556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 Cyr" charset="-52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 Cyr" charset="-52"/>
                        </a:rPr>
                        <a:t>2) 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23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 Cyr" charset="-52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 Cyr" charset="-52"/>
                        </a:rPr>
                        <a:t>3)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23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 Cyr" charset="-52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 Cyr" charset="-52"/>
                        </a:rPr>
                        <a:t>4) 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23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 Cyr" charset="-52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 Cyr" charset="-52"/>
                        </a:rPr>
                        <a:t>5) 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23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23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29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 Cyr" charset="-52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7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012160" y="1262265"/>
          <a:ext cx="2357454" cy="4788511"/>
        </p:xfrm>
        <a:graphic>
          <a:graphicData uri="http://schemas.openxmlformats.org/drawingml/2006/table">
            <a:tbl>
              <a:tblPr/>
              <a:tblGrid>
                <a:gridCol w="2357454"/>
              </a:tblGrid>
              <a:tr h="5269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uk-UA" sz="4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Narrow" pitchFamily="34" charset="0"/>
                        </a:rPr>
                        <a:t>Знайди пару:</a:t>
                      </a:r>
                      <a:endParaRPr kumimoji="0" lang="ru-RU" sz="4400" b="1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70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uk-U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 Narrow" pitchFamily="34" charset="0"/>
                        </a:rPr>
                        <a:t>А)  3,25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 Narrow" pitchFamily="34" charset="0"/>
                        </a:rPr>
                        <a:t>;  2</a:t>
                      </a:r>
                      <a:endParaRPr kumimoji="0" lang="ru-RU" sz="2800" b="1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70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uk-U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 Narrow" pitchFamily="34" charset="0"/>
                        </a:rPr>
                        <a:t>Б) 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 Narrow" pitchFamily="34" charset="0"/>
                        </a:rPr>
                        <a:t>3;  1,5</a:t>
                      </a:r>
                      <a:endParaRPr kumimoji="0" lang="ru-RU" sz="2800" b="1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70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uk-U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alibri" pitchFamily="34" charset="0"/>
                        </a:rPr>
                        <a:t>В) 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alibri" pitchFamily="34" charset="0"/>
                        </a:rPr>
                        <a:t>-3;  1,5</a:t>
                      </a:r>
                      <a:endParaRPr kumimoji="0" lang="ru-RU" sz="2800" b="1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29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uk-U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alibri" pitchFamily="34" charset="0"/>
                        </a:rPr>
                        <a:t>Г) 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alibri" pitchFamily="34" charset="0"/>
                        </a:rPr>
                        <a:t>  3   </a:t>
                      </a:r>
                      <a:endParaRPr kumimoji="0" lang="ru-RU" sz="2800" b="1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70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uk-U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alibri" pitchFamily="34" charset="0"/>
                        </a:rPr>
                        <a:t>Д)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alibri" pitchFamily="34" charset="0"/>
                        </a:rPr>
                        <a:t>11;  3</a:t>
                      </a:r>
                      <a:endParaRPr kumimoji="0" lang="ru-RU" sz="2800" b="1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70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uk-U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alibri" pitchFamily="34" charset="0"/>
                        </a:rPr>
                        <a:t>Е) 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alibri" pitchFamily="34" charset="0"/>
                        </a:rPr>
                        <a:t>0;  3;  4</a:t>
                      </a:r>
                      <a:endParaRPr kumimoji="0" lang="ru-RU" sz="2800" b="1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70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uk-U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alibri" pitchFamily="34" charset="0"/>
                        </a:rPr>
                        <a:t>Є) 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alibri" pitchFamily="34" charset="0"/>
                        </a:rPr>
                        <a:t>6; -6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70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uk-U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alibri" pitchFamily="34" charset="0"/>
                        </a:rPr>
                        <a:t>Ж) 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alibri" pitchFamily="34" charset="0"/>
                        </a:rPr>
                        <a:t>6</a:t>
                      </a:r>
                      <a:endParaRPr kumimoji="0" lang="ru-RU" sz="2800" b="1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0" name="Формула" r:id="rId3" imgW="114151" imgH="215619" progId="Equation.3">
                  <p:embed/>
                </p:oleObj>
              </mc:Choice>
              <mc:Fallback>
                <p:oleObj name="Формула" r:id="rId3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1" name="Формула" r:id="rId5" imgW="114151" imgH="215619" progId="Equation.3">
                  <p:embed/>
                </p:oleObj>
              </mc:Choice>
              <mc:Fallback>
                <p:oleObj name="Формула" r:id="rId5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207944" y="1533650"/>
                <a:ext cx="2139920" cy="4714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uk-UA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uk-UA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𝟔𝟏</m:t>
                        </m:r>
                        <m:r>
                          <a:rPr lang="uk-UA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−х</m:t>
                        </m:r>
                        <m:r>
                          <a:rPr lang="uk-UA" sz="2800" b="1" i="1" baseline="3000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uk-UA" sz="28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5</a:t>
                </a:r>
                <a:endParaRPr lang="uk-UA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944" y="1533650"/>
                <a:ext cx="2139920" cy="471411"/>
              </a:xfrm>
              <a:prstGeom prst="rect">
                <a:avLst/>
              </a:prstGeom>
              <a:blipFill rotWithShape="0">
                <a:blip r:embed="rId6"/>
                <a:stretch>
                  <a:fillRect t="-14286" r="-1425" b="-454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103293" y="2420888"/>
                <a:ext cx="2883225" cy="4816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uk-UA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uk-UA" sz="28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uk-UA" sz="28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х + </m:t>
                          </m:r>
                          <m:r>
                            <a:rPr lang="uk-UA" sz="28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  <m:r>
                        <a:rPr lang="uk-UA" sz="2800" b="1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uk-UA" sz="2800" b="1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uk-UA" sz="2800" b="1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−х</m:t>
                      </m:r>
                    </m:oMath>
                  </m:oMathPara>
                </a14:m>
                <a:endParaRPr lang="uk-UA" sz="28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293" y="2420888"/>
                <a:ext cx="2883225" cy="48160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222526" y="3192012"/>
                <a:ext cx="2420856" cy="4739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uk-UA" sz="2800" b="1" dirty="0" smtClean="0">
                    <a:solidFill>
                      <a:srgbClr val="002060"/>
                    </a:solidFill>
                  </a:rPr>
                  <a:t>х – 2 =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uk-UA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uk-UA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g>
                      <m:e>
                        <m:r>
                          <a:rPr lang="uk-UA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х</m:t>
                        </m:r>
                        <m:r>
                          <a:rPr lang="uk-UA" sz="2800" b="1" i="1" baseline="3000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uk-UA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uk-UA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e>
                    </m:rad>
                  </m:oMath>
                </a14:m>
                <a:endParaRPr lang="uk-UA" sz="28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526" y="3192012"/>
                <a:ext cx="2420856" cy="473976"/>
              </a:xfrm>
              <a:prstGeom prst="rect">
                <a:avLst/>
              </a:prstGeom>
              <a:blipFill rotWithShape="0">
                <a:blip r:embed="rId8"/>
                <a:stretch>
                  <a:fillRect l="-9068" t="-14286" b="-454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253252" y="4027240"/>
                <a:ext cx="3559885" cy="4727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uk-UA" sz="2800" b="1" dirty="0" smtClean="0">
                    <a:solidFill>
                      <a:srgbClr val="002060"/>
                    </a:solidFill>
                  </a:rPr>
                  <a:t>3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uk-UA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uk-UA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х+</m:t>
                        </m:r>
                        <m:r>
                          <a:rPr lang="uk-UA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uk-UA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rad>
                  </m:oMath>
                </a14:m>
                <a:r>
                  <a:rPr lang="uk-UA" sz="2800" b="1" dirty="0" smtClean="0">
                    <a:solidFill>
                      <a:srgbClr val="002060"/>
                    </a:solidFill>
                  </a:rPr>
                  <a:t> -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uk-UA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uk-UA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х −</m:t>
                        </m:r>
                        <m:r>
                          <a:rPr lang="uk-UA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  <m:r>
                      <a:rPr lang="uk-UA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uk-UA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𝟕</m:t>
                    </m:r>
                  </m:oMath>
                </a14:m>
                <a:endParaRPr lang="uk-UA" sz="28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3252" y="4027240"/>
                <a:ext cx="3559885" cy="472758"/>
              </a:xfrm>
              <a:prstGeom prst="rect">
                <a:avLst/>
              </a:prstGeom>
              <a:blipFill rotWithShape="0">
                <a:blip r:embed="rId9"/>
                <a:stretch>
                  <a:fillRect l="-6164" t="-14286" b="-454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199653" y="4733454"/>
                <a:ext cx="3307509" cy="8899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uk-UA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uk-UA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uk-UA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х −</m:t>
                          </m:r>
                          <m:r>
                            <a:rPr lang="uk-UA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rad>
                      <m:r>
                        <a:rPr lang="uk-UA" sz="2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uk-UA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х −</m:t>
                          </m:r>
                          <m:r>
                            <a:rPr lang="uk-UA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uk-UA" sz="28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uk-UA" sz="28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х −</m:t>
                              </m:r>
                              <m:r>
                                <a:rPr lang="uk-UA" sz="28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den>
                      </m:f>
                      <m:r>
                        <a:rPr lang="uk-UA" sz="2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uk-UA" sz="28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9653" y="4733454"/>
                <a:ext cx="3307509" cy="88998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Прямая со стрелкой 12"/>
          <p:cNvCxnSpPr/>
          <p:nvPr/>
        </p:nvCxnSpPr>
        <p:spPr>
          <a:xfrm>
            <a:off x="3857270" y="1844762"/>
            <a:ext cx="2025642" cy="3384376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114874" y="2939303"/>
            <a:ext cx="1768038" cy="589463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916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99"/>
          <p:cNvGraphicFramePr>
            <a:graphicFrameLocks/>
          </p:cNvGraphicFramePr>
          <p:nvPr/>
        </p:nvGraphicFramePr>
        <p:xfrm>
          <a:off x="755651" y="1500175"/>
          <a:ext cx="2887655" cy="5833578"/>
        </p:xfrm>
        <a:graphic>
          <a:graphicData uri="http://schemas.openxmlformats.org/drawingml/2006/table">
            <a:tbl>
              <a:tblPr/>
              <a:tblGrid>
                <a:gridCol w="2887655"/>
              </a:tblGrid>
              <a:tr h="40123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 Cyr" charset="-52"/>
                        </a:rPr>
                        <a:t>1) 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556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 Cyr" charset="-52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 Cyr" charset="-52"/>
                        </a:rPr>
                        <a:t>2) 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23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 Cyr" charset="-52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 Cyr" charset="-52"/>
                        </a:rPr>
                        <a:t>3)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23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 Cyr" charset="-52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 Cyr" charset="-52"/>
                        </a:rPr>
                        <a:t>4) 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23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 Cyr" charset="-52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 Cyr" charset="-52"/>
                        </a:rPr>
                        <a:t>5) 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23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23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29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 Cyr" charset="-52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7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012160" y="1262265"/>
          <a:ext cx="2357454" cy="4788511"/>
        </p:xfrm>
        <a:graphic>
          <a:graphicData uri="http://schemas.openxmlformats.org/drawingml/2006/table">
            <a:tbl>
              <a:tblPr/>
              <a:tblGrid>
                <a:gridCol w="2357454"/>
              </a:tblGrid>
              <a:tr h="5269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uk-UA" sz="4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Narrow" pitchFamily="34" charset="0"/>
                        </a:rPr>
                        <a:t>Знайди пару:</a:t>
                      </a:r>
                      <a:endParaRPr kumimoji="0" lang="ru-RU" sz="4400" b="1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70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uk-U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 Narrow" pitchFamily="34" charset="0"/>
                        </a:rPr>
                        <a:t>А)  3,25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 Narrow" pitchFamily="34" charset="0"/>
                        </a:rPr>
                        <a:t>;  2</a:t>
                      </a:r>
                      <a:endParaRPr kumimoji="0" lang="ru-RU" sz="2800" b="1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70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uk-U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 Narrow" pitchFamily="34" charset="0"/>
                        </a:rPr>
                        <a:t>Б) 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 Narrow" pitchFamily="34" charset="0"/>
                        </a:rPr>
                        <a:t>3;  1,5</a:t>
                      </a:r>
                      <a:endParaRPr kumimoji="0" lang="ru-RU" sz="2800" b="1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70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uk-U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alibri" pitchFamily="34" charset="0"/>
                        </a:rPr>
                        <a:t>В) 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alibri" pitchFamily="34" charset="0"/>
                        </a:rPr>
                        <a:t>-3;  1,5</a:t>
                      </a:r>
                      <a:endParaRPr kumimoji="0" lang="ru-RU" sz="2800" b="1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29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uk-U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alibri" pitchFamily="34" charset="0"/>
                        </a:rPr>
                        <a:t>Г) 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alibri" pitchFamily="34" charset="0"/>
                        </a:rPr>
                        <a:t>  3   </a:t>
                      </a:r>
                      <a:endParaRPr kumimoji="0" lang="ru-RU" sz="2800" b="1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70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uk-U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alibri" pitchFamily="34" charset="0"/>
                        </a:rPr>
                        <a:t>Д)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alibri" pitchFamily="34" charset="0"/>
                        </a:rPr>
                        <a:t>11;  3</a:t>
                      </a:r>
                      <a:endParaRPr kumimoji="0" lang="ru-RU" sz="2800" b="1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70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uk-U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alibri" pitchFamily="34" charset="0"/>
                        </a:rPr>
                        <a:t>Е) 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alibri" pitchFamily="34" charset="0"/>
                        </a:rPr>
                        <a:t>0;  3;  4</a:t>
                      </a:r>
                      <a:endParaRPr kumimoji="0" lang="ru-RU" sz="2800" b="1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70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uk-U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alibri" pitchFamily="34" charset="0"/>
                        </a:rPr>
                        <a:t>Є) 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alibri" pitchFamily="34" charset="0"/>
                        </a:rPr>
                        <a:t>6; -6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70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uk-U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alibri" pitchFamily="34" charset="0"/>
                        </a:rPr>
                        <a:t>Ж) 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alibri" pitchFamily="34" charset="0"/>
                        </a:rPr>
                        <a:t>6</a:t>
                      </a:r>
                      <a:endParaRPr kumimoji="0" lang="ru-RU" sz="2800" b="1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4" name="Формула" r:id="rId3" imgW="114151" imgH="215619" progId="Equation.3">
                  <p:embed/>
                </p:oleObj>
              </mc:Choice>
              <mc:Fallback>
                <p:oleObj name="Формула" r:id="rId3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5" name="Формула" r:id="rId5" imgW="114151" imgH="215619" progId="Equation.3">
                  <p:embed/>
                </p:oleObj>
              </mc:Choice>
              <mc:Fallback>
                <p:oleObj name="Формула" r:id="rId5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207944" y="1533650"/>
                <a:ext cx="2139920" cy="4714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uk-UA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uk-UA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𝟔𝟏</m:t>
                        </m:r>
                        <m:r>
                          <a:rPr lang="uk-UA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−х</m:t>
                        </m:r>
                        <m:r>
                          <a:rPr lang="uk-UA" sz="2800" b="1" i="1" baseline="3000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uk-UA" sz="28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5</a:t>
                </a:r>
                <a:endParaRPr lang="uk-UA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944" y="1533650"/>
                <a:ext cx="2139920" cy="471411"/>
              </a:xfrm>
              <a:prstGeom prst="rect">
                <a:avLst/>
              </a:prstGeom>
              <a:blipFill rotWithShape="0">
                <a:blip r:embed="rId6"/>
                <a:stretch>
                  <a:fillRect t="-14286" r="-1425" b="-454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103293" y="2420888"/>
                <a:ext cx="2883225" cy="4816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uk-UA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uk-UA" sz="28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uk-UA" sz="28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х + </m:t>
                          </m:r>
                          <m:r>
                            <a:rPr lang="uk-UA" sz="28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  <m:r>
                        <a:rPr lang="uk-UA" sz="2800" b="1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uk-UA" sz="2800" b="1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uk-UA" sz="2800" b="1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−х</m:t>
                      </m:r>
                    </m:oMath>
                  </m:oMathPara>
                </a14:m>
                <a:endParaRPr lang="uk-UA" sz="28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293" y="2420888"/>
                <a:ext cx="2883225" cy="48160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222526" y="3192012"/>
                <a:ext cx="2420856" cy="4739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uk-UA" sz="2800" b="1" dirty="0" smtClean="0">
                    <a:solidFill>
                      <a:srgbClr val="002060"/>
                    </a:solidFill>
                  </a:rPr>
                  <a:t>х – 2 =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uk-UA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uk-UA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g>
                      <m:e>
                        <m:r>
                          <a:rPr lang="uk-UA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х</m:t>
                        </m:r>
                        <m:r>
                          <a:rPr lang="uk-UA" sz="2800" b="1" i="1" baseline="3000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uk-UA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uk-UA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e>
                    </m:rad>
                  </m:oMath>
                </a14:m>
                <a:endParaRPr lang="uk-UA" sz="28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526" y="3192012"/>
                <a:ext cx="2420856" cy="473976"/>
              </a:xfrm>
              <a:prstGeom prst="rect">
                <a:avLst/>
              </a:prstGeom>
              <a:blipFill rotWithShape="0">
                <a:blip r:embed="rId8"/>
                <a:stretch>
                  <a:fillRect l="-9068" t="-14286" b="-454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253252" y="4027240"/>
                <a:ext cx="3559885" cy="4727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uk-UA" sz="2800" b="1" dirty="0" smtClean="0">
                    <a:solidFill>
                      <a:srgbClr val="002060"/>
                    </a:solidFill>
                  </a:rPr>
                  <a:t>3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uk-UA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uk-UA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х+</m:t>
                        </m:r>
                        <m:r>
                          <a:rPr lang="uk-UA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uk-UA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rad>
                  </m:oMath>
                </a14:m>
                <a:r>
                  <a:rPr lang="uk-UA" sz="2800" b="1" dirty="0" smtClean="0">
                    <a:solidFill>
                      <a:srgbClr val="002060"/>
                    </a:solidFill>
                  </a:rPr>
                  <a:t> -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uk-UA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uk-UA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х −</m:t>
                        </m:r>
                        <m:r>
                          <a:rPr lang="uk-UA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  <m:r>
                      <a:rPr lang="uk-UA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uk-UA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𝟕</m:t>
                    </m:r>
                  </m:oMath>
                </a14:m>
                <a:endParaRPr lang="uk-UA" sz="28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3252" y="4027240"/>
                <a:ext cx="3559885" cy="472758"/>
              </a:xfrm>
              <a:prstGeom prst="rect">
                <a:avLst/>
              </a:prstGeom>
              <a:blipFill rotWithShape="0">
                <a:blip r:embed="rId9"/>
                <a:stretch>
                  <a:fillRect l="-6164" t="-14286" b="-454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199653" y="4733454"/>
                <a:ext cx="3307509" cy="8899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uk-UA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uk-UA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uk-UA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х −</m:t>
                          </m:r>
                          <m:r>
                            <a:rPr lang="uk-UA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rad>
                      <m:r>
                        <a:rPr lang="uk-UA" sz="2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uk-UA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х −</m:t>
                          </m:r>
                          <m:r>
                            <a:rPr lang="uk-UA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uk-UA" sz="28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uk-UA" sz="28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х −</m:t>
                              </m:r>
                              <m:r>
                                <a:rPr lang="uk-UA" sz="28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den>
                      </m:f>
                      <m:r>
                        <a:rPr lang="uk-UA" sz="2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uk-UA" sz="28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9653" y="4733454"/>
                <a:ext cx="3307509" cy="88998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Прямая со стрелкой 12"/>
          <p:cNvCxnSpPr/>
          <p:nvPr/>
        </p:nvCxnSpPr>
        <p:spPr>
          <a:xfrm>
            <a:off x="3857270" y="1844762"/>
            <a:ext cx="2025642" cy="3384376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114874" y="2939303"/>
            <a:ext cx="1768038" cy="589463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4114874" y="3536950"/>
            <a:ext cx="1768038" cy="1196504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38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99"/>
          <p:cNvGraphicFramePr>
            <a:graphicFrameLocks/>
          </p:cNvGraphicFramePr>
          <p:nvPr/>
        </p:nvGraphicFramePr>
        <p:xfrm>
          <a:off x="755651" y="1500175"/>
          <a:ext cx="2887655" cy="5833578"/>
        </p:xfrm>
        <a:graphic>
          <a:graphicData uri="http://schemas.openxmlformats.org/drawingml/2006/table">
            <a:tbl>
              <a:tblPr/>
              <a:tblGrid>
                <a:gridCol w="2887655"/>
              </a:tblGrid>
              <a:tr h="40123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 Cyr" charset="-52"/>
                        </a:rPr>
                        <a:t>1) 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556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 Cyr" charset="-52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 Cyr" charset="-52"/>
                        </a:rPr>
                        <a:t>2) 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23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 Cyr" charset="-52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 Cyr" charset="-52"/>
                        </a:rPr>
                        <a:t>3)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23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 Cyr" charset="-52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 Cyr" charset="-52"/>
                        </a:rPr>
                        <a:t>4) 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23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 Cyr" charset="-52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 Cyr" charset="-52"/>
                        </a:rPr>
                        <a:t>5) 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23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23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29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 Cyr" charset="-52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7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012160" y="1262265"/>
          <a:ext cx="2357454" cy="4788511"/>
        </p:xfrm>
        <a:graphic>
          <a:graphicData uri="http://schemas.openxmlformats.org/drawingml/2006/table">
            <a:tbl>
              <a:tblPr/>
              <a:tblGrid>
                <a:gridCol w="2357454"/>
              </a:tblGrid>
              <a:tr h="5269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uk-UA" sz="4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Narrow" pitchFamily="34" charset="0"/>
                        </a:rPr>
                        <a:t>Знайди пару:</a:t>
                      </a:r>
                      <a:endParaRPr kumimoji="0" lang="ru-RU" sz="4400" b="1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70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uk-U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 Narrow" pitchFamily="34" charset="0"/>
                        </a:rPr>
                        <a:t>А)  3,25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 Narrow" pitchFamily="34" charset="0"/>
                        </a:rPr>
                        <a:t>;  2</a:t>
                      </a:r>
                      <a:endParaRPr kumimoji="0" lang="ru-RU" sz="2800" b="1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70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uk-U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 Narrow" pitchFamily="34" charset="0"/>
                        </a:rPr>
                        <a:t>Б) 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 Narrow" pitchFamily="34" charset="0"/>
                        </a:rPr>
                        <a:t>3;  1,5</a:t>
                      </a:r>
                      <a:endParaRPr kumimoji="0" lang="ru-RU" sz="2800" b="1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70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uk-U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alibri" pitchFamily="34" charset="0"/>
                        </a:rPr>
                        <a:t>В) 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alibri" pitchFamily="34" charset="0"/>
                        </a:rPr>
                        <a:t>-3;  1,5</a:t>
                      </a:r>
                      <a:endParaRPr kumimoji="0" lang="ru-RU" sz="2800" b="1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29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uk-U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alibri" pitchFamily="34" charset="0"/>
                        </a:rPr>
                        <a:t>Г) 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alibri" pitchFamily="34" charset="0"/>
                        </a:rPr>
                        <a:t>  3   </a:t>
                      </a:r>
                      <a:endParaRPr kumimoji="0" lang="ru-RU" sz="2800" b="1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70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uk-U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alibri" pitchFamily="34" charset="0"/>
                        </a:rPr>
                        <a:t>Д)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alibri" pitchFamily="34" charset="0"/>
                        </a:rPr>
                        <a:t>11;  3</a:t>
                      </a:r>
                      <a:endParaRPr kumimoji="0" lang="ru-RU" sz="2800" b="1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70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uk-U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alibri" pitchFamily="34" charset="0"/>
                        </a:rPr>
                        <a:t>Е) 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alibri" pitchFamily="34" charset="0"/>
                        </a:rPr>
                        <a:t>0;  3;  4</a:t>
                      </a:r>
                      <a:endParaRPr kumimoji="0" lang="ru-RU" sz="2800" b="1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70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uk-U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alibri" pitchFamily="34" charset="0"/>
                        </a:rPr>
                        <a:t>Є) 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alibri" pitchFamily="34" charset="0"/>
                        </a:rPr>
                        <a:t>6; -6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70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uk-U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alibri" pitchFamily="34" charset="0"/>
                        </a:rPr>
                        <a:t>Ж) 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alibri" pitchFamily="34" charset="0"/>
                        </a:rPr>
                        <a:t>6</a:t>
                      </a:r>
                      <a:endParaRPr kumimoji="0" lang="ru-RU" sz="2800" b="1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8" name="Формула" r:id="rId3" imgW="114151" imgH="215619" progId="Equation.3">
                  <p:embed/>
                </p:oleObj>
              </mc:Choice>
              <mc:Fallback>
                <p:oleObj name="Формула" r:id="rId3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9" name="Формула" r:id="rId5" imgW="114151" imgH="215619" progId="Equation.3">
                  <p:embed/>
                </p:oleObj>
              </mc:Choice>
              <mc:Fallback>
                <p:oleObj name="Формула" r:id="rId5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207944" y="1533650"/>
                <a:ext cx="2139920" cy="4714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uk-UA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uk-UA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𝟔𝟏</m:t>
                        </m:r>
                        <m:r>
                          <a:rPr lang="uk-UA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−х</m:t>
                        </m:r>
                        <m:r>
                          <a:rPr lang="uk-UA" sz="2800" b="1" i="1" baseline="3000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uk-UA" sz="28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5</a:t>
                </a:r>
                <a:endParaRPr lang="uk-UA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944" y="1533650"/>
                <a:ext cx="2139920" cy="471411"/>
              </a:xfrm>
              <a:prstGeom prst="rect">
                <a:avLst/>
              </a:prstGeom>
              <a:blipFill rotWithShape="0">
                <a:blip r:embed="rId6"/>
                <a:stretch>
                  <a:fillRect t="-14286" r="-1425" b="-454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103293" y="2420888"/>
                <a:ext cx="2883225" cy="4816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uk-UA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uk-UA" sz="28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uk-UA" sz="28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х + </m:t>
                          </m:r>
                          <m:r>
                            <a:rPr lang="uk-UA" sz="28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  <m:r>
                        <a:rPr lang="uk-UA" sz="2800" b="1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uk-UA" sz="2800" b="1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uk-UA" sz="2800" b="1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−х</m:t>
                      </m:r>
                    </m:oMath>
                  </m:oMathPara>
                </a14:m>
                <a:endParaRPr lang="uk-UA" sz="28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293" y="2420888"/>
                <a:ext cx="2883225" cy="48160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222526" y="3192012"/>
                <a:ext cx="2420856" cy="4739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uk-UA" sz="2800" b="1" dirty="0" smtClean="0">
                    <a:solidFill>
                      <a:srgbClr val="002060"/>
                    </a:solidFill>
                  </a:rPr>
                  <a:t>х – 2 =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uk-UA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uk-UA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g>
                      <m:e>
                        <m:r>
                          <a:rPr lang="uk-UA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х</m:t>
                        </m:r>
                        <m:r>
                          <a:rPr lang="uk-UA" sz="2800" b="1" i="1" baseline="3000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uk-UA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uk-UA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e>
                    </m:rad>
                  </m:oMath>
                </a14:m>
                <a:endParaRPr lang="uk-UA" sz="28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526" y="3192012"/>
                <a:ext cx="2420856" cy="473976"/>
              </a:xfrm>
              <a:prstGeom prst="rect">
                <a:avLst/>
              </a:prstGeom>
              <a:blipFill rotWithShape="0">
                <a:blip r:embed="rId8"/>
                <a:stretch>
                  <a:fillRect l="-9068" t="-14286" b="-454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253252" y="4027240"/>
                <a:ext cx="3559885" cy="4727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uk-UA" sz="2800" b="1" dirty="0" smtClean="0">
                    <a:solidFill>
                      <a:srgbClr val="002060"/>
                    </a:solidFill>
                  </a:rPr>
                  <a:t>3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uk-UA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uk-UA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х+</m:t>
                        </m:r>
                        <m:r>
                          <a:rPr lang="uk-UA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uk-UA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rad>
                  </m:oMath>
                </a14:m>
                <a:r>
                  <a:rPr lang="uk-UA" sz="2800" b="1" dirty="0" smtClean="0">
                    <a:solidFill>
                      <a:srgbClr val="002060"/>
                    </a:solidFill>
                  </a:rPr>
                  <a:t> -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uk-UA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uk-UA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х −</m:t>
                        </m:r>
                        <m:r>
                          <a:rPr lang="uk-UA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  <m:r>
                      <a:rPr lang="uk-UA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uk-UA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𝟕</m:t>
                    </m:r>
                  </m:oMath>
                </a14:m>
                <a:endParaRPr lang="uk-UA" sz="28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3252" y="4027240"/>
                <a:ext cx="3559885" cy="472758"/>
              </a:xfrm>
              <a:prstGeom prst="rect">
                <a:avLst/>
              </a:prstGeom>
              <a:blipFill rotWithShape="0">
                <a:blip r:embed="rId9"/>
                <a:stretch>
                  <a:fillRect l="-6164" t="-14286" b="-454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199653" y="4733454"/>
                <a:ext cx="3307509" cy="8899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uk-UA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uk-UA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uk-UA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х −</m:t>
                          </m:r>
                          <m:r>
                            <a:rPr lang="uk-UA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rad>
                      <m:r>
                        <a:rPr lang="uk-UA" sz="2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uk-UA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х −</m:t>
                          </m:r>
                          <m:r>
                            <a:rPr lang="uk-UA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uk-UA" sz="28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uk-UA" sz="28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х −</m:t>
                              </m:r>
                              <m:r>
                                <a:rPr lang="uk-UA" sz="28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den>
                      </m:f>
                      <m:r>
                        <a:rPr lang="uk-UA" sz="2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uk-UA" sz="28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9653" y="4733454"/>
                <a:ext cx="3307509" cy="88998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Прямая со стрелкой 12"/>
          <p:cNvCxnSpPr/>
          <p:nvPr/>
        </p:nvCxnSpPr>
        <p:spPr>
          <a:xfrm>
            <a:off x="3857270" y="1844762"/>
            <a:ext cx="2025642" cy="3384376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114874" y="2939303"/>
            <a:ext cx="1768038" cy="589463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4114874" y="3536950"/>
            <a:ext cx="1768038" cy="1196504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4813137" y="4499998"/>
            <a:ext cx="1069775" cy="1233258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4629150" y="3665988"/>
            <a:ext cx="1253762" cy="1693738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63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6326088" cy="1143000"/>
          </a:xfrm>
        </p:spPr>
        <p:txBody>
          <a:bodyPr>
            <a:normAutofit/>
          </a:bodyPr>
          <a:lstStyle/>
          <a:p>
            <a:r>
              <a:rPr lang="ru-RU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Система </a:t>
            </a:r>
            <a:r>
              <a:rPr lang="ru-RU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двох</a:t>
            </a:r>
            <a:r>
              <a:rPr lang="ru-RU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ru-RU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рівнянь</a:t>
            </a:r>
            <a:endParaRPr lang="ru-RU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914400"/>
                <a:ext cx="8229600" cy="5562600"/>
              </a:xfrm>
            </p:spPr>
            <p:txBody>
              <a:bodyPr>
                <a:noAutofit/>
              </a:bodyPr>
              <a:lstStyle/>
              <a:p>
                <a:pPr marL="137160" indent="0">
                  <a:buNone/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uk-UA" sz="2400" b="1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uk-UA" sz="2400" b="1" i="1" smtClean="0">
                                <a:latin typeface="Cambria Math"/>
                              </a:rPr>
                              <m:t>𝟐</m:t>
                            </m:r>
                            <m:r>
                              <a:rPr lang="uk-UA" sz="2400" b="1" i="1" smtClean="0">
                                <a:latin typeface="Cambria Math"/>
                              </a:rPr>
                              <m:t>х+у=</m:t>
                            </m:r>
                            <m:r>
                              <a:rPr lang="uk-UA" sz="2400" b="1" i="1" smtClean="0">
                                <a:latin typeface="Cambria Math"/>
                              </a:rPr>
                              <m:t>𝟒</m:t>
                            </m:r>
                            <m:r>
                              <a:rPr lang="uk-UA" sz="2400" b="1" i="1" smtClean="0">
                                <a:latin typeface="Cambria Math"/>
                              </a:rPr>
                              <m:t>,</m:t>
                            </m:r>
                          </m:e>
                          <m:e>
                            <m:r>
                              <a:rPr lang="uk-UA" sz="2400" b="1" i="1" smtClean="0">
                                <a:latin typeface="Cambria Math"/>
                              </a:rPr>
                              <m:t>𝟑</m:t>
                            </m:r>
                            <m:r>
                              <a:rPr lang="uk-UA" sz="2400" b="1" i="1" smtClean="0">
                                <a:latin typeface="Cambria Math"/>
                              </a:rPr>
                              <m:t>х+</m:t>
                            </m:r>
                            <m:r>
                              <a:rPr lang="uk-UA" sz="2400" b="1" i="1" smtClean="0">
                                <a:latin typeface="Cambria Math"/>
                              </a:rPr>
                              <m:t>𝟓</m:t>
                            </m:r>
                            <m:r>
                              <a:rPr lang="uk-UA" sz="2400" b="1" i="1" smtClean="0">
                                <a:latin typeface="Cambria Math"/>
                              </a:rPr>
                              <m:t>у=</m:t>
                            </m:r>
                            <m:r>
                              <a:rPr lang="uk-UA" sz="2400" b="1" i="1" smtClean="0">
                                <a:latin typeface="Cambria Math"/>
                              </a:rPr>
                              <m:t>𝟏𝟑</m:t>
                            </m:r>
                            <m:r>
                              <a:rPr lang="uk-UA" sz="2400" b="1" i="1" smtClean="0">
                                <a:latin typeface="Cambria Math"/>
                              </a:rPr>
                              <m:t>; 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sz="2400" b="1" dirty="0" smtClean="0"/>
                  <a:t>  </a:t>
                </a:r>
              </a:p>
              <a:p>
                <a:pPr marL="137160" indent="0">
                  <a:buNone/>
                </a:pPr>
                <a:r>
                  <a:rPr lang="ru-RU" sz="2400" b="1" dirty="0" err="1" smtClean="0"/>
                  <a:t>Розв´яжемо</a:t>
                </a:r>
                <a:r>
                  <a:rPr lang="ru-RU" sz="2400" b="1" dirty="0" smtClean="0"/>
                  <a:t> </a:t>
                </a:r>
                <a:r>
                  <a:rPr lang="ru-RU" sz="2400" b="1" dirty="0" err="1" smtClean="0"/>
                  <a:t>дану</a:t>
                </a:r>
                <a:r>
                  <a:rPr lang="ru-RU" sz="2400" b="1" dirty="0" smtClean="0"/>
                  <a:t> систему способом </a:t>
                </a:r>
                <a:r>
                  <a:rPr lang="ru-RU" sz="2400" b="1" dirty="0" err="1" smtClean="0"/>
                  <a:t>підстановки</a:t>
                </a:r>
                <a:r>
                  <a:rPr lang="ru-RU" sz="2400" b="1" dirty="0"/>
                  <a:t>, </a:t>
                </a:r>
                <a:r>
                  <a:rPr lang="ru-RU" sz="2400" b="1" dirty="0" smtClean="0"/>
                  <a:t>для </a:t>
                </a:r>
                <a:r>
                  <a:rPr lang="ru-RU" sz="2400" b="1" dirty="0" err="1"/>
                  <a:t>цього</a:t>
                </a:r>
                <a:r>
                  <a:rPr lang="ru-RU" sz="2400" b="1" dirty="0"/>
                  <a:t> </a:t>
                </a:r>
                <a:r>
                  <a:rPr lang="ru-RU" sz="2400" b="1" dirty="0" err="1"/>
                  <a:t>виразимо</a:t>
                </a:r>
                <a:r>
                  <a:rPr lang="ru-RU" sz="2400" b="1" dirty="0"/>
                  <a:t> з </a:t>
                </a:r>
                <a:r>
                  <a:rPr lang="ru-RU" sz="2400" b="1" dirty="0" err="1"/>
                  <a:t>першого</a:t>
                </a:r>
                <a:r>
                  <a:rPr lang="ru-RU" sz="2400" b="1" dirty="0"/>
                  <a:t> </a:t>
                </a:r>
                <a:r>
                  <a:rPr lang="ru-RU" sz="2400" b="1" dirty="0" err="1"/>
                  <a:t>рівняння</a:t>
                </a:r>
                <a:r>
                  <a:rPr lang="ru-RU" sz="2400" b="1" dirty="0"/>
                  <a:t> </a:t>
                </a:r>
                <a:r>
                  <a:rPr lang="ru-RU" sz="2400" b="1" dirty="0" err="1"/>
                  <a:t>змінну</a:t>
                </a:r>
                <a:r>
                  <a:rPr lang="ru-RU" sz="2400" b="1" dirty="0"/>
                  <a:t> у </a:t>
                </a:r>
                <a:r>
                  <a:rPr lang="ru-RU" sz="2400" b="1" dirty="0" smtClean="0"/>
                  <a:t>через х: </a:t>
                </a:r>
                <a:r>
                  <a:rPr lang="ru-RU" sz="2400" b="1" i="1" dirty="0" smtClean="0"/>
                  <a:t>у=4-2х  </a:t>
                </a:r>
                <a:r>
                  <a:rPr lang="ru-RU" sz="2400" b="1" dirty="0" smtClean="0"/>
                  <a:t>і </a:t>
                </a:r>
                <a:r>
                  <a:rPr lang="ru-RU" sz="2400" b="1" dirty="0" err="1" smtClean="0"/>
                  <a:t>підставимо</a:t>
                </a:r>
                <a:r>
                  <a:rPr lang="ru-RU" sz="2400" b="1" dirty="0" smtClean="0"/>
                  <a:t> у друге </a:t>
                </a:r>
                <a:r>
                  <a:rPr lang="ru-RU" sz="2400" b="1" dirty="0" err="1" smtClean="0"/>
                  <a:t>рівняння</a:t>
                </a:r>
                <a:r>
                  <a:rPr lang="ru-RU" sz="2400" b="1" dirty="0" smtClean="0"/>
                  <a:t> </a:t>
                </a:r>
                <a:r>
                  <a:rPr lang="ru-RU" sz="2400" b="1" dirty="0" err="1" smtClean="0"/>
                  <a:t>замість</a:t>
                </a:r>
                <a:r>
                  <a:rPr lang="ru-RU" sz="2400" b="1" dirty="0" smtClean="0"/>
                  <a:t> у:</a:t>
                </a:r>
              </a:p>
              <a:p>
                <a:pPr marL="137160" indent="0">
                  <a:buNone/>
                </a:pPr>
                <a:r>
                  <a:rPr lang="uk-UA" sz="2400" b="1" dirty="0" smtClean="0"/>
                  <a:t>3х + 5·(4-2х) = 13,</a:t>
                </a:r>
              </a:p>
              <a:p>
                <a:pPr marL="137160" indent="0">
                  <a:buNone/>
                </a:pPr>
                <a:r>
                  <a:rPr lang="uk-UA" sz="2400" b="1" dirty="0" smtClean="0"/>
                  <a:t>3х+20-10х=13,</a:t>
                </a:r>
              </a:p>
              <a:p>
                <a:pPr marL="137160" indent="0">
                  <a:buNone/>
                </a:pPr>
                <a:r>
                  <a:rPr lang="uk-UA" sz="2400" b="1" dirty="0" smtClean="0"/>
                  <a:t>3х-10х=13-20,</a:t>
                </a:r>
              </a:p>
              <a:p>
                <a:pPr marL="137160" indent="0">
                  <a:buNone/>
                </a:pPr>
                <a:r>
                  <a:rPr lang="uk-UA" sz="2400" b="1" dirty="0" smtClean="0"/>
                  <a:t>-7х=-7,</a:t>
                </a:r>
              </a:p>
              <a:p>
                <a:pPr marL="137160" indent="0">
                  <a:buNone/>
                </a:pPr>
                <a:r>
                  <a:rPr lang="uk-UA" sz="2400" b="1" dirty="0" smtClean="0"/>
                  <a:t>Х=1. </a:t>
                </a:r>
                <a:r>
                  <a:rPr lang="uk-UA" sz="2400" b="1" dirty="0"/>
                  <a:t>Підставивши знайдене значення х у </a:t>
                </a:r>
                <a:r>
                  <a:rPr lang="uk-UA" sz="2400" b="1" dirty="0" smtClean="0"/>
                  <a:t>вираз</a:t>
                </a:r>
              </a:p>
              <a:p>
                <a:pPr marL="137160" indent="0">
                  <a:buNone/>
                </a:pPr>
                <a:r>
                  <a:rPr lang="uk-UA" sz="2400" b="1" dirty="0" smtClean="0"/>
                  <a:t> </a:t>
                </a:r>
                <a:r>
                  <a:rPr lang="ru-RU" sz="2400" b="1" i="1" dirty="0" smtClean="0"/>
                  <a:t>у=4-2х,знайдемо </a:t>
                </a:r>
                <a:r>
                  <a:rPr lang="ru-RU" sz="2400" b="1" i="1" dirty="0" err="1" smtClean="0"/>
                  <a:t>значення</a:t>
                </a:r>
                <a:r>
                  <a:rPr lang="ru-RU" sz="2400" b="1" i="1" dirty="0" smtClean="0"/>
                  <a:t> у. у=4-2·1=2.</a:t>
                </a:r>
              </a:p>
              <a:p>
                <a:pPr marL="137160" indent="0">
                  <a:buNone/>
                </a:pPr>
                <a:r>
                  <a:rPr lang="uk-UA" sz="2400" b="1" dirty="0" smtClean="0"/>
                  <a:t>Відповідь:</a:t>
                </a:r>
                <a:r>
                  <a:rPr lang="uk-UA" sz="2400" b="1" dirty="0" smtClean="0">
                    <a:sym typeface="Wingdings" panose="05000000000000000000" pitchFamily="2" charset="2"/>
                  </a:rPr>
                  <a:t>(1;2).</a:t>
                </a:r>
                <a:endParaRPr lang="ru-RU" sz="2400" b="1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914400"/>
                <a:ext cx="8229600" cy="5562600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7164288" y="395372"/>
            <a:ext cx="1650260" cy="369332"/>
          </a:xfrm>
          <a:prstGeom prst="rect">
            <a:avLst/>
          </a:prstGeom>
          <a:noFill/>
        </p:spPr>
        <p:txBody>
          <a:bodyPr wrap="none" rtlCol="0">
            <a:prstTxWarp prst="textChevron">
              <a:avLst/>
            </a:prstTxWarp>
            <a:spAutoFit/>
          </a:bodyPr>
          <a:lstStyle/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 треба вміти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6386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229600" cy="648072"/>
          </a:xfrm>
        </p:spPr>
        <p:txBody>
          <a:bodyPr/>
          <a:lstStyle/>
          <a:p>
            <a:r>
              <a:rPr lang="uk-UA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Приклади (ЗНО)</a:t>
            </a:r>
            <a:endParaRPr lang="ru-RU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76200" y="764704"/>
                <a:ext cx="8426740" cy="6017096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uk-UA" sz="2400" b="1" dirty="0" smtClean="0"/>
                  <a:t>1. Розв´яжіть систему рівнянь</a:t>
                </a:r>
              </a:p>
              <a:p>
                <a:pPr marL="0" indent="0">
                  <a:buNone/>
                </a:pPr>
                <a:r>
                  <a:rPr lang="uk-UA" sz="2400" b="1" dirty="0" smtClean="0"/>
                  <a:t>Оскільки коефіцієнти при змінній у протилежні, то дану систему зручно розв´язати способом додавання. Додавши </a:t>
                </a:r>
                <a:r>
                  <a:rPr lang="uk-UA" sz="2400" b="1" dirty="0" err="1" smtClean="0"/>
                  <a:t>почленно</a:t>
                </a:r>
                <a:r>
                  <a:rPr lang="uk-UA" sz="2400" b="1" dirty="0" smtClean="0"/>
                  <a:t> перше і друге рівняння отримаємо: 3х=3, х=1.</a:t>
                </a:r>
              </a:p>
              <a:p>
                <a:pPr marL="0" indent="0">
                  <a:buNone/>
                </a:pPr>
                <a:r>
                  <a:rPr lang="uk-UA" sz="2400" b="1" dirty="0" smtClean="0"/>
                  <a:t>Підставимо отримане значення у будь-яке із рівнянь </a:t>
                </a:r>
              </a:p>
              <a:p>
                <a:pPr marL="0" indent="0">
                  <a:buNone/>
                </a:pPr>
                <a:r>
                  <a:rPr lang="uk-UA" sz="2400" b="1" dirty="0" smtClean="0"/>
                  <a:t>1+3у = -11,</a:t>
                </a:r>
              </a:p>
              <a:p>
                <a:pPr marL="0" indent="0">
                  <a:buNone/>
                </a:pPr>
                <a:r>
                  <a:rPr lang="uk-UA" sz="2400" b="1" dirty="0" smtClean="0"/>
                  <a:t>3у = -12,</a:t>
                </a:r>
              </a:p>
              <a:p>
                <a:pPr marL="0" indent="0">
                  <a:buNone/>
                </a:pPr>
                <a:r>
                  <a:rPr lang="uk-UA" sz="2400" b="1" dirty="0" smtClean="0"/>
                  <a:t>У = -4.                                        Відповідь:(1;-4)</a:t>
                </a:r>
              </a:p>
              <a:p>
                <a:pPr marL="0" indent="0">
                  <a:buNone/>
                </a:pPr>
                <a:r>
                  <a:rPr lang="uk-UA" sz="2400" b="1" dirty="0" smtClean="0"/>
                  <a:t>2. Скільки </a:t>
                </a:r>
                <a:r>
                  <a:rPr lang="uk-UA" sz="2400" b="1" dirty="0" err="1" smtClean="0"/>
                  <a:t>розв´язків</a:t>
                </a:r>
                <a:r>
                  <a:rPr lang="uk-UA" sz="2400" b="1" dirty="0" smtClean="0"/>
                  <a:t> має система рівнянь: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uk-UA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uk-UA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uk-UA" sz="2400" b="1" i="1" smtClean="0">
                                  <a:latin typeface="Cambria Math"/>
                                </a:rPr>
                                <m:t>х²−</m:t>
                              </m:r>
                              <m:sSup>
                                <m:sSupPr>
                                  <m:ctrlPr>
                                    <a:rPr lang="uk-UA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uk-UA" sz="2400" b="1" i="1" smtClean="0">
                                      <a:latin typeface="Cambria Math"/>
                                    </a:rPr>
                                    <m:t>у</m:t>
                                  </m:r>
                                </m:e>
                                <m:sup>
                                  <m:r>
                                    <a:rPr lang="uk-UA" sz="2400" b="1" i="1" smtClean="0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uk-UA" sz="2400" b="1" i="1" smtClean="0">
                                  <a:latin typeface="Cambria Math"/>
                                </a:rPr>
                                <m:t>=−</m:t>
                              </m:r>
                              <m:r>
                                <a:rPr lang="uk-UA" sz="2400" b="1" i="1" smtClean="0">
                                  <a:latin typeface="Cambria Math"/>
                                </a:rPr>
                                <m:t>𝟓</m:t>
                              </m:r>
                              <m:r>
                                <a:rPr lang="uk-UA" sz="2400" b="1" i="1" smtClean="0">
                                  <a:latin typeface="Cambria Math"/>
                                </a:rPr>
                                <m:t>,</m:t>
                              </m:r>
                            </m:e>
                            <m:e>
                              <m:r>
                                <a:rPr lang="uk-UA" sz="2400" b="1" i="1">
                                  <a:latin typeface="Cambria Math"/>
                                </a:rPr>
                                <m:t>х²</m:t>
                              </m:r>
                              <m:r>
                                <a:rPr lang="uk-UA" sz="2400" b="1" i="1" smtClean="0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uk-UA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uk-UA" sz="2400" b="1" i="1">
                                      <a:latin typeface="Cambria Math"/>
                                    </a:rPr>
                                    <m:t>у</m:t>
                                  </m:r>
                                </m:e>
                                <m:sup>
                                  <m:r>
                                    <a:rPr lang="uk-UA" sz="2400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uk-UA" sz="2400" b="1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uk-UA" sz="2400" b="1" i="1" smtClean="0">
                                  <a:latin typeface="Cambria Math"/>
                                </a:rPr>
                                <m:t>𝟒</m:t>
                              </m:r>
                              <m:r>
                                <a:rPr lang="uk-UA" sz="2400" b="1" i="1" smtClean="0">
                                  <a:latin typeface="Cambria Math"/>
                                </a:rPr>
                                <m:t>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uk-UA" sz="2400" b="1" dirty="0" smtClean="0"/>
              </a:p>
              <a:p>
                <a:pPr marL="0" indent="0">
                  <a:buNone/>
                </a:pPr>
                <a:r>
                  <a:rPr lang="uk-UA" sz="2400" b="1" dirty="0" smtClean="0"/>
                  <a:t>2х² = -1,</a:t>
                </a:r>
                <a:r>
                  <a:rPr lang="uk-UA" sz="2400" b="1" dirty="0"/>
                  <a:t> </a:t>
                </a:r>
                <a:r>
                  <a:rPr lang="uk-UA" sz="2400" b="1" dirty="0" smtClean="0"/>
                  <a:t>х² = - 0,5  -система </a:t>
                </a:r>
                <a:r>
                  <a:rPr lang="uk-UA" sz="2400" b="1" dirty="0" err="1" smtClean="0"/>
                  <a:t>розв´язків</a:t>
                </a:r>
                <a:r>
                  <a:rPr lang="uk-UA" sz="2400" b="1" dirty="0" smtClean="0"/>
                  <a:t> не має оскільки</a:t>
                </a:r>
              </a:p>
              <a:p>
                <a:pPr marL="0" indent="0">
                  <a:buNone/>
                </a:pPr>
                <a:r>
                  <a:rPr lang="uk-UA" sz="2400" b="1" dirty="0" smtClean="0"/>
                  <a:t> х² ≥ 0,  а-0,5&lt;0.</a:t>
                </a:r>
                <a:endParaRPr lang="ru-RU" sz="2400" b="1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764704"/>
                <a:ext cx="8426740" cy="6017096"/>
              </a:xfrm>
              <a:blipFill rotWithShape="0">
                <a:blip r:embed="rId2"/>
                <a:stretch>
                  <a:fillRect l="-1158" t="-81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038600" y="648821"/>
                <a:ext cx="2362200" cy="7788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uk-UA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uk-UA" sz="2000" b="1" i="1" smtClean="0">
                                  <a:latin typeface="Cambria Math"/>
                                </a:rPr>
                                <m:t>𝟐</m:t>
                              </m:r>
                              <m:r>
                                <a:rPr lang="uk-UA" sz="2000" b="1" i="1" smtClean="0">
                                  <a:latin typeface="Cambria Math"/>
                                </a:rPr>
                                <m:t>х−</m:t>
                              </m:r>
                              <m:r>
                                <a:rPr lang="uk-UA" sz="2000" b="1" i="1" smtClean="0">
                                  <a:latin typeface="Cambria Math"/>
                                </a:rPr>
                                <m:t>𝟑</m:t>
                              </m:r>
                              <m:r>
                                <a:rPr lang="uk-UA" sz="2000" b="1" i="1" smtClean="0">
                                  <a:latin typeface="Cambria Math"/>
                                </a:rPr>
                                <m:t>у=</m:t>
                              </m:r>
                              <m:r>
                                <a:rPr lang="uk-UA" sz="2000" b="1" i="1" smtClean="0">
                                  <a:latin typeface="Cambria Math"/>
                                </a:rPr>
                                <m:t>𝟏𝟒</m:t>
                              </m:r>
                              <m:r>
                                <a:rPr lang="uk-UA" sz="2000" b="1" i="1" smtClean="0">
                                  <a:latin typeface="Cambria Math"/>
                                </a:rPr>
                                <m:t>,</m:t>
                              </m:r>
                            </m:e>
                            <m:e>
                              <m:r>
                                <a:rPr lang="uk-UA" sz="2000" b="1" i="1" smtClean="0">
                                  <a:latin typeface="Cambria Math"/>
                                </a:rPr>
                                <m:t>х+</m:t>
                              </m:r>
                              <m:r>
                                <a:rPr lang="uk-UA" sz="2000" b="1" i="1" smtClean="0">
                                  <a:latin typeface="Cambria Math"/>
                                </a:rPr>
                                <m:t>𝟑</m:t>
                              </m:r>
                              <m:r>
                                <a:rPr lang="uk-UA" sz="2000" b="1" i="1" smtClean="0">
                                  <a:latin typeface="Cambria Math"/>
                                </a:rPr>
                                <m:t>у=−</m:t>
                              </m:r>
                              <m:r>
                                <a:rPr lang="uk-UA" sz="2000" b="1" i="1" smtClean="0">
                                  <a:latin typeface="Cambria Math"/>
                                </a:rPr>
                                <m:t>𝟏𝟏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648821"/>
                <a:ext cx="2362200" cy="77886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Прямая соединительная линия 5"/>
          <p:cNvCxnSpPr/>
          <p:nvPr/>
        </p:nvCxnSpPr>
        <p:spPr>
          <a:xfrm>
            <a:off x="7956376" y="4770857"/>
            <a:ext cx="0" cy="648072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619306" y="838200"/>
            <a:ext cx="3305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smtClean="0"/>
              <a:t>+</a:t>
            </a:r>
            <a:endParaRPr lang="ru-RU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164288" y="395372"/>
            <a:ext cx="1650260" cy="369332"/>
          </a:xfrm>
          <a:prstGeom prst="rect">
            <a:avLst/>
          </a:prstGeom>
          <a:noFill/>
        </p:spPr>
        <p:txBody>
          <a:bodyPr wrap="none" rtlCol="0">
            <a:prstTxWarp prst="textChevron">
              <a:avLst/>
            </a:prstTxWarp>
            <a:spAutoFit/>
          </a:bodyPr>
          <a:lstStyle/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 треба вміти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9001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08591"/>
            <a:ext cx="4978896" cy="563562"/>
          </a:xfrm>
        </p:spPr>
        <p:txBody>
          <a:bodyPr/>
          <a:lstStyle/>
          <a:p>
            <a:r>
              <a:rPr lang="ru-RU" dirty="0" err="1">
                <a:solidFill>
                  <a:srgbClr val="FF0000"/>
                </a:solidFill>
                <a:effectLst/>
                <a:latin typeface="Arial Cyr" panose="020B0604020202020204" pitchFamily="34" charset="0"/>
                <a:cs typeface="Arial Cyr" panose="020B0604020202020204" pitchFamily="34" charset="0"/>
              </a:rPr>
              <a:t>Пропорції</a:t>
            </a:r>
            <a:endParaRPr lang="ru-RU" dirty="0">
              <a:solidFill>
                <a:srgbClr val="FF0000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607521"/>
                <a:ext cx="7315200" cy="6250479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ru-RU" dirty="0" smtClean="0"/>
                  <a:t>Рівність</a:t>
                </a:r>
                <a:r>
                  <a:rPr lang="ru-RU" dirty="0"/>
                  <a:t> </a:t>
                </a:r>
                <a:r>
                  <a:rPr lang="ru-RU" dirty="0" err="1"/>
                  <a:t>двох</a:t>
                </a:r>
                <a:r>
                  <a:rPr lang="ru-RU" dirty="0"/>
                  <a:t> </a:t>
                </a:r>
                <a:r>
                  <a:rPr lang="ru-RU" dirty="0" err="1" smtClean="0"/>
                  <a:t>відношень</a:t>
                </a:r>
                <a:r>
                  <a:rPr lang="ru-RU" dirty="0"/>
                  <a:t> </a:t>
                </a:r>
                <a:r>
                  <a:rPr lang="ru-RU" dirty="0" err="1" smtClean="0"/>
                  <a:t>називають</a:t>
                </a:r>
                <a:r>
                  <a:rPr lang="ru-RU" dirty="0"/>
                  <a:t> </a:t>
                </a:r>
                <a:r>
                  <a:rPr lang="ru-RU" dirty="0" smtClean="0"/>
                  <a:t> </a:t>
                </a:r>
                <a:r>
                  <a:rPr lang="ru-RU" b="1" i="1" dirty="0" err="1" smtClean="0">
                    <a:solidFill>
                      <a:srgbClr val="C00000"/>
                    </a:solidFill>
                  </a:rPr>
                  <a:t>пропорцією</a:t>
                </a:r>
                <a:r>
                  <a:rPr lang="ru-RU" dirty="0" smtClean="0"/>
                  <a:t>.</a:t>
                </a:r>
                <a:endParaRPr lang="uk-UA" dirty="0"/>
              </a:p>
              <a:p>
                <a:pPr marL="0" indent="0" algn="ctr">
                  <a:buNone/>
                </a:pPr>
                <a:r>
                  <a:rPr lang="en-US" b="1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𝒂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𝑐</m:t>
                        </m:r>
                      </m:num>
                      <m:den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𝑑</m:t>
                        </m:r>
                      </m:den>
                    </m:f>
                    <m:r>
                      <a:rPr lang="uk-UA" b="0" i="0" dirty="0" smtClean="0">
                        <a:solidFill>
                          <a:srgbClr val="C00000"/>
                        </a:solidFill>
                        <a:latin typeface="Cambria Math"/>
                      </a:rPr>
                      <m:t>;  або</m:t>
                    </m:r>
                  </m:oMath>
                </a14:m>
                <a:r>
                  <a:rPr lang="ru-RU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uk-UA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b=c </a:t>
                </a:r>
                <a:r>
                  <a:rPr lang="uk-UA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endParaRPr lang="uk-UA" i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u-RU" b="1" i="1" dirty="0" err="1"/>
                  <a:t>Основна</a:t>
                </a:r>
                <a:r>
                  <a:rPr lang="ru-RU" b="1" i="1" dirty="0"/>
                  <a:t> </a:t>
                </a:r>
                <a:r>
                  <a:rPr lang="ru-RU" b="1" i="1" dirty="0" err="1"/>
                  <a:t>властивість</a:t>
                </a:r>
                <a:r>
                  <a:rPr lang="ru-RU" b="1" i="1" dirty="0"/>
                  <a:t> </a:t>
                </a:r>
                <a:r>
                  <a:rPr lang="ru-RU" b="1" i="1" dirty="0" err="1" smtClean="0"/>
                  <a:t>пропорції</a:t>
                </a:r>
                <a:r>
                  <a:rPr lang="ru-RU" i="1" dirty="0" smtClean="0"/>
                  <a:t>:</a:t>
                </a:r>
                <a:r>
                  <a:rPr lang="en-US" i="1" dirty="0" smtClean="0"/>
                  <a:t>   </a:t>
                </a:r>
                <a:endParaRPr lang="uk-UA" i="1" dirty="0" smtClean="0"/>
              </a:p>
              <a:p>
                <a:pPr marL="0" indent="0" algn="ctr">
                  <a:buNone/>
                </a:pPr>
                <a:r>
                  <a:rPr lang="en-US" i="1" dirty="0" smtClean="0"/>
                  <a:t> </a:t>
                </a:r>
                <a:r>
                  <a:rPr lang="en-US" i="1" dirty="0" err="1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a·d</a:t>
                </a:r>
                <a:r>
                  <a:rPr lang="en-US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i="1" dirty="0" err="1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b·c</a:t>
                </a:r>
                <a:r>
                  <a:rPr lang="ru-RU" i="1" dirty="0" smtClean="0"/>
                  <a:t/>
                </a:r>
                <a:br>
                  <a:rPr lang="ru-RU" i="1" dirty="0" smtClean="0"/>
                </a:br>
                <a:r>
                  <a:rPr lang="ru-RU" dirty="0" err="1" smtClean="0"/>
                  <a:t>добуток</a:t>
                </a:r>
                <a:r>
                  <a:rPr lang="ru-RU" dirty="0" smtClean="0"/>
                  <a:t> </a:t>
                </a:r>
                <a:r>
                  <a:rPr lang="ru-RU" dirty="0" err="1" smtClean="0"/>
                  <a:t>крайніх</a:t>
                </a:r>
                <a:r>
                  <a:rPr lang="ru-RU" dirty="0" smtClean="0"/>
                  <a:t> </a:t>
                </a:r>
                <a:r>
                  <a:rPr lang="ru-RU" dirty="0" err="1" smtClean="0"/>
                  <a:t>членів</a:t>
                </a:r>
                <a:r>
                  <a:rPr lang="ru-RU" dirty="0" smtClean="0"/>
                  <a:t> </a:t>
                </a:r>
                <a:r>
                  <a:rPr lang="ru-RU" dirty="0" err="1" smtClean="0"/>
                  <a:t>пропорції</a:t>
                </a:r>
                <a:r>
                  <a:rPr lang="ru-RU" dirty="0" smtClean="0"/>
                  <a:t> </a:t>
                </a:r>
                <a:r>
                  <a:rPr lang="ru-RU" dirty="0" err="1" smtClean="0"/>
                  <a:t>дорівнює</a:t>
                </a:r>
                <a:r>
                  <a:rPr lang="ru-RU" dirty="0" smtClean="0"/>
                  <a:t> </a:t>
                </a:r>
                <a:r>
                  <a:rPr lang="ru-RU" dirty="0" err="1" smtClean="0"/>
                  <a:t>добутку</a:t>
                </a:r>
                <a:r>
                  <a:rPr lang="ru-RU" dirty="0" smtClean="0"/>
                  <a:t> </a:t>
                </a:r>
                <a:r>
                  <a:rPr lang="ru-RU" dirty="0" err="1" smtClean="0"/>
                  <a:t>її</a:t>
                </a:r>
                <a:r>
                  <a:rPr lang="ru-RU" dirty="0" smtClean="0"/>
                  <a:t> </a:t>
                </a:r>
                <a:r>
                  <a:rPr lang="ru-RU" dirty="0" err="1" smtClean="0"/>
                  <a:t>середніх</a:t>
                </a:r>
                <a:r>
                  <a:rPr lang="ru-RU" dirty="0" smtClean="0"/>
                  <a:t> </a:t>
                </a:r>
                <a:r>
                  <a:rPr lang="ru-RU" dirty="0" err="1" smtClean="0"/>
                  <a:t>членів</a:t>
                </a:r>
                <a:r>
                  <a:rPr lang="ru-RU" dirty="0" smtClean="0"/>
                  <a:t>. 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ru-RU" dirty="0" err="1" smtClean="0"/>
                  <a:t>Усі</a:t>
                </a:r>
                <a:r>
                  <a:rPr lang="ru-RU" dirty="0" smtClean="0"/>
                  <a:t> </a:t>
                </a:r>
                <a:r>
                  <a:rPr lang="ru-RU" dirty="0"/>
                  <a:t>члени </a:t>
                </a:r>
                <a:r>
                  <a:rPr lang="ru-RU" dirty="0" err="1"/>
                  <a:t>пропорції</a:t>
                </a:r>
                <a:r>
                  <a:rPr lang="ru-RU" dirty="0"/>
                  <a:t> </a:t>
                </a:r>
                <a:r>
                  <a:rPr lang="ru-RU" dirty="0" err="1"/>
                  <a:t>відмінні</a:t>
                </a:r>
                <a:r>
                  <a:rPr lang="ru-RU" dirty="0"/>
                  <a:t> </a:t>
                </a:r>
                <a:r>
                  <a:rPr lang="ru-RU" dirty="0" err="1"/>
                  <a:t>від</a:t>
                </a:r>
                <a:r>
                  <a:rPr lang="ru-RU" dirty="0"/>
                  <a:t> нуля: 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≠0,b≠0,c≠0,d≠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b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ru-RU" sz="24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607521"/>
                <a:ext cx="7315200" cy="6250479"/>
              </a:xfrm>
              <a:blipFill rotWithShape="0">
                <a:blip r:embed="rId2"/>
                <a:stretch>
                  <a:fillRect l="-2083" t="-136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/>
          <p:cNvSpPr/>
          <p:nvPr/>
        </p:nvSpPr>
        <p:spPr>
          <a:xfrm>
            <a:off x="6732240" y="2780928"/>
            <a:ext cx="1296144" cy="554360"/>
          </a:xfrm>
          <a:prstGeom prst="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205049" y="260648"/>
            <a:ext cx="1646669" cy="369332"/>
          </a:xfrm>
          <a:prstGeom prst="rect">
            <a:avLst/>
          </a:prstGeom>
          <a:noFill/>
        </p:spPr>
        <p:txBody>
          <a:bodyPr wrap="none" rtlCol="0">
            <a:prstTxWarp prst="textChevron">
              <a:avLst/>
            </a:prstTxWarp>
            <a:spAutoFit/>
          </a:bodyPr>
          <a:lstStyle/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 треба знати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1920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92" y="0"/>
            <a:ext cx="8229600" cy="1143000"/>
          </a:xfrm>
        </p:spPr>
        <p:txBody>
          <a:bodyPr/>
          <a:lstStyle/>
          <a:p>
            <a:r>
              <a:rPr lang="uk-UA" dirty="0" smtClean="0"/>
              <a:t>Графічний спосіб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946548"/>
                <a:ext cx="8640960" cy="5639725"/>
              </a:xfrm>
            </p:spPr>
            <p:txBody>
              <a:bodyPr>
                <a:normAutofit fontScale="55000" lnSpcReduction="20000"/>
              </a:bodyPr>
              <a:lstStyle/>
              <a:p>
                <a:r>
                  <a:rPr lang="uk-UA" sz="2600" b="1" i="1" dirty="0" smtClean="0"/>
                  <a:t>3.Графічний спосіб :</a:t>
                </a:r>
              </a:p>
              <a:p>
                <a:r>
                  <a:rPr lang="ru-RU" sz="2600" dirty="0" err="1" smtClean="0"/>
                  <a:t>будуємо</a:t>
                </a:r>
                <a:r>
                  <a:rPr lang="ru-RU" sz="2600" dirty="0" smtClean="0"/>
                  <a:t> </a:t>
                </a:r>
                <a:r>
                  <a:rPr lang="ru-RU" sz="2600" dirty="0"/>
                  <a:t>в </a:t>
                </a:r>
                <a:r>
                  <a:rPr lang="ru-RU" sz="2600" dirty="0" err="1"/>
                  <a:t>одній</a:t>
                </a:r>
                <a:r>
                  <a:rPr lang="ru-RU" sz="2600" dirty="0"/>
                  <a:t> </a:t>
                </a:r>
                <a:r>
                  <a:rPr lang="ru-RU" sz="2600" dirty="0" err="1"/>
                  <a:t>системі</a:t>
                </a:r>
                <a:r>
                  <a:rPr lang="ru-RU" sz="2600" dirty="0"/>
                  <a:t> координат </a:t>
                </a:r>
                <a:r>
                  <a:rPr lang="ru-RU" sz="2600" dirty="0" err="1"/>
                  <a:t>графіки</a:t>
                </a:r>
                <a:r>
                  <a:rPr lang="ru-RU" sz="2600" dirty="0"/>
                  <a:t> </a:t>
                </a:r>
                <a:r>
                  <a:rPr lang="ru-RU" sz="2600" dirty="0" err="1"/>
                  <a:t>обох</a:t>
                </a:r>
                <a:r>
                  <a:rPr lang="ru-RU" sz="2600" dirty="0"/>
                  <a:t> </a:t>
                </a:r>
                <a:r>
                  <a:rPr lang="ru-RU" sz="2600" dirty="0" err="1"/>
                  <a:t>рівнянь</a:t>
                </a:r>
                <a:r>
                  <a:rPr lang="ru-RU" sz="2600" dirty="0"/>
                  <a:t> </a:t>
                </a:r>
                <a:r>
                  <a:rPr lang="ru-RU" sz="2600" dirty="0" err="1"/>
                  <a:t>системи</a:t>
                </a:r>
                <a:r>
                  <a:rPr lang="ru-RU" sz="2600" dirty="0"/>
                  <a:t>.</a:t>
                </a:r>
              </a:p>
              <a:p>
                <a:r>
                  <a:rPr lang="ru-RU" sz="2600" dirty="0" err="1"/>
                  <a:t>з</a:t>
                </a:r>
                <a:r>
                  <a:rPr lang="ru-RU" sz="2600" dirty="0" err="1" smtClean="0"/>
                  <a:t>находимо</a:t>
                </a:r>
                <a:r>
                  <a:rPr lang="ru-RU" sz="2600" dirty="0" smtClean="0"/>
                  <a:t> </a:t>
                </a:r>
                <a:r>
                  <a:rPr lang="ru-RU" sz="2600" dirty="0" err="1"/>
                  <a:t>координати</a:t>
                </a:r>
                <a:r>
                  <a:rPr lang="ru-RU" sz="2600" dirty="0"/>
                  <a:t> </a:t>
                </a:r>
                <a:r>
                  <a:rPr lang="ru-RU" sz="2600" dirty="0" err="1"/>
                  <a:t>спільних</a:t>
                </a:r>
                <a:r>
                  <a:rPr lang="ru-RU" sz="2600" dirty="0"/>
                  <a:t> </a:t>
                </a:r>
                <a:r>
                  <a:rPr lang="ru-RU" sz="2600" dirty="0" err="1"/>
                  <a:t>точок</a:t>
                </a:r>
                <a:r>
                  <a:rPr lang="ru-RU" sz="2600" dirty="0"/>
                  <a:t> </a:t>
                </a:r>
                <a:r>
                  <a:rPr lang="ru-RU" sz="2600" dirty="0" err="1"/>
                  <a:t>графіків</a:t>
                </a:r>
                <a:r>
                  <a:rPr lang="ru-RU" sz="2600" dirty="0"/>
                  <a:t>.</a:t>
                </a:r>
              </a:p>
              <a:p>
                <a:r>
                  <a:rPr lang="ru-RU" sz="2600" dirty="0" err="1"/>
                  <a:t>к</a:t>
                </a:r>
                <a:r>
                  <a:rPr lang="ru-RU" sz="2600" dirty="0" err="1" smtClean="0"/>
                  <a:t>оординати</a:t>
                </a:r>
                <a:r>
                  <a:rPr lang="ru-RU" sz="2600" dirty="0" smtClean="0"/>
                  <a:t> </a:t>
                </a:r>
                <a:r>
                  <a:rPr lang="ru-RU" sz="2600" dirty="0" err="1"/>
                  <a:t>цих</a:t>
                </a:r>
                <a:r>
                  <a:rPr lang="ru-RU" sz="2600" dirty="0"/>
                  <a:t> </a:t>
                </a:r>
                <a:r>
                  <a:rPr lang="ru-RU" sz="2600" dirty="0" err="1"/>
                  <a:t>спільних</a:t>
                </a:r>
                <a:r>
                  <a:rPr lang="ru-RU" sz="2600" dirty="0"/>
                  <a:t> </a:t>
                </a:r>
                <a:r>
                  <a:rPr lang="ru-RU" sz="2600" dirty="0" err="1"/>
                  <a:t>точок</a:t>
                </a:r>
                <a:r>
                  <a:rPr lang="ru-RU" sz="2600" dirty="0"/>
                  <a:t> і є </a:t>
                </a:r>
                <a:r>
                  <a:rPr lang="ru-RU" sz="2600" dirty="0" err="1"/>
                  <a:t>розв'язками</a:t>
                </a:r>
                <a:r>
                  <a:rPr lang="ru-RU" sz="2600" dirty="0"/>
                  <a:t> </a:t>
                </a:r>
                <a:r>
                  <a:rPr lang="ru-RU" sz="2600" dirty="0" err="1"/>
                  <a:t>системи</a:t>
                </a:r>
                <a:r>
                  <a:rPr lang="ru-RU" sz="2600" dirty="0" smtClean="0"/>
                  <a:t>.</a:t>
                </a:r>
                <a:endParaRPr lang="en-US" sz="2600" dirty="0" smtClean="0"/>
              </a:p>
              <a:p>
                <a:endParaRPr lang="ru-RU" sz="2600" dirty="0"/>
              </a:p>
              <a:p>
                <a:r>
                  <a:rPr lang="ru-RU" sz="2600" b="1" i="1" dirty="0"/>
                  <a:t> </a:t>
                </a:r>
                <a:r>
                  <a:rPr lang="ru-RU" sz="2600" b="1" i="1" dirty="0" err="1" smtClean="0"/>
                  <a:t>Розв´язати</a:t>
                </a:r>
                <a:r>
                  <a:rPr lang="ru-RU" sz="2600" b="1" i="1" dirty="0" smtClean="0"/>
                  <a:t> </a:t>
                </a:r>
                <a:r>
                  <a:rPr lang="ru-RU" sz="2600" b="1" i="1" dirty="0" err="1" smtClean="0"/>
                  <a:t>графічно</a:t>
                </a:r>
                <a:r>
                  <a:rPr lang="ru-RU" sz="2600" b="1" i="1" dirty="0" smtClean="0"/>
                  <a:t> систему </a:t>
                </a:r>
                <a:r>
                  <a:rPr lang="ru-RU" sz="2600" b="1" i="1" dirty="0" err="1" smtClean="0"/>
                  <a:t>рівнянь</a:t>
                </a:r>
                <a:r>
                  <a:rPr lang="ru-RU" sz="2600" dirty="0" smtClean="0"/>
                  <a:t>: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uk-UA" sz="26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uk-UA" sz="2600" b="0" i="1" smtClean="0">
                                <a:latin typeface="Cambria Math"/>
                              </a:rPr>
                              <m:t>2х−у=2,</m:t>
                            </m:r>
                          </m:e>
                          <m:e>
                            <m:r>
                              <a:rPr lang="uk-UA" sz="2600" b="0" i="1" smtClean="0">
                                <a:latin typeface="Cambria Math"/>
                              </a:rPr>
                              <m:t>х+у=4.</m:t>
                            </m:r>
                          </m:e>
                        </m:eqArr>
                      </m:e>
                    </m:d>
                  </m:oMath>
                </a14:m>
                <a:endParaRPr lang="en-US" sz="2600" dirty="0" smtClean="0"/>
              </a:p>
              <a:p>
                <a:endParaRPr lang="ru-RU" sz="2600" dirty="0"/>
              </a:p>
              <a:p>
                <a:r>
                  <a:rPr lang="uk-UA" sz="2600" dirty="0" smtClean="0"/>
                  <a:t>1)Будуємо графік рівняння 2х-у=2,у=2х-2</a:t>
                </a:r>
                <a:endParaRPr lang="en-US" sz="2600" dirty="0" smtClean="0"/>
              </a:p>
              <a:p>
                <a:endParaRPr lang="en-US" sz="2600" dirty="0"/>
              </a:p>
              <a:p>
                <a:endParaRPr lang="uk-UA" sz="2600" dirty="0" smtClean="0"/>
              </a:p>
              <a:p>
                <a:r>
                  <a:rPr lang="uk-UA" sz="2600" dirty="0"/>
                  <a:t>2)Будуємо графік рівняння  </a:t>
                </a:r>
                <a14:m>
                  <m:oMath xmlns:m="http://schemas.openxmlformats.org/officeDocument/2006/math">
                    <m:r>
                      <a:rPr lang="uk-UA" sz="2600" i="1">
                        <a:latin typeface="Cambria Math"/>
                      </a:rPr>
                      <m:t>х+у=4,</m:t>
                    </m:r>
                  </m:oMath>
                </a14:m>
                <a:r>
                  <a:rPr lang="ru-RU" sz="2600" dirty="0"/>
                  <a:t>у=4-х</a:t>
                </a:r>
              </a:p>
              <a:p>
                <a:endParaRPr lang="uk-UA" sz="2600" dirty="0" smtClean="0"/>
              </a:p>
              <a:p>
                <a:endParaRPr lang="uk-UA" sz="2600" dirty="0" smtClean="0"/>
              </a:p>
              <a:p>
                <a:endParaRPr lang="ru-RU" sz="2600" dirty="0" smtClean="0"/>
              </a:p>
              <a:p>
                <a:r>
                  <a:rPr lang="ru-RU" sz="2600" dirty="0" smtClean="0"/>
                  <a:t>3) За </a:t>
                </a:r>
                <a:r>
                  <a:rPr lang="ru-RU" sz="2600" dirty="0" err="1" smtClean="0"/>
                  <a:t>отриманими</a:t>
                </a:r>
                <a:r>
                  <a:rPr lang="ru-RU" sz="2600" dirty="0" smtClean="0"/>
                  <a:t> </a:t>
                </a:r>
                <a:r>
                  <a:rPr lang="ru-RU" sz="2600" dirty="0" err="1" smtClean="0"/>
                  <a:t>даними</a:t>
                </a:r>
                <a:r>
                  <a:rPr lang="ru-RU" sz="2600" dirty="0" smtClean="0"/>
                  <a:t> </a:t>
                </a:r>
                <a:r>
                  <a:rPr lang="ru-RU" sz="2600" dirty="0" err="1" smtClean="0"/>
                  <a:t>будуємо</a:t>
                </a:r>
                <a:r>
                  <a:rPr lang="ru-RU" sz="2600" dirty="0" smtClean="0"/>
                  <a:t> </a:t>
                </a:r>
                <a:r>
                  <a:rPr lang="ru-RU" sz="2600" dirty="0"/>
                  <a:t>в </a:t>
                </a:r>
                <a:r>
                  <a:rPr lang="ru-RU" sz="2600" dirty="0" err="1" smtClean="0"/>
                  <a:t>одній</a:t>
                </a:r>
                <a:endParaRPr lang="ru-RU" sz="2600" dirty="0" smtClean="0"/>
              </a:p>
              <a:p>
                <a:r>
                  <a:rPr lang="ru-RU" sz="2600" dirty="0" smtClean="0"/>
                  <a:t> </a:t>
                </a:r>
                <a:r>
                  <a:rPr lang="ru-RU" sz="2600" dirty="0" err="1"/>
                  <a:t>системі</a:t>
                </a:r>
                <a:r>
                  <a:rPr lang="ru-RU" sz="2600" dirty="0"/>
                  <a:t> </a:t>
                </a:r>
                <a:r>
                  <a:rPr lang="ru-RU" sz="2600" dirty="0" smtClean="0"/>
                  <a:t>координат </a:t>
                </a:r>
                <a:r>
                  <a:rPr lang="ru-RU" sz="2600" dirty="0" err="1" smtClean="0"/>
                  <a:t>графіки</a:t>
                </a:r>
                <a:r>
                  <a:rPr lang="ru-RU" sz="2600" dirty="0" smtClean="0"/>
                  <a:t> </a:t>
                </a:r>
                <a:r>
                  <a:rPr lang="ru-RU" sz="2600" dirty="0" err="1"/>
                  <a:t>обох</a:t>
                </a:r>
                <a:r>
                  <a:rPr lang="ru-RU" sz="2600" dirty="0"/>
                  <a:t> </a:t>
                </a:r>
                <a:r>
                  <a:rPr lang="ru-RU" sz="2600" dirty="0" err="1"/>
                  <a:t>рівнянь</a:t>
                </a:r>
                <a:r>
                  <a:rPr lang="ru-RU" sz="2600" dirty="0"/>
                  <a:t> </a:t>
                </a:r>
                <a:r>
                  <a:rPr lang="ru-RU" sz="2600" dirty="0" err="1" smtClean="0"/>
                  <a:t>системи</a:t>
                </a:r>
                <a:endParaRPr lang="en-US" sz="2600" dirty="0" smtClean="0"/>
              </a:p>
              <a:p>
                <a:endParaRPr lang="ru-RU" sz="2600" dirty="0" smtClean="0"/>
              </a:p>
              <a:p>
                <a:r>
                  <a:rPr lang="uk-UA" sz="2600" dirty="0" smtClean="0"/>
                  <a:t>4)Графіки перетинаються в точці (2;2)</a:t>
                </a:r>
              </a:p>
              <a:p>
                <a:r>
                  <a:rPr lang="uk-UA" sz="2600" dirty="0" smtClean="0"/>
                  <a:t>Відповідь:</a:t>
                </a:r>
                <a:r>
                  <a:rPr lang="uk-UA" sz="2600" dirty="0"/>
                  <a:t>(2;2)</a:t>
                </a:r>
              </a:p>
              <a:p>
                <a:endParaRPr lang="ru-RU" sz="2600" dirty="0"/>
              </a:p>
              <a:p>
                <a:endParaRPr lang="ru-RU" sz="2400" dirty="0" smtClean="0"/>
              </a:p>
              <a:p>
                <a:r>
                  <a:rPr lang="ru-RU" sz="2400" dirty="0" smtClean="0"/>
                  <a:t> </a:t>
                </a:r>
                <a:endParaRPr lang="ru-RU" sz="24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946548"/>
                <a:ext cx="8640960" cy="5639725"/>
              </a:xfrm>
              <a:blipFill rotWithShape="0">
                <a:blip r:embed="rId2"/>
                <a:stretch>
                  <a:fillRect l="-71" t="-86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7164288" y="2708920"/>
          <a:ext cx="1440159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053"/>
                <a:gridCol w="480053"/>
                <a:gridCol w="480053"/>
              </a:tblGrid>
              <a:tr h="324036">
                <a:tc>
                  <a:txBody>
                    <a:bodyPr/>
                    <a:lstStyle/>
                    <a:p>
                      <a:r>
                        <a:rPr lang="uk-UA" dirty="0" smtClean="0">
                          <a:solidFill>
                            <a:schemeClr val="bg1"/>
                          </a:solidFill>
                        </a:rPr>
                        <a:t>х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0</a:t>
                      </a:r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</a:t>
                      </a:r>
                      <a:endParaRPr lang="ru-RU" dirty="0"/>
                    </a:p>
                  </a:txBody>
                  <a:tcPr>
                    <a:noFill/>
                  </a:tcPr>
                </a:tc>
              </a:tr>
              <a:tr h="324036">
                <a:tc>
                  <a:txBody>
                    <a:bodyPr/>
                    <a:lstStyle/>
                    <a:p>
                      <a:r>
                        <a:rPr lang="uk-UA" dirty="0" smtClean="0"/>
                        <a:t>у</a:t>
                      </a:r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-2</a:t>
                      </a:r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0</a:t>
                      </a:r>
                      <a:endParaRPr lang="ru-RU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/>
          </p:nvPr>
        </p:nvGraphicFramePr>
        <p:xfrm>
          <a:off x="7164288" y="3645024"/>
          <a:ext cx="1368153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6051"/>
                <a:gridCol w="456051"/>
                <a:gridCol w="456051"/>
              </a:tblGrid>
              <a:tr h="360040">
                <a:tc>
                  <a:txBody>
                    <a:bodyPr/>
                    <a:lstStyle/>
                    <a:p>
                      <a:r>
                        <a:rPr lang="uk-UA" dirty="0" smtClean="0"/>
                        <a:t>х</a:t>
                      </a:r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0</a:t>
                      </a:r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4</a:t>
                      </a:r>
                      <a:endParaRPr lang="ru-RU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у</a:t>
                      </a:r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4</a:t>
                      </a:r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0</a:t>
                      </a:r>
                      <a:endParaRPr lang="ru-RU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222515"/>
            <a:ext cx="4499770" cy="46354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Овал 6"/>
          <p:cNvSpPr/>
          <p:nvPr/>
        </p:nvSpPr>
        <p:spPr>
          <a:xfrm>
            <a:off x="7915338" y="5408532"/>
            <a:ext cx="72008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C:\Users\Admin\Pictures\Кв.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022092" y="55746"/>
            <a:ext cx="1665486" cy="22193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058791" y="436022"/>
            <a:ext cx="1646669" cy="369332"/>
          </a:xfrm>
          <a:prstGeom prst="rect">
            <a:avLst/>
          </a:prstGeom>
          <a:noFill/>
        </p:spPr>
        <p:txBody>
          <a:bodyPr wrap="none" rtlCol="0">
            <a:prstTxWarp prst="textChevron">
              <a:avLst/>
            </a:prstTxWarp>
            <a:spAutoFit/>
          </a:bodyPr>
          <a:lstStyle/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 треба знати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90208" y="820107"/>
            <a:ext cx="1650260" cy="369332"/>
          </a:xfrm>
          <a:prstGeom prst="rect">
            <a:avLst/>
          </a:prstGeom>
          <a:noFill/>
        </p:spPr>
        <p:txBody>
          <a:bodyPr wrap="none" rtlCol="0">
            <a:prstTxWarp prst="textChevron">
              <a:avLst/>
            </a:prstTxWarp>
            <a:spAutoFit/>
          </a:bodyPr>
          <a:lstStyle/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 треба вміти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7714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16" descr="https://zno.osvita.ua/doc/images/znotest/170/17076/os-math-2019-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39" y="4572000"/>
            <a:ext cx="8534400" cy="1990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90" name="Picture 18" descr="https://zno.osvita.ua/doc/images/znotest/142/14248/pr-math-2018-1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03" y="2815910"/>
            <a:ext cx="8534400" cy="1832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https://zno.osvita.ua/doc/images/znotest/108/10840/ds-math-2016-0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67" y="870408"/>
            <a:ext cx="8534400" cy="1953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173;p19"/>
          <p:cNvSpPr txBox="1">
            <a:spLocks noGrp="1"/>
          </p:cNvSpPr>
          <p:nvPr>
            <p:ph type="title"/>
          </p:nvPr>
        </p:nvSpPr>
        <p:spPr>
          <a:xfrm>
            <a:off x="621493" y="0"/>
            <a:ext cx="7901014" cy="562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959"/>
              <a:buFont typeface="Century Gothic"/>
              <a:buNone/>
            </a:pPr>
            <a:r>
              <a:rPr lang="uk-UA" sz="5400" b="1" dirty="0" smtClean="0">
                <a:solidFill>
                  <a:srgbClr val="C00000"/>
                </a:solidFill>
              </a:rPr>
              <a:t>Готуємось </a:t>
            </a:r>
            <a:r>
              <a:rPr lang="uk-UA" sz="5400" b="1" dirty="0">
                <a:solidFill>
                  <a:srgbClr val="C00000"/>
                </a:solidFill>
              </a:rPr>
              <a:t>до ЗНО</a:t>
            </a:r>
            <a:endParaRPr sz="5400" b="1" dirty="0">
              <a:solidFill>
                <a:srgbClr val="C00000"/>
              </a:solidFill>
            </a:endParaRPr>
          </a:p>
        </p:txBody>
      </p:sp>
      <p:sp>
        <p:nvSpPr>
          <p:cNvPr id="4" name="Выгнутая вверх стрелка 3"/>
          <p:cNvSpPr/>
          <p:nvPr/>
        </p:nvSpPr>
        <p:spPr>
          <a:xfrm>
            <a:off x="914400" y="1773854"/>
            <a:ext cx="685800" cy="3810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Выгнутая вверх стрелка 6"/>
          <p:cNvSpPr/>
          <p:nvPr/>
        </p:nvSpPr>
        <p:spPr>
          <a:xfrm>
            <a:off x="6145764" y="8816562"/>
            <a:ext cx="1024128" cy="3810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Выгнутая вверх стрелка 7"/>
          <p:cNvSpPr/>
          <p:nvPr/>
        </p:nvSpPr>
        <p:spPr>
          <a:xfrm>
            <a:off x="4282039" y="3541123"/>
            <a:ext cx="685800" cy="3810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9" name="Выгнутая вверх стрелка 38"/>
          <p:cNvSpPr/>
          <p:nvPr/>
        </p:nvSpPr>
        <p:spPr>
          <a:xfrm>
            <a:off x="5972028" y="5414963"/>
            <a:ext cx="685800" cy="3810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82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Домашнє завдання.</a:t>
            </a:r>
            <a:endParaRPr lang="ru-RU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62764" y="2438400"/>
            <a:ext cx="5042836" cy="2743200"/>
          </a:xfrm>
        </p:spPr>
        <p:txBody>
          <a:bodyPr/>
          <a:lstStyle/>
          <a:p>
            <a:pPr marL="0" indent="0">
              <a:buNone/>
            </a:pPr>
            <a:r>
              <a:rPr lang="uk-UA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</a:rPr>
              <a:t>РОБОЧИЙ ЗОШИТ З  </a:t>
            </a:r>
            <a:r>
              <a:rPr lang="uk-UA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</a:rPr>
              <a:t>МАТЕМАТИКИ</a:t>
            </a:r>
          </a:p>
          <a:p>
            <a:r>
              <a:rPr lang="uk-UA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</a:rPr>
              <a:t>Тест Мудл </a:t>
            </a:r>
            <a:r>
              <a:rPr lang="uk-UA" b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</a:rPr>
              <a:t>«Функція».</a:t>
            </a:r>
            <a:endParaRPr lang="uk-UA" b="1" dirty="0" smtClean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uk-UA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</a:rPr>
              <a:t>Тема 4. ст. 55-61</a:t>
            </a:r>
            <a:endParaRPr lang="ru-RU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1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62000" y="304800"/>
            <a:ext cx="7344816" cy="304698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9600" b="1" i="1" dirty="0" err="1">
                <a:ln/>
                <a:solidFill>
                  <a:srgbClr val="0070C0"/>
                </a:solidFill>
                <a:latin typeface="Arial Narrow" pitchFamily="34" charset="0"/>
              </a:rPr>
              <a:t>Дякую</a:t>
            </a:r>
            <a:r>
              <a:rPr lang="ru-RU" sz="9600" b="1" i="1" dirty="0">
                <a:ln/>
                <a:solidFill>
                  <a:srgbClr val="0070C0"/>
                </a:solidFill>
                <a:latin typeface="Arial Narrow" pitchFamily="34" charset="0"/>
              </a:rPr>
              <a:t> </a:t>
            </a:r>
          </a:p>
          <a:p>
            <a:pPr algn="ctr">
              <a:defRPr/>
            </a:pPr>
            <a:r>
              <a:rPr lang="ru-RU" sz="9600" b="1" i="1" dirty="0">
                <a:ln/>
                <a:solidFill>
                  <a:srgbClr val="0070C0"/>
                </a:solidFill>
                <a:latin typeface="Arial Narrow" pitchFamily="34" charset="0"/>
              </a:rPr>
              <a:t>за </a:t>
            </a:r>
            <a:r>
              <a:rPr lang="ru-RU" sz="9600" b="1" i="1" dirty="0" smtClean="0">
                <a:ln/>
                <a:solidFill>
                  <a:srgbClr val="0070C0"/>
                </a:solidFill>
                <a:latin typeface="Arial Narrow" pitchFamily="34" charset="0"/>
              </a:rPr>
              <a:t>пару !!!</a:t>
            </a:r>
            <a:endParaRPr lang="ru-RU" sz="9600" b="1" i="1" dirty="0">
              <a:ln/>
              <a:solidFill>
                <a:srgbClr val="0070C0"/>
              </a:solidFill>
              <a:latin typeface="Arial Narrow" pitchFamily="34" charset="0"/>
            </a:endParaRPr>
          </a:p>
        </p:txBody>
      </p:sp>
      <p:pic>
        <p:nvPicPr>
          <p:cNvPr id="3" name="Picture 5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05200"/>
            <a:ext cx="5334000" cy="301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632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7800" y="40633"/>
            <a:ext cx="5482952" cy="756166"/>
          </a:xfrm>
        </p:spPr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rgbClr val="FFC000"/>
                </a:solidFill>
                <a:effectLst/>
              </a:rPr>
              <a:t>Розв'язок</a:t>
            </a:r>
            <a:r>
              <a:rPr lang="ru-RU" b="1" dirty="0">
                <a:solidFill>
                  <a:srgbClr val="FFC000"/>
                </a:solidFill>
                <a:effectLst/>
              </a:rPr>
              <a:t> </a:t>
            </a:r>
            <a:r>
              <a:rPr lang="ru-RU" b="1" dirty="0" err="1">
                <a:solidFill>
                  <a:srgbClr val="FFC000"/>
                </a:solidFill>
                <a:effectLst/>
              </a:rPr>
              <a:t>пропорцій</a:t>
            </a:r>
            <a:r>
              <a:rPr lang="ru-RU" b="1" dirty="0">
                <a:effectLst/>
              </a:rPr>
              <a:t>.</a:t>
            </a:r>
            <a:endParaRPr lang="ru-RU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685800"/>
                <a:ext cx="8686800" cy="6172200"/>
              </a:xfrm>
            </p:spPr>
            <p:txBody>
              <a:bodyPr>
                <a:noAutofit/>
              </a:bodyPr>
              <a:lstStyle/>
              <a:p>
                <a:pPr marL="137160" indent="0">
                  <a:buNone/>
                </a:pPr>
                <a:r>
                  <a:rPr lang="uk-UA" sz="2000" b="1" dirty="0" smtClean="0"/>
                  <a:t>1.Розв´язати рівняння: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2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2000" b="1" i="1" smtClean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uk-UA" sz="2000" b="1" i="1" smtClean="0">
                            <a:latin typeface="Cambria Math"/>
                          </a:rPr>
                          <m:t>х−</m:t>
                        </m:r>
                        <m:r>
                          <a:rPr lang="uk-UA" sz="2000" b="1" i="1" smtClean="0">
                            <a:latin typeface="Cambria Math"/>
                          </a:rPr>
                          <m:t>𝟏</m:t>
                        </m:r>
                      </m:den>
                    </m:f>
                  </m:oMath>
                </a14:m>
                <a:r>
                  <a:rPr lang="ru-RU" sz="2000" b="1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b="1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2000" b="1" i="1" dirty="0" smtClean="0"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uk-UA" sz="2000" b="1" i="1" dirty="0" smtClean="0">
                            <a:latin typeface="Cambria Math"/>
                          </a:rPr>
                          <m:t>х+</m:t>
                        </m:r>
                        <m:r>
                          <a:rPr lang="uk-UA" sz="2000" b="1" i="1" dirty="0" smtClean="0">
                            <a:latin typeface="Cambria Math"/>
                          </a:rPr>
                          <m:t>𝟏</m:t>
                        </m:r>
                      </m:den>
                    </m:f>
                  </m:oMath>
                </a14:m>
                <a:r>
                  <a:rPr lang="ru-RU" sz="2000" b="1" dirty="0" smtClean="0"/>
                  <a:t>.</a:t>
                </a:r>
              </a:p>
              <a:p>
                <a:pPr marL="137160" indent="0">
                  <a:buNone/>
                </a:pPr>
                <a:r>
                  <a:rPr lang="ru-RU" sz="2000" b="1" dirty="0" smtClean="0"/>
                  <a:t>Для </a:t>
                </a:r>
                <a:r>
                  <a:rPr lang="ru-RU" sz="2000" b="1" dirty="0" err="1" smtClean="0"/>
                  <a:t>розв´язування</a:t>
                </a:r>
                <a:r>
                  <a:rPr lang="ru-RU" sz="2000" b="1" dirty="0" smtClean="0"/>
                  <a:t> </a:t>
                </a:r>
                <a:r>
                  <a:rPr lang="ru-RU" sz="2000" b="1" dirty="0" err="1" smtClean="0"/>
                  <a:t>використовуємо</a:t>
                </a:r>
                <a:r>
                  <a:rPr lang="ru-RU" sz="2000" b="1" dirty="0" smtClean="0"/>
                  <a:t> </a:t>
                </a:r>
                <a:r>
                  <a:rPr lang="ru-RU" sz="2000" b="1" dirty="0" err="1" smtClean="0"/>
                  <a:t>основну</a:t>
                </a:r>
                <a:r>
                  <a:rPr lang="ru-RU" sz="2000" b="1" dirty="0" smtClean="0"/>
                  <a:t> </a:t>
                </a:r>
                <a:r>
                  <a:rPr lang="ru-RU" sz="2000" b="1" dirty="0" err="1" smtClean="0"/>
                  <a:t>властивість</a:t>
                </a:r>
                <a:r>
                  <a:rPr lang="ru-RU" sz="2000" b="1" dirty="0" smtClean="0"/>
                  <a:t> </a:t>
                </a:r>
                <a:r>
                  <a:rPr lang="ru-RU" sz="2000" b="1" dirty="0" err="1" smtClean="0"/>
                  <a:t>пропорції</a:t>
                </a:r>
                <a:endParaRPr lang="ru-RU" sz="2000" b="1" dirty="0" smtClean="0"/>
              </a:p>
              <a:p>
                <a:pPr marL="137160" indent="0">
                  <a:buNone/>
                </a:pPr>
                <a:r>
                  <a:rPr lang="uk-UA" sz="2000" b="1" i="1" dirty="0" smtClean="0"/>
                  <a:t>                 </a:t>
                </a:r>
                <a:r>
                  <a:rPr lang="ru-RU" sz="2000" b="1" i="1" dirty="0"/>
                  <a:t>1·(х+1)=2·(х-1),</a:t>
                </a:r>
                <a:endParaRPr lang="ru-RU" sz="2000" b="1" i="1" dirty="0" smtClean="0"/>
              </a:p>
              <a:p>
                <a:pPr marL="137160" indent="0">
                  <a:buNone/>
                </a:pPr>
                <a:r>
                  <a:rPr lang="uk-UA" sz="2000" b="1" i="1" dirty="0"/>
                  <a:t> </a:t>
                </a:r>
                <a:r>
                  <a:rPr lang="uk-UA" sz="2000" b="1" i="1" dirty="0" smtClean="0"/>
                  <a:t>                     х+1= 2х-2,</a:t>
                </a:r>
              </a:p>
              <a:p>
                <a:pPr marL="137160" indent="0">
                  <a:buNone/>
                </a:pPr>
                <a:r>
                  <a:rPr lang="uk-UA" sz="2000" b="1" i="1" dirty="0"/>
                  <a:t> </a:t>
                </a:r>
                <a:r>
                  <a:rPr lang="uk-UA" sz="2000" b="1" i="1" dirty="0" smtClean="0"/>
                  <a:t>                     х-2х = -2-1,</a:t>
                </a:r>
              </a:p>
              <a:p>
                <a:pPr marL="137160" indent="0">
                  <a:buNone/>
                </a:pPr>
                <a:r>
                  <a:rPr lang="uk-UA" sz="2000" b="1" i="1" dirty="0" smtClean="0"/>
                  <a:t>                      х=3.                                                  Відповідь:3</a:t>
                </a:r>
              </a:p>
              <a:p>
                <a:pPr marL="137160" indent="0">
                  <a:buNone/>
                </a:pPr>
                <a:r>
                  <a:rPr lang="uk-UA" sz="2000" b="1" dirty="0" smtClean="0"/>
                  <a:t>2.Розв´язати </a:t>
                </a:r>
                <a:r>
                  <a:rPr lang="uk-UA" sz="2000" b="1" dirty="0"/>
                  <a:t>рівняння:</a:t>
                </a:r>
                <a:r>
                  <a:rPr lang="uk-UA" sz="2000" b="1" dirty="0" smtClean="0"/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2000" b="1" i="1">
                            <a:latin typeface="Cambria Math"/>
                          </a:rPr>
                          <m:t>х+</m:t>
                        </m:r>
                        <m:r>
                          <a:rPr lang="uk-UA" sz="2000" b="1" i="1">
                            <a:latin typeface="Cambria Math"/>
                          </a:rPr>
                          <m:t>𝟓</m:t>
                        </m:r>
                      </m:num>
                      <m:den>
                        <m:r>
                          <a:rPr lang="uk-UA" sz="2000" b="1" i="1">
                            <a:latin typeface="Cambria Math"/>
                          </a:rPr>
                          <m:t>𝟏𝟎</m:t>
                        </m:r>
                        <m:r>
                          <a:rPr lang="uk-UA" sz="2000" b="1" i="1">
                            <a:latin typeface="Cambria Math"/>
                          </a:rPr>
                          <m:t>(х−</m:t>
                        </m:r>
                        <m:r>
                          <a:rPr lang="uk-UA" sz="2000" b="1" i="1">
                            <a:latin typeface="Cambria Math"/>
                          </a:rPr>
                          <m:t>𝟓</m:t>
                        </m:r>
                        <m:r>
                          <a:rPr lang="uk-UA" sz="2000" b="1" i="1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r>
                  <a:rPr lang="ru-RU" sz="2000" b="1" i="1" dirty="0" smtClean="0"/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b="1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2000" b="1" i="1" dirty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uk-UA" sz="2000" b="1" i="1" dirty="0">
                            <a:latin typeface="Cambria Math"/>
                          </a:rPr>
                          <m:t>х−</m:t>
                        </m:r>
                        <m:r>
                          <a:rPr lang="uk-UA" sz="2000" b="1" i="1" dirty="0"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r>
                  <a:rPr lang="ru-RU" sz="2000" b="1" i="1" dirty="0" smtClean="0"/>
                  <a:t>,</a:t>
                </a:r>
                <a:endParaRPr lang="uk-UA" sz="2000" b="1" dirty="0" smtClean="0"/>
              </a:p>
              <a:p>
                <a:pPr marL="137160" indent="0">
                  <a:buNone/>
                </a:pPr>
                <a:r>
                  <a:rPr lang="uk-UA" sz="2000" b="1" i="1" dirty="0" smtClean="0"/>
                  <a:t>(х+5)(х-5)=10х-50,</a:t>
                </a:r>
              </a:p>
              <a:p>
                <a:pPr marL="137160" indent="0">
                  <a:buNone/>
                </a:pPr>
                <a:r>
                  <a:rPr lang="uk-UA" sz="2000" b="1" i="1" dirty="0" smtClean="0"/>
                  <a:t>х²-25-10х+50=0,</a:t>
                </a:r>
              </a:p>
              <a:p>
                <a:pPr marL="137160" indent="0">
                  <a:buNone/>
                </a:pPr>
                <a:r>
                  <a:rPr lang="uk-UA" sz="2000" b="1" i="1" dirty="0" smtClean="0"/>
                  <a:t>х²-10х+25=0,</a:t>
                </a:r>
              </a:p>
              <a:p>
                <a:pPr marL="137160" indent="0">
                  <a:buNone/>
                </a:pPr>
                <a:r>
                  <a:rPr lang="uk-UA" sz="2000" b="1" i="1" dirty="0" smtClean="0"/>
                  <a:t>(х-5)²=0,</a:t>
                </a:r>
              </a:p>
              <a:p>
                <a:pPr marL="137160" indent="0">
                  <a:buNone/>
                </a:pPr>
                <a:r>
                  <a:rPr lang="uk-UA" sz="2000" b="1" i="1" dirty="0" smtClean="0"/>
                  <a:t>Х=5.</a:t>
                </a:r>
              </a:p>
              <a:p>
                <a:pPr marL="137160" indent="0">
                  <a:buNone/>
                </a:pPr>
                <a:r>
                  <a:rPr lang="uk-UA" sz="2000" b="1" dirty="0" smtClean="0"/>
                  <a:t>При х=5 </a:t>
                </a:r>
                <a:r>
                  <a:rPr lang="uk-UA" sz="2000" b="1" dirty="0" err="1" smtClean="0"/>
                  <a:t>знаменики</a:t>
                </a:r>
                <a:r>
                  <a:rPr lang="uk-UA" sz="2000" b="1" dirty="0" smtClean="0"/>
                  <a:t> </a:t>
                </a:r>
                <a:r>
                  <a:rPr lang="uk-UA" sz="2000" b="1" dirty="0" err="1" smtClean="0"/>
                  <a:t>дробів,що</a:t>
                </a:r>
                <a:r>
                  <a:rPr lang="uk-UA" sz="2000" b="1" dirty="0" smtClean="0"/>
                  <a:t> входять до даного рівняння дорівнюють </a:t>
                </a:r>
                <a:r>
                  <a:rPr lang="uk-UA" sz="2000" b="1" dirty="0" err="1" smtClean="0"/>
                  <a:t>нулю.тому</a:t>
                </a:r>
                <a:r>
                  <a:rPr lang="uk-UA" sz="2000" b="1" dirty="0" smtClean="0"/>
                  <a:t> це значення х не може бути коренем рівняння.</a:t>
                </a:r>
              </a:p>
              <a:p>
                <a:pPr marL="137160" indent="0">
                  <a:buNone/>
                </a:pPr>
                <a:r>
                  <a:rPr lang="uk-UA" sz="2000" b="1" dirty="0" smtClean="0"/>
                  <a:t>Відповідь: рівняння </a:t>
                </a:r>
                <a:r>
                  <a:rPr lang="uk-UA" sz="2000" b="1" dirty="0" err="1" smtClean="0"/>
                  <a:t>розв´язків</a:t>
                </a:r>
                <a:r>
                  <a:rPr lang="uk-UA" sz="2000" b="1" dirty="0" smtClean="0"/>
                  <a:t> не має.</a:t>
                </a:r>
                <a:endParaRPr lang="ru-RU" sz="2000" b="1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685800"/>
                <a:ext cx="8686800" cy="6172200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7164288" y="395372"/>
            <a:ext cx="1650260" cy="369332"/>
          </a:xfrm>
          <a:prstGeom prst="rect">
            <a:avLst/>
          </a:prstGeom>
          <a:noFill/>
        </p:spPr>
        <p:txBody>
          <a:bodyPr wrap="none" rtlCol="0">
            <a:prstTxWarp prst="textChevron">
              <a:avLst/>
            </a:prstTxWarp>
            <a:spAutoFit/>
          </a:bodyPr>
          <a:lstStyle/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 треба вміти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8062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62" name="Picture 10" descr="https://zno.osvita.ua/doc/images/znotest/63/6319/matematika-127_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30" y="635508"/>
            <a:ext cx="8484669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низ 3"/>
          <p:cNvSpPr/>
          <p:nvPr/>
        </p:nvSpPr>
        <p:spPr>
          <a:xfrm>
            <a:off x="5850784" y="561741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574" name="Picture 22" descr="https://zno.osvita.ua/doc/images/znotest/68/6875/matematika_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60" y="2723308"/>
            <a:ext cx="8624040" cy="2001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трелка вниз 16"/>
          <p:cNvSpPr/>
          <p:nvPr/>
        </p:nvSpPr>
        <p:spPr>
          <a:xfrm>
            <a:off x="5850784" y="7791326"/>
            <a:ext cx="623897" cy="13812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576" name="Picture 24" descr="https://zno.osvita.ua/doc/images/znotest/71/7171/1_matematika_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59" y="4724399"/>
            <a:ext cx="8624039" cy="1804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Стрелка вниз 18"/>
          <p:cNvSpPr/>
          <p:nvPr/>
        </p:nvSpPr>
        <p:spPr>
          <a:xfrm>
            <a:off x="5850784" y="273012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5791200" y="486635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226652" y="-19887"/>
            <a:ext cx="470754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959"/>
            </a:pPr>
            <a:r>
              <a:rPr lang="uk-UA" sz="3600" b="1" kern="0" dirty="0">
                <a:solidFill>
                  <a:srgbClr val="C00000"/>
                </a:solidFill>
              </a:rPr>
              <a:t>Готуємось до </a:t>
            </a:r>
            <a:r>
              <a:rPr lang="uk-UA" sz="3600" b="1" kern="0" dirty="0" smtClean="0">
                <a:solidFill>
                  <a:srgbClr val="C00000"/>
                </a:solidFill>
              </a:rPr>
              <a:t>ЗНО</a:t>
            </a:r>
            <a:endParaRPr lang="uk-UA" sz="3600" b="1" kern="0" dirty="0">
              <a:solidFill>
                <a:srgbClr val="C0000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959"/>
              <a:buFont typeface="Century Gothic"/>
              <a:buNone/>
            </a:pPr>
            <a:endParaRPr lang="uk-UA" b="1" kern="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148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9479"/>
            <a:ext cx="6275040" cy="1143000"/>
          </a:xfrm>
        </p:spPr>
        <p:txBody>
          <a:bodyPr>
            <a:normAutofit/>
          </a:bodyPr>
          <a:lstStyle/>
          <a:p>
            <a:r>
              <a:rPr lang="uk-UA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Квадратні рівняння</a:t>
            </a:r>
            <a:endParaRPr lang="ru-RU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8989" y="1143000"/>
            <a:ext cx="9001000" cy="5141168"/>
          </a:xfrm>
        </p:spPr>
        <p:txBody>
          <a:bodyPr>
            <a:normAutofit fontScale="92500" lnSpcReduction="20000"/>
          </a:bodyPr>
          <a:lstStyle/>
          <a:p>
            <a:pPr marL="137160" indent="0">
              <a:buNone/>
            </a:pPr>
            <a:r>
              <a:rPr lang="ru-RU" dirty="0" smtClean="0"/>
              <a:t>Рівняння</a:t>
            </a:r>
            <a:r>
              <a:rPr lang="ru-RU" dirty="0"/>
              <a:t> виду </a:t>
            </a:r>
            <a:r>
              <a:rPr lang="en-US" i="1" dirty="0">
                <a:solidFill>
                  <a:srgbClr val="C00000"/>
                </a:solidFill>
              </a:rPr>
              <a:t>ax²+bx+c=0,</a:t>
            </a:r>
            <a:r>
              <a:rPr lang="en-US" dirty="0"/>
              <a:t> </a:t>
            </a:r>
            <a:r>
              <a:rPr lang="ru-RU" dirty="0"/>
              <a:t>де </a:t>
            </a:r>
            <a:r>
              <a:rPr lang="en-US" dirty="0"/>
              <a:t>a, b </a:t>
            </a:r>
            <a:r>
              <a:rPr lang="ru-RU" dirty="0"/>
              <a:t>і </a:t>
            </a:r>
            <a:r>
              <a:rPr lang="en-US" dirty="0"/>
              <a:t>c — </a:t>
            </a:r>
            <a:r>
              <a:rPr lang="ru-RU" dirty="0" err="1"/>
              <a:t>дійсні</a:t>
            </a:r>
            <a:r>
              <a:rPr lang="ru-RU" dirty="0"/>
              <a:t> </a:t>
            </a:r>
            <a:r>
              <a:rPr lang="ru-RU" dirty="0" smtClean="0"/>
              <a:t>числа</a:t>
            </a:r>
          </a:p>
          <a:p>
            <a:pPr marL="137160" indent="0">
              <a:buNone/>
            </a:pPr>
            <a:r>
              <a:rPr lang="ru-RU" dirty="0" smtClean="0"/>
              <a:t> </a:t>
            </a:r>
            <a:r>
              <a:rPr lang="ru-RU" dirty="0"/>
              <a:t>та </a:t>
            </a:r>
            <a:r>
              <a:rPr lang="en-US" dirty="0"/>
              <a:t>a≠0, </a:t>
            </a:r>
            <a:r>
              <a:rPr lang="ru-RU" dirty="0" err="1"/>
              <a:t>називається</a:t>
            </a:r>
            <a:r>
              <a:rPr lang="ru-RU" dirty="0"/>
              <a:t> </a:t>
            </a:r>
            <a:r>
              <a:rPr lang="ru-RU" dirty="0" err="1"/>
              <a:t>квадратним</a:t>
            </a:r>
            <a:r>
              <a:rPr lang="ru-RU" dirty="0"/>
              <a:t> </a:t>
            </a:r>
            <a:r>
              <a:rPr lang="ru-RU" dirty="0" err="1"/>
              <a:t>рівнянням</a:t>
            </a:r>
            <a:r>
              <a:rPr lang="ru-RU" dirty="0" smtClean="0"/>
              <a:t>.</a:t>
            </a:r>
            <a:endParaRPr lang="en-US" dirty="0" smtClean="0"/>
          </a:p>
          <a:p>
            <a:pPr marL="137160" indent="0">
              <a:buNone/>
            </a:pPr>
            <a:r>
              <a:rPr lang="ru-RU" dirty="0" smtClean="0"/>
              <a:t>Сума </a:t>
            </a:r>
            <a:r>
              <a:rPr lang="ru-RU" dirty="0" err="1"/>
              <a:t>коренів</a:t>
            </a:r>
            <a:r>
              <a:rPr lang="ru-RU" dirty="0"/>
              <a:t> </a:t>
            </a:r>
            <a:r>
              <a:rPr lang="ru-RU" dirty="0" err="1"/>
              <a:t>зведеного</a:t>
            </a:r>
            <a:r>
              <a:rPr lang="ru-RU" dirty="0"/>
              <a:t> квадратного </a:t>
            </a:r>
            <a:r>
              <a:rPr lang="ru-RU" dirty="0" err="1"/>
              <a:t>рівняння</a:t>
            </a:r>
            <a:r>
              <a:rPr lang="ru-RU" dirty="0"/>
              <a:t> </a:t>
            </a:r>
            <a:r>
              <a:rPr lang="uk-UA" i="1" dirty="0"/>
              <a:t>х²+</a:t>
            </a:r>
            <a:r>
              <a:rPr lang="en-US" i="1" dirty="0" err="1"/>
              <a:t>px+g</a:t>
            </a:r>
            <a:r>
              <a:rPr lang="en-US" i="1" dirty="0"/>
              <a:t>=0   </a:t>
            </a:r>
            <a:r>
              <a:rPr lang="ru-RU" dirty="0" err="1"/>
              <a:t>дорівнює</a:t>
            </a:r>
            <a:r>
              <a:rPr lang="ru-RU" dirty="0"/>
              <a:t> взятому з </a:t>
            </a:r>
            <a:r>
              <a:rPr lang="ru-RU" dirty="0" err="1"/>
              <a:t>протилежним</a:t>
            </a:r>
            <a:r>
              <a:rPr lang="ru-RU" dirty="0"/>
              <a:t> знаком другому </a:t>
            </a:r>
            <a:r>
              <a:rPr lang="ru-RU" dirty="0" err="1"/>
              <a:t>коефіцієнту</a:t>
            </a:r>
            <a:r>
              <a:rPr lang="ru-RU" dirty="0"/>
              <a:t>, а </a:t>
            </a:r>
            <a:r>
              <a:rPr lang="ru-RU" dirty="0" err="1" smtClean="0"/>
              <a:t>добуток</a:t>
            </a:r>
            <a:r>
              <a:rPr lang="ru-RU" dirty="0" smtClean="0"/>
              <a:t>–</a:t>
            </a:r>
            <a:r>
              <a:rPr lang="ru-RU" dirty="0" err="1" smtClean="0"/>
              <a:t>вільному</a:t>
            </a:r>
            <a:r>
              <a:rPr lang="ru-RU" dirty="0" smtClean="0"/>
              <a:t> члену(</a:t>
            </a:r>
            <a:r>
              <a:rPr lang="ru-RU" dirty="0"/>
              <a:t>Теорема </a:t>
            </a:r>
            <a:r>
              <a:rPr lang="ru-RU" dirty="0" err="1" smtClean="0"/>
              <a:t>Віета</a:t>
            </a:r>
            <a:r>
              <a:rPr lang="ru-RU" dirty="0" smtClean="0"/>
              <a:t> ):</a:t>
            </a:r>
            <a:r>
              <a:rPr lang="en-US" dirty="0" smtClean="0"/>
              <a:t> </a:t>
            </a:r>
            <a:endParaRPr lang="uk-UA" b="1" i="1" dirty="0">
              <a:solidFill>
                <a:srgbClr val="C00000"/>
              </a:solidFill>
              <a:cs typeface="Times New Roman" panose="02020603050405020304" pitchFamily="18" charset="0"/>
            </a:endParaRPr>
          </a:p>
          <a:p>
            <a:pPr marL="137160" indent="0">
              <a:buNone/>
            </a:pP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+x</a:t>
            </a:r>
            <a:r>
              <a:rPr lang="en-US" sz="1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r>
              <a:rPr lang="uk-UA" b="1" i="1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-p</a:t>
            </a:r>
            <a:r>
              <a:rPr lang="uk-UA" b="1" i="1" dirty="0">
                <a:solidFill>
                  <a:srgbClr val="C00000"/>
                </a:solidFill>
                <a:cs typeface="Times New Roman" panose="02020603050405020304" pitchFamily="18" charset="0"/>
              </a:rPr>
              <a:t>;</a:t>
            </a: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i="1" dirty="0">
                <a:solidFill>
                  <a:srgbClr val="C00000"/>
                </a:solidFill>
                <a:cs typeface="Times New Roman" panose="02020603050405020304" pitchFamily="18" charset="0"/>
              </a:rPr>
              <a:t>   </a:t>
            </a: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1·</a:t>
            </a: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r>
              <a:rPr lang="en-US" sz="1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=g</a:t>
            </a:r>
            <a:r>
              <a:rPr lang="ru-RU" b="1" i="1" dirty="0">
                <a:solidFill>
                  <a:srgbClr val="C00000"/>
                </a:solidFill>
                <a:cs typeface="Times New Roman" panose="02020603050405020304" pitchFamily="18" charset="0"/>
              </a:rPr>
              <a:t>. </a:t>
            </a:r>
          </a:p>
          <a:p>
            <a:pPr marL="137160" indent="0">
              <a:buNone/>
            </a:pPr>
            <a:r>
              <a:rPr lang="ru-RU" b="1" i="1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ru-RU" dirty="0" err="1">
                <a:cs typeface="Times New Roman" panose="02020603050405020304" pitchFamily="18" charset="0"/>
              </a:rPr>
              <a:t>Наприклад</a:t>
            </a:r>
            <a:r>
              <a:rPr lang="ru-RU" dirty="0">
                <a:cs typeface="Times New Roman" panose="02020603050405020304" pitchFamily="18" charset="0"/>
              </a:rPr>
              <a:t>: </a:t>
            </a:r>
          </a:p>
          <a:p>
            <a:pPr marL="137160" indent="0">
              <a:buNone/>
            </a:pPr>
            <a:r>
              <a:rPr lang="ru-RU" dirty="0">
                <a:cs typeface="Times New Roman" panose="02020603050405020304" pitchFamily="18" charset="0"/>
              </a:rPr>
              <a:t>  х²- 5х + 6=0,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-5</a:t>
            </a:r>
            <a:r>
              <a:rPr lang="uk-UA" i="1" dirty="0">
                <a:cs typeface="Times New Roman" panose="02020603050405020304" pitchFamily="18" charset="0"/>
              </a:rPr>
              <a:t>,</a:t>
            </a:r>
            <a:r>
              <a:rPr lang="en-US" i="1" dirty="0"/>
              <a:t> g</a:t>
            </a:r>
            <a:r>
              <a:rPr lang="uk-UA" i="1" dirty="0"/>
              <a:t>=6.</a:t>
            </a: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b="1" i="1" dirty="0">
              <a:solidFill>
                <a:srgbClr val="C00000"/>
              </a:solidFill>
              <a:cs typeface="Times New Roman" panose="02020603050405020304" pitchFamily="18" charset="0"/>
            </a:endParaRPr>
          </a:p>
          <a:p>
            <a:pPr marL="137160" indent="0">
              <a:buNone/>
            </a:pPr>
            <a:r>
              <a:rPr lang="uk-UA" b="1" i="1" dirty="0">
                <a:solidFill>
                  <a:srgbClr val="C00000"/>
                </a:solidFill>
                <a:cs typeface="Times New Roman" panose="02020603050405020304" pitchFamily="18" charset="0"/>
              </a:rPr>
              <a:t> 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+x</a:t>
            </a:r>
            <a:r>
              <a:rPr lang="en-US" sz="1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1000" b="1" i="1" dirty="0">
                <a:cs typeface="Times New Roman" panose="02020603050405020304" pitchFamily="18" charset="0"/>
              </a:rPr>
              <a:t>   </a:t>
            </a:r>
            <a:r>
              <a:rPr lang="uk-UA" sz="2400" b="1" i="1" dirty="0">
                <a:cs typeface="Times New Roman" panose="02020603050405020304" pitchFamily="18" charset="0"/>
              </a:rPr>
              <a:t>=5; 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05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05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uk-UA" sz="2400" b="1" i="1" dirty="0">
                <a:cs typeface="Times New Roman" panose="02020603050405020304" pitchFamily="18" charset="0"/>
              </a:rPr>
              <a:t>6.  </a:t>
            </a:r>
            <a:r>
              <a:rPr lang="uk-UA" dirty="0">
                <a:cs typeface="Times New Roman" panose="02020603050405020304" pitchFamily="18" charset="0"/>
              </a:rPr>
              <a:t>Корені знаходимо методом підбору.</a:t>
            </a:r>
          </a:p>
          <a:p>
            <a:pPr marL="137160" indent="0">
              <a:buNone/>
            </a:pPr>
            <a:r>
              <a:rPr lang="uk-UA" dirty="0">
                <a:cs typeface="Times New Roman" panose="02020603050405020304" pitchFamily="18" charset="0"/>
              </a:rPr>
              <a:t>Відповідь:2;3.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endParaRPr lang="en-US" i="1" dirty="0"/>
          </a:p>
          <a:p>
            <a:endParaRPr lang="en-US" i="1" dirty="0" smtClean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031500" y="188640"/>
            <a:ext cx="1646669" cy="369332"/>
          </a:xfrm>
          <a:prstGeom prst="rect">
            <a:avLst/>
          </a:prstGeom>
          <a:noFill/>
        </p:spPr>
        <p:txBody>
          <a:bodyPr wrap="none" rtlCol="0">
            <a:prstTxWarp prst="textChevron">
              <a:avLst/>
            </a:prstTxWarp>
            <a:spAutoFit/>
          </a:bodyPr>
          <a:lstStyle/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 треба знати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4123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20"/>
            <a:ext cx="5410200" cy="683080"/>
          </a:xfrm>
        </p:spPr>
        <p:txBody>
          <a:bodyPr/>
          <a:lstStyle/>
          <a:p>
            <a:r>
              <a:rPr lang="uk-UA" b="1" i="1" dirty="0" smtClean="0">
                <a:solidFill>
                  <a:srgbClr val="FFC000"/>
                </a:solidFill>
              </a:rPr>
              <a:t>Приклади</a:t>
            </a:r>
            <a:endParaRPr lang="ru-RU" b="1" i="1" dirty="0">
              <a:solidFill>
                <a:srgbClr val="FFC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76200" y="685800"/>
                <a:ext cx="8229600" cy="6019800"/>
              </a:xfrm>
            </p:spPr>
            <p:txBody>
              <a:bodyPr>
                <a:normAutofit fontScale="25000" lnSpcReduction="20000"/>
              </a:bodyPr>
              <a:lstStyle/>
              <a:p>
                <a:pPr marL="0" indent="0">
                  <a:buNone/>
                </a:pPr>
                <a:r>
                  <a:rPr lang="ru-RU" sz="7400" b="1" dirty="0" smtClean="0">
                    <a:solidFill>
                      <a:srgbClr val="FF0000"/>
                    </a:solidFill>
                  </a:rPr>
                  <a:t>Біквадратним </a:t>
                </a:r>
                <a:r>
                  <a:rPr lang="ru-RU" sz="7400" b="1" dirty="0" err="1">
                    <a:solidFill>
                      <a:srgbClr val="FF0000"/>
                    </a:solidFill>
                  </a:rPr>
                  <a:t>називається</a:t>
                </a:r>
                <a:r>
                  <a:rPr lang="ru-RU" sz="7400" b="1" dirty="0">
                    <a:solidFill>
                      <a:srgbClr val="FF0000"/>
                    </a:solidFill>
                  </a:rPr>
                  <a:t> </a:t>
                </a:r>
                <a:r>
                  <a:rPr lang="ru-RU" sz="7400" b="1" dirty="0" err="1">
                    <a:solidFill>
                      <a:srgbClr val="FF0000"/>
                    </a:solidFill>
                  </a:rPr>
                  <a:t>рівняння</a:t>
                </a:r>
                <a:r>
                  <a:rPr lang="en-US" sz="7400" b="1" dirty="0">
                    <a:solidFill>
                      <a:srgbClr val="FF0000"/>
                    </a:solidFill>
                  </a:rPr>
                  <a:t> </a:t>
                </a:r>
                <a:r>
                  <a:rPr lang="ru-RU" sz="7400" b="1" dirty="0">
                    <a:solidFill>
                      <a:srgbClr val="FF0000"/>
                    </a:solidFill>
                  </a:rPr>
                  <a:t>виду </a:t>
                </a:r>
                <a:r>
                  <a:rPr lang="en-US" sz="74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7400" b="1" i="1" dirty="0">
                    <a:solidFill>
                      <a:srgbClr val="FF0000"/>
                    </a:solidFill>
                  </a:rPr>
                  <a:t>a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7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7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7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𝟒</m:t>
                        </m:r>
                      </m:sup>
                    </m:sSup>
                  </m:oMath>
                </a14:m>
                <a:r>
                  <a:rPr lang="en-US" sz="7400" b="1" i="1" dirty="0">
                    <a:solidFill>
                      <a:srgbClr val="FF0000"/>
                    </a:solidFill>
                  </a:rPr>
                  <a:t>+bx²+c=0</a:t>
                </a:r>
              </a:p>
              <a:p>
                <a:pPr marL="0" indent="0">
                  <a:buNone/>
                </a:pPr>
                <a:r>
                  <a:rPr lang="ru-RU" sz="7400" b="1" dirty="0">
                    <a:solidFill>
                      <a:srgbClr val="FF0000"/>
                    </a:solidFill>
                  </a:rPr>
                  <a:t>  де</a:t>
                </a:r>
                <a:r>
                  <a:rPr lang="en-US" sz="7400" b="1" dirty="0">
                    <a:solidFill>
                      <a:srgbClr val="FF0000"/>
                    </a:solidFill>
                  </a:rPr>
                  <a:t> x</a:t>
                </a:r>
                <a:r>
                  <a:rPr lang="ru-RU" sz="7400" b="1" dirty="0">
                    <a:solidFill>
                      <a:srgbClr val="FF0000"/>
                    </a:solidFill>
                  </a:rPr>
                  <a:t> – </a:t>
                </a:r>
                <a:r>
                  <a:rPr lang="ru-RU" sz="7400" b="1" dirty="0" err="1">
                    <a:solidFill>
                      <a:srgbClr val="FF0000"/>
                    </a:solidFill>
                  </a:rPr>
                  <a:t>змінна</a:t>
                </a:r>
                <a:r>
                  <a:rPr lang="ru-RU" sz="7400" b="1" dirty="0">
                    <a:solidFill>
                      <a:srgbClr val="FF0000"/>
                    </a:solidFill>
                  </a:rPr>
                  <a:t>, </a:t>
                </a:r>
                <a:r>
                  <a:rPr lang="en-US" sz="7400" b="1" dirty="0">
                    <a:solidFill>
                      <a:srgbClr val="FF0000"/>
                    </a:solidFill>
                  </a:rPr>
                  <a:t> a</a:t>
                </a:r>
                <a:r>
                  <a:rPr lang="ru-RU" sz="7400" b="1" dirty="0">
                    <a:solidFill>
                      <a:srgbClr val="FF0000"/>
                    </a:solidFill>
                  </a:rPr>
                  <a:t>, </a:t>
                </a:r>
                <a:r>
                  <a:rPr lang="en-US" sz="7400" b="1" dirty="0">
                    <a:solidFill>
                      <a:srgbClr val="FF0000"/>
                    </a:solidFill>
                  </a:rPr>
                  <a:t>b</a:t>
                </a:r>
                <a:r>
                  <a:rPr lang="ru-RU" sz="7400" b="1" dirty="0">
                    <a:solidFill>
                      <a:srgbClr val="FF0000"/>
                    </a:solidFill>
                  </a:rPr>
                  <a:t>, </a:t>
                </a:r>
                <a:r>
                  <a:rPr lang="en-US" sz="7400" b="1" dirty="0">
                    <a:solidFill>
                      <a:srgbClr val="FF0000"/>
                    </a:solidFill>
                  </a:rPr>
                  <a:t>c</a:t>
                </a:r>
                <a:r>
                  <a:rPr lang="ru-RU" sz="7400" b="1" dirty="0">
                    <a:solidFill>
                      <a:srgbClr val="FF0000"/>
                    </a:solidFill>
                  </a:rPr>
                  <a:t>– </a:t>
                </a:r>
                <a:r>
                  <a:rPr lang="ru-RU" sz="7400" b="1" dirty="0" err="1">
                    <a:solidFill>
                      <a:srgbClr val="FF0000"/>
                    </a:solidFill>
                  </a:rPr>
                  <a:t>деякі</a:t>
                </a:r>
                <a:r>
                  <a:rPr lang="ru-RU" sz="7400" b="1" dirty="0">
                    <a:solidFill>
                      <a:srgbClr val="FF0000"/>
                    </a:solidFill>
                  </a:rPr>
                  <a:t> </a:t>
                </a:r>
                <a:r>
                  <a:rPr lang="ru-RU" sz="7400" b="1" dirty="0" err="1">
                    <a:solidFill>
                      <a:srgbClr val="FF0000"/>
                    </a:solidFill>
                  </a:rPr>
                  <a:t>числа,причому</a:t>
                </a:r>
                <a:r>
                  <a:rPr lang="en-US" sz="7400" b="1" dirty="0">
                    <a:solidFill>
                      <a:srgbClr val="FF0000"/>
                    </a:solidFill>
                  </a:rPr>
                  <a:t>  a</a:t>
                </a:r>
                <a14:m>
                  <m:oMath xmlns:m="http://schemas.openxmlformats.org/officeDocument/2006/math">
                    <m:r>
                      <a:rPr lang="en-US" sz="74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≠</m:t>
                    </m:r>
                    <m:r>
                      <a:rPr lang="en-US" sz="74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𝟎</m:t>
                    </m:r>
                  </m:oMath>
                </a14:m>
                <a:r>
                  <a:rPr lang="ru-RU" sz="7400" b="1" dirty="0">
                    <a:solidFill>
                      <a:srgbClr val="FF0000"/>
                    </a:solidFill>
                  </a:rPr>
                  <a:t> . </a:t>
                </a:r>
                <a:endParaRPr lang="en-US" sz="7400" b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uk-UA" sz="7200" b="1" dirty="0" smtClean="0"/>
                  <a:t>1.Розв´язати рівняння: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72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uk-UA" sz="7200" b="1" i="1" smtClean="0">
                            <a:latin typeface="Cambria Math"/>
                          </a:rPr>
                          <m:t>  х</m:t>
                        </m:r>
                      </m:e>
                      <m:sup>
                        <m:r>
                          <a:rPr lang="uk-UA" sz="7200" b="1" i="1" smtClean="0">
                            <a:latin typeface="Cambria Math"/>
                          </a:rPr>
                          <m:t>𝟒</m:t>
                        </m:r>
                      </m:sup>
                    </m:sSup>
                  </m:oMath>
                </a14:m>
                <a:r>
                  <a:rPr lang="ru-RU" sz="7200" b="1" dirty="0" smtClean="0"/>
                  <a:t>+5х²+4=0,</a:t>
                </a:r>
              </a:p>
              <a:p>
                <a:pPr marL="0" indent="0">
                  <a:buNone/>
                </a:pPr>
                <a:r>
                  <a:rPr lang="uk-UA" sz="7200" b="1" dirty="0" smtClean="0"/>
                  <a:t>Робимо заміну змінної: </a:t>
                </a:r>
                <a:r>
                  <a:rPr lang="ru-RU" sz="7200" b="1" dirty="0" smtClean="0"/>
                  <a:t>х²=</a:t>
                </a:r>
                <a:r>
                  <a:rPr lang="en-US" sz="7200" b="1" dirty="0" smtClean="0"/>
                  <a:t>t</a:t>
                </a:r>
                <a:r>
                  <a:rPr lang="uk-UA" sz="7200" b="1" dirty="0" smtClean="0"/>
                  <a:t>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7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uk-UA" sz="7200" b="1" i="1">
                            <a:latin typeface="Cambria Math"/>
                          </a:rPr>
                          <m:t>  х</m:t>
                        </m:r>
                      </m:e>
                      <m:sup>
                        <m:r>
                          <a:rPr lang="uk-UA" sz="7200" b="1" i="1">
                            <a:latin typeface="Cambria Math"/>
                          </a:rPr>
                          <m:t>𝟒</m:t>
                        </m:r>
                      </m:sup>
                    </m:sSup>
                  </m:oMath>
                </a14:m>
                <a:r>
                  <a:rPr lang="ru-RU" sz="7200" b="1" dirty="0" smtClean="0"/>
                  <a:t>=</a:t>
                </a:r>
                <a:r>
                  <a:rPr lang="en-US" sz="7200" b="1" dirty="0"/>
                  <a:t> </a:t>
                </a:r>
                <a:r>
                  <a:rPr lang="en-US" sz="7200" b="1" dirty="0" smtClean="0"/>
                  <a:t>t²</a:t>
                </a:r>
                <a:endParaRPr lang="uk-UA" sz="7200" b="1" dirty="0" smtClean="0"/>
              </a:p>
              <a:p>
                <a:pPr marL="0" indent="0">
                  <a:buNone/>
                </a:pPr>
                <a:r>
                  <a:rPr lang="uk-UA" sz="7200" b="1" dirty="0" smtClean="0"/>
                  <a:t>Розв´язуємо отримане квадратне рівняння відносно </a:t>
                </a:r>
                <a:r>
                  <a:rPr lang="en-US" sz="7200" b="1" dirty="0" smtClean="0"/>
                  <a:t>t</a:t>
                </a:r>
                <a:r>
                  <a:rPr lang="uk-UA" sz="7200" b="1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sz="7200" b="1" dirty="0" smtClean="0"/>
                  <a:t> t²</a:t>
                </a:r>
                <a:r>
                  <a:rPr lang="uk-UA" sz="7200" b="1" dirty="0" smtClean="0"/>
                  <a:t>+5</a:t>
                </a:r>
                <a:r>
                  <a:rPr lang="en-US" sz="7200" b="1" dirty="0"/>
                  <a:t> </a:t>
                </a:r>
                <a:r>
                  <a:rPr lang="en-US" sz="7200" b="1" dirty="0" smtClean="0"/>
                  <a:t>t</a:t>
                </a:r>
                <a:r>
                  <a:rPr lang="uk-UA" sz="7200" b="1" dirty="0" smtClean="0"/>
                  <a:t>+4=0,</a:t>
                </a:r>
              </a:p>
              <a:p>
                <a:pPr marL="0" indent="0">
                  <a:buNone/>
                </a:pPr>
                <a:r>
                  <a:rPr lang="uk-UA" sz="7200" b="1" dirty="0" smtClean="0"/>
                  <a:t>Розв´язавши дане рівняння або за формулою коренів, або за теоремою </a:t>
                </a:r>
                <a:r>
                  <a:rPr lang="uk-UA" sz="7200" b="1" dirty="0" err="1" smtClean="0"/>
                  <a:t>Вієта</a:t>
                </a:r>
                <a:r>
                  <a:rPr lang="uk-UA" sz="7200" b="1" dirty="0" smtClean="0"/>
                  <a:t> отримаємо</a:t>
                </a:r>
              </a:p>
              <a:p>
                <a:pPr marL="0" indent="0">
                  <a:buNone/>
                </a:pPr>
                <a:r>
                  <a:rPr lang="uk-UA" sz="7200" b="1" dirty="0" smtClean="0"/>
                  <a:t>  </a:t>
                </a:r>
                <a:r>
                  <a:rPr lang="en-US" sz="7200" b="1" dirty="0" smtClean="0"/>
                  <a:t>t</a:t>
                </a:r>
                <a:r>
                  <a:rPr lang="uk-UA" sz="7200" b="1" dirty="0" smtClean="0"/>
                  <a:t>=-1;</a:t>
                </a:r>
                <a:r>
                  <a:rPr lang="en-US" sz="7200" b="1" dirty="0"/>
                  <a:t> </a:t>
                </a:r>
                <a:r>
                  <a:rPr lang="en-US" sz="7200" b="1" dirty="0" smtClean="0"/>
                  <a:t>t</a:t>
                </a:r>
                <a:r>
                  <a:rPr lang="uk-UA" sz="7200" b="1" dirty="0" smtClean="0"/>
                  <a:t>=-4.Робимо обернену заміну:</a:t>
                </a:r>
              </a:p>
              <a:p>
                <a:pPr marL="0" indent="0">
                  <a:buNone/>
                </a:pPr>
                <a:r>
                  <a:rPr lang="uk-UA" sz="7200" b="1" dirty="0" smtClean="0"/>
                  <a:t>1)</a:t>
                </a:r>
                <a:r>
                  <a:rPr lang="ru-RU" sz="7200" b="1" dirty="0"/>
                  <a:t> </a:t>
                </a:r>
                <a:r>
                  <a:rPr lang="ru-RU" sz="7200" b="1" dirty="0" smtClean="0"/>
                  <a:t>х²=-1 –</a:t>
                </a:r>
                <a:r>
                  <a:rPr lang="ru-RU" sz="7200" b="1" dirty="0" err="1" smtClean="0"/>
                  <a:t>рівняння</a:t>
                </a:r>
                <a:r>
                  <a:rPr lang="ru-RU" sz="7200" b="1" dirty="0" smtClean="0"/>
                  <a:t> </a:t>
                </a:r>
                <a:r>
                  <a:rPr lang="ru-RU" sz="7200" b="1" dirty="0" err="1" smtClean="0"/>
                  <a:t>розв´язків</a:t>
                </a:r>
                <a:r>
                  <a:rPr lang="ru-RU" sz="7200" b="1" dirty="0" smtClean="0"/>
                  <a:t> не </a:t>
                </a:r>
                <a:r>
                  <a:rPr lang="ru-RU" sz="7200" b="1" dirty="0" err="1" smtClean="0"/>
                  <a:t>має</a:t>
                </a:r>
                <a:r>
                  <a:rPr lang="ru-RU" sz="7200" b="1" dirty="0" smtClean="0"/>
                  <a:t>.</a:t>
                </a:r>
              </a:p>
              <a:p>
                <a:pPr marL="0" indent="0">
                  <a:buNone/>
                </a:pPr>
                <a:r>
                  <a:rPr lang="uk-UA" sz="7200" b="1" dirty="0" smtClean="0"/>
                  <a:t>2)</a:t>
                </a:r>
                <a:r>
                  <a:rPr lang="uk-UA" sz="7200" b="1" dirty="0"/>
                  <a:t> </a:t>
                </a:r>
                <a:r>
                  <a:rPr lang="ru-RU" sz="7200" b="1" dirty="0" smtClean="0"/>
                  <a:t> </a:t>
                </a:r>
                <a:r>
                  <a:rPr lang="ru-RU" sz="7200" b="1" dirty="0"/>
                  <a:t>х²</a:t>
                </a:r>
                <a:r>
                  <a:rPr lang="ru-RU" sz="7200" b="1" dirty="0" smtClean="0"/>
                  <a:t>=-4 - </a:t>
                </a:r>
                <a:r>
                  <a:rPr lang="ru-RU" sz="7200" b="1" dirty="0" err="1" smtClean="0"/>
                  <a:t>рівняння</a:t>
                </a:r>
                <a:r>
                  <a:rPr lang="ru-RU" sz="7200" b="1" dirty="0" smtClean="0"/>
                  <a:t> </a:t>
                </a:r>
                <a:r>
                  <a:rPr lang="ru-RU" sz="7200" b="1" dirty="0" err="1"/>
                  <a:t>розв´язків</a:t>
                </a:r>
                <a:r>
                  <a:rPr lang="ru-RU" sz="7200" b="1" dirty="0"/>
                  <a:t> не </a:t>
                </a:r>
                <a:r>
                  <a:rPr lang="ru-RU" sz="7200" b="1" dirty="0" err="1"/>
                  <a:t>має</a:t>
                </a:r>
                <a:r>
                  <a:rPr lang="ru-RU" sz="7200" b="1" dirty="0" smtClean="0"/>
                  <a:t>.</a:t>
                </a:r>
              </a:p>
              <a:p>
                <a:pPr marL="0" indent="0">
                  <a:buNone/>
                </a:pPr>
                <a:r>
                  <a:rPr lang="uk-UA" sz="7200" b="1" dirty="0" smtClean="0"/>
                  <a:t>Відповідь :</a:t>
                </a:r>
                <a:r>
                  <a:rPr lang="ru-RU" sz="7200" b="1" dirty="0" err="1"/>
                  <a:t>рівняння</a:t>
                </a:r>
                <a:r>
                  <a:rPr lang="ru-RU" sz="7200" b="1" dirty="0"/>
                  <a:t> </a:t>
                </a:r>
                <a:r>
                  <a:rPr lang="ru-RU" sz="7200" b="1" dirty="0" err="1"/>
                  <a:t>розв´язків</a:t>
                </a:r>
                <a:r>
                  <a:rPr lang="ru-RU" sz="7200" b="1" dirty="0"/>
                  <a:t> не </a:t>
                </a:r>
                <a:r>
                  <a:rPr lang="ru-RU" sz="7200" b="1" dirty="0" err="1"/>
                  <a:t>має</a:t>
                </a:r>
                <a:r>
                  <a:rPr lang="ru-RU" sz="7200" b="1" dirty="0" smtClean="0"/>
                  <a:t>.</a:t>
                </a:r>
              </a:p>
              <a:p>
                <a:pPr marL="0" indent="0">
                  <a:buNone/>
                </a:pPr>
                <a:r>
                  <a:rPr lang="uk-UA" sz="7200" b="1" dirty="0" smtClean="0"/>
                  <a:t>2.Розв´язати </a:t>
                </a:r>
                <a:r>
                  <a:rPr lang="uk-UA" sz="7200" b="1" dirty="0"/>
                  <a:t>рівняння: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7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uk-UA" sz="7200" b="1" i="1">
                            <a:latin typeface="Cambria Math"/>
                          </a:rPr>
                          <m:t>  х</m:t>
                        </m:r>
                      </m:e>
                      <m:sup>
                        <m:r>
                          <a:rPr lang="uk-UA" sz="7200" b="1" i="1">
                            <a:latin typeface="Cambria Math"/>
                          </a:rPr>
                          <m:t>𝟒</m:t>
                        </m:r>
                      </m:sup>
                    </m:sSup>
                    <m:r>
                      <a:rPr lang="uk-UA" sz="7200" b="1" i="0" smtClean="0">
                        <a:latin typeface="Cambria Math"/>
                      </a:rPr>
                      <m:t>−</m:t>
                    </m:r>
                  </m:oMath>
                </a14:m>
                <a:r>
                  <a:rPr lang="ru-RU" sz="7200" b="1" dirty="0"/>
                  <a:t>5х²+4=0</a:t>
                </a:r>
                <a:r>
                  <a:rPr lang="ru-RU" sz="7200" b="1" dirty="0" smtClean="0"/>
                  <a:t>,</a:t>
                </a:r>
              </a:p>
              <a:p>
                <a:pPr marL="0" indent="0">
                  <a:buNone/>
                </a:pPr>
                <a:r>
                  <a:rPr lang="uk-UA" sz="7200" b="1" dirty="0"/>
                  <a:t>Робимо заміну змінної: </a:t>
                </a:r>
                <a:r>
                  <a:rPr lang="ru-RU" sz="7200" b="1" dirty="0"/>
                  <a:t>х²=</a:t>
                </a:r>
                <a:r>
                  <a:rPr lang="en-US" sz="7200" b="1" dirty="0"/>
                  <a:t>t</a:t>
                </a:r>
                <a:r>
                  <a:rPr lang="uk-UA" sz="7200" b="1" dirty="0"/>
                  <a:t>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7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uk-UA" sz="7200" b="1" i="1">
                            <a:latin typeface="Cambria Math"/>
                          </a:rPr>
                          <m:t>  х</m:t>
                        </m:r>
                      </m:e>
                      <m:sup>
                        <m:r>
                          <a:rPr lang="uk-UA" sz="7200" b="1" i="1">
                            <a:latin typeface="Cambria Math"/>
                          </a:rPr>
                          <m:t>𝟒</m:t>
                        </m:r>
                      </m:sup>
                    </m:sSup>
                  </m:oMath>
                </a14:m>
                <a:r>
                  <a:rPr lang="ru-RU" sz="7200" b="1" dirty="0"/>
                  <a:t>=</a:t>
                </a:r>
                <a:r>
                  <a:rPr lang="en-US" sz="7200" b="1" dirty="0"/>
                  <a:t> t²</a:t>
                </a:r>
                <a:endParaRPr lang="uk-UA" sz="7200" b="1" dirty="0"/>
              </a:p>
              <a:p>
                <a:pPr marL="0" indent="0">
                  <a:buNone/>
                </a:pPr>
                <a:r>
                  <a:rPr lang="uk-UA" sz="7200" b="1" dirty="0"/>
                  <a:t>Розв´язуємо отримане квадратне рівняння </a:t>
                </a:r>
                <a:r>
                  <a:rPr lang="uk-UA" sz="7200" b="1" dirty="0" err="1"/>
                  <a:t>відноно</a:t>
                </a:r>
                <a:r>
                  <a:rPr lang="uk-UA" sz="7200" b="1" dirty="0"/>
                  <a:t> </a:t>
                </a:r>
                <a:r>
                  <a:rPr lang="en-US" sz="7200" b="1" dirty="0"/>
                  <a:t>t</a:t>
                </a:r>
                <a:r>
                  <a:rPr lang="uk-UA" sz="7200" b="1" dirty="0"/>
                  <a:t>.</a:t>
                </a:r>
              </a:p>
              <a:p>
                <a:pPr marL="0" indent="0">
                  <a:buNone/>
                </a:pPr>
                <a:r>
                  <a:rPr lang="en-US" sz="7200" b="1" dirty="0"/>
                  <a:t> </a:t>
                </a:r>
                <a:r>
                  <a:rPr lang="en-US" sz="7200" b="1" dirty="0" smtClean="0"/>
                  <a:t>t²</a:t>
                </a:r>
                <a:r>
                  <a:rPr lang="uk-UA" sz="7200" b="1" dirty="0" smtClean="0"/>
                  <a:t>-5</a:t>
                </a:r>
                <a:r>
                  <a:rPr lang="en-US" sz="7200" b="1" dirty="0" smtClean="0"/>
                  <a:t> </a:t>
                </a:r>
                <a:r>
                  <a:rPr lang="en-US" sz="7200" b="1" dirty="0"/>
                  <a:t>t</a:t>
                </a:r>
                <a:r>
                  <a:rPr lang="uk-UA" sz="7200" b="1" dirty="0" smtClean="0"/>
                  <a:t>+4=0</a:t>
                </a:r>
              </a:p>
              <a:p>
                <a:pPr marL="0" indent="0">
                  <a:buNone/>
                </a:pPr>
                <a:r>
                  <a:rPr lang="uk-UA" sz="7200" b="1" dirty="0" smtClean="0"/>
                  <a:t>Розв´язавши </a:t>
                </a:r>
                <a:r>
                  <a:rPr lang="uk-UA" sz="7200" b="1" dirty="0"/>
                  <a:t>дане рівняння або за формулою коренів</a:t>
                </a:r>
                <a:r>
                  <a:rPr lang="uk-UA" sz="7200" b="1" dirty="0" smtClean="0"/>
                  <a:t>, або </a:t>
                </a:r>
                <a:r>
                  <a:rPr lang="uk-UA" sz="7200" b="1" dirty="0"/>
                  <a:t>за теоремою </a:t>
                </a:r>
                <a:r>
                  <a:rPr lang="uk-UA" sz="7200" b="1" dirty="0" err="1"/>
                  <a:t>Вієта</a:t>
                </a:r>
                <a:r>
                  <a:rPr lang="uk-UA" sz="7200" b="1" dirty="0"/>
                  <a:t> </a:t>
                </a:r>
                <a:r>
                  <a:rPr lang="uk-UA" sz="7200" b="1" dirty="0" smtClean="0"/>
                  <a:t>отримаємо  </a:t>
                </a:r>
                <a:r>
                  <a:rPr lang="en-US" sz="7200" b="1" dirty="0"/>
                  <a:t>t</a:t>
                </a:r>
                <a:r>
                  <a:rPr lang="uk-UA" sz="7200" b="1" dirty="0" smtClean="0"/>
                  <a:t>=1</a:t>
                </a:r>
                <a:r>
                  <a:rPr lang="uk-UA" sz="7200" b="1" dirty="0"/>
                  <a:t>;</a:t>
                </a:r>
                <a:r>
                  <a:rPr lang="en-US" sz="7200" b="1" dirty="0"/>
                  <a:t> t</a:t>
                </a:r>
                <a:r>
                  <a:rPr lang="uk-UA" sz="7200" b="1" dirty="0" smtClean="0"/>
                  <a:t>=4. </a:t>
                </a:r>
              </a:p>
              <a:p>
                <a:pPr marL="0" indent="0">
                  <a:buNone/>
                </a:pPr>
                <a:r>
                  <a:rPr lang="uk-UA" sz="7200" b="1" dirty="0" smtClean="0"/>
                  <a:t>Робимо </a:t>
                </a:r>
                <a:r>
                  <a:rPr lang="uk-UA" sz="7200" b="1" dirty="0"/>
                  <a:t>обернену заміну</a:t>
                </a:r>
                <a:r>
                  <a:rPr lang="uk-UA" sz="7200" b="1" dirty="0" smtClean="0"/>
                  <a:t>:</a:t>
                </a:r>
              </a:p>
              <a:p>
                <a:pPr marL="0" indent="0">
                  <a:buNone/>
                </a:pPr>
                <a:r>
                  <a:rPr lang="uk-UA" sz="7200" b="1" dirty="0"/>
                  <a:t>1)</a:t>
                </a:r>
                <a:r>
                  <a:rPr lang="ru-RU" sz="7200" b="1" dirty="0"/>
                  <a:t> </a:t>
                </a:r>
                <a:r>
                  <a:rPr lang="ru-RU" sz="7200" b="1" dirty="0" smtClean="0"/>
                  <a:t>х²=1; х=-1,х=1</a:t>
                </a:r>
              </a:p>
              <a:p>
                <a:pPr marL="0" indent="0">
                  <a:buNone/>
                </a:pPr>
                <a:r>
                  <a:rPr lang="uk-UA" sz="7200" b="1" dirty="0"/>
                  <a:t>2) </a:t>
                </a:r>
                <a:r>
                  <a:rPr lang="ru-RU" sz="7200" b="1" dirty="0"/>
                  <a:t> </a:t>
                </a:r>
                <a:r>
                  <a:rPr lang="ru-RU" sz="7200" b="1" dirty="0" smtClean="0"/>
                  <a:t>х²=4</a:t>
                </a:r>
                <a:r>
                  <a:rPr lang="ru-RU" sz="7200" b="1" dirty="0"/>
                  <a:t>; х</a:t>
                </a:r>
                <a:r>
                  <a:rPr lang="ru-RU" sz="7200" b="1" dirty="0" smtClean="0"/>
                  <a:t>=-2,х=2.</a:t>
                </a:r>
                <a:endParaRPr lang="ru-RU" sz="7200" b="1" dirty="0"/>
              </a:p>
              <a:p>
                <a:pPr marL="0" indent="0">
                  <a:buNone/>
                </a:pPr>
                <a:r>
                  <a:rPr lang="uk-UA" sz="7200" b="1" dirty="0" smtClean="0"/>
                  <a:t>Відповідь:-2;-1;1;2.</a:t>
                </a:r>
                <a:endParaRPr lang="uk-UA" sz="7200" b="1" dirty="0"/>
              </a:p>
              <a:p>
                <a:endParaRPr lang="ru-RU" sz="48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685800"/>
                <a:ext cx="8229600" cy="6019800"/>
              </a:xfrm>
              <a:blipFill rotWithShape="0">
                <a:blip r:embed="rId2"/>
                <a:stretch>
                  <a:fillRect l="-741" t="-1317" b="-16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7308304" y="210706"/>
            <a:ext cx="1650260" cy="369332"/>
          </a:xfrm>
          <a:prstGeom prst="rect">
            <a:avLst/>
          </a:prstGeom>
          <a:noFill/>
        </p:spPr>
        <p:txBody>
          <a:bodyPr wrap="none" rtlCol="0">
            <a:prstTxWarp prst="textChevron">
              <a:avLst/>
            </a:prstTxWarp>
            <a:spAutoFit/>
          </a:bodyPr>
          <a:lstStyle/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 треба вміти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6599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86600" cy="1143000"/>
          </a:xfrm>
        </p:spPr>
        <p:txBody>
          <a:bodyPr>
            <a:normAutofit fontScale="90000"/>
          </a:bodyPr>
          <a:lstStyle/>
          <a:p>
            <a:r>
              <a:rPr lang="uk-UA" dirty="0" err="1" smtClean="0"/>
              <a:t>Дробово</a:t>
            </a:r>
            <a:r>
              <a:rPr lang="uk-UA" dirty="0" smtClean="0"/>
              <a:t>-раціональні рівняння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17638"/>
            <a:ext cx="8784976" cy="1075258"/>
          </a:xfrm>
        </p:spPr>
        <p:txBody>
          <a:bodyPr>
            <a:normAutofit fontScale="77500" lnSpcReduction="20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137160" indent="0">
              <a:buNone/>
            </a:pPr>
            <a:r>
              <a:rPr lang="ru-RU" sz="3400" b="1" dirty="0" err="1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Дробово</a:t>
            </a:r>
            <a:r>
              <a:rPr lang="ru-RU" sz="34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- </a:t>
            </a:r>
            <a:r>
              <a:rPr lang="ru-RU" sz="3400" b="1" dirty="0" err="1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раціональне</a:t>
            </a:r>
            <a:r>
              <a:rPr lang="ru-RU" sz="34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 </a:t>
            </a:r>
            <a:r>
              <a:rPr lang="ru-RU" sz="3400" b="1" dirty="0" err="1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рівняння</a:t>
            </a:r>
            <a:r>
              <a:rPr lang="ru-RU" sz="34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 — </a:t>
            </a:r>
            <a:r>
              <a:rPr lang="ru-RU" sz="3400" b="1" dirty="0" err="1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це</a:t>
            </a:r>
            <a:r>
              <a:rPr lang="ru-RU" sz="34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 </a:t>
            </a:r>
            <a:r>
              <a:rPr lang="ru-RU" sz="3400" b="1" dirty="0" err="1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рівняння</a:t>
            </a:r>
            <a:r>
              <a:rPr lang="ru-RU" sz="34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, в </a:t>
            </a:r>
            <a:r>
              <a:rPr lang="ru-RU" sz="3400" b="1" dirty="0" err="1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якого</a:t>
            </a:r>
            <a:r>
              <a:rPr lang="ru-RU" sz="34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 </a:t>
            </a:r>
            <a:r>
              <a:rPr lang="ru-RU" sz="3400" b="1" dirty="0" err="1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ліва</a:t>
            </a:r>
            <a:r>
              <a:rPr lang="ru-RU" sz="34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 </a:t>
            </a:r>
            <a:r>
              <a:rPr lang="ru-RU" sz="3400" b="1" dirty="0" err="1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або</a:t>
            </a:r>
            <a:r>
              <a:rPr lang="ru-RU" sz="34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 права </a:t>
            </a:r>
            <a:r>
              <a:rPr lang="ru-RU" sz="3400" b="1" dirty="0" err="1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частина</a:t>
            </a:r>
            <a:r>
              <a:rPr lang="ru-RU" sz="34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 </a:t>
            </a:r>
            <a:r>
              <a:rPr lang="ru-RU" sz="3400" b="1" dirty="0" err="1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або</a:t>
            </a:r>
            <a:r>
              <a:rPr lang="ru-RU" sz="34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 </a:t>
            </a:r>
            <a:r>
              <a:rPr lang="ru-RU" sz="3400" b="1" dirty="0" err="1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обидві</a:t>
            </a:r>
            <a:r>
              <a:rPr lang="ru-RU" sz="34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 — </a:t>
            </a:r>
            <a:r>
              <a:rPr lang="ru-RU" sz="3400" b="1" dirty="0" err="1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дробові</a:t>
            </a:r>
            <a:r>
              <a:rPr lang="ru-RU" sz="34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 </a:t>
            </a:r>
            <a:r>
              <a:rPr lang="ru-RU" sz="3400" b="1" dirty="0" err="1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вирази</a:t>
            </a:r>
            <a:r>
              <a:rPr lang="ru-RU" sz="34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08304" y="188640"/>
            <a:ext cx="1646669" cy="369332"/>
          </a:xfrm>
          <a:prstGeom prst="rect">
            <a:avLst/>
          </a:prstGeom>
          <a:noFill/>
        </p:spPr>
        <p:txBody>
          <a:bodyPr wrap="none" rtlCol="0">
            <a:prstTxWarp prst="textChevron">
              <a:avLst/>
            </a:prstTxWarp>
            <a:spAutoFit/>
          </a:bodyPr>
          <a:lstStyle/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 треба знати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Объект 2"/>
              <p:cNvSpPr txBox="1">
                <a:spLocks/>
              </p:cNvSpPr>
              <p:nvPr/>
            </p:nvSpPr>
            <p:spPr>
              <a:xfrm>
                <a:off x="107504" y="2138529"/>
                <a:ext cx="6695861" cy="4709160"/>
              </a:xfrm>
              <a:prstGeom prst="rect">
                <a:avLst/>
              </a:prstGeom>
            </p:spPr>
            <p:txBody>
              <a:bodyPr vert="horz">
                <a:normAutofit fontScale="92500" lnSpcReduction="10000"/>
              </a:bodyPr>
              <a:lstStyle>
                <a:lvl1pPr marL="548640" indent="-411480" algn="l" rtl="0" eaLnBrk="1" latinLnBrk="0" hangingPunct="1">
                  <a:spcBef>
                    <a:spcPct val="20000"/>
                  </a:spcBef>
                  <a:buClr>
                    <a:schemeClr val="tx1">
                      <a:shade val="95000"/>
                    </a:schemeClr>
                  </a:buClr>
                  <a:buSzPct val="65000"/>
                  <a:buFont typeface="Wingdings 2"/>
                  <a:buChar char=""/>
                  <a:defRPr kumimoji="0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868680" indent="-283464" algn="l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SzPct val="80000"/>
                  <a:buFont typeface="Wingdings 2"/>
                  <a:buChar char="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33856" indent="-228600" algn="l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SzPct val="95000"/>
                  <a:buFont typeface="Wingdings"/>
                  <a:buChar char=""/>
                  <a:defRPr kumimoji="0"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53312" indent="-182880" algn="l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SzPct val="100000"/>
                  <a:buFont typeface="Wingdings 3"/>
                  <a:buChar char="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45336" indent="-182880" algn="l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Font typeface="Wingdings 2"/>
                  <a:buChar char="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64792" indent="-182880" algn="l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Font typeface="Wingdings 3"/>
                  <a:buChar char="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65960" indent="-182880" algn="l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Font typeface="Wingdings 2"/>
                  <a:buChar char="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67128" indent="-182880" algn="l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Font typeface="Wingdings 2"/>
                  <a:buChar char=""/>
                  <a:defRPr kumimoji="0"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368296" indent="-182880" algn="l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Font typeface="Wingdings 2"/>
                  <a:buChar char=""/>
                  <a:defRPr kumimoji="0"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37160" indent="0">
                  <a:buNone/>
                </a:pPr>
                <a:r>
                  <a:rPr lang="uk-UA" sz="2400" b="1" dirty="0" smtClean="0"/>
                  <a:t>1.Розв´язати рівняння:</a:t>
                </a:r>
                <a:endParaRPr lang="ru-RU" sz="2400" b="1" i="1" dirty="0" smtClean="0">
                  <a:latin typeface="Cambria Math"/>
                </a:endParaRPr>
              </a:p>
              <a:p>
                <a:pPr marL="13716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sz="2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uk-UA" sz="24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uk-UA" sz="2400" b="1" i="1" smtClean="0">
                                <a:latin typeface="Cambria Math"/>
                              </a:rPr>
                              <m:t>х+</m:t>
                            </m:r>
                            <m:r>
                              <a:rPr lang="uk-UA" sz="2400" b="1" i="1" smtClean="0">
                                <a:latin typeface="Cambria Math"/>
                              </a:rPr>
                              <m:t>𝟏</m:t>
                            </m:r>
                          </m:e>
                        </m:d>
                        <m:d>
                          <m:dPr>
                            <m:ctrlPr>
                              <a:rPr lang="uk-UA" sz="24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uk-UA" sz="2400" b="1" i="1" smtClean="0">
                                <a:latin typeface="Cambria Math"/>
                              </a:rPr>
                              <m:t>х+</m:t>
                            </m:r>
                            <m:r>
                              <a:rPr lang="uk-UA" sz="2400" b="1" i="1" smtClean="0">
                                <a:latin typeface="Cambria Math"/>
                              </a:rPr>
                              <m:t>𝟐</m:t>
                            </m:r>
                          </m:e>
                        </m:d>
                        <m:r>
                          <a:rPr lang="uk-UA" sz="2400" b="1" i="1" smtClean="0">
                            <a:latin typeface="Cambria Math"/>
                          </a:rPr>
                          <m:t>−(х−</m:t>
                        </m:r>
                        <m:r>
                          <a:rPr lang="uk-UA" sz="2400" b="1" i="1" smtClean="0">
                            <a:latin typeface="Cambria Math"/>
                          </a:rPr>
                          <m:t>𝟐</m:t>
                        </m:r>
                        <m:r>
                          <a:rPr lang="uk-UA" sz="2400" b="1" i="1" smtClean="0">
                            <a:latin typeface="Cambria Math"/>
                          </a:rPr>
                          <m:t>)(х−</m:t>
                        </m:r>
                        <m:r>
                          <a:rPr lang="uk-UA" sz="2400" b="1" i="1" smtClean="0">
                            <a:latin typeface="Cambria Math"/>
                          </a:rPr>
                          <m:t>𝟑</m:t>
                        </m:r>
                        <m:r>
                          <a:rPr lang="uk-UA" sz="2400" b="1" i="1" smtClean="0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uk-UA" sz="2400" b="1" i="1" smtClean="0">
                            <a:latin typeface="Cambria Math"/>
                          </a:rPr>
                          <m:t>(х−</m:t>
                        </m:r>
                        <m:r>
                          <a:rPr lang="uk-UA" sz="2400" b="1" i="1" smtClean="0">
                            <a:latin typeface="Cambria Math"/>
                          </a:rPr>
                          <m:t>𝟐</m:t>
                        </m:r>
                        <m:r>
                          <a:rPr lang="uk-UA" sz="2400" b="1" i="1" smtClean="0">
                            <a:latin typeface="Cambria Math"/>
                          </a:rPr>
                          <m:t>)(х+</m:t>
                        </m:r>
                        <m:r>
                          <a:rPr lang="uk-UA" sz="2400" b="1" i="1" smtClean="0">
                            <a:latin typeface="Cambria Math"/>
                          </a:rPr>
                          <m:t>𝟐</m:t>
                        </m:r>
                        <m:r>
                          <a:rPr lang="uk-UA" sz="2400" b="1" i="1" smtClean="0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r>
                  <a:rPr lang="ru-RU" sz="2400" b="1" dirty="0" smtClean="0"/>
                  <a:t>=0,</a:t>
                </a:r>
                <a:endParaRPr lang="ru-RU" b="1" dirty="0" smtClean="0"/>
              </a:p>
              <a:p>
                <a:pPr marL="13716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b="1" i="1" smtClean="0">
                            <a:latin typeface="Cambria Math"/>
                          </a:rPr>
                          <m:t>𝟖</m:t>
                        </m:r>
                        <m:r>
                          <a:rPr lang="uk-UA" b="1" i="1" smtClean="0">
                            <a:latin typeface="Cambria Math"/>
                          </a:rPr>
                          <m:t>х−</m:t>
                        </m:r>
                        <m:r>
                          <a:rPr lang="uk-UA" b="1" i="1" smtClean="0">
                            <a:latin typeface="Cambria Math"/>
                          </a:rPr>
                          <m:t>𝟒</m:t>
                        </m:r>
                      </m:num>
                      <m:den>
                        <m:r>
                          <a:rPr lang="uk-UA" b="1" i="1" smtClean="0">
                            <a:latin typeface="Cambria Math"/>
                          </a:rPr>
                          <m:t>х²−</m:t>
                        </m:r>
                        <m:r>
                          <a:rPr lang="uk-UA" b="1" i="1" smtClean="0">
                            <a:latin typeface="Cambria Math"/>
                          </a:rPr>
                          <m:t>𝟒</m:t>
                        </m:r>
                      </m:den>
                    </m:f>
                  </m:oMath>
                </a14:m>
                <a:r>
                  <a:rPr lang="ru-RU" b="1" dirty="0" smtClean="0"/>
                  <a:t>=</a:t>
                </a:r>
                <a:r>
                  <a:rPr lang="ru-RU" sz="2400" b="1" dirty="0" smtClean="0"/>
                  <a:t>0, 8х-4=0 ,х=0,5.</a:t>
                </a:r>
              </a:p>
              <a:p>
                <a:pPr marL="137160" indent="0">
                  <a:buNone/>
                </a:pPr>
                <a:r>
                  <a:rPr lang="uk-UA" sz="2400" b="1" dirty="0" smtClean="0"/>
                  <a:t>При х=0,5 знаменник  </a:t>
                </a:r>
                <a14:m>
                  <m:oMath xmlns:m="http://schemas.openxmlformats.org/officeDocument/2006/math">
                    <m:r>
                      <a:rPr lang="uk-UA" sz="2400" b="1" i="1">
                        <a:latin typeface="Cambria Math"/>
                      </a:rPr>
                      <m:t>х²−</m:t>
                    </m:r>
                    <m:r>
                      <a:rPr lang="uk-UA" sz="2400" b="1" i="1">
                        <a:latin typeface="Cambria Math"/>
                      </a:rPr>
                      <m:t>𝟒</m:t>
                    </m:r>
                    <m:r>
                      <a:rPr lang="uk-UA" sz="2400" b="1" i="1" smtClean="0">
                        <a:latin typeface="Cambria Math"/>
                        <a:ea typeface="Cambria Math"/>
                      </a:rPr>
                      <m:t>≠</m:t>
                    </m:r>
                    <m:r>
                      <a:rPr lang="uk-UA" sz="2400" b="1" i="1" smtClean="0">
                        <a:latin typeface="Cambria Math"/>
                        <a:ea typeface="Cambria Math"/>
                      </a:rPr>
                      <m:t>𝟎</m:t>
                    </m:r>
                  </m:oMath>
                </a14:m>
                <a:r>
                  <a:rPr lang="ru-RU" sz="2400" b="1" dirty="0" smtClean="0"/>
                  <a:t>, отже х=0,5-корінь </a:t>
                </a:r>
                <a:r>
                  <a:rPr lang="ru-RU" sz="2400" b="1" dirty="0" err="1" smtClean="0"/>
                  <a:t>рівняння</a:t>
                </a:r>
                <a:r>
                  <a:rPr lang="ru-RU" sz="2400" b="1" dirty="0" smtClean="0"/>
                  <a:t>.</a:t>
                </a:r>
              </a:p>
              <a:p>
                <a:pPr marL="137160" indent="0">
                  <a:buNone/>
                </a:pPr>
                <a:r>
                  <a:rPr lang="uk-UA" sz="2400" b="1" dirty="0" smtClean="0"/>
                  <a:t>2.Розв´язати рівняння:</a:t>
                </a:r>
                <a:endParaRPr lang="ru-RU" sz="2400" b="1" i="1" dirty="0">
                  <a:latin typeface="Cambria Math"/>
                </a:endParaRPr>
              </a:p>
              <a:p>
                <a:pPr marL="13716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sz="2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2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uk-UA" sz="2400" b="1" i="1" smtClean="0">
                                <a:latin typeface="Cambria Math"/>
                              </a:rPr>
                              <m:t>х</m:t>
                            </m:r>
                          </m:e>
                          <m:sup>
                            <m:r>
                              <a:rPr lang="uk-UA" sz="2400" b="1" i="1" smtClean="0">
                                <a:latin typeface="Cambria Math"/>
                              </a:rPr>
                              <m:t>𝟑</m:t>
                            </m:r>
                          </m:sup>
                        </m:sSup>
                        <m:r>
                          <a:rPr lang="uk-UA" sz="2400" b="1" i="1" smtClean="0">
                            <a:latin typeface="Cambria Math"/>
                          </a:rPr>
                          <m:t>−</m:t>
                        </m:r>
                        <m:r>
                          <a:rPr lang="uk-UA" sz="2400" b="1" i="1" smtClean="0">
                            <a:latin typeface="Cambria Math"/>
                          </a:rPr>
                          <m:t>𝟗</m:t>
                        </m:r>
                        <m:r>
                          <a:rPr lang="uk-UA" sz="2400" b="1" i="1" smtClean="0">
                            <a:latin typeface="Cambria Math"/>
                          </a:rPr>
                          <m:t>х</m:t>
                        </m:r>
                      </m:num>
                      <m:den>
                        <m:sSup>
                          <m:sSupPr>
                            <m:ctrlPr>
                              <a:rPr lang="ru-RU" sz="2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uk-UA" sz="2400" b="1" i="1" smtClean="0">
                                <a:latin typeface="Cambria Math"/>
                              </a:rPr>
                              <m:t>х</m:t>
                            </m:r>
                          </m:e>
                          <m:sup>
                            <m:r>
                              <a:rPr lang="uk-UA" sz="2400" b="1" i="1" smtClean="0">
                                <a:latin typeface="Cambria Math"/>
                              </a:rPr>
                              <m:t>𝟑</m:t>
                            </m:r>
                          </m:sup>
                        </m:sSup>
                        <m:r>
                          <a:rPr lang="uk-UA" sz="2400" b="1" i="1" smtClean="0">
                            <a:latin typeface="Cambria Math"/>
                          </a:rPr>
                          <m:t>+</m:t>
                        </m:r>
                        <m:r>
                          <a:rPr lang="uk-UA" sz="2400" b="1" i="1" smtClean="0">
                            <a:latin typeface="Cambria Math"/>
                          </a:rPr>
                          <m:t>𝟐𝟕</m:t>
                        </m:r>
                      </m:den>
                    </m:f>
                  </m:oMath>
                </a14:m>
                <a:r>
                  <a:rPr lang="ru-RU" sz="2400" b="1" dirty="0" smtClean="0"/>
                  <a:t>=0,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2400" b="1" i="1" smtClean="0">
                            <a:latin typeface="Cambria Math"/>
                          </a:rPr>
                          <m:t>х(х−</m:t>
                        </m:r>
                        <m:r>
                          <a:rPr lang="uk-UA" sz="2400" b="1" i="1" smtClean="0">
                            <a:latin typeface="Cambria Math"/>
                          </a:rPr>
                          <m:t>𝟑</m:t>
                        </m:r>
                        <m:r>
                          <a:rPr lang="uk-UA" sz="2400" b="1" i="1" smtClean="0">
                            <a:latin typeface="Cambria Math"/>
                          </a:rPr>
                          <m:t>)(х+</m:t>
                        </m:r>
                        <m:r>
                          <a:rPr lang="uk-UA" sz="2400" b="1" i="1" smtClean="0">
                            <a:latin typeface="Cambria Math"/>
                          </a:rPr>
                          <m:t>𝟑</m:t>
                        </m:r>
                        <m:r>
                          <a:rPr lang="uk-UA" sz="2400" b="1" i="1" smtClean="0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uk-UA" sz="2400" b="1" i="1" smtClean="0">
                            <a:latin typeface="Cambria Math"/>
                          </a:rPr>
                          <m:t>(х+</m:t>
                        </m:r>
                        <m:r>
                          <a:rPr lang="uk-UA" sz="2400" b="1" i="1" smtClean="0">
                            <a:latin typeface="Cambria Math"/>
                          </a:rPr>
                          <m:t>𝟑</m:t>
                        </m:r>
                        <m:r>
                          <a:rPr lang="uk-UA" sz="2400" b="1" i="1" smtClean="0">
                            <a:latin typeface="Cambria Math"/>
                          </a:rPr>
                          <m:t>)(</m:t>
                        </m:r>
                        <m:sSup>
                          <m:sSupPr>
                            <m:ctrlPr>
                              <a:rPr lang="uk-UA" sz="2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uk-UA" sz="2400" b="1" i="1" smtClean="0">
                                <a:latin typeface="Cambria Math"/>
                              </a:rPr>
                              <m:t>х</m:t>
                            </m:r>
                          </m:e>
                          <m:sup>
                            <m:r>
                              <a:rPr lang="uk-UA" sz="2400" b="1" i="1" smtClean="0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uk-UA" sz="2400" b="1" i="1" smtClean="0">
                            <a:latin typeface="Cambria Math"/>
                          </a:rPr>
                          <m:t>−</m:t>
                        </m:r>
                        <m:r>
                          <a:rPr lang="uk-UA" sz="2400" b="1" i="1" smtClean="0">
                            <a:latin typeface="Cambria Math"/>
                          </a:rPr>
                          <m:t>𝟑</m:t>
                        </m:r>
                        <m:r>
                          <a:rPr lang="uk-UA" sz="2400" b="1" i="1" smtClean="0">
                            <a:latin typeface="Cambria Math"/>
                          </a:rPr>
                          <m:t>х+</m:t>
                        </m:r>
                        <m:r>
                          <a:rPr lang="en-US" sz="2400" b="1" i="1" smtClean="0">
                            <a:latin typeface="Cambria Math"/>
                          </a:rPr>
                          <m:t>𝟗</m:t>
                        </m:r>
                        <m:r>
                          <a:rPr lang="uk-UA" sz="2400" b="1" i="1" smtClean="0">
                            <a:latin typeface="Cambria Math"/>
                          </a:rPr>
                          <m:t>)</m:t>
                        </m:r>
                      </m:den>
                    </m:f>
                    <m:r>
                      <a:rPr lang="uk-UA" sz="2400" b="1" smtClean="0">
                        <a:latin typeface="Cambria Math"/>
                      </a:rPr>
                      <m:t>=</m:t>
                    </m:r>
                    <m:r>
                      <a:rPr lang="uk-UA" sz="2400" b="1" i="1" smtClean="0">
                        <a:latin typeface="Cambria Math"/>
                      </a:rPr>
                      <m:t>𝟎</m:t>
                    </m:r>
                    <m:r>
                      <a:rPr lang="uk-UA" sz="2400" b="1" smtClean="0">
                        <a:latin typeface="Cambria Math"/>
                      </a:rPr>
                      <m:t>,</m:t>
                    </m:r>
                  </m:oMath>
                </a14:m>
                <a:r>
                  <a:rPr lang="uk-UA" sz="2400" b="1" dirty="0"/>
                  <a:t> </a:t>
                </a:r>
                <a:r>
                  <a:rPr lang="uk-UA" sz="2400" b="1" dirty="0" smtClean="0"/>
                  <a:t> </a:t>
                </a:r>
                <a14:m>
                  <m:oMath xmlns:m="http://schemas.openxmlformats.org/officeDocument/2006/math">
                    <m:r>
                      <a:rPr lang="uk-UA" sz="2000" b="1" i="1">
                        <a:latin typeface="Cambria Math"/>
                      </a:rPr>
                      <m:t>х(х−</m:t>
                    </m:r>
                    <m:r>
                      <a:rPr lang="uk-UA" sz="2000" b="1" i="1">
                        <a:latin typeface="Cambria Math"/>
                      </a:rPr>
                      <m:t>𝟑</m:t>
                    </m:r>
                    <m:r>
                      <a:rPr lang="uk-UA" sz="2000" b="1" i="1">
                        <a:latin typeface="Cambria Math"/>
                      </a:rPr>
                      <m:t>)(х+</m:t>
                    </m:r>
                    <m:r>
                      <a:rPr lang="uk-UA" sz="2000" b="1" i="1">
                        <a:latin typeface="Cambria Math"/>
                      </a:rPr>
                      <m:t>𝟑</m:t>
                    </m:r>
                    <m:r>
                      <a:rPr lang="uk-UA" sz="2000" b="1" i="1">
                        <a:latin typeface="Cambria Math"/>
                      </a:rPr>
                      <m:t>)</m:t>
                    </m:r>
                  </m:oMath>
                </a14:m>
                <a:r>
                  <a:rPr lang="ru-RU" sz="2000" b="1" dirty="0" smtClean="0"/>
                  <a:t>=0, х</a:t>
                </a:r>
                <a:r>
                  <a:rPr lang="ru-RU" sz="1000" b="1" dirty="0" smtClean="0"/>
                  <a:t>1</a:t>
                </a:r>
                <a:r>
                  <a:rPr lang="ru-RU" sz="2000" b="1" dirty="0" smtClean="0"/>
                  <a:t>=0;х</a:t>
                </a:r>
                <a:r>
                  <a:rPr lang="ru-RU" sz="1000" b="1" dirty="0" smtClean="0"/>
                  <a:t>2</a:t>
                </a:r>
                <a:r>
                  <a:rPr lang="ru-RU" sz="2000" b="1" dirty="0" smtClean="0"/>
                  <a:t>=3;х</a:t>
                </a:r>
                <a:r>
                  <a:rPr lang="ru-RU" sz="1000" b="1" dirty="0" smtClean="0"/>
                  <a:t>3</a:t>
                </a:r>
                <a:r>
                  <a:rPr lang="ru-RU" sz="2000" b="1" dirty="0" smtClean="0"/>
                  <a:t>=-3</a:t>
                </a:r>
                <a:r>
                  <a:rPr lang="ru-RU" sz="2400" b="1" dirty="0" smtClean="0"/>
                  <a:t> .</a:t>
                </a:r>
              </a:p>
              <a:p>
                <a:pPr marL="137160" indent="0">
                  <a:buNone/>
                </a:pPr>
                <a:r>
                  <a:rPr lang="uk-UA" sz="2400" b="1" dirty="0" smtClean="0"/>
                  <a:t>При х=-3 знаменник дорівнює 0,отже число -3 даного рівняння не </a:t>
                </a:r>
                <a:r>
                  <a:rPr lang="uk-UA" sz="2400" b="1" dirty="0" err="1" smtClean="0"/>
                  <a:t>задовільняє</a:t>
                </a:r>
                <a:r>
                  <a:rPr lang="uk-UA" sz="2400" b="1" dirty="0" smtClean="0"/>
                  <a:t>.</a:t>
                </a:r>
              </a:p>
              <a:p>
                <a:pPr marL="137160" indent="0">
                  <a:buNone/>
                </a:pPr>
                <a:r>
                  <a:rPr lang="uk-UA" sz="2400" b="1" dirty="0" smtClean="0"/>
                  <a:t>Відповідь:0; 3.</a:t>
                </a:r>
                <a:endParaRPr lang="ru-RU" sz="2400" b="1" dirty="0"/>
              </a:p>
            </p:txBody>
          </p:sp>
        </mc:Choice>
        <mc:Fallback xmlns="">
          <p:sp>
            <p:nvSpPr>
              <p:cNvPr id="6" name="Объек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2138529"/>
                <a:ext cx="6695861" cy="4709160"/>
              </a:xfrm>
              <a:prstGeom prst="rect">
                <a:avLst/>
              </a:prstGeom>
              <a:blipFill rotWithShape="0">
                <a:blip r:embed="rId2"/>
                <a:stretch>
                  <a:fillRect t="-1554" b="-1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12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zno.osvita.ua/doc/images/znotest/70/7073/matematika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26" y="864827"/>
            <a:ext cx="8809522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право с вырезом 3"/>
          <p:cNvSpPr/>
          <p:nvPr/>
        </p:nvSpPr>
        <p:spPr>
          <a:xfrm>
            <a:off x="77653" y="1548580"/>
            <a:ext cx="762000" cy="4572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580" name="Picture 4" descr="https://zno.osvita.ua/doc/images/znotest/125/12503/ds-math-2017-0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23" y="2834118"/>
            <a:ext cx="8885722" cy="1920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трелка вправо с вырезом 6"/>
          <p:cNvSpPr/>
          <p:nvPr/>
        </p:nvSpPr>
        <p:spPr>
          <a:xfrm>
            <a:off x="3657600" y="3428027"/>
            <a:ext cx="762000" cy="4572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582" name="Picture 6" descr="https://zno.osvita.ua/doc/images/znotest/189/18978/profil-demo-math-2021-0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23" y="4833921"/>
            <a:ext cx="8830225" cy="2024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трелка вправо с вырезом 7"/>
          <p:cNvSpPr/>
          <p:nvPr/>
        </p:nvSpPr>
        <p:spPr>
          <a:xfrm>
            <a:off x="186089" y="5405604"/>
            <a:ext cx="762000" cy="4572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Google Shape;173;p19"/>
          <p:cNvSpPr txBox="1">
            <a:spLocks noGrp="1"/>
          </p:cNvSpPr>
          <p:nvPr>
            <p:ph type="title"/>
          </p:nvPr>
        </p:nvSpPr>
        <p:spPr>
          <a:xfrm>
            <a:off x="762000" y="117605"/>
            <a:ext cx="7901014" cy="562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959"/>
              <a:buFont typeface="Century Gothic"/>
              <a:buNone/>
            </a:pPr>
            <a:r>
              <a:rPr lang="uk-UA" sz="5400" b="1" dirty="0" smtClean="0">
                <a:solidFill>
                  <a:srgbClr val="C00000"/>
                </a:solidFill>
              </a:rPr>
              <a:t>Готуємось </a:t>
            </a:r>
            <a:r>
              <a:rPr lang="uk-UA" sz="5400" b="1" dirty="0">
                <a:solidFill>
                  <a:srgbClr val="C00000"/>
                </a:solidFill>
              </a:rPr>
              <a:t>до ЗНО</a:t>
            </a:r>
            <a:endParaRPr sz="5400" b="1" dirty="0">
              <a:solidFill>
                <a:srgbClr val="C00000"/>
              </a:solidFill>
            </a:endParaRPr>
          </a:p>
        </p:txBody>
      </p:sp>
      <p:sp>
        <p:nvSpPr>
          <p:cNvPr id="11" name="Google Shape;173;p19"/>
          <p:cNvSpPr txBox="1">
            <a:spLocks/>
          </p:cNvSpPr>
          <p:nvPr/>
        </p:nvSpPr>
        <p:spPr bwMode="auto">
          <a:xfrm>
            <a:off x="876550" y="77990"/>
            <a:ext cx="7901014" cy="562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45700" rIns="91425" bIns="4570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959"/>
              <a:buFont typeface="Century Gothic"/>
              <a:buNone/>
            </a:pPr>
            <a:endParaRPr lang="uk-UA" sz="5400" b="1" kern="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518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01069050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Тема 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7F796F"/>
        </a:dk1>
        <a:lt1>
          <a:srgbClr val="FFFFFF"/>
        </a:lt1>
        <a:dk2>
          <a:srgbClr val="BDBB92"/>
        </a:dk2>
        <a:lt2>
          <a:srgbClr val="FFFFCC"/>
        </a:lt2>
        <a:accent1>
          <a:srgbClr val="8B91B9"/>
        </a:accent1>
        <a:accent2>
          <a:srgbClr val="D5D9B7"/>
        </a:accent2>
        <a:accent3>
          <a:srgbClr val="DBDAC7"/>
        </a:accent3>
        <a:accent4>
          <a:srgbClr val="DADADA"/>
        </a:accent4>
        <a:accent5>
          <a:srgbClr val="C4C7D9"/>
        </a:accent5>
        <a:accent6>
          <a:srgbClr val="C1C4A6"/>
        </a:accent6>
        <a:hlink>
          <a:srgbClr val="B46875"/>
        </a:hlink>
        <a:folHlink>
          <a:srgbClr val="C2BAA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EE"/>
        </a:lt1>
        <a:dk2>
          <a:srgbClr val="000000"/>
        </a:dk2>
        <a:lt2>
          <a:srgbClr val="C3B59F"/>
        </a:lt2>
        <a:accent1>
          <a:srgbClr val="9CB3D8"/>
        </a:accent1>
        <a:accent2>
          <a:srgbClr val="F8F8F8"/>
        </a:accent2>
        <a:accent3>
          <a:srgbClr val="FFFFF5"/>
        </a:accent3>
        <a:accent4>
          <a:srgbClr val="000000"/>
        </a:accent4>
        <a:accent5>
          <a:srgbClr val="CBD6E9"/>
        </a:accent5>
        <a:accent6>
          <a:srgbClr val="E1E1E1"/>
        </a:accent6>
        <a:hlink>
          <a:srgbClr val="A9A460"/>
        </a:hlink>
        <a:folHlink>
          <a:srgbClr val="E4E1D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5F5F5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01069050</Template>
  <TotalTime>1568</TotalTime>
  <Words>1062</Words>
  <Application>Microsoft Office PowerPoint</Application>
  <PresentationFormat>Экран (4:3)</PresentationFormat>
  <Paragraphs>444</Paragraphs>
  <Slides>33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48" baseType="lpstr">
      <vt:lpstr>Arial</vt:lpstr>
      <vt:lpstr>Arial Black</vt:lpstr>
      <vt:lpstr>Arial Cyr</vt:lpstr>
      <vt:lpstr>Arial Narrow</vt:lpstr>
      <vt:lpstr>Calibri</vt:lpstr>
      <vt:lpstr>Cambria Math</vt:lpstr>
      <vt:lpstr>Century Gothic</vt:lpstr>
      <vt:lpstr>Constantia</vt:lpstr>
      <vt:lpstr>Impact</vt:lpstr>
      <vt:lpstr>Monotype Corsiva</vt:lpstr>
      <vt:lpstr>Times New Roman</vt:lpstr>
      <vt:lpstr>Wingdings</vt:lpstr>
      <vt:lpstr>Wingdings 2</vt:lpstr>
      <vt:lpstr>01069050</vt:lpstr>
      <vt:lpstr>Формула</vt:lpstr>
      <vt:lpstr>            </vt:lpstr>
      <vt:lpstr> </vt:lpstr>
      <vt:lpstr>Пропорції</vt:lpstr>
      <vt:lpstr>Розв'язок пропорцій.</vt:lpstr>
      <vt:lpstr>Презентация PowerPoint</vt:lpstr>
      <vt:lpstr>Квадратні рівняння</vt:lpstr>
      <vt:lpstr>Приклади</vt:lpstr>
      <vt:lpstr>Дробово-раціональні рівняння</vt:lpstr>
      <vt:lpstr>Готуємось до ЗНО</vt:lpstr>
      <vt:lpstr>                      Розв’язування ірраціональних  рівнянь </vt:lpstr>
      <vt:lpstr>Презентация PowerPoint</vt:lpstr>
      <vt:lpstr>         - яке число?  </vt:lpstr>
      <vt:lpstr>Тест.</vt:lpstr>
      <vt:lpstr>Тест</vt:lpstr>
      <vt:lpstr>Приклад</vt:lpstr>
      <vt:lpstr>Приклад(ПЗНО 2020)</vt:lpstr>
      <vt:lpstr>Готуємось до ЗНО</vt:lpstr>
      <vt:lpstr>Рівняння, що містять змінну під знаком модуля </vt:lpstr>
      <vt:lpstr>Приклади</vt:lpstr>
      <vt:lpstr>Презентация PowerPoint</vt:lpstr>
      <vt:lpstr> Виберіть  метод  розв’язування  даного ірраціонального  рівняння: </vt:lpstr>
      <vt:lpstr> Виберіть  метод  розв’язування  даного ірраціонального  рівняння: </vt:lpstr>
      <vt:lpstr>Знайди пару:</vt:lpstr>
      <vt:lpstr>Знайди пару: </vt:lpstr>
      <vt:lpstr>Презентация PowerPoint</vt:lpstr>
      <vt:lpstr>Презентация PowerPoint</vt:lpstr>
      <vt:lpstr>Презентация PowerPoint</vt:lpstr>
      <vt:lpstr>Система двох рівнянь</vt:lpstr>
      <vt:lpstr>Приклади (ЗНО)</vt:lpstr>
      <vt:lpstr>Графічний спосіб</vt:lpstr>
      <vt:lpstr>Готуємось до ЗНО</vt:lpstr>
      <vt:lpstr>Домашнє завдання.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TheThing</dc:creator>
  <cp:lastModifiedBy>Учетная запись Майкрософт</cp:lastModifiedBy>
  <cp:revision>114</cp:revision>
  <cp:lastPrinted>1601-01-01T00:00:00Z</cp:lastPrinted>
  <dcterms:created xsi:type="dcterms:W3CDTF">1601-01-01T00:00:00Z</dcterms:created>
  <dcterms:modified xsi:type="dcterms:W3CDTF">2023-04-10T06:29:01Z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