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</p:sldMasterIdLst>
  <p:notesMasterIdLst>
    <p:notesMasterId r:id="rId31"/>
  </p:notesMasterIdLst>
  <p:sldIdLst>
    <p:sldId id="256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1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1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1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1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E2A7662-C1AD-4B54-9CB9-39C9E8184AB0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843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body"/>
          </p:nvPr>
        </p:nvSpPr>
        <p:spPr>
          <a:xfrm>
            <a:off x="679680" y="5130360"/>
            <a:ext cx="5434920" cy="4856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3850560" y="10258560"/>
            <a:ext cx="2942280" cy="53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A86B7-3BA0-4128-805F-11629079882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body"/>
          </p:nvPr>
        </p:nvSpPr>
        <p:spPr>
          <a:xfrm>
            <a:off x="679680" y="5130360"/>
            <a:ext cx="5434920" cy="4856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3850560" y="10258560"/>
            <a:ext cx="2942280" cy="53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A785E06-49D0-4CF2-97FA-E2D5A452469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39640" y="1628640"/>
            <a:ext cx="8227800" cy="397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 marL="1080"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i="1" strike="noStrike" spc="-1" dirty="0" smtClean="0">
                <a:solidFill>
                  <a:srgbClr val="4E3B30"/>
                </a:solidFill>
                <a:latin typeface="Franklin Gothic Book"/>
                <a:ea typeface="DejaVu Sans"/>
              </a:rPr>
              <a:t>    СТАНДАРТИ ОБСЛУГОВУВАННЯ</a:t>
            </a:r>
            <a:endParaRPr lang="ru-RU" sz="4000" b="0" strike="noStrike" spc="-1" dirty="0">
              <a:latin typeface="Arial"/>
            </a:endParaRPr>
          </a:p>
          <a:p>
            <a:pPr marL="1080"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i="1" strike="noStrike" spc="-1" dirty="0" smtClean="0">
                <a:solidFill>
                  <a:srgbClr val="4E3B30"/>
                </a:solidFill>
                <a:latin typeface="Franklin Gothic Book"/>
                <a:ea typeface="DejaVu Sans"/>
              </a:rPr>
              <a:t>КЛІЄНТА</a:t>
            </a:r>
            <a:endParaRPr lang="ru-RU" sz="4000" b="0" strike="noStrike" spc="-1" dirty="0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457200" y="221040"/>
            <a:ext cx="8227800" cy="124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52" y="4005064"/>
            <a:ext cx="2992575" cy="21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9" y="210596"/>
            <a:ext cx="2518567" cy="251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54" y="439988"/>
            <a:ext cx="1245997" cy="124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353"/>
            <a:ext cx="1676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14437"/>
            <a:ext cx="137215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" y="4005064"/>
            <a:ext cx="2475211" cy="233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4" y="4293096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65" y="439988"/>
            <a:ext cx="1274449" cy="127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84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7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288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8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21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054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8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09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00100"/>
            <a:ext cx="8572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7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28760" y="216000"/>
            <a:ext cx="856152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0062AF"/>
                </a:solidFill>
                <a:latin typeface="Franklin Gothic Heavy"/>
                <a:ea typeface="DejaVu Sans"/>
              </a:rPr>
              <a:t>5 </a:t>
            </a:r>
            <a:r>
              <a:rPr lang="ru-RU" sz="4000" b="0" strike="noStrike" spc="-1" dirty="0" err="1" smtClean="0">
                <a:solidFill>
                  <a:srgbClr val="0062AF"/>
                </a:solidFill>
                <a:latin typeface="Franklin Gothic Heavy"/>
                <a:ea typeface="DejaVu Sans"/>
              </a:rPr>
              <a:t>стандартів</a:t>
            </a:r>
            <a:r>
              <a:rPr lang="ru-RU" sz="4000" b="0" strike="noStrike" spc="-1" dirty="0" smtClean="0">
                <a:solidFill>
                  <a:srgbClr val="0062AF"/>
                </a:solidFill>
                <a:latin typeface="Franklin Gothic Heavy"/>
                <a:ea typeface="DejaVu Sans"/>
              </a:rPr>
              <a:t>  </a:t>
            </a:r>
            <a:r>
              <a:rPr lang="ru-RU" sz="2800" b="0" strike="noStrike" spc="-1" dirty="0" smtClean="0">
                <a:solidFill>
                  <a:srgbClr val="0062AF"/>
                </a:solidFill>
                <a:latin typeface="Franklin Gothic Heavy"/>
                <a:ea typeface="DejaVu Sans"/>
              </a:rPr>
              <a:t>ОБСЛУГОВУВАННЯ   КЛИЄНТА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5832000" y="1800000"/>
            <a:ext cx="272304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3"/>
          <p:cNvSpPr/>
          <p:nvPr/>
        </p:nvSpPr>
        <p:spPr>
          <a:xfrm>
            <a:off x="3668040" y="4118760"/>
            <a:ext cx="1953360" cy="81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4"/>
          <p:cNvSpPr/>
          <p:nvPr/>
        </p:nvSpPr>
        <p:spPr>
          <a:xfrm>
            <a:off x="3247200" y="5904000"/>
            <a:ext cx="2511720" cy="5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АКЦІЇ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791280" y="2088000"/>
            <a:ext cx="2253960" cy="81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6"/>
          <p:cNvSpPr/>
          <p:nvPr/>
        </p:nvSpPr>
        <p:spPr>
          <a:xfrm>
            <a:off x="3247200" y="3914280"/>
            <a:ext cx="23493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7"/>
          <p:cNvSpPr/>
          <p:nvPr/>
        </p:nvSpPr>
        <p:spPr>
          <a:xfrm>
            <a:off x="6336000" y="4752000"/>
            <a:ext cx="197928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8"/>
          <p:cNvSpPr/>
          <p:nvPr/>
        </p:nvSpPr>
        <p:spPr>
          <a:xfrm>
            <a:off x="3372840" y="1512360"/>
            <a:ext cx="2097720" cy="4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3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КЛІЄНТ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228" name="CustomShape 9"/>
          <p:cNvSpPr/>
          <p:nvPr/>
        </p:nvSpPr>
        <p:spPr>
          <a:xfrm>
            <a:off x="6228360" y="1124640"/>
            <a:ext cx="276192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Індивідуальний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підхід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Розуміння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типів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покупателів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Цінність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часу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клієнта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29" name="CustomShape 10"/>
          <p:cNvSpPr/>
          <p:nvPr/>
        </p:nvSpPr>
        <p:spPr>
          <a:xfrm>
            <a:off x="3380400" y="2637000"/>
            <a:ext cx="21625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ЗОВНІШНИЙ ВИГЛЯД</a:t>
            </a:r>
            <a:r>
              <a:rPr lang="ru-RU" sz="2600" b="1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  </a:t>
            </a:r>
            <a:endParaRPr lang="ru-RU" sz="2600" b="0" strike="noStrike" spc="-1" dirty="0">
              <a:latin typeface="Arial"/>
            </a:endParaRPr>
          </a:p>
        </p:txBody>
      </p:sp>
      <p:sp>
        <p:nvSpPr>
          <p:cNvPr id="230" name="CustomShape 11"/>
          <p:cNvSpPr/>
          <p:nvPr/>
        </p:nvSpPr>
        <p:spPr>
          <a:xfrm>
            <a:off x="6336000" y="2637000"/>
            <a:ext cx="2806920" cy="86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Зовнішний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вигляд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Одяг</a:t>
            </a:r>
            <a:r>
              <a:rPr lang="ru-RU" sz="1600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згідно</a:t>
            </a:r>
            <a:r>
              <a:rPr lang="ru-RU" sz="1600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вимогам</a:t>
            </a:r>
            <a:r>
              <a:rPr lang="ru-RU" sz="1600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компанії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31" name="CustomShape 12"/>
          <p:cNvSpPr/>
          <p:nvPr/>
        </p:nvSpPr>
        <p:spPr>
          <a:xfrm>
            <a:off x="3247200" y="4032000"/>
            <a:ext cx="2872080" cy="40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ПРИВІТАННЯ</a:t>
            </a:r>
            <a:endParaRPr lang="ru-RU" sz="2600" b="0" strike="noStrike" spc="-1" dirty="0">
              <a:latin typeface="Arial"/>
            </a:endParaRPr>
          </a:p>
        </p:txBody>
      </p:sp>
      <p:sp>
        <p:nvSpPr>
          <p:cNvPr id="232" name="CustomShape 13"/>
          <p:cNvSpPr/>
          <p:nvPr/>
        </p:nvSpPr>
        <p:spPr>
          <a:xfrm>
            <a:off x="6336000" y="3960360"/>
            <a:ext cx="2706480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Привітання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Прощання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34" name="CustomShape 14"/>
          <p:cNvSpPr/>
          <p:nvPr/>
        </p:nvSpPr>
        <p:spPr>
          <a:xfrm>
            <a:off x="142200" y="4937400"/>
            <a:ext cx="36684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5" name="CustomShape 15"/>
          <p:cNvSpPr/>
          <p:nvPr/>
        </p:nvSpPr>
        <p:spPr>
          <a:xfrm>
            <a:off x="179280" y="2808360"/>
            <a:ext cx="24912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6" name="CustomShape 16"/>
          <p:cNvSpPr/>
          <p:nvPr/>
        </p:nvSpPr>
        <p:spPr>
          <a:xfrm>
            <a:off x="179280" y="1440360"/>
            <a:ext cx="25128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1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7" name="CustomShape 17"/>
          <p:cNvSpPr/>
          <p:nvPr/>
        </p:nvSpPr>
        <p:spPr>
          <a:xfrm>
            <a:off x="179280" y="3960360"/>
            <a:ext cx="25128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8" name="CustomShape 18"/>
          <p:cNvSpPr/>
          <p:nvPr/>
        </p:nvSpPr>
        <p:spPr>
          <a:xfrm>
            <a:off x="648000" y="5976000"/>
            <a:ext cx="179280" cy="34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9"/>
          <p:cNvSpPr/>
          <p:nvPr/>
        </p:nvSpPr>
        <p:spPr>
          <a:xfrm>
            <a:off x="179280" y="1440360"/>
            <a:ext cx="25128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0" name="CustomShape 20"/>
          <p:cNvSpPr/>
          <p:nvPr/>
        </p:nvSpPr>
        <p:spPr>
          <a:xfrm>
            <a:off x="179280" y="5992200"/>
            <a:ext cx="251280" cy="39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entury Gothic"/>
                <a:ea typeface="DejaVu Sans"/>
              </a:rPr>
              <a:t>5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1" name="CustomShape 21"/>
          <p:cNvSpPr/>
          <p:nvPr/>
        </p:nvSpPr>
        <p:spPr>
          <a:xfrm>
            <a:off x="3216960" y="4988880"/>
            <a:ext cx="3023640" cy="64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ОБСЛУГОВУВАННЯ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42" name="CustomShape 22"/>
          <p:cNvSpPr/>
          <p:nvPr/>
        </p:nvSpPr>
        <p:spPr>
          <a:xfrm>
            <a:off x="5936400" y="5869800"/>
            <a:ext cx="1979280" cy="57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43" name="CustomShape 23"/>
          <p:cNvSpPr/>
          <p:nvPr/>
        </p:nvSpPr>
        <p:spPr>
          <a:xfrm>
            <a:off x="5789520" y="5797440"/>
            <a:ext cx="269928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24"/>
          <p:cNvSpPr/>
          <p:nvPr/>
        </p:nvSpPr>
        <p:spPr>
          <a:xfrm>
            <a:off x="3099960" y="1342800"/>
            <a:ext cx="2875320" cy="8607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25"/>
          <p:cNvSpPr/>
          <p:nvPr/>
        </p:nvSpPr>
        <p:spPr>
          <a:xfrm>
            <a:off x="3099960" y="2469600"/>
            <a:ext cx="2947320" cy="110196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26"/>
          <p:cNvSpPr/>
          <p:nvPr/>
        </p:nvSpPr>
        <p:spPr>
          <a:xfrm>
            <a:off x="3165120" y="3838680"/>
            <a:ext cx="2954160" cy="79740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8" name="CustomShape 27"/>
          <p:cNvSpPr/>
          <p:nvPr/>
        </p:nvSpPr>
        <p:spPr>
          <a:xfrm>
            <a:off x="3165120" y="4839480"/>
            <a:ext cx="2954160" cy="77544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9" name="CustomShape 28"/>
          <p:cNvSpPr/>
          <p:nvPr/>
        </p:nvSpPr>
        <p:spPr>
          <a:xfrm>
            <a:off x="3165120" y="5815440"/>
            <a:ext cx="2946240" cy="701280"/>
          </a:xfrm>
          <a:prstGeom prst="roundRect">
            <a:avLst>
              <a:gd name="adj" fmla="val 16667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29"/>
          <p:cNvSpPr/>
          <p:nvPr/>
        </p:nvSpPr>
        <p:spPr>
          <a:xfrm>
            <a:off x="6500160" y="4637160"/>
            <a:ext cx="2161800" cy="74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Правило-На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відмінно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!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51" name="CustomShape 30"/>
          <p:cNvSpPr/>
          <p:nvPr/>
        </p:nvSpPr>
        <p:spPr>
          <a:xfrm>
            <a:off x="6336000" y="5726160"/>
            <a:ext cx="2654280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entury Gothic"/>
                <a:ea typeface="DejaVu Sans"/>
              </a:rPr>
              <a:t>  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Діючі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Century Gothic"/>
                <a:ea typeface="DejaVu Sans"/>
              </a:rPr>
              <a:t>акції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Century Gothic"/>
                <a:ea typeface="DejaVu Sans"/>
              </a:rPr>
              <a:t> кожному!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53" name="CustomShape 31"/>
          <p:cNvSpPr/>
          <p:nvPr/>
        </p:nvSpPr>
        <p:spPr>
          <a:xfrm>
            <a:off x="508680" y="1296000"/>
            <a:ext cx="1924920" cy="100656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32"/>
          <p:cNvSpPr/>
          <p:nvPr/>
        </p:nvSpPr>
        <p:spPr>
          <a:xfrm>
            <a:off x="2459880" y="1605240"/>
            <a:ext cx="639000" cy="483480"/>
          </a:xfrm>
          <a:prstGeom prst="rightArrow">
            <a:avLst>
              <a:gd name="adj1" fmla="val 50000"/>
              <a:gd name="adj2" fmla="val 50000"/>
            </a:avLst>
          </a:prstGeom>
          <a:pattFill prst="ltDnDiag">
            <a:fgClr>
              <a:srgbClr val="4F81BD"/>
            </a:fgClr>
            <a:bgClr>
              <a:srgbClr val="FFFFFF"/>
            </a:bgClr>
          </a:patt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33"/>
          <p:cNvSpPr/>
          <p:nvPr/>
        </p:nvSpPr>
        <p:spPr>
          <a:xfrm>
            <a:off x="510120" y="2343600"/>
            <a:ext cx="1923480" cy="14130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34"/>
          <p:cNvSpPr/>
          <p:nvPr/>
        </p:nvSpPr>
        <p:spPr>
          <a:xfrm>
            <a:off x="2462760" y="2808360"/>
            <a:ext cx="636120" cy="483480"/>
          </a:xfrm>
          <a:prstGeom prst="rightArrow">
            <a:avLst>
              <a:gd name="adj1" fmla="val 50000"/>
              <a:gd name="adj2" fmla="val 50000"/>
            </a:avLst>
          </a:prstGeom>
          <a:pattFill prst="ltDnDiag">
            <a:fgClr>
              <a:srgbClr val="4F81BD"/>
            </a:fgClr>
            <a:bgClr>
              <a:srgbClr val="FFFFFF"/>
            </a:bgClr>
          </a:patt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35"/>
          <p:cNvSpPr/>
          <p:nvPr/>
        </p:nvSpPr>
        <p:spPr>
          <a:xfrm>
            <a:off x="508680" y="3808800"/>
            <a:ext cx="1924920" cy="90036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36"/>
          <p:cNvSpPr/>
          <p:nvPr/>
        </p:nvSpPr>
        <p:spPr>
          <a:xfrm>
            <a:off x="2459880" y="4032000"/>
            <a:ext cx="672840" cy="483480"/>
          </a:xfrm>
          <a:prstGeom prst="rightArrow">
            <a:avLst>
              <a:gd name="adj1" fmla="val 50000"/>
              <a:gd name="adj2" fmla="val 50000"/>
            </a:avLst>
          </a:prstGeom>
          <a:pattFill prst="ltDnDiag">
            <a:fgClr>
              <a:srgbClr val="4F81BD"/>
            </a:fgClr>
            <a:bgClr>
              <a:srgbClr val="FFFFFF"/>
            </a:bgClr>
          </a:patt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37"/>
          <p:cNvSpPr/>
          <p:nvPr/>
        </p:nvSpPr>
        <p:spPr>
          <a:xfrm>
            <a:off x="6061320" y="1215720"/>
            <a:ext cx="227520" cy="15912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pattFill prst="openDmnd">
            <a:fgClr>
              <a:srgbClr val="4F81BD"/>
            </a:fgClr>
            <a:bgClr>
              <a:srgbClr val="FFFFFF"/>
            </a:bgClr>
          </a:patt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0" name="Picture 4"/>
          <p:cNvPicPr/>
          <p:nvPr/>
        </p:nvPicPr>
        <p:blipFill>
          <a:blip r:embed="rId3"/>
          <a:stretch/>
        </p:blipFill>
        <p:spPr>
          <a:xfrm>
            <a:off x="6019200" y="1440360"/>
            <a:ext cx="327600" cy="230760"/>
          </a:xfrm>
          <a:prstGeom prst="rect">
            <a:avLst/>
          </a:prstGeom>
          <a:ln>
            <a:noFill/>
          </a:ln>
        </p:spPr>
      </p:pic>
      <p:pic>
        <p:nvPicPr>
          <p:cNvPr id="261" name="Picture 5"/>
          <p:cNvPicPr/>
          <p:nvPr/>
        </p:nvPicPr>
        <p:blipFill>
          <a:blip r:embed="rId3"/>
          <a:stretch/>
        </p:blipFill>
        <p:spPr>
          <a:xfrm>
            <a:off x="6076800" y="1899720"/>
            <a:ext cx="327600" cy="230760"/>
          </a:xfrm>
          <a:prstGeom prst="rect">
            <a:avLst/>
          </a:prstGeom>
          <a:ln>
            <a:noFill/>
          </a:ln>
        </p:spPr>
      </p:pic>
      <p:pic>
        <p:nvPicPr>
          <p:cNvPr id="262" name="Picture 6"/>
          <p:cNvPicPr/>
          <p:nvPr/>
        </p:nvPicPr>
        <p:blipFill>
          <a:blip r:embed="rId3"/>
          <a:stretch/>
        </p:blipFill>
        <p:spPr>
          <a:xfrm>
            <a:off x="6127560" y="2670480"/>
            <a:ext cx="327600" cy="230760"/>
          </a:xfrm>
          <a:prstGeom prst="rect">
            <a:avLst/>
          </a:prstGeom>
          <a:ln>
            <a:noFill/>
          </a:ln>
        </p:spPr>
      </p:pic>
      <p:pic>
        <p:nvPicPr>
          <p:cNvPr id="263" name="Picture 7"/>
          <p:cNvPicPr/>
          <p:nvPr/>
        </p:nvPicPr>
        <p:blipFill>
          <a:blip r:embed="rId3"/>
          <a:stretch/>
        </p:blipFill>
        <p:spPr>
          <a:xfrm>
            <a:off x="6127560" y="2906640"/>
            <a:ext cx="327600" cy="230760"/>
          </a:xfrm>
          <a:prstGeom prst="rect">
            <a:avLst/>
          </a:prstGeom>
          <a:ln>
            <a:noFill/>
          </a:ln>
        </p:spPr>
      </p:pic>
      <p:pic>
        <p:nvPicPr>
          <p:cNvPr id="264" name="Picture 8"/>
          <p:cNvPicPr/>
          <p:nvPr/>
        </p:nvPicPr>
        <p:blipFill>
          <a:blip r:embed="rId3"/>
          <a:stretch/>
        </p:blipFill>
        <p:spPr>
          <a:xfrm>
            <a:off x="6171840" y="3960360"/>
            <a:ext cx="327600" cy="230760"/>
          </a:xfrm>
          <a:prstGeom prst="rect">
            <a:avLst/>
          </a:prstGeom>
          <a:ln>
            <a:noFill/>
          </a:ln>
        </p:spPr>
      </p:pic>
      <p:pic>
        <p:nvPicPr>
          <p:cNvPr id="265" name="Picture 9"/>
          <p:cNvPicPr/>
          <p:nvPr/>
        </p:nvPicPr>
        <p:blipFill>
          <a:blip r:embed="rId3"/>
          <a:stretch/>
        </p:blipFill>
        <p:spPr>
          <a:xfrm>
            <a:off x="6171840" y="4281480"/>
            <a:ext cx="327600" cy="230760"/>
          </a:xfrm>
          <a:prstGeom prst="rect">
            <a:avLst/>
          </a:prstGeom>
          <a:ln>
            <a:noFill/>
          </a:ln>
        </p:spPr>
      </p:pic>
      <p:pic>
        <p:nvPicPr>
          <p:cNvPr id="266" name="Picture 10"/>
          <p:cNvPicPr/>
          <p:nvPr/>
        </p:nvPicPr>
        <p:blipFill>
          <a:blip r:embed="rId3"/>
          <a:stretch/>
        </p:blipFill>
        <p:spPr>
          <a:xfrm>
            <a:off x="6178320" y="4928760"/>
            <a:ext cx="327600" cy="230760"/>
          </a:xfrm>
          <a:prstGeom prst="rect">
            <a:avLst/>
          </a:prstGeom>
          <a:ln>
            <a:noFill/>
          </a:ln>
        </p:spPr>
      </p:pic>
      <p:sp>
        <p:nvSpPr>
          <p:cNvPr id="267" name="CustomShape 38"/>
          <p:cNvSpPr/>
          <p:nvPr/>
        </p:nvSpPr>
        <p:spPr>
          <a:xfrm>
            <a:off x="525240" y="4750200"/>
            <a:ext cx="1924200" cy="84060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8" name="Picture 13"/>
          <p:cNvPicPr/>
          <p:nvPr/>
        </p:nvPicPr>
        <p:blipFill>
          <a:blip r:embed="rId4"/>
          <a:stretch/>
        </p:blipFill>
        <p:spPr>
          <a:xfrm>
            <a:off x="2434680" y="4909320"/>
            <a:ext cx="729360" cy="548280"/>
          </a:xfrm>
          <a:prstGeom prst="rect">
            <a:avLst/>
          </a:prstGeom>
          <a:ln>
            <a:noFill/>
          </a:ln>
        </p:spPr>
      </p:pic>
      <p:pic>
        <p:nvPicPr>
          <p:cNvPr id="269" name="Picture 14"/>
          <p:cNvPicPr/>
          <p:nvPr/>
        </p:nvPicPr>
        <p:blipFill>
          <a:blip r:embed="rId5"/>
          <a:stretch/>
        </p:blipFill>
        <p:spPr>
          <a:xfrm>
            <a:off x="2462760" y="5869800"/>
            <a:ext cx="701280" cy="541800"/>
          </a:xfrm>
          <a:prstGeom prst="rect">
            <a:avLst/>
          </a:prstGeom>
          <a:ln>
            <a:noFill/>
          </a:ln>
        </p:spPr>
      </p:pic>
      <p:sp>
        <p:nvSpPr>
          <p:cNvPr id="270" name="CustomShape 39"/>
          <p:cNvSpPr/>
          <p:nvPr/>
        </p:nvSpPr>
        <p:spPr>
          <a:xfrm>
            <a:off x="519840" y="5664600"/>
            <a:ext cx="1929600" cy="913320"/>
          </a:xfrm>
          <a:prstGeom prst="rect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Picture 15"/>
          <p:cNvPicPr/>
          <p:nvPr/>
        </p:nvPicPr>
        <p:blipFill>
          <a:blip r:embed="rId6"/>
          <a:stretch/>
        </p:blipFill>
        <p:spPr>
          <a:xfrm>
            <a:off x="6223680" y="5797440"/>
            <a:ext cx="327600" cy="230760"/>
          </a:xfrm>
          <a:prstGeom prst="rect">
            <a:avLst/>
          </a:prstGeom>
          <a:ln>
            <a:noFill/>
          </a:ln>
        </p:spPr>
      </p:pic>
      <p:pic>
        <p:nvPicPr>
          <p:cNvPr id="273" name="Picture 4"/>
          <p:cNvPicPr/>
          <p:nvPr/>
        </p:nvPicPr>
        <p:blipFill>
          <a:blip r:embed="rId7"/>
          <a:srcRect t="11738" b="12315"/>
          <a:stretch/>
        </p:blipFill>
        <p:spPr>
          <a:xfrm>
            <a:off x="526320" y="5631840"/>
            <a:ext cx="1916640" cy="946080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0" y="1215720"/>
            <a:ext cx="1941120" cy="108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1" y="2363175"/>
            <a:ext cx="1691752" cy="139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6" y="3683110"/>
            <a:ext cx="1926527" cy="101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0" y="4752000"/>
            <a:ext cx="2032200" cy="86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2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612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003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00100"/>
            <a:ext cx="8572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148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00100"/>
            <a:ext cx="8572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0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00100"/>
            <a:ext cx="8572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509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00100"/>
            <a:ext cx="85725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37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71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457200" y="273600"/>
            <a:ext cx="822816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2"/>
          <p:cNvSpPr/>
          <p:nvPr/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"/>
          <p:cNvSpPr/>
          <p:nvPr/>
        </p:nvSpPr>
        <p:spPr>
          <a:xfrm>
            <a:off x="457200" y="710280"/>
            <a:ext cx="5130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ОБСЛУГОВУВАННЯ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302" name="Рисунок 3"/>
          <p:cNvPicPr/>
          <p:nvPr/>
        </p:nvPicPr>
        <p:blipFill>
          <a:blip r:embed="rId2"/>
          <a:stretch/>
        </p:blipFill>
        <p:spPr>
          <a:xfrm>
            <a:off x="1110240" y="1147320"/>
            <a:ext cx="7575120" cy="556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5"/>
          <p:cNvPicPr/>
          <p:nvPr/>
        </p:nvPicPr>
        <p:blipFill>
          <a:blip r:embed="rId3"/>
          <a:stretch/>
        </p:blipFill>
        <p:spPr>
          <a:xfrm>
            <a:off x="0" y="654480"/>
            <a:ext cx="9141120" cy="3639960"/>
          </a:xfrm>
          <a:prstGeom prst="rect">
            <a:avLst/>
          </a:prstGeom>
          <a:ln w="9360"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0" y="0"/>
            <a:ext cx="9140760" cy="49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500" b="1" strike="noStrike" spc="-1">
                <a:solidFill>
                  <a:srgbClr val="FF0000"/>
                </a:solidFill>
                <a:latin typeface="Arial"/>
                <a:ea typeface="DejaVu Sans"/>
              </a:rPr>
              <a:t>Из каких этапов состоит продажа?</a:t>
            </a:r>
            <a:endParaRPr lang="ru-RU" sz="25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418320" y="621720"/>
            <a:ext cx="8226360" cy="22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50"/>
                </a:solidFill>
                <a:latin typeface="Arial"/>
                <a:ea typeface="DejaVu Sans"/>
              </a:rPr>
              <a:t>1 – Установление контакта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50"/>
                </a:solidFill>
                <a:latin typeface="Arial"/>
                <a:ea typeface="DejaVu Sans"/>
              </a:rPr>
              <a:t>2 – Выяснение потребностей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50"/>
                </a:solidFill>
                <a:latin typeface="Arial"/>
                <a:ea typeface="DejaVu Sans"/>
              </a:rPr>
              <a:t>3 – Презентация продукта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50"/>
                </a:solidFill>
                <a:latin typeface="Arial"/>
                <a:ea typeface="DejaVu Sans"/>
              </a:rPr>
              <a:t>4 – Работа с возражениями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50"/>
                </a:solidFill>
                <a:latin typeface="Arial"/>
                <a:ea typeface="DejaVu Sans"/>
              </a:rPr>
              <a:t>5 – Продажа товара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50"/>
                </a:solidFill>
                <a:latin typeface="Arial"/>
                <a:ea typeface="DejaVu Sans"/>
              </a:rPr>
              <a:t>6 – Завершение контакта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0" y="4287240"/>
            <a:ext cx="2163600" cy="146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1 – установление визуального контакта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2 – легкая улыбка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3 – приветствие: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«Доброе утро» </a:t>
            </a:r>
            <a:r>
              <a:rPr lang="ru-RU" sz="900" b="0" strike="noStrike" spc="-1">
                <a:solidFill>
                  <a:srgbClr val="00B050"/>
                </a:solidFill>
                <a:latin typeface="Arial"/>
                <a:ea typeface="DejaVu Sans"/>
              </a:rPr>
              <a:t>с 6-00 -до 12-00 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«Добрый день» </a:t>
            </a:r>
            <a:r>
              <a:rPr lang="ru-RU" sz="900" b="0" strike="noStrike" spc="-1">
                <a:solidFill>
                  <a:srgbClr val="00B050"/>
                </a:solidFill>
                <a:latin typeface="Arial"/>
                <a:ea typeface="DejaVu Sans"/>
              </a:rPr>
              <a:t>с 12-00 -до18-00 </a:t>
            </a: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«Добрый вечер» </a:t>
            </a:r>
            <a:r>
              <a:rPr lang="ru-RU" sz="900" b="0" strike="noStrike" spc="-1">
                <a:solidFill>
                  <a:srgbClr val="00B050"/>
                </a:solidFill>
                <a:latin typeface="Arial"/>
                <a:ea typeface="DejaVu Sans"/>
              </a:rPr>
              <a:t>с 18-00 до24-00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«Доброй ночи» </a:t>
            </a:r>
            <a:r>
              <a:rPr lang="ru-RU" sz="900" b="0" strike="noStrike" spc="-1">
                <a:solidFill>
                  <a:srgbClr val="00B050"/>
                </a:solidFill>
                <a:latin typeface="Arial"/>
                <a:ea typeface="DejaVu Sans"/>
              </a:rPr>
              <a:t>с 24-00 до 6-00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00" b="0" strike="noStrike" spc="-1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2057400" y="3875040"/>
            <a:ext cx="1869480" cy="146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1 –задавать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открытые вопросы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2 – внимательно слушать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3 –покупатель в зале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 у витрины: подойти поздороваться и сказать: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«Если Вам нужна консультация – обращайтесь!»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4 – консультация по товару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3635640" y="3452760"/>
            <a:ext cx="1869480" cy="146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1 – выгода товара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2 – свойство товара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3 – цена товара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314" name="CustomShape 6"/>
          <p:cNvSpPr/>
          <p:nvPr/>
        </p:nvSpPr>
        <p:spPr>
          <a:xfrm>
            <a:off x="5251320" y="3119760"/>
            <a:ext cx="1869480" cy="1463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1 – Потребность выявлена не до конца, задаем вопросы: </a:t>
            </a: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открытые, альтернативные (или), закрытые (да/нет).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  <p:sp>
        <p:nvSpPr>
          <p:cNvPr id="315" name="CustomShape 7"/>
          <p:cNvSpPr/>
          <p:nvPr/>
        </p:nvSpPr>
        <p:spPr>
          <a:xfrm>
            <a:off x="6988320" y="2719080"/>
            <a:ext cx="2043720" cy="20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1 – Сбор</a:t>
            </a:r>
            <a:r>
              <a:rPr lang="ru-RU" sz="1100" b="0" strike="noStrike" spc="-1">
                <a:solidFill>
                  <a:srgbClr val="00B050"/>
                </a:solidFill>
                <a:latin typeface="Calibri"/>
                <a:ea typeface="DejaVu Sans"/>
              </a:rPr>
              <a:t> </a:t>
            </a: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заказ клиента, проверка целостности упаковки, повторяем клиенту правила приема и хранения каждого препарата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2 – предлагаем сопутствующие товары, акционные программы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3 – Называет сумму покупки клиенту, пробиваем чек и рассчитываем сдачу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 – проговариваем: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«Ваш чек, ваша сдача, товар.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rgbClr val="00B050"/>
                </a:solidFill>
                <a:latin typeface="Arial"/>
                <a:ea typeface="DejaVu Sans"/>
              </a:rPr>
              <a:t>4 Завершение продажи:</a:t>
            </a:r>
            <a:endParaRPr lang="ru-RU" sz="1100" b="0" strike="noStrike" spc="-1">
              <a:latin typeface="Arial"/>
            </a:endParaRPr>
          </a:p>
          <a:p>
            <a:pPr marL="171360" indent="-168480">
              <a:lnSpc>
                <a:spcPct val="100000"/>
              </a:lnSpc>
              <a:buClr>
                <a:srgbClr val="00B050"/>
              </a:buClr>
              <a:buFont typeface="StarSymbol"/>
              <a:buChar char="-"/>
            </a:pP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Посмотреть на покупателя, попрощаться: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– «Будьте здоровы!»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00B050"/>
                </a:solidFill>
                <a:latin typeface="Arial"/>
                <a:ea typeface="DejaVu Sans"/>
              </a:rPr>
              <a:t>– «Приходите к нам!»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 additive="repl">
                                        <p:cTn id="7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1" dur="1000" fill="hold"/>
                                        <p:tgtEl>
                                          <p:spTgt spid="30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2" dur="1000" fill="hold"/>
                                        <p:tgtEl>
                                          <p:spTgt spid="30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31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50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2000" fill="hold"/>
                                        <p:tgtEl>
                                          <p:spTgt spid="311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50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15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2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5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2000" fill="hold"/>
                                        <p:tgtEl>
                                          <p:spTgt spid="312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5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2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2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3" dur="2000" fill="hold"/>
                                        <p:tgtEl>
                                          <p:spTgt spid="313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9500"/>
                            </p:stCondLst>
                            <p:childTnLst>
                              <p:par>
                                <p:cTn id="1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8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1500"/>
                            </p:stCondLst>
                            <p:childTnLst>
                              <p:par>
                                <p:cTn id="1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2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2000" fill="hold"/>
                                        <p:tgtEl>
                                          <p:spTgt spid="314">
                                            <p:txEl>
                                              <p:pRg st="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5500"/>
                            </p:stCondLst>
                            <p:childTnLst>
                              <p:par>
                                <p:cTn id="1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2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3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7500"/>
                            </p:stCondLst>
                            <p:childTnLst>
                              <p:par>
                                <p:cTn id="17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7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8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69500"/>
                            </p:stCondLst>
                            <p:childTnLst>
                              <p:par>
                                <p:cTn id="18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1500"/>
                            </p:stCondLst>
                            <p:childTnLst>
                              <p:par>
                                <p:cTn id="1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3500"/>
                            </p:stCondLst>
                            <p:childTnLst>
                              <p:par>
                                <p:cTn id="19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2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3" dur="2000" fill="hold"/>
                                        <p:tgtEl>
                                          <p:spTgt spid="315">
                                            <p:txEl>
                                              <p:pRg st="0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7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8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631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05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8001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91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1564</TotalTime>
  <Words>275</Words>
  <Application>Microsoft Office PowerPoint</Application>
  <PresentationFormat>Экран (4:3)</PresentationFormat>
  <Paragraphs>72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73</cp:revision>
  <cp:lastPrinted>2018-04-04T18:09:12Z</cp:lastPrinted>
  <dcterms:created xsi:type="dcterms:W3CDTF">2018-04-02T14:36:41Z</dcterms:created>
  <dcterms:modified xsi:type="dcterms:W3CDTF">2020-10-29T00:37:41Z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