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52" d="100"/>
          <a:sy n="52" d="100"/>
        </p:scale>
        <p:origin x="-1247" y="-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9C61A-E256-4F6B-B26D-64E279EAC3C4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297FB-CB7F-4C6B-B3EE-C95FE171F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97FB-CB7F-4C6B-B3EE-C95FE171F10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39A-88F1-4EB5-956B-AFC9FD87F01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5336-C1B8-4DB2-916B-84F683E0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39A-88F1-4EB5-956B-AFC9FD87F01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5336-C1B8-4DB2-916B-84F683E0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39A-88F1-4EB5-956B-AFC9FD87F01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5336-C1B8-4DB2-916B-84F683E0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39A-88F1-4EB5-956B-AFC9FD87F01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5336-C1B8-4DB2-916B-84F683E0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39A-88F1-4EB5-956B-AFC9FD87F01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5336-C1B8-4DB2-916B-84F683E0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39A-88F1-4EB5-956B-AFC9FD87F01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5336-C1B8-4DB2-916B-84F683E0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39A-88F1-4EB5-956B-AFC9FD87F01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5336-C1B8-4DB2-916B-84F683E0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39A-88F1-4EB5-956B-AFC9FD87F01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5336-C1B8-4DB2-916B-84F683E0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39A-88F1-4EB5-956B-AFC9FD87F01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5336-C1B8-4DB2-916B-84F683E0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39A-88F1-4EB5-956B-AFC9FD87F01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5336-C1B8-4DB2-916B-84F683E0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A39A-88F1-4EB5-956B-AFC9FD87F01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5336-C1B8-4DB2-916B-84F683E0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A39A-88F1-4EB5-956B-AFC9FD87F01A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5336-C1B8-4DB2-916B-84F683E0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642918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6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Попит, пропозиція та їх рівновага</a:t>
            </a:r>
            <a:endParaRPr lang="ru-RU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економика\an_zodlibra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14612" y="3286124"/>
            <a:ext cx="335758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заємодія попиту і пропозиції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4286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85728"/>
            <a:ext cx="87868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Економічні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закони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попиту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пропозиції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відображають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інтереси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протилежних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'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єктів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ринку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виробників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продавців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споживачів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покупців</a:t>
            </a:r>
            <a:r>
              <a:rPr kumimoji="0" lang="en-US" sz="2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Узгодження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економічних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інтересів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досягається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перетині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попиту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пропозиції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214554"/>
            <a:ext cx="38576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Точка </a:t>
            </a:r>
            <a:r>
              <a:rPr lang="ru-RU" sz="2000" u="sng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перетину</a:t>
            </a:r>
            <a:r>
              <a:rPr lang="ru-RU" sz="2000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відображає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збіг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господарських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рішень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приймають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виробники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продавці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споживачі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покупці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в той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момент.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точка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характеризує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 товарного ринку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якого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вся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певного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товару при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певній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ринковій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ціні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бути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реалізована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точка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рівноваги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ринку,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рівноважну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ціну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500562" y="1500174"/>
            <a:ext cx="450059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рисунку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перетину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АД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пропозиції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 (точка Р), яку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рівноважною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одиницю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товару.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реальний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обсяг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обсяг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пропозиції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- 40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одиниць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товару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місяць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стан товарного ринку, коли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реалізації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пропонується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товару, яку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споживач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одиницю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надлишок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пропозиції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 попитом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одиниць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одиницю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товару попит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перевищує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пропозицію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одиниць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дефіцит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товару на ринку.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ринкової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рівноваги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- 25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одиницю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споживач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дорівнює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товару, яку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виробники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хочуть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постачати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І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рівноважної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буде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тенденції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товар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зростання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зниження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44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ринкова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урівноважує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обсяг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заємодія попиту і пропозиції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21484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285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444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Отже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рівноважна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ціна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ринкової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рівноваги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рівновага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товарному ринку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частковою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рівновагою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умовах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конкуренції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впливом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законів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ринкового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рівноважна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змінюватися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отже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змінюватися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ринкова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рівновага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Головними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тут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обсягу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Тому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випадкове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втручання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механізм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завдати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шкоди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національній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Рівновага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товарному ринку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свідченням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ринкової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D:\економика\World-Economy1_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651344"/>
            <a:ext cx="3300171" cy="2206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rketingferstartups.com/wp-content/uploads/2012/01/Shout_Ou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92932">
            <a:off x="2524778" y="1981387"/>
            <a:ext cx="4714875" cy="371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71462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Попит —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споживачі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спроможні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купити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проміжку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місці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економика\270012f1f405a8ae05e824c1c6510c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5394">
            <a:off x="4951458" y="240985"/>
            <a:ext cx="3253076" cy="2358711"/>
          </a:xfrm>
          <a:prstGeom prst="rect">
            <a:avLst/>
          </a:prstGeom>
          <a:noFill/>
        </p:spPr>
      </p:pic>
      <p:pic>
        <p:nvPicPr>
          <p:cNvPr id="2052" name="Picture 4" descr="D:\економика\1356435011_i-love-shopping_1280x800_83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8729">
            <a:off x="708418" y="214933"/>
            <a:ext cx="3162136" cy="2447303"/>
          </a:xfrm>
          <a:prstGeom prst="rect">
            <a:avLst/>
          </a:prstGeom>
          <a:noFill/>
        </p:spPr>
      </p:pic>
      <p:pic>
        <p:nvPicPr>
          <p:cNvPr id="2053" name="Picture 5" descr="D:\економика\img_7937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7811">
            <a:off x="435805" y="3947863"/>
            <a:ext cx="2500330" cy="2428891"/>
          </a:xfrm>
          <a:prstGeom prst="rect">
            <a:avLst/>
          </a:prstGeom>
          <a:noFill/>
        </p:spPr>
      </p:pic>
      <p:pic>
        <p:nvPicPr>
          <p:cNvPr id="2055" name="Picture 7" descr="D:\економика\1275248839_kpvrgexd6tstdg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000504"/>
            <a:ext cx="2214578" cy="2643206"/>
          </a:xfrm>
          <a:prstGeom prst="rect">
            <a:avLst/>
          </a:prstGeom>
          <a:noFill/>
        </p:spPr>
      </p:pic>
      <p:pic>
        <p:nvPicPr>
          <p:cNvPr id="2058" name="Picture 10" descr="D:\економика\sovmest pokup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34224">
            <a:off x="5974788" y="3911153"/>
            <a:ext cx="2786082" cy="259258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попит: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928934"/>
            <a:ext cx="2470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4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величина доходу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5786454"/>
            <a:ext cx="2587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ru-RU" sz="2400" b="1" i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uk-UA" sz="2400" b="1" i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еобхідних</a:t>
            </a:r>
            <a:r>
              <a:rPr lang="en-US" sz="24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6215082"/>
            <a:ext cx="1791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400" b="1" i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4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товару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857496"/>
            <a:ext cx="1663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4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смак, мода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5857892"/>
            <a:ext cx="2052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4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подібних</a:t>
            </a:r>
            <a:endParaRPr lang="en-US" sz="24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товарів</a:t>
            </a:r>
            <a:endParaRPr lang="ru-RU" sz="2400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економика\millsoner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2428892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D:\економика\lookforcellphonenumbersforf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500438"/>
            <a:ext cx="235745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D:\економика\077dedaef15c33bd3730cc80613be42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271464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D:\економика\i.jpg"/>
          <p:cNvPicPr>
            <a:picLocks noChangeAspect="1" noChangeArrowheads="1"/>
          </p:cNvPicPr>
          <p:nvPr/>
        </p:nvPicPr>
        <p:blipFill>
          <a:blip r:embed="rId6" cstate="print"/>
          <a:srcRect r="29787"/>
          <a:stretch>
            <a:fillRect/>
          </a:stretch>
        </p:blipFill>
        <p:spPr bwMode="auto">
          <a:xfrm>
            <a:off x="3286116" y="3500438"/>
            <a:ext cx="2643206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9" name="Picture 7" descr="D:\економика\ШФ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714356"/>
            <a:ext cx="2000264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1" name="Picture 9" descr="D:\економика\938833489.jpg"/>
          <p:cNvPicPr>
            <a:picLocks noChangeAspect="1" noChangeArrowheads="1"/>
          </p:cNvPicPr>
          <p:nvPr/>
        </p:nvPicPr>
        <p:blipFill>
          <a:blip r:embed="rId8" cstate="print"/>
          <a:srcRect r="16104"/>
          <a:stretch>
            <a:fillRect/>
          </a:stretch>
        </p:blipFill>
        <p:spPr bwMode="auto">
          <a:xfrm>
            <a:off x="3286116" y="785794"/>
            <a:ext cx="250033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5715008" y="128586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endParaRPr lang="ru-RU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1714488"/>
            <a:ext cx="45720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по-перше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низькі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посилюють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купувати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практика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розпродажу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зниженими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підлягає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знижувальної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граничної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покупець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товару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наступної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купують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знижується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D:\економика\image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00240"/>
            <a:ext cx="4143404" cy="38433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</a:t>
            </a:r>
            <a:r>
              <a:rPr lang="ru-RU" sz="2400" b="1" u="sng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попиту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згідно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незмінюваності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зумовлює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попиту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навпаки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ціною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попитом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обернена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u="sng" dirty="0" err="1" smtClean="0">
                <a:latin typeface="Times New Roman" pitchFamily="18" charset="0"/>
                <a:cs typeface="Times New Roman" pitchFamily="18" charset="0"/>
              </a:rPr>
              <a:t>по-третє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підтвердженням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доходу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заміщення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00042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доходу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споживач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купити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відмовляючись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500042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заміщення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споживач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дешевий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товар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дорожчими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286256"/>
            <a:ext cx="7072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одному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напрямі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спричиняють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зниженні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купівлі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протилежних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напрямах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купівлі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низькоякісних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незначної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низької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маргарину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співвідношенні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маслом)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заміщення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переважатиме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доходу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споживачі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купуватимуть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маргарину.</a:t>
            </a:r>
            <a:endParaRPr lang="ru-RU" sz="2000" dirty="0"/>
          </a:p>
        </p:txBody>
      </p:sp>
      <p:pic>
        <p:nvPicPr>
          <p:cNvPr id="1032" name="Picture 8" descr="D:\економика\sprite.jpg"/>
          <p:cNvPicPr>
            <a:picLocks noChangeAspect="1" noChangeArrowheads="1"/>
          </p:cNvPicPr>
          <p:nvPr/>
        </p:nvPicPr>
        <p:blipFill>
          <a:blip r:embed="rId2" cstate="print"/>
          <a:srcRect l="15625" r="15178"/>
          <a:stretch>
            <a:fillRect/>
          </a:stretch>
        </p:blipFill>
        <p:spPr bwMode="auto">
          <a:xfrm>
            <a:off x="6786578" y="2000240"/>
            <a:ext cx="1500198" cy="2071702"/>
          </a:xfrm>
          <a:prstGeom prst="rect">
            <a:avLst/>
          </a:prstGeom>
          <a:noFill/>
        </p:spPr>
      </p:pic>
      <p:pic>
        <p:nvPicPr>
          <p:cNvPr id="1033" name="Picture 9" descr="D:\економика\6a00d8341c2c3f53ef00e54f2f8f5c8834-640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285992"/>
            <a:ext cx="1000132" cy="1571636"/>
          </a:xfrm>
          <a:prstGeom prst="rect">
            <a:avLst/>
          </a:prstGeom>
          <a:noFill/>
        </p:spPr>
      </p:pic>
      <p:sp>
        <p:nvSpPr>
          <p:cNvPr id="15" name="Умножение 14"/>
          <p:cNvSpPr/>
          <p:nvPr/>
        </p:nvSpPr>
        <p:spPr>
          <a:xfrm>
            <a:off x="4857752" y="2285992"/>
            <a:ext cx="1714512" cy="150019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4" name="Picture 10" descr="D:\економика\shk_2_(1).jpg"/>
          <p:cNvPicPr>
            <a:picLocks noChangeAspect="1" noChangeArrowheads="1"/>
          </p:cNvPicPr>
          <p:nvPr/>
        </p:nvPicPr>
        <p:blipFill>
          <a:blip r:embed="rId4" cstate="print"/>
          <a:srcRect t="26198" b="21050"/>
          <a:stretch>
            <a:fillRect/>
          </a:stretch>
        </p:blipFill>
        <p:spPr bwMode="auto">
          <a:xfrm>
            <a:off x="214282" y="1785926"/>
            <a:ext cx="3857652" cy="2428892"/>
          </a:xfrm>
          <a:prstGeom prst="rect">
            <a:avLst/>
          </a:prstGeom>
          <a:noFill/>
        </p:spPr>
      </p:pic>
      <p:pic>
        <p:nvPicPr>
          <p:cNvPr id="1036" name="Picture 12" descr="D:\економика\129669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857892"/>
            <a:ext cx="1428728" cy="857256"/>
          </a:xfrm>
          <a:prstGeom prst="rect">
            <a:avLst/>
          </a:prstGeom>
          <a:noFill/>
        </p:spPr>
      </p:pic>
      <p:pic>
        <p:nvPicPr>
          <p:cNvPr id="1037" name="Picture 13" descr="D:\економика\22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429132"/>
            <a:ext cx="1357322" cy="100013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000100" y="5357826"/>
            <a:ext cx="578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7154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зниженні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товар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попит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при </a:t>
            </a:r>
            <a:r>
              <a:rPr lang="ru-RU" sz="2200" i="1" dirty="0" err="1">
                <a:latin typeface="Times New Roman" pitchFamily="18" charset="0"/>
                <a:cs typeface="Times New Roman" pitchFamily="18" charset="0"/>
              </a:rPr>
              <a:t>підвищенні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підвищенні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картоплю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невисокими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доходами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споживати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відмовляючись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м'яса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переважання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доходу над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ефектом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заміщення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D:\економика\383602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357430"/>
            <a:ext cx="3643337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трелка вправо 3"/>
          <p:cNvSpPr/>
          <p:nvPr/>
        </p:nvSpPr>
        <p:spPr>
          <a:xfrm>
            <a:off x="3929058" y="3714752"/>
            <a:ext cx="1428760" cy="857256"/>
          </a:xfrm>
          <a:prstGeom prst="rightArrow">
            <a:avLst/>
          </a:prstGeom>
          <a:solidFill>
            <a:srgbClr val="FF5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D:\економика\1370424219_1308779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357430"/>
            <a:ext cx="357190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496"/>
            <a:ext cx="62151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Пропозиція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спроможність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виробити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продажу на ринку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продукту за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конкретну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9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можливих</a:t>
            </a:r>
            <a:endParaRPr lang="ru-RU" sz="19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економика\146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1330">
            <a:off x="434697" y="203038"/>
            <a:ext cx="2085721" cy="2445155"/>
          </a:xfrm>
          <a:prstGeom prst="rect">
            <a:avLst/>
          </a:prstGeom>
          <a:noFill/>
        </p:spPr>
      </p:pic>
      <p:pic>
        <p:nvPicPr>
          <p:cNvPr id="1027" name="Picture 3" descr="D:\економика\img-kiev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1330">
            <a:off x="5180294" y="3940146"/>
            <a:ext cx="3663943" cy="2653839"/>
          </a:xfrm>
          <a:prstGeom prst="rect">
            <a:avLst/>
          </a:prstGeom>
          <a:noFill/>
        </p:spPr>
      </p:pic>
      <p:pic>
        <p:nvPicPr>
          <p:cNvPr id="1029" name="Picture 5" descr="D:\економика\thumbn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0685">
            <a:off x="358563" y="3929228"/>
            <a:ext cx="3672666" cy="2588972"/>
          </a:xfrm>
          <a:prstGeom prst="rect">
            <a:avLst/>
          </a:prstGeom>
          <a:noFill/>
        </p:spPr>
      </p:pic>
      <p:pic>
        <p:nvPicPr>
          <p:cNvPr id="1031" name="Picture 7" descr="D:\економика\2432_html_5c98656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39288">
            <a:off x="6297454" y="284993"/>
            <a:ext cx="2438400" cy="2516459"/>
          </a:xfrm>
          <a:prstGeom prst="rect">
            <a:avLst/>
          </a:prstGeom>
          <a:noFill/>
        </p:spPr>
      </p:pic>
      <p:pic>
        <p:nvPicPr>
          <p:cNvPr id="1032" name="Picture 8" descr="D:\економика\Карвен2.jpg"/>
          <p:cNvPicPr>
            <a:picLocks noChangeAspect="1" noChangeArrowheads="1"/>
          </p:cNvPicPr>
          <p:nvPr/>
        </p:nvPicPr>
        <p:blipFill>
          <a:blip r:embed="rId7" cstate="print"/>
          <a:srcRect l="47727" t="13853" b="14571"/>
          <a:stretch>
            <a:fillRect/>
          </a:stretch>
        </p:blipFill>
        <p:spPr bwMode="auto">
          <a:xfrm>
            <a:off x="2786050" y="285728"/>
            <a:ext cx="328614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бсяг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зумовлений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такими </a:t>
            </a:r>
            <a:r>
              <a:rPr lang="ru-RU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взаємозамінюваних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субінститутів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429132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змінами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товари-замінювачі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860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доповнюючими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товарами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товарами-комплементами (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ручка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чорнило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5721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змінами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доповнюючі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доступністю</a:t>
            </a:r>
            <a:endParaRPr lang="ru-RU" sz="2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164305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змінами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в доходах </a:t>
            </a:r>
            <a:endParaRPr lang="ru-RU" sz="2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500306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змінами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речей (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споживчих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товару)</a:t>
            </a:r>
            <a:endParaRPr lang="ru-RU" sz="2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4357694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змінами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моди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смаків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звичаїв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5500702"/>
            <a:ext cx="40719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змінами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навколишньому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зростанням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пропонують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зниженням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214422"/>
            <a:ext cx="5000628" cy="546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зумовлює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одного боку,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доходи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підприємств-виробників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продавців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повинно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відбуватися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платоспроможного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зниженням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товаровиробникам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домагатися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суспільне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економика\image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371477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871</Words>
  <Application>Microsoft Office PowerPoint</Application>
  <PresentationFormat>Экран (4:3)</PresentationFormat>
  <Paragraphs>41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1</cp:lastModifiedBy>
  <cp:revision>41</cp:revision>
  <dcterms:created xsi:type="dcterms:W3CDTF">2013-10-25T07:13:48Z</dcterms:created>
  <dcterms:modified xsi:type="dcterms:W3CDTF">2020-04-08T02:46:01Z</dcterms:modified>
</cp:coreProperties>
</file>