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3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0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24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5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01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7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8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9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1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4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0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9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5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EA54-CFAD-464E-AADA-784419FC450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FF2F1C-4B7E-4DFE-9FB4-6785838AC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1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34EA31-4EC2-441E-AE41-C5F57E95EE5E}"/>
              </a:ext>
            </a:extLst>
          </p:cNvPr>
          <p:cNvSpPr/>
          <p:nvPr/>
        </p:nvSpPr>
        <p:spPr>
          <a:xfrm>
            <a:off x="599769" y="389212"/>
            <a:ext cx="9891251" cy="578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Продовження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4. Методика розвитку кількісних уявлень у дошкільників у період рахункової діяльності (з 5-го року життя)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Програмові завдання та методика їх реалізації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/>
              <a:t>5. Показати абстрактність числа (незалежність від якісних ознак предметів і просторового розташування множини):</a:t>
            </a:r>
            <a:endParaRPr lang="ru-RU" sz="2400" dirty="0"/>
          </a:p>
          <a:p>
            <a:pPr>
              <a:tabLst>
                <a:tab pos="452438" algn="l"/>
              </a:tabLst>
            </a:pPr>
            <a:r>
              <a:rPr lang="uk-UA" sz="2400" dirty="0"/>
              <a:t>а)	незалежність числа від розмірів предметів;</a:t>
            </a:r>
            <a:endParaRPr lang="ru-RU" sz="2400" dirty="0"/>
          </a:p>
          <a:p>
            <a:pPr>
              <a:tabLst>
                <a:tab pos="452438" algn="l"/>
              </a:tabLst>
            </a:pPr>
            <a:r>
              <a:rPr lang="uk-UA" sz="2400" dirty="0"/>
              <a:t>б)	незалежність числа від відстані між предметами;</a:t>
            </a:r>
            <a:endParaRPr lang="ru-RU" sz="2400" dirty="0"/>
          </a:p>
          <a:p>
            <a:pPr>
              <a:tabLst>
                <a:tab pos="452438" algn="l"/>
              </a:tabLst>
            </a:pPr>
            <a:r>
              <a:rPr lang="uk-UA" sz="2400" dirty="0"/>
              <a:t>в)	незалежність числа від форми розташування предметів;</a:t>
            </a:r>
            <a:endParaRPr lang="ru-RU" sz="2400" dirty="0"/>
          </a:p>
          <a:p>
            <a:pPr>
              <a:tabLst>
                <a:tab pos="452438" algn="l"/>
              </a:tabLst>
            </a:pPr>
            <a:r>
              <a:rPr lang="uk-UA" sz="2400" dirty="0"/>
              <a:t>г)	незалежність числа від напрямку кількісного рахунку.</a:t>
            </a:r>
            <a:endParaRPr lang="ru-RU" sz="2400" dirty="0"/>
          </a:p>
          <a:p>
            <a:pPr lvl="0"/>
            <a:r>
              <a:rPr lang="uk-UA" sz="2400" dirty="0"/>
              <a:t>6.Познайомити з порядковим рахунком.</a:t>
            </a:r>
            <a:endParaRPr lang="ru-RU" sz="2400" dirty="0"/>
          </a:p>
          <a:p>
            <a:pPr lvl="0"/>
            <a:r>
              <a:rPr lang="uk-UA" sz="2400" dirty="0"/>
              <a:t>7.Познайомити зі зворотним рахунком.</a:t>
            </a:r>
            <a:endParaRPr lang="ru-RU" sz="2400" dirty="0"/>
          </a:p>
          <a:p>
            <a:r>
              <a:rPr lang="uk-UA" sz="2400" dirty="0"/>
              <a:t>8.Познайомити із цифрами.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6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5135DC-E020-452D-A47C-AF180DB9D9A9}"/>
              </a:ext>
            </a:extLst>
          </p:cNvPr>
          <p:cNvSpPr/>
          <p:nvPr/>
        </p:nvSpPr>
        <p:spPr>
          <a:xfrm>
            <a:off x="747250" y="350580"/>
            <a:ext cx="866222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4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ознайомлення з порядковим рахунком (завдання 6)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33FA6D-FFB9-46CB-B833-843DDFD64B0A}"/>
              </a:ext>
            </a:extLst>
          </p:cNvPr>
          <p:cNvGrpSpPr/>
          <p:nvPr/>
        </p:nvGrpSpPr>
        <p:grpSpPr>
          <a:xfrm>
            <a:off x="130630" y="1702783"/>
            <a:ext cx="11847006" cy="2889315"/>
            <a:chOff x="747250" y="1946788"/>
            <a:chExt cx="8235977" cy="143202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FAA39BA-C2C1-4C19-AE77-950392510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 t="50772" r="67170" b="25017"/>
            <a:stretch/>
          </p:blipFill>
          <p:spPr>
            <a:xfrm>
              <a:off x="7717134" y="2073579"/>
              <a:ext cx="1266093" cy="130523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04A1555-2860-4138-A5B1-8EB8C3B68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6329" b="49453"/>
            <a:stretch/>
          </p:blipFill>
          <p:spPr>
            <a:xfrm>
              <a:off x="747250" y="1946788"/>
              <a:ext cx="3932261" cy="130523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12C6E60-634E-4575-A7CD-D05FC0E43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05" r="8774" b="71076"/>
            <a:stretch/>
          </p:blipFill>
          <p:spPr>
            <a:xfrm>
              <a:off x="4129869" y="2073579"/>
              <a:ext cx="3587265" cy="1305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910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68A2C8-1E43-4156-83FA-B479C33356E9}"/>
              </a:ext>
            </a:extLst>
          </p:cNvPr>
          <p:cNvSpPr/>
          <p:nvPr/>
        </p:nvSpPr>
        <p:spPr>
          <a:xfrm>
            <a:off x="599929" y="240762"/>
            <a:ext cx="8671727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4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ознайомлення зі зворотним рахунком (завдання 7)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C3FC48-7714-456A-9CA5-58271F4D3986}"/>
              </a:ext>
            </a:extLst>
          </p:cNvPr>
          <p:cNvSpPr/>
          <p:nvPr/>
        </p:nvSpPr>
        <p:spPr>
          <a:xfrm>
            <a:off x="127820" y="681870"/>
            <a:ext cx="9301315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indent="450215" algn="just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Спочатку розглядаємо множини з п'яти елементів. Просимо назвати кількість, забираючи один елемент. Зворотний рахунок у межах десяти даємо з використанням рахункової драбинки. Потім учимо називати числівники в прямому й зворотному порядку без наочності.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5C5551-2E05-4496-977F-69427FAAB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7" y="3725718"/>
            <a:ext cx="3286637" cy="289152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3D09543-3B7E-4168-BA30-E11DB5BD00DE}"/>
              </a:ext>
            </a:extLst>
          </p:cNvPr>
          <p:cNvGrpSpPr/>
          <p:nvPr/>
        </p:nvGrpSpPr>
        <p:grpSpPr>
          <a:xfrm>
            <a:off x="5368413" y="1851863"/>
            <a:ext cx="6464709" cy="4853737"/>
            <a:chOff x="5368413" y="1851863"/>
            <a:chExt cx="6464709" cy="485373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03DD262-399E-4EE4-8F3F-2FD6E389D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990" b="1039"/>
            <a:stretch/>
          </p:blipFill>
          <p:spPr>
            <a:xfrm>
              <a:off x="5368413" y="1851863"/>
              <a:ext cx="6464709" cy="4853737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29D007F-501C-42AE-ABC1-9C4FB4B48C00}"/>
                </a:ext>
              </a:extLst>
            </p:cNvPr>
            <p:cNvSpPr/>
            <p:nvPr/>
          </p:nvSpPr>
          <p:spPr>
            <a:xfrm>
              <a:off x="5368413" y="1851863"/>
              <a:ext cx="4532671" cy="3800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477DBD-E8FD-47CE-AEEC-B2C126F8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85" y="1851863"/>
            <a:ext cx="7192296" cy="14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B68EFC-ECA6-4654-ACB1-0CC4595A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5" y="3911064"/>
            <a:ext cx="11961389" cy="25361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EBA2B1-1253-47F3-B9B7-EDC955BECF1C}"/>
              </a:ext>
            </a:extLst>
          </p:cNvPr>
          <p:cNvSpPr/>
          <p:nvPr/>
        </p:nvSpPr>
        <p:spPr>
          <a:xfrm>
            <a:off x="115304" y="195422"/>
            <a:ext cx="9333495" cy="30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indent="450215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b="1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indent="450215" algn="just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b="1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завдання</a:t>
            </a: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познайомити зі зворотним рахунком у межах п'яти.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indent="450215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b="1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Наочний матеріал</a:t>
            </a: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п'ять жовтих кленових листків. Хід: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6555" algn="l"/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це?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6555" algn="l"/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листи якого дерева?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6555" algn="l"/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 вони кольору?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6555" algn="l"/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 вони жовті?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6555" algn="l"/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ще відбувається з листами восени?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9730" algn="l"/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 листів?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9730" algn="l"/>
                <a:tab pos="1350645" algn="l"/>
              </a:tabLst>
            </a:pPr>
            <a:r>
              <a:rPr lang="uk-UA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листя буде падати, а ви говоріть хором, скільки залишилося.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1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A42326-0809-41AF-B79C-1440A2BDB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10"/>
          <a:stretch/>
        </p:blipFill>
        <p:spPr>
          <a:xfrm>
            <a:off x="272623" y="2023270"/>
            <a:ext cx="968745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5D3B33-4287-4B78-9003-AE4989F4B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20"/>
          <a:stretch/>
        </p:blipFill>
        <p:spPr>
          <a:xfrm>
            <a:off x="1252308" y="2160922"/>
            <a:ext cx="734108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DFBBA7-700D-43F2-B188-C6680FECF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53"/>
          <a:stretch/>
        </p:blipFill>
        <p:spPr>
          <a:xfrm>
            <a:off x="2422842" y="2157874"/>
            <a:ext cx="4794036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5F0416-8D92-4448-A97B-77F6744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913326" y="2059551"/>
            <a:ext cx="239898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4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06E340-8626-4E74-8D23-0F2B641AB511}"/>
              </a:ext>
            </a:extLst>
          </p:cNvPr>
          <p:cNvSpPr/>
          <p:nvPr/>
        </p:nvSpPr>
        <p:spPr>
          <a:xfrm>
            <a:off x="275302" y="814854"/>
            <a:ext cx="9350479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indent="450215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400" b="1" i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Варіанти питань і завдань на закріплення й ускладнення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Порахуй від одного до десяти!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Порахуй від десяти до одного!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Порахуй прямим рахунком!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Порахуй зворотним рахунком!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ми робимо, лічачи від одного до десяти? (Додаємо по одиниці.)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ми робимо, лічачи від десяти до одного? (Віднімаємо по одиниці.)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Назви наступне число!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Назви попереднє число!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8862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Назви сусідів числа 7.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D7377B-6F57-4B66-954B-3A7AD662F193}"/>
              </a:ext>
            </a:extLst>
          </p:cNvPr>
          <p:cNvSpPr/>
          <p:nvPr/>
        </p:nvSpPr>
        <p:spPr>
          <a:xfrm>
            <a:off x="996954" y="302116"/>
            <a:ext cx="807432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8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ознайомлення із цифрами (завдання 8)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A443EB-3B65-4C20-8D05-64F60C1C12CA}"/>
              </a:ext>
            </a:extLst>
          </p:cNvPr>
          <p:cNvSpPr/>
          <p:nvPr/>
        </p:nvSpPr>
        <p:spPr>
          <a:xfrm>
            <a:off x="521110" y="974960"/>
            <a:ext cx="9448800" cy="573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indent="541338" algn="just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000" b="1" i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наочного матеріалу: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Будь-які множини, числові й цифрові картки.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indent="541338" algn="just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000" b="1" i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навчання: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 навчити дітей розрізняти поняття: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0" indent="54133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88900" algn="l"/>
                <a:tab pos="1349375" algn="l"/>
              </a:tabLst>
            </a:pPr>
            <a:r>
              <a:rPr lang="uk-UA" sz="2000" u="sng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(властивість конкретної множини, що відображає, скільки в ній елементів);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0" indent="54133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88900" algn="l"/>
                <a:tab pos="1349375" algn="l"/>
              </a:tabLst>
            </a:pPr>
            <a:r>
              <a:rPr lang="uk-UA" sz="2000" u="sng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(абстрактне математичне поняття, що характеризує загальну властивість кінцевих рівносильних множин);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0" indent="54133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88900" algn="l"/>
                <a:tab pos="1349375" algn="l"/>
              </a:tabLst>
            </a:pPr>
            <a:r>
              <a:rPr lang="uk-UA" sz="2000" u="sng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цифра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(знак для запису чисел).</a:t>
            </a:r>
          </a:p>
          <a:p>
            <a:pPr marR="16510" lvl="0" indent="54133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88900" algn="l"/>
                <a:tab pos="1349375" algn="l"/>
              </a:tabLst>
            </a:pPr>
            <a:endParaRPr lang="uk-UA" sz="2000" spc="-2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0" indent="54133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88900" algn="l"/>
                <a:tab pos="1349375" algn="l"/>
              </a:tabLst>
            </a:pPr>
            <a:endParaRPr lang="uk-UA" sz="2000" spc="-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1338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роботи з кожною цифрою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1338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Повторення попередньої цифри.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1338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Розглядання множини з потрібною кількістю елементів.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1338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Розглядання цифри.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1338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Обговорення на що схожа цифра.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1338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Малювання цифри пальцем у повітрі.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1338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Пошук картки з потрібною цифрою.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1338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Використання цифрових карток для відповідей на запитання.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6510" lvl="0" algn="just">
              <a:lnSpc>
                <a:spcPct val="107000"/>
              </a:lnSpc>
              <a:spcAft>
                <a:spcPts val="0"/>
              </a:spcAft>
              <a:tabLst>
                <a:tab pos="88900" algn="l"/>
                <a:tab pos="134937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9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1274F6-51CA-4069-80C1-23AA03D3116D}"/>
              </a:ext>
            </a:extLst>
          </p:cNvPr>
          <p:cNvSpPr/>
          <p:nvPr/>
        </p:nvSpPr>
        <p:spPr>
          <a:xfrm>
            <a:off x="891952" y="540463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цифри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F89EE4-CA67-4452-B9DC-142D9C0A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94787" y="639096"/>
            <a:ext cx="3958134" cy="57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5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EB27A1-8EB3-4880-B065-5270092D7F09}"/>
              </a:ext>
            </a:extLst>
          </p:cNvPr>
          <p:cNvSpPr/>
          <p:nvPr/>
        </p:nvSpPr>
        <p:spPr>
          <a:xfrm>
            <a:off x="768376" y="311389"/>
            <a:ext cx="8780207" cy="239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4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формування розуміння абстрактності числа (завдання 5)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 числа від розміру предметів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Наочний матеріал: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предмети двох контрастних розмірів, розташовані так, щоб не прослідковувалося прикладення і дійсно здавалося, що одних предметів більше, ніж інших.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4163BFD-6ACE-438E-99BF-AB9A25C01502}"/>
              </a:ext>
            </a:extLst>
          </p:cNvPr>
          <p:cNvGrpSpPr/>
          <p:nvPr/>
        </p:nvGrpSpPr>
        <p:grpSpPr>
          <a:xfrm>
            <a:off x="483027" y="3703917"/>
            <a:ext cx="9350906" cy="2115282"/>
            <a:chOff x="501600" y="2745303"/>
            <a:chExt cx="8218256" cy="161325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9B12087-BDA7-46B5-AF0C-42BD4493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" y="2772697"/>
              <a:ext cx="1592944" cy="15858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4BBF0A4-AD2C-4C28-A98A-CB06C374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5276" y="2759000"/>
              <a:ext cx="1597290" cy="158509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7185FC1-4541-4C8E-A612-4E3CA6AC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2566" y="2745303"/>
              <a:ext cx="1597290" cy="158509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C950237-9E4E-4321-ABDB-2CEA30102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468" y="2772697"/>
              <a:ext cx="1597290" cy="158509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805FA05-969C-40DB-8CD1-8630FEF0D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4544" y="2772697"/>
              <a:ext cx="1597290" cy="158509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56A2D46-9C45-469A-BB5E-03876A3F100A}"/>
              </a:ext>
            </a:extLst>
          </p:cNvPr>
          <p:cNvGrpSpPr/>
          <p:nvPr/>
        </p:nvGrpSpPr>
        <p:grpSpPr>
          <a:xfrm>
            <a:off x="3578942" y="2812024"/>
            <a:ext cx="3146323" cy="709039"/>
            <a:chOff x="4945319" y="4721238"/>
            <a:chExt cx="4476628" cy="93932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6B47FC-6682-4151-983D-31D0BC66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5319" y="4732825"/>
              <a:ext cx="934878" cy="92774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71A1BA0-637E-47F3-A7B1-6CA062B7B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6220" y="4721238"/>
              <a:ext cx="934878" cy="92774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3545E67-2F6F-4ECF-96D9-64EB0413F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7069" y="4721238"/>
              <a:ext cx="934878" cy="92774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51DA769-ECD9-442D-AF4A-541BA4B1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9397" y="4721238"/>
              <a:ext cx="934878" cy="92774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8D4F8BE-CAF9-41D8-96A9-CC991AA0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5267" y="4721238"/>
              <a:ext cx="934878" cy="927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3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6B8188-399B-43CF-A7D2-7637126D5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31"/>
          <a:stretch/>
        </p:blipFill>
        <p:spPr>
          <a:xfrm>
            <a:off x="1459590" y="2237128"/>
            <a:ext cx="719279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4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7187E9-B39B-46B8-BBB3-4F99888C5D41}"/>
              </a:ext>
            </a:extLst>
          </p:cNvPr>
          <p:cNvSpPr/>
          <p:nvPr/>
        </p:nvSpPr>
        <p:spPr>
          <a:xfrm>
            <a:off x="491613" y="421628"/>
            <a:ext cx="8554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</a:t>
            </a:r>
            <a:r>
              <a:rPr lang="ru-RU" dirty="0" err="1"/>
              <a:t>Розглядання</a:t>
            </a:r>
            <a:r>
              <a:rPr lang="ru-RU" dirty="0"/>
              <a:t> </a:t>
            </a:r>
            <a:r>
              <a:rPr lang="ru-RU" dirty="0" err="1"/>
              <a:t>множини</a:t>
            </a:r>
            <a:r>
              <a:rPr lang="ru-RU" dirty="0"/>
              <a:t> з </a:t>
            </a:r>
            <a:r>
              <a:rPr lang="ru-RU" dirty="0" err="1"/>
              <a:t>потрібною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02A5689-A4FD-4937-9502-AE69B79D299A}"/>
              </a:ext>
            </a:extLst>
          </p:cNvPr>
          <p:cNvGrpSpPr/>
          <p:nvPr/>
        </p:nvGrpSpPr>
        <p:grpSpPr>
          <a:xfrm>
            <a:off x="716917" y="2064770"/>
            <a:ext cx="9274698" cy="2382328"/>
            <a:chOff x="176142" y="2133596"/>
            <a:chExt cx="9274698" cy="23823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4C8BF7F-7135-4D1D-ACB6-D41383DD7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42" y="2133598"/>
              <a:ext cx="2078818" cy="23823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690C859-230A-4B79-853F-633B090FD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04" y="2133599"/>
              <a:ext cx="2078818" cy="238232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2E5EE9F-676C-4847-A8CB-8608E9CC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986" y="2133597"/>
              <a:ext cx="2078818" cy="238232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6F1E377-5077-4B60-A107-3C2782FBE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022" y="2133596"/>
              <a:ext cx="2078818" cy="2382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18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F76B53-B68B-482F-ADB0-04F082D10EC3}"/>
              </a:ext>
            </a:extLst>
          </p:cNvPr>
          <p:cNvSpPr/>
          <p:nvPr/>
        </p:nvSpPr>
        <p:spPr>
          <a:xfrm>
            <a:off x="602882" y="815766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3. </a:t>
            </a:r>
            <a:r>
              <a:rPr lang="ru-RU" dirty="0" err="1"/>
              <a:t>Розглядання</a:t>
            </a:r>
            <a:r>
              <a:rPr lang="ru-RU" dirty="0"/>
              <a:t> </a:t>
            </a:r>
            <a:r>
              <a:rPr lang="ru-RU" dirty="0" err="1"/>
              <a:t>цифри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18B72-1B8C-496C-812A-FFD0F64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3" y="1433051"/>
            <a:ext cx="3657600" cy="4876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1FBE5-FACD-4D97-AE9D-0EBD16036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085007" y="274991"/>
            <a:ext cx="2682048" cy="38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0ADD99-1D29-4C34-A3EC-AABEBCD9B161}"/>
              </a:ext>
            </a:extLst>
          </p:cNvPr>
          <p:cNvSpPr/>
          <p:nvPr/>
        </p:nvSpPr>
        <p:spPr>
          <a:xfrm>
            <a:off x="444772" y="412643"/>
            <a:ext cx="424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413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Обговорення на що схожа цифра.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B4B2F-12E1-411B-A7B8-9674697E9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1039761"/>
            <a:ext cx="6078794" cy="45590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A58BAC-ADE9-4CC6-9748-491A8685F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3"/>
          <a:stretch/>
        </p:blipFill>
        <p:spPr>
          <a:xfrm>
            <a:off x="7177293" y="1039762"/>
            <a:ext cx="3994555" cy="43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2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9C15A1-FB2E-4FF7-810A-63F100401E51}"/>
              </a:ext>
            </a:extLst>
          </p:cNvPr>
          <p:cNvSpPr/>
          <p:nvPr/>
        </p:nvSpPr>
        <p:spPr>
          <a:xfrm>
            <a:off x="473373" y="589624"/>
            <a:ext cx="8062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413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Малювання цифри пальцем у повітрі</a:t>
            </a:r>
          </a:p>
          <a:p>
            <a:pPr lvl="0" indent="541338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цифрою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з паличок чи шнурівки)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DDDEF-AC3C-4961-B90D-03C18961E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8" b="2707"/>
          <a:stretch/>
        </p:blipFill>
        <p:spPr>
          <a:xfrm>
            <a:off x="2113013" y="1344554"/>
            <a:ext cx="5467657" cy="51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BC0014-61A3-48EB-8781-097BA626F764}"/>
              </a:ext>
            </a:extLst>
          </p:cNvPr>
          <p:cNvSpPr/>
          <p:nvPr/>
        </p:nvSpPr>
        <p:spPr>
          <a:xfrm>
            <a:off x="678425" y="657603"/>
            <a:ext cx="8357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Використання цифрових карток для відповідей на запитання.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FFE23-0046-488C-B77C-1A1419A2A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8167" r="26585" b="60888"/>
          <a:stretch/>
        </p:blipFill>
        <p:spPr>
          <a:xfrm>
            <a:off x="678425" y="1318898"/>
            <a:ext cx="6125496" cy="22578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30F8AC-6E65-43A4-8FAC-B728EFAA0246}"/>
              </a:ext>
            </a:extLst>
          </p:cNvPr>
          <p:cNvSpPr/>
          <p:nvPr/>
        </p:nvSpPr>
        <p:spPr>
          <a:xfrm>
            <a:off x="1012723" y="3751778"/>
            <a:ext cx="6096000" cy="274498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6510" indent="450215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Варіанти завдань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5595" algn="l"/>
                <a:tab pos="1350645" algn="l"/>
              </a:tabLst>
            </a:pP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Покажіть цифрою, скільки предметів на столі.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5595" algn="l"/>
                <a:tab pos="1350645" algn="l"/>
              </a:tabLst>
            </a:pP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Покажіть цифру, яка позначає число 2.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5595" algn="l"/>
                <a:tab pos="1350645" algn="l"/>
              </a:tabLst>
            </a:pP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Відрахуйте стільки предметів: [ 4 ]</a:t>
            </a:r>
          </a:p>
          <a:p>
            <a:pPr marL="342900" marR="16510" lvl="0" indent="-342900">
              <a:lnSpc>
                <a:spcPct val="107000"/>
              </a:lnSpc>
              <a:buFont typeface="Arial" panose="020B0604020202020204" pitchFamily="34" charset="0"/>
              <a:buChar char="*"/>
              <a:tabLst>
                <a:tab pos="315595" algn="l"/>
                <a:tab pos="1350645" algn="l"/>
              </a:tabLst>
            </a:pP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Покажіть цифру, яка позначає число 3.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5595" algn="l"/>
                <a:tab pos="1350645" algn="l"/>
              </a:tabLst>
            </a:pP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Покажіть цифрою, на скільки три менше чотирьох.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92735" algn="l"/>
                <a:tab pos="1350645" algn="l"/>
              </a:tabLst>
            </a:pP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назву число, а ви відрахуйте на стільки    [ 1 ]    кругів більше. Три.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92735" algn="l"/>
                <a:tab pos="1350645" algn="l"/>
              </a:tabLst>
            </a:pP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Присядьте стільки  [ 4]  разів.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4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01A1BA-7894-4F52-B648-4CB39C23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1" y="441330"/>
            <a:ext cx="8460658" cy="59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1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580E3B-7828-4814-A264-516A51BA787A}"/>
              </a:ext>
            </a:extLst>
          </p:cNvPr>
          <p:cNvGrpSpPr/>
          <p:nvPr/>
        </p:nvGrpSpPr>
        <p:grpSpPr>
          <a:xfrm>
            <a:off x="355208" y="1059813"/>
            <a:ext cx="11005646" cy="2144312"/>
            <a:chOff x="777995" y="460045"/>
            <a:chExt cx="11005646" cy="214431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6D4AD7A-5373-42EC-83C9-661F502C4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2004" y="460045"/>
              <a:ext cx="1816765" cy="208501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9F59297-6E3B-40C1-B768-671AEF734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253" y="524993"/>
              <a:ext cx="1812485" cy="207936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1A2367-99BD-4331-B256-FA9E19FF2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582" y="524994"/>
              <a:ext cx="1812485" cy="207936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3D6B5EC-9D77-4A76-A0DC-23657FE94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95" y="465695"/>
              <a:ext cx="1812485" cy="207936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EAC3E1-E49E-44A6-97FA-1CB32524F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1156" y="465695"/>
              <a:ext cx="1812485" cy="207936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343DC65-C2AD-464C-A918-0EE550F45DFE}"/>
              </a:ext>
            </a:extLst>
          </p:cNvPr>
          <p:cNvGrpSpPr/>
          <p:nvPr/>
        </p:nvGrpSpPr>
        <p:grpSpPr>
          <a:xfrm>
            <a:off x="932237" y="4222955"/>
            <a:ext cx="9764537" cy="701101"/>
            <a:chOff x="932237" y="4222955"/>
            <a:chExt cx="9764537" cy="70110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6C46DED-D374-4B21-BAC9-5E26E14D2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37" y="4222955"/>
              <a:ext cx="658425" cy="70110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523D406-E8A2-42E4-9832-56D000896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8386" y="4222955"/>
              <a:ext cx="658425" cy="70110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905CC39-20D1-49FC-A25D-94CFA1230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003" y="4222955"/>
              <a:ext cx="657063" cy="70029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49663D1-578A-4E5B-8C3A-5943FD43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6495" y="4222955"/>
              <a:ext cx="658425" cy="70110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1BE056D-3776-4210-9E7B-5F2E3ACE4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8349" y="4222955"/>
              <a:ext cx="658425" cy="701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18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6FF8A8F-E39F-4CD0-8763-8BEC013EF99D}"/>
              </a:ext>
            </a:extLst>
          </p:cNvPr>
          <p:cNvGrpSpPr/>
          <p:nvPr/>
        </p:nvGrpSpPr>
        <p:grpSpPr>
          <a:xfrm>
            <a:off x="0" y="0"/>
            <a:ext cx="11879728" cy="3242187"/>
            <a:chOff x="668593" y="3212690"/>
            <a:chExt cx="11361173" cy="301604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649F81C-8C14-4DB5-BD0F-D1D4CE4BE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93" y="3212690"/>
              <a:ext cx="2799735" cy="279973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B59B956-3DA4-403E-89F0-5BB7CB153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0031" y="3428999"/>
              <a:ext cx="2799735" cy="279973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A19FA68-0F32-47E3-8680-43716B78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561" y="3360173"/>
              <a:ext cx="2799735" cy="279973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7385C2-121B-41AF-B4B0-B3BDCE72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296" y="3429000"/>
              <a:ext cx="2799735" cy="279973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D27CBE-91B6-4D38-9B72-F9D5650F8372}"/>
              </a:ext>
            </a:extLst>
          </p:cNvPr>
          <p:cNvGrpSpPr/>
          <p:nvPr/>
        </p:nvGrpSpPr>
        <p:grpSpPr>
          <a:xfrm>
            <a:off x="2332675" y="4900383"/>
            <a:ext cx="7256514" cy="1064187"/>
            <a:chOff x="461809" y="1121953"/>
            <a:chExt cx="8817385" cy="149573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12B6ECE-FEA1-49F8-9240-3AD92EDF3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190" y="1121953"/>
              <a:ext cx="1477604" cy="147760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F27E3E2-153E-4928-AE31-A23A041C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9" y="1125794"/>
              <a:ext cx="1477604" cy="147760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3C25F76-3D7B-4E63-A571-6A1501598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71" y="1125794"/>
              <a:ext cx="1477604" cy="147760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F385F6E-F2C4-48E2-B5C5-991B0257B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209" y="1135318"/>
              <a:ext cx="1477604" cy="147760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4EC81FE-E976-420C-9179-84C1C6F53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590" y="1140080"/>
              <a:ext cx="1477604" cy="1477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35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BD7C38-DDF1-4C90-AF5F-BC9B0E330DA4}"/>
              </a:ext>
            </a:extLst>
          </p:cNvPr>
          <p:cNvSpPr/>
          <p:nvPr/>
        </p:nvSpPr>
        <p:spPr>
          <a:xfrm>
            <a:off x="889820" y="527746"/>
            <a:ext cx="10412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/>
              <a:t>4 &lt; 5          5 &gt; 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BDA7A-79C5-4288-9D26-CE5B4969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26" y="1986974"/>
            <a:ext cx="2926334" cy="30116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8FBE1-F5F1-45C5-BD1E-85770A85C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8" r="6888"/>
          <a:stretch/>
        </p:blipFill>
        <p:spPr>
          <a:xfrm>
            <a:off x="0" y="1923157"/>
            <a:ext cx="2523178" cy="3011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FF819-1E0E-4C41-8BEE-A2B53B5B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86" y="2042190"/>
            <a:ext cx="2926334" cy="30116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F4D0C3-695A-4DD6-A048-068169D1D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985" y="2050708"/>
            <a:ext cx="2926334" cy="3011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422D9-9BBE-44DF-83C7-7E0C540B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3" y="5155789"/>
            <a:ext cx="1213209" cy="1054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038B9C-5853-4510-BDA9-AABD1BAE0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864" y="5167872"/>
            <a:ext cx="1213209" cy="1054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E0FA70-4FAB-4954-BEE2-B5E3D5D84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47" y="5167872"/>
            <a:ext cx="1213209" cy="1054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CA9E87-15AA-4F49-9D11-964725F75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571" y="5155789"/>
            <a:ext cx="1213209" cy="10546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F9D9C9-B642-4034-97A9-D8D052F6B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02" y="5167873"/>
            <a:ext cx="12132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A1AD93-9A50-4A3C-9410-A82549B1752D}"/>
              </a:ext>
            </a:extLst>
          </p:cNvPr>
          <p:cNvSpPr/>
          <p:nvPr/>
        </p:nvSpPr>
        <p:spPr>
          <a:xfrm>
            <a:off x="766915" y="467143"/>
            <a:ext cx="8514736" cy="560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16510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400" b="1" u="sng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студентам: </a:t>
            </a: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Напишіть самостійно схему діалогу.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marR="16510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Схема:</a:t>
            </a: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це?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Чим відрізняються?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 здається більше?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 здається менше?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довідатися точно?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Порахуйте!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Яке число більше?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Яке число менше?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Виходить, чого більше?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 менше?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 ми помилилися спочатку?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3670" algn="l"/>
                <a:tab pos="1350645" algn="l"/>
              </a:tabLst>
            </a:pPr>
            <a:r>
              <a:rPr lang="uk-UA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Як, не лічачи, перевірити?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5F5CC-7F98-4BBE-8CBF-A70FC9B5EBCD}"/>
              </a:ext>
            </a:extLst>
          </p:cNvPr>
          <p:cNvSpPr/>
          <p:nvPr/>
        </p:nvSpPr>
        <p:spPr>
          <a:xfrm>
            <a:off x="483270" y="147310"/>
            <a:ext cx="8603225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0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Незалежність числа від відстані між предметами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000" b="1" i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Наочний матеріал: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Дві групи предметів однакових по величині, розташованих на різній відстані («далеко — близько») 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D1A1DFC-927E-4BFA-BD7E-CB72774E45EE}"/>
              </a:ext>
            </a:extLst>
          </p:cNvPr>
          <p:cNvGrpSpPr/>
          <p:nvPr/>
        </p:nvGrpSpPr>
        <p:grpSpPr>
          <a:xfrm>
            <a:off x="0" y="1355305"/>
            <a:ext cx="12192000" cy="2181351"/>
            <a:chOff x="0" y="1807590"/>
            <a:chExt cx="12192000" cy="218135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3FDDCA6-E152-47FA-AAAD-DC3EC0AE7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12660"/>
              <a:ext cx="1551566" cy="212768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5D4E838-CF28-4883-A283-00A34579E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932" y="1861253"/>
              <a:ext cx="1551566" cy="212768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D96FAD7-2BCD-4335-912F-69ACC2EC1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217" y="1807590"/>
              <a:ext cx="1551566" cy="212768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248C9D3-DD4F-441A-B44A-F7C24D6D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166" y="1861253"/>
              <a:ext cx="1551566" cy="212768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A2474F2-7736-4696-85CD-782092984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434" y="1861253"/>
              <a:ext cx="1551566" cy="2127688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EFA8259-8404-43CD-9070-C19C42A57B40}"/>
              </a:ext>
            </a:extLst>
          </p:cNvPr>
          <p:cNvGrpSpPr/>
          <p:nvPr/>
        </p:nvGrpSpPr>
        <p:grpSpPr>
          <a:xfrm>
            <a:off x="1690184" y="4506963"/>
            <a:ext cx="8046323" cy="2169000"/>
            <a:chOff x="1690184" y="4320150"/>
            <a:chExt cx="8046323" cy="21690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FA8261E-5FF8-466E-B40B-D8FE5521B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184" y="4320150"/>
              <a:ext cx="1440652" cy="21245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80791D3-4C0B-4C93-A3AA-B00655C28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231" y="4364574"/>
              <a:ext cx="1440652" cy="21245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FC0056E-232C-4D05-8A31-7A731255B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088" y="4363672"/>
              <a:ext cx="1440652" cy="21245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84B0983-04F3-408A-95D1-F23CC715E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135" y="4363672"/>
              <a:ext cx="1440652" cy="21245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B578757-6500-42C2-9791-417FAE63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855" y="4320150"/>
              <a:ext cx="1440652" cy="2124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47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D3ACDE-A501-4146-8DED-E49EABD08477}"/>
              </a:ext>
            </a:extLst>
          </p:cNvPr>
          <p:cNvSpPr/>
          <p:nvPr/>
        </p:nvSpPr>
        <p:spPr>
          <a:xfrm>
            <a:off x="251605" y="199414"/>
            <a:ext cx="9419303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0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Незалежність числа від форми розташування предметів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uk-UA" sz="2000" b="1" i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Наочний матеріал: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Дві групи предметів, однакових по величині, розташованих по різному (у ряд, по колу й ін.). Наприклад, на малюнку можна вибрати дві групи геометричних фігур.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F802090-6281-4894-BAAB-12720A1C1A7C}"/>
              </a:ext>
            </a:extLst>
          </p:cNvPr>
          <p:cNvGrpSpPr/>
          <p:nvPr/>
        </p:nvGrpSpPr>
        <p:grpSpPr>
          <a:xfrm>
            <a:off x="5528585" y="1293119"/>
            <a:ext cx="6322142" cy="1052051"/>
            <a:chOff x="806245" y="2251587"/>
            <a:chExt cx="6322142" cy="105205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13888D0-2965-45BF-81EC-71F4D0E93C83}"/>
                </a:ext>
              </a:extLst>
            </p:cNvPr>
            <p:cNvSpPr/>
            <p:nvPr/>
          </p:nvSpPr>
          <p:spPr>
            <a:xfrm>
              <a:off x="806245" y="2251587"/>
              <a:ext cx="1032387" cy="104221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6BE1D03-4BFE-40BF-8625-DC307AADC34F}"/>
                </a:ext>
              </a:extLst>
            </p:cNvPr>
            <p:cNvSpPr/>
            <p:nvPr/>
          </p:nvSpPr>
          <p:spPr>
            <a:xfrm>
              <a:off x="2156952" y="2251587"/>
              <a:ext cx="1032387" cy="104221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1B16442-5CC3-4AC4-9341-27228924CE43}"/>
                </a:ext>
              </a:extLst>
            </p:cNvPr>
            <p:cNvSpPr/>
            <p:nvPr/>
          </p:nvSpPr>
          <p:spPr>
            <a:xfrm>
              <a:off x="3419165" y="2251587"/>
              <a:ext cx="1032387" cy="104221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6684C2B-FEC9-48C6-86BB-18CE27874942}"/>
                </a:ext>
              </a:extLst>
            </p:cNvPr>
            <p:cNvSpPr/>
            <p:nvPr/>
          </p:nvSpPr>
          <p:spPr>
            <a:xfrm>
              <a:off x="4724399" y="2261419"/>
              <a:ext cx="1032387" cy="104221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A7F0D47-8ADB-4821-8812-3D91DF7A726A}"/>
                </a:ext>
              </a:extLst>
            </p:cNvPr>
            <p:cNvSpPr/>
            <p:nvPr/>
          </p:nvSpPr>
          <p:spPr>
            <a:xfrm>
              <a:off x="6096000" y="2261419"/>
              <a:ext cx="1032387" cy="104221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36E2E7-E26E-4D02-8C17-945B42768CD4}"/>
              </a:ext>
            </a:extLst>
          </p:cNvPr>
          <p:cNvGrpSpPr/>
          <p:nvPr/>
        </p:nvGrpSpPr>
        <p:grpSpPr>
          <a:xfrm>
            <a:off x="8209173" y="2865410"/>
            <a:ext cx="3780505" cy="3227437"/>
            <a:chOff x="1052049" y="3293807"/>
            <a:chExt cx="3875139" cy="3276598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1C64E98C-75F5-4AA6-9765-64C9DD653E62}"/>
                </a:ext>
              </a:extLst>
            </p:cNvPr>
            <p:cNvSpPr/>
            <p:nvPr/>
          </p:nvSpPr>
          <p:spPr>
            <a:xfrm>
              <a:off x="1052049" y="3323303"/>
              <a:ext cx="1327355" cy="1120877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E4492EF7-D1EF-444A-BADD-5B5DE77A35B5}"/>
                </a:ext>
              </a:extLst>
            </p:cNvPr>
            <p:cNvSpPr/>
            <p:nvPr/>
          </p:nvSpPr>
          <p:spPr>
            <a:xfrm>
              <a:off x="3599833" y="5449528"/>
              <a:ext cx="1327355" cy="1120877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30A18684-B92C-4BAD-AE9A-AE2B992132B2}"/>
                </a:ext>
              </a:extLst>
            </p:cNvPr>
            <p:cNvSpPr/>
            <p:nvPr/>
          </p:nvSpPr>
          <p:spPr>
            <a:xfrm>
              <a:off x="1052049" y="5449528"/>
              <a:ext cx="1327355" cy="1120877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E1D55688-9BB5-429B-BAC0-F58C70D79A87}"/>
                </a:ext>
              </a:extLst>
            </p:cNvPr>
            <p:cNvSpPr/>
            <p:nvPr/>
          </p:nvSpPr>
          <p:spPr>
            <a:xfrm>
              <a:off x="2265107" y="4444180"/>
              <a:ext cx="1327355" cy="1120877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C752FF38-CF60-4048-ACF0-D0C8D916195E}"/>
                </a:ext>
              </a:extLst>
            </p:cNvPr>
            <p:cNvSpPr/>
            <p:nvPr/>
          </p:nvSpPr>
          <p:spPr>
            <a:xfrm>
              <a:off x="3387206" y="3293807"/>
              <a:ext cx="1327355" cy="1120877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A060A4C-9D35-4417-B249-92409F611F33}"/>
              </a:ext>
            </a:extLst>
          </p:cNvPr>
          <p:cNvGrpSpPr/>
          <p:nvPr/>
        </p:nvGrpSpPr>
        <p:grpSpPr>
          <a:xfrm>
            <a:off x="4558728" y="3407735"/>
            <a:ext cx="3397042" cy="3162104"/>
            <a:chOff x="6858003" y="3408300"/>
            <a:chExt cx="3397042" cy="316210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C42F6A2-8F00-4510-937A-34EAEAF730F3}"/>
                </a:ext>
              </a:extLst>
            </p:cNvPr>
            <p:cNvSpPr/>
            <p:nvPr/>
          </p:nvSpPr>
          <p:spPr>
            <a:xfrm>
              <a:off x="7167716" y="3578942"/>
              <a:ext cx="1002890" cy="973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E97C98F6-9EAB-4B2E-8AEE-07CEAB5CC971}"/>
                </a:ext>
              </a:extLst>
            </p:cNvPr>
            <p:cNvSpPr/>
            <p:nvPr/>
          </p:nvSpPr>
          <p:spPr>
            <a:xfrm>
              <a:off x="9252155" y="4749815"/>
              <a:ext cx="1002890" cy="973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124EE56-645C-46C3-8B63-CAE1FB1D7975}"/>
                </a:ext>
              </a:extLst>
            </p:cNvPr>
            <p:cNvSpPr/>
            <p:nvPr/>
          </p:nvSpPr>
          <p:spPr>
            <a:xfrm>
              <a:off x="8080830" y="5597011"/>
              <a:ext cx="1002890" cy="973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B5D0B867-D24F-4339-9AFA-8575737C7AB6}"/>
                </a:ext>
              </a:extLst>
            </p:cNvPr>
            <p:cNvSpPr/>
            <p:nvPr/>
          </p:nvSpPr>
          <p:spPr>
            <a:xfrm>
              <a:off x="6858003" y="4979647"/>
              <a:ext cx="1002890" cy="973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C29FCBC-9685-4E09-9ABC-39555F6D6AD5}"/>
                </a:ext>
              </a:extLst>
            </p:cNvPr>
            <p:cNvSpPr/>
            <p:nvPr/>
          </p:nvSpPr>
          <p:spPr>
            <a:xfrm>
              <a:off x="8538673" y="3408300"/>
              <a:ext cx="1002890" cy="973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9234401-6057-4C72-9F09-4C42E310BD23}"/>
              </a:ext>
            </a:extLst>
          </p:cNvPr>
          <p:cNvGrpSpPr/>
          <p:nvPr/>
        </p:nvGrpSpPr>
        <p:grpSpPr>
          <a:xfrm>
            <a:off x="0" y="1602528"/>
            <a:ext cx="4326042" cy="2922078"/>
            <a:chOff x="7059947" y="1685909"/>
            <a:chExt cx="4326042" cy="292207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94D83F8-1BFF-4D87-8312-FC3D95197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566" y="1685909"/>
              <a:ext cx="1373980" cy="136787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76573C7-C683-45D4-9509-9BAD824EC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978" y="3211060"/>
              <a:ext cx="1373980" cy="136787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7ABF4F-502E-423E-B7DA-9AC7B9F8E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947" y="3240113"/>
              <a:ext cx="1373980" cy="13678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0C6B767-A70D-4324-A144-D59D3943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009" y="3211595"/>
              <a:ext cx="1373980" cy="1367874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6919EC4-8E55-4E55-AE03-B27A7F76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589" y="1734563"/>
              <a:ext cx="1373980" cy="1367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01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51CE22-0099-41A7-8D85-BAE80096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0" y="380301"/>
            <a:ext cx="4328535" cy="292023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EA79ACD-B695-4444-96DE-4EFC7420E899}"/>
              </a:ext>
            </a:extLst>
          </p:cNvPr>
          <p:cNvGrpSpPr/>
          <p:nvPr/>
        </p:nvGrpSpPr>
        <p:grpSpPr>
          <a:xfrm>
            <a:off x="6096000" y="2777613"/>
            <a:ext cx="3587603" cy="3326991"/>
            <a:chOff x="5749294" y="2751803"/>
            <a:chExt cx="3587603" cy="3326991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3DDCEC1E-75EC-4562-9214-6615FB206ECB}"/>
                </a:ext>
              </a:extLst>
            </p:cNvPr>
            <p:cNvSpPr/>
            <p:nvPr/>
          </p:nvSpPr>
          <p:spPr>
            <a:xfrm>
              <a:off x="6856711" y="2751803"/>
              <a:ext cx="1032387" cy="980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4034AAC9-CC8A-41E6-AA08-AE5EBACB0AA6}"/>
                </a:ext>
              </a:extLst>
            </p:cNvPr>
            <p:cNvSpPr/>
            <p:nvPr/>
          </p:nvSpPr>
          <p:spPr>
            <a:xfrm>
              <a:off x="8304510" y="3429000"/>
              <a:ext cx="1032387" cy="980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F298110B-1009-40FA-A11F-17A43AA31EAC}"/>
                </a:ext>
              </a:extLst>
            </p:cNvPr>
            <p:cNvSpPr/>
            <p:nvPr/>
          </p:nvSpPr>
          <p:spPr>
            <a:xfrm>
              <a:off x="8003458" y="4906297"/>
              <a:ext cx="1032387" cy="980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8CBF1F6-9296-4EFB-BAB7-8DC7DDB52563}"/>
                </a:ext>
              </a:extLst>
            </p:cNvPr>
            <p:cNvSpPr/>
            <p:nvPr/>
          </p:nvSpPr>
          <p:spPr>
            <a:xfrm>
              <a:off x="6513871" y="5098026"/>
              <a:ext cx="1032387" cy="980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4EF416E8-E423-4BF7-9324-2A39ED32C597}"/>
                </a:ext>
              </a:extLst>
            </p:cNvPr>
            <p:cNvSpPr/>
            <p:nvPr/>
          </p:nvSpPr>
          <p:spPr>
            <a:xfrm>
              <a:off x="5749294" y="3732571"/>
              <a:ext cx="1032387" cy="980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887175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710</Words>
  <Application>Microsoft Office PowerPoint</Application>
  <PresentationFormat>Широкоэкранный</PresentationFormat>
  <Paragraphs>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12</cp:revision>
  <dcterms:created xsi:type="dcterms:W3CDTF">2021-03-22T20:00:13Z</dcterms:created>
  <dcterms:modified xsi:type="dcterms:W3CDTF">2021-03-22T21:38:33Z</dcterms:modified>
</cp:coreProperties>
</file>