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7" r:id="rId3"/>
    <p:sldId id="270" r:id="rId4"/>
    <p:sldId id="265" r:id="rId5"/>
    <p:sldId id="272" r:id="rId6"/>
    <p:sldId id="257" r:id="rId7"/>
    <p:sldId id="298" r:id="rId8"/>
    <p:sldId id="299" r:id="rId9"/>
    <p:sldId id="269" r:id="rId10"/>
    <p:sldId id="289" r:id="rId11"/>
    <p:sldId id="277" r:id="rId12"/>
    <p:sldId id="271" r:id="rId13"/>
    <p:sldId id="273" r:id="rId14"/>
    <p:sldId id="290" r:id="rId15"/>
    <p:sldId id="291" r:id="rId16"/>
    <p:sldId id="295" r:id="rId17"/>
    <p:sldId id="288" r:id="rId18"/>
    <p:sldId id="296" r:id="rId19"/>
    <p:sldId id="259" r:id="rId20"/>
    <p:sldId id="267" r:id="rId21"/>
    <p:sldId id="276" r:id="rId22"/>
    <p:sldId id="262" r:id="rId23"/>
    <p:sldId id="264" r:id="rId24"/>
    <p:sldId id="292" r:id="rId25"/>
    <p:sldId id="286" r:id="rId26"/>
    <p:sldId id="278" r:id="rId27"/>
    <p:sldId id="294" r:id="rId28"/>
    <p:sldId id="29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46" d="100"/>
          <a:sy n="46" d="100"/>
        </p:scale>
        <p:origin x="-102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pc\Desktop\2-page-1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1268760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4800" b="1" dirty="0" smtClean="0">
                <a:solidFill>
                  <a:srgbClr val="002060"/>
                </a:solidFill>
                <a:latin typeface="Times New Roman" pitchFamily="18" charset="0"/>
              </a:rPr>
              <a:t>         Особливості оцінювання та фіксація навчальних     досягнень учнів  3 – 4 класів </a:t>
            </a:r>
            <a:br>
              <a:rPr lang="uk-UA" altLang="ru-RU" sz="4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ru-RU" sz="4800" dirty="0"/>
          </a:p>
        </p:txBody>
      </p:sp>
      <p:pic>
        <p:nvPicPr>
          <p:cNvPr id="8" name="Рисунок 5" descr="Картинки по запросу мон 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28543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148064" y="5229200"/>
            <a:ext cx="3600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Підготувала учитель початкових класів </a:t>
            </a:r>
          </a:p>
          <a:p>
            <a:pPr algn="ctr"/>
            <a:r>
              <a:rPr lang="uk-UA" sz="1200" b="1" i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Краматорської профільної загальноосвітньої школи  </a:t>
            </a:r>
          </a:p>
          <a:p>
            <a:pPr algn="ctr"/>
            <a:r>
              <a:rPr lang="en-US" sz="1200" b="1" i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I – III </a:t>
            </a:r>
            <a:r>
              <a:rPr lang="uk-UA" sz="1200" b="1" i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ступенів № 25</a:t>
            </a:r>
          </a:p>
          <a:p>
            <a:pPr algn="ctr"/>
            <a:r>
              <a:rPr lang="uk-UA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Комарова – Волкова  В</a:t>
            </a:r>
            <a:r>
              <a:rPr lang="en-US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r>
              <a:rPr lang="uk-UA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Г</a:t>
            </a:r>
            <a:r>
              <a:rPr lang="en-US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1200" b="1" i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2" descr="C:\Users\IraOni\Desktop\nova_shkol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88641"/>
            <a:ext cx="1395264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pc\Desktop\2-page-1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404664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Під час проведення підсумкового (тематичного, семестрового та річного) оцінювання 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визначається рівень сформованості кожного загального навчального результату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визначеного Державним стандартом початкової освіти, у відповідності до логіки та послідовності його формування згідно з навчальною програмою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58090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dirty="0" smtClean="0">
                <a:latin typeface="Calibri" pitchFamily="34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uk-UA" b="1" dirty="0" err="1" smtClean="0">
                <a:latin typeface="Calibri" pitchFamily="34" charset="0"/>
                <a:cs typeface="Times New Roman" pitchFamily="18" charset="0"/>
              </a:rPr>
              <a:t>Діагностувальна</a:t>
            </a:r>
            <a:r>
              <a:rPr lang="uk-UA" b="1" dirty="0" smtClean="0">
                <a:latin typeface="Calibri" pitchFamily="34" charset="0"/>
                <a:cs typeface="Times New Roman" pitchFamily="18" charset="0"/>
              </a:rPr>
              <a:t> робота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1) Задача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З першої ділянки зібрали 240 кг картоплі, а з другої — у 2 рази менше.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Всю картоплю розклали в 6 однакових мішків. Скільки кілограмів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картоплі в кожному мішку?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2)Обчислити письмово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128 х 5;           678 : 3;       23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45.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3)Виконати обчислення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2см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мм =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4)Рівняння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х 2 = 140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)Накресли відрізок КМ завдовжки 12см. Познач на ньому точку О, щоб відрізок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становив   ¼  </a:t>
            </a:r>
            <a:r>
              <a:rPr lang="uk-UA" sz="2000" dirty="0" smtClean="0"/>
              <a:t>відрізка КМ</a:t>
            </a:r>
            <a:r>
              <a:rPr lang="en-US" sz="2000" dirty="0" smtClean="0"/>
              <a:t>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33375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63885" y="3848936"/>
          <a:ext cx="5580114" cy="2996955"/>
        </p:xfrm>
        <a:graphic>
          <a:graphicData uri="http://schemas.openxmlformats.org/drawingml/2006/table">
            <a:tbl>
              <a:tblPr/>
              <a:tblGrid>
                <a:gridCol w="723414"/>
                <a:gridCol w="2700270"/>
                <a:gridCol w="997637"/>
                <a:gridCol w="1158793"/>
              </a:tblGrid>
              <a:tr h="2140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 i="1">
                          <a:latin typeface="Times New Roman"/>
                          <a:ea typeface="Calibri"/>
                          <a:cs typeface="Times New Roman"/>
                        </a:rPr>
                        <a:t> № завдання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 Рівень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1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МАО1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Застосовує математику для розв’язання життєвих ситуацій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 i="1" dirty="0"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900" i="1" dirty="0" smtClean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r>
                        <a:rPr lang="en-US" sz="900" i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. 4.  5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МАО2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Розв’язує задачі з використанням різних стратегій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 i="1" dirty="0">
                          <a:latin typeface="Times New Roman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en-US" sz="900" i="1" dirty="0" smtClean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r>
                        <a:rPr lang="en-US" sz="900" i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5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1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МАО3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Аналізує дані, процес та результат розв’язання навчальних і практичних задач, критично їх оцінює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 i="1" dirty="0"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uk-UA" sz="900" i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900" i="1" dirty="0" smtClean="0">
                          <a:latin typeface="Times New Roman"/>
                          <a:ea typeface="Calibri"/>
                          <a:cs typeface="Times New Roman"/>
                        </a:rPr>
                        <a:t>. 3 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МАО4.1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Класифікує, порівнює, узагальнює об’єкти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 i="1">
                          <a:latin typeface="Times New Roman"/>
                          <a:ea typeface="Calibri"/>
                          <a:cs typeface="Times New Roman"/>
                        </a:rPr>
                        <a:t>        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1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МАО4.2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Встановлює кількість об’єктів, позначає результат лічби числом, порівнює числа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 i="1" dirty="0">
                          <a:latin typeface="Times New Roman"/>
                          <a:ea typeface="Calibri"/>
                          <a:cs typeface="Times New Roman"/>
                        </a:rPr>
                        <a:t>         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МАО4.3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Здійснює обчислення усно та письмово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 i="1" dirty="0">
                          <a:latin typeface="Times New Roman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en-US" sz="900" i="1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МАО4.4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Орієнтується на площині і в просторі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 i="1">
                          <a:latin typeface="Times New Roman"/>
                          <a:ea typeface="Calibri"/>
                          <a:cs typeface="Times New Roman"/>
                        </a:rPr>
                        <a:t>         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МАО4.5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Розпізнає геометричні фігури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 i="1">
                          <a:latin typeface="Times New Roman"/>
                          <a:ea typeface="Calibri"/>
                          <a:cs typeface="Times New Roman"/>
                        </a:rPr>
                        <a:t>         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МАО4.6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Будує геометричні фігури, конструює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 i="1">
                          <a:latin typeface="Times New Roman"/>
                          <a:ea typeface="Calibri"/>
                          <a:cs typeface="Times New Roman"/>
                        </a:rPr>
                        <a:t>         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МАО4.7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Вимірює величини, перетворює їх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 i="1">
                          <a:latin typeface="Times New Roman"/>
                          <a:ea typeface="Calibri"/>
                          <a:cs typeface="Times New Roman"/>
                        </a:rPr>
                        <a:t>        3 ,5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4" marR="5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" y="4149079"/>
            <a:ext cx="349188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Оціни себе</a:t>
            </a:r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uk-UA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Завдання були для мене:</a:t>
            </a:r>
          </a:p>
          <a:p>
            <a:pPr algn="ctr"/>
            <a:r>
              <a:rPr lang="uk-UA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о</a:t>
            </a:r>
            <a:r>
              <a:rPr lang="uk-UA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Дуже легкими                 </a:t>
            </a:r>
          </a:p>
          <a:p>
            <a:pPr algn="ctr"/>
            <a:r>
              <a:rPr lang="uk-UA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Легкими</a:t>
            </a:r>
          </a:p>
          <a:p>
            <a:pPr algn="ctr"/>
            <a:r>
              <a:rPr lang="uk-UA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о Складними</a:t>
            </a:r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pc\Desktop\2-page-1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6409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uk-UA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ПІДСУМКОВЕ (семестрове,річне)       </a:t>
            </a:r>
            <a:r>
              <a:rPr lang="uk-UA" sz="4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ОЦІНЮВАННя</a:t>
            </a:r>
            <a:r>
              <a:rPr lang="uk-UA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</a:t>
            </a:r>
          </a:p>
          <a:p>
            <a:pPr algn="ctr"/>
            <a:r>
              <a:rPr lang="uk-UA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здійснюється</a:t>
            </a:r>
          </a:p>
          <a:p>
            <a:pPr algn="ctr"/>
            <a:endParaRPr lang="uk-UA" sz="40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uk-UA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Шляхом узагальнення усіх видів оцінювання :</a:t>
            </a:r>
          </a:p>
          <a:p>
            <a:pPr algn="ctr"/>
            <a:r>
              <a:rPr lang="uk-UA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Педагогічного спостереження, вербального, формувального та підсумкового (тематичного)</a:t>
            </a:r>
          </a:p>
          <a:p>
            <a:pPr algn="ctr"/>
            <a:endParaRPr lang="uk-UA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uk-UA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( оцінюється рівень сформованості кожного з обов’язкових результатів навчання з предмету за рік </a:t>
            </a:r>
            <a:r>
              <a:rPr lang="uk-UA" sz="2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рівневою</a:t>
            </a:r>
            <a:r>
              <a:rPr lang="uk-UA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оцінкою, середня оцінка не виводиться, фіксується в журналі та в свідоцтві досягнень</a:t>
            </a:r>
            <a:r>
              <a:rPr lang="uk-UA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pc\Desktop\2-page-1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pc\Desktop\0-02-0a-c967dd5b344efe385aa407623daa4ccee5ce8212b1ef4ae482cab7dfa8b243f3_33083d680ef06e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1584176" cy="3096344"/>
          </a:xfrm>
          <a:prstGeom prst="rect">
            <a:avLst/>
          </a:prstGeom>
          <a:noFill/>
        </p:spPr>
      </p:pic>
      <p:pic>
        <p:nvPicPr>
          <p:cNvPr id="46081" name="Picture 1" descr="C:\Users\pc\Desktop\0-02-05-ee154febad7e7abe64ab3e0cdc9a5b38f0e395d2ddbbc17f89e3ea82de606c67_f8660dc872b8f9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484784"/>
            <a:ext cx="1728192" cy="30963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404664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Підсумкову (семестрову,річну) оцінку фіксують у класному журналі і свідоцтвах досягнень учнів.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1772817"/>
            <a:ext cx="5040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cs typeface="Times New Roman" pitchFamily="18" charset="0"/>
              </a:rPr>
              <a:t>Рівень результату навчання позначають буквами:</a:t>
            </a:r>
            <a:r>
              <a:rPr lang="uk-UA" sz="2800" b="1" dirty="0" smtClean="0">
                <a:solidFill>
                  <a:srgbClr val="002060"/>
                </a:solidFill>
              </a:rPr>
              <a:t/>
            </a:r>
            <a:br>
              <a:rPr lang="uk-UA" sz="2800" b="1" dirty="0" smtClean="0">
                <a:solidFill>
                  <a:srgbClr val="002060"/>
                </a:solidFill>
              </a:rPr>
            </a:br>
            <a:r>
              <a:rPr lang="uk-UA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“початковий”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(П)</a:t>
            </a:r>
            <a:b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“середній”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(С)</a:t>
            </a:r>
            <a:b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“достатній”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(Д)</a:t>
            </a:r>
            <a:b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“високий”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(В)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79715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З метою забезпечення вільного вибору педагогічними працівниками методик, технологій навчання підходи до оцінювання в різних класах можуть мати відмінності, що спрямовані на реалізацію обраних            освітніх програм.</a:t>
            </a:r>
            <a:br>
              <a:rPr lang="uk-UA" sz="2000" b="1" dirty="0" smtClean="0">
                <a:solidFill>
                  <a:srgbClr val="002060"/>
                </a:solidFill>
              </a:rPr>
            </a:br>
            <a:r>
              <a:rPr lang="uk-UA" sz="2000" b="1" dirty="0" smtClean="0">
                <a:solidFill>
                  <a:srgbClr val="002060"/>
                </a:solidFill>
              </a:rPr>
              <a:t>Особливості організації оцінювання в певному класі можуть ініціюватися вчителем і бути затвердженими на засіданні педагогічної ради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pc\Desktop\2-page-1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8785185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pc\Desktop\2-page-1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784976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pc\Desktop\2-page-1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pc\Desktop\2-page-1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431" y="188640"/>
            <a:ext cx="8757138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pc\Desktop\2-page-1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620688"/>
            <a:ext cx="842493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Підставою для зарахування учнів до 5 класу є свідоцтво досягнень учня, у якому результати навчання можуть бути схарактеризовані вербальною або </a:t>
            </a:r>
            <a:r>
              <a:rPr lang="uk-UA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рівневою</a:t>
            </a:r>
            <a:r>
              <a:rPr lang="uk-UA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оцінкою, що залежить від вибору вербального або </a:t>
            </a:r>
            <a:r>
              <a:rPr lang="uk-UA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рівневого</a:t>
            </a:r>
            <a:r>
              <a:rPr lang="uk-UA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оцінювання закладом загальної середньої освіти, що затверджене рішенням педагогічної ради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uk-UA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3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0-02-0a-8743778fe9999a7a273b46dac0cfd229185c8fc875e5fe1a7a13c5beeab29256_6595fb82ff567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860032" cy="5517232"/>
          </a:xfrm>
          <a:prstGeom prst="rect">
            <a:avLst/>
          </a:prstGeom>
          <a:noFill/>
        </p:spPr>
      </p:pic>
      <p:pic>
        <p:nvPicPr>
          <p:cNvPr id="2051" name="Picture 3" descr="C:\Users\pc\Desktop\0-02-0a-de71b9d30889d6965208d8bb6d525193864be65a4436cd5707edd2a2899f6ef3_653615d457fa28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4355976" cy="53012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Зразок Свідоцтва досягнень учнів 4-х класів, запропонований у методичних рекомендаціях щодо оцінювання результатів навчання учнів 1 – 4 класів закладів середньої освіти ( Наказ МОН №813 від 13,07 2021 р)</a:t>
            </a:r>
            <a:endParaRPr lang="ru-RU" sz="2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pc\Desktop\2-page-1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260648"/>
            <a:ext cx="8820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Відповідно до пункту 28 Державного стандарту початкової освіти </a:t>
            </a:r>
            <a:r>
              <a:rPr lang="uk-UA" sz="2800" b="1" dirty="0" smtClean="0">
                <a:solidFill>
                  <a:srgbClr val="00B050"/>
                </a:solidFill>
              </a:rPr>
              <a:t>отримання даних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, їх </a:t>
            </a:r>
            <a:r>
              <a:rPr lang="uk-UA" sz="2800" b="1" dirty="0" smtClean="0">
                <a:solidFill>
                  <a:srgbClr val="00B050"/>
                </a:solidFill>
              </a:rPr>
              <a:t>аналіз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uk-UA" sz="2800" b="1" dirty="0" smtClean="0">
                <a:solidFill>
                  <a:srgbClr val="00B050"/>
                </a:solidFill>
              </a:rPr>
              <a:t>формулювання суджень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про результати навчання учнів здійснюється у процесі: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492896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C00000"/>
                </a:solidFill>
              </a:rPr>
              <a:t>1.Формувального оцінювання</a:t>
            </a:r>
            <a:r>
              <a:rPr lang="uk-UA" sz="2800" b="1" dirty="0" smtClean="0">
                <a:solidFill>
                  <a:srgbClr val="002060"/>
                </a:solidFill>
              </a:rPr>
              <a:t>, мета якого – відстеження особистісного розвитку учнів й опанування навчального досвіду; </a:t>
            </a:r>
          </a:p>
          <a:p>
            <a:pPr algn="just"/>
            <a:r>
              <a:rPr lang="uk-UA" sz="2800" b="1" dirty="0" smtClean="0">
                <a:solidFill>
                  <a:srgbClr val="C00000"/>
                </a:solidFill>
              </a:rPr>
              <a:t>2.Підсумкового оцінювання</a:t>
            </a:r>
            <a:r>
              <a:rPr lang="uk-UA" sz="2800" b="1" dirty="0" smtClean="0">
                <a:solidFill>
                  <a:srgbClr val="002060"/>
                </a:solidFill>
              </a:rPr>
              <a:t>, мета якого – співвіднести навчальні досягнення учнів з обов'язковими/очікуваними результатами навчання, визначеними Держстандартом або освітньою програмою.</a:t>
            </a:r>
            <a:endParaRPr lang="uk-UA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c\Desktop\0-02-0a-b412152f645f044907b9a076093958dbd530379f29e1e964d2fb796bff5cc4db_3c2944abbc1eb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16092" cy="6858000"/>
          </a:xfrm>
          <a:prstGeom prst="rect">
            <a:avLst/>
          </a:prstGeom>
          <a:noFill/>
        </p:spPr>
      </p:pic>
      <p:pic>
        <p:nvPicPr>
          <p:cNvPr id="19459" name="Picture 3" descr="C:\Users\pc\Desktop\0-02-0a-7cf6c5ec16e816f1f170980146f9b9713ece561ada4179c6a738fc803cd0f9d1_54cafe6d782d33e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pc\Desktop\2-page-1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Стаття</a:t>
            </a:r>
            <a:r>
              <a:rPr lang="ru-RU" sz="2800" b="1" dirty="0" smtClean="0">
                <a:solidFill>
                  <a:srgbClr val="002060"/>
                </a:solidFill>
              </a:rPr>
              <a:t> 54 Закону « Про </a:t>
            </a:r>
            <a:r>
              <a:rPr lang="ru-RU" sz="2800" b="1" dirty="0" err="1" smtClean="0">
                <a:solidFill>
                  <a:srgbClr val="002060"/>
                </a:solidFill>
              </a:rPr>
              <a:t>освіту</a:t>
            </a:r>
            <a:r>
              <a:rPr lang="ru-RU" sz="2800" b="1" dirty="0" smtClean="0">
                <a:solidFill>
                  <a:srgbClr val="002060"/>
                </a:solidFill>
              </a:rPr>
              <a:t>» </a:t>
            </a:r>
            <a:r>
              <a:rPr lang="ru-RU" sz="2800" b="1" dirty="0" err="1" smtClean="0">
                <a:solidFill>
                  <a:srgbClr val="002060"/>
                </a:solidFill>
              </a:rPr>
              <a:t>вказує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</a:rPr>
              <a:t> педагоги </a:t>
            </a:r>
            <a:r>
              <a:rPr lang="ru-RU" sz="2800" b="1" dirty="0" err="1" smtClean="0">
                <a:solidFill>
                  <a:srgbClr val="002060"/>
                </a:solidFill>
              </a:rPr>
              <a:t>мають</a:t>
            </a:r>
            <a:r>
              <a:rPr lang="ru-RU" sz="2800" b="1" dirty="0" smtClean="0">
                <a:solidFill>
                  <a:srgbClr val="002060"/>
                </a:solidFill>
              </a:rPr>
              <a:t> право на “</a:t>
            </a:r>
            <a:r>
              <a:rPr lang="ru-RU" sz="2800" b="1" dirty="0" err="1" smtClean="0">
                <a:solidFill>
                  <a:srgbClr val="002060"/>
                </a:solidFill>
              </a:rPr>
              <a:t>академічну</a:t>
            </a:r>
            <a:r>
              <a:rPr lang="ru-RU" sz="2800" b="1" dirty="0" smtClean="0">
                <a:solidFill>
                  <a:srgbClr val="002060"/>
                </a:solidFill>
              </a:rPr>
              <a:t> свободу, </a:t>
            </a:r>
            <a:r>
              <a:rPr lang="ru-RU" sz="2800" b="1" dirty="0" err="1" smtClean="0">
                <a:solidFill>
                  <a:srgbClr val="002060"/>
                </a:solidFill>
              </a:rPr>
              <a:t>включаючи</a:t>
            </a:r>
            <a:r>
              <a:rPr lang="ru-RU" sz="2800" b="1" dirty="0" smtClean="0">
                <a:solidFill>
                  <a:srgbClr val="002060"/>
                </a:solidFill>
              </a:rPr>
              <a:t> свободу </a:t>
            </a:r>
            <a:r>
              <a:rPr lang="ru-RU" sz="2800" b="1" dirty="0" err="1" smtClean="0">
                <a:solidFill>
                  <a:srgbClr val="002060"/>
                </a:solidFill>
              </a:rPr>
              <a:t>викладання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свободу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втручання</a:t>
            </a:r>
            <a:r>
              <a:rPr lang="ru-RU" sz="2800" b="1" dirty="0" smtClean="0">
                <a:solidFill>
                  <a:srgbClr val="002060"/>
                </a:solidFill>
              </a:rPr>
              <a:t> в </a:t>
            </a:r>
            <a:r>
              <a:rPr lang="ru-RU" sz="2800" b="1" dirty="0" err="1" smtClean="0">
                <a:solidFill>
                  <a:srgbClr val="002060"/>
                </a:solidFill>
              </a:rPr>
              <a:t>педагогічну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науково-педагогічну</a:t>
            </a:r>
            <a:r>
              <a:rPr lang="ru-RU" sz="2800" b="1" dirty="0" smtClean="0">
                <a:solidFill>
                  <a:srgbClr val="002060"/>
                </a:solidFill>
              </a:rPr>
              <a:t> та </a:t>
            </a:r>
            <a:r>
              <a:rPr lang="ru-RU" sz="2800" b="1" dirty="0" err="1" smtClean="0">
                <a:solidFill>
                  <a:srgbClr val="002060"/>
                </a:solidFill>
              </a:rPr>
              <a:t>наукову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діяльність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вільний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вибір</a:t>
            </a:r>
            <a:r>
              <a:rPr lang="ru-RU" sz="2800" b="1" dirty="0" smtClean="0">
                <a:solidFill>
                  <a:srgbClr val="002060"/>
                </a:solidFill>
              </a:rPr>
              <a:t> форм, </a:t>
            </a:r>
            <a:r>
              <a:rPr lang="ru-RU" sz="2800" b="1" dirty="0" err="1" smtClean="0">
                <a:solidFill>
                  <a:srgbClr val="002060"/>
                </a:solidFill>
              </a:rPr>
              <a:t>методів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засобів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навчання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відповідають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освітній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програмі</a:t>
            </a:r>
            <a:r>
              <a:rPr lang="ru-RU" sz="2800" b="1" dirty="0" smtClean="0">
                <a:solidFill>
                  <a:srgbClr val="002060"/>
                </a:solidFill>
              </a:rPr>
              <a:t>”.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212976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Подані в додатках 1, 2 (“ Методичні рекомендації щодо оцінювання результатів навчання учнів 3-4 класів “ Наказ МОН №813 від 13,07 2021р) зразки свідоцтв досягнень учнів можуть бути доповненими з урахуванням особливостей освітньої програми закладу загальної середньої освіти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  <a:r>
              <a:rPr lang="uk-UA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548680"/>
          <a:ext cx="9144000" cy="6309320"/>
        </p:xfrm>
        <a:graphic>
          <a:graphicData uri="http://schemas.openxmlformats.org/presentationml/2006/ole">
            <p:oleObj spid="_x0000_s1026" name="Документ" r:id="rId3" imgW="10130143" imgH="7189830" progId="Word.Document.12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Запропонований Зразок Свідоцтва досягнень учнів 4 – х класів ( коригований з урахуванням освітньої </a:t>
            </a:r>
            <a:r>
              <a:rPr lang="uk-UA" sz="1600" b="1" cap="all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програми закладу),  </a:t>
            </a:r>
            <a:r>
              <a:rPr lang="uk-UA" sz="1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затверджений педагогічною радою</a:t>
            </a:r>
            <a:endParaRPr lang="ru-RU" sz="16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c\Desktop\0-02-0a-50d97b27367ec566e7f565f250ae30bee5c1702dce85278b1fc723b69a6f2561_afac1b7203b56a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1691680" y="260648"/>
          <a:ext cx="5729288" cy="6597352"/>
        </p:xfrm>
        <a:graphic>
          <a:graphicData uri="http://schemas.openxmlformats.org/presentationml/2006/ole">
            <p:oleObj spid="_x0000_s51202" name="Документ" r:id="rId3" imgW="5728906" imgH="5836396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399162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pc\Desktop\2-page-1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404664"/>
            <a:ext cx="52565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Інформування батьків може відбуватися під час індивідуальних зустрічей, шляхом запису оцінювальних суджень у робочих зошитах, інших носіях зворотного зв'язку з батьками (паперових/електронних щоденниках ), фіксації результатів навчання у свідоцтвах досягнень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4274" name="Picture 2" descr="C:\Users\pc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628800"/>
            <a:ext cx="3619500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pc\Desktop\2-page-1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620688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</a:rPr>
              <a:t>Відповідно до пункту 8 статті 12 </a:t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Закону України “ Про освіту ” наприкінці 4 класу, з метою моніторингу якості освітньої діяльності закладів освіти проводять державну підсумкову атестацію, результати якої не впливають на підсумкову оцінку за рік.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64500" cy="4816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223"/>
                <a:gridCol w="4464277"/>
              </a:tblGrid>
              <a:tr h="923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ГРУПА ЦИФРОВИХ ІНСТРУМЕНТІВ</a:t>
                      </a:r>
                      <a:endParaRPr lang="uk-UA" sz="2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57" marR="4725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ПРИКЛАДИ ЦИФРОВИХ ІНСТРУМЕНТІВ</a:t>
                      </a:r>
                      <a:endParaRPr lang="uk-UA" sz="2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57" marR="4725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188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Сервіси для створення вікторин, опитувальників, </a:t>
                      </a:r>
                      <a:r>
                        <a:rPr lang="uk-UA" sz="21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онлайн</a:t>
                      </a:r>
                      <a:r>
                        <a:rPr lang="uk-UA" sz="2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тестувань</a:t>
                      </a:r>
                      <a:endParaRPr lang="uk-UA" sz="2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57" marR="4725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u="non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kahoot.com, socrative.com, mentimeter.com, onlinetestpad.com, quizlet.com, quizizz.com, </a:t>
                      </a:r>
                      <a:endParaRPr lang="en-US" sz="2100" u="non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57" marR="47257" marT="0" marB="0" anchor="ctr"/>
                </a:tc>
              </a:tr>
              <a:tr h="864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Віртуальні дошки</a:t>
                      </a:r>
                      <a:endParaRPr lang="uk-UA" sz="2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57" marR="4725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u="non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padlet.com, trello.com, twiddla.com, whiteboard.org, realtimeboard.org</a:t>
                      </a:r>
                      <a:endParaRPr lang="en-US" sz="2100" u="non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57" marR="47257" marT="0" marB="0" anchor="ctr"/>
                </a:tc>
              </a:tr>
              <a:tr h="864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Мультисервіси</a:t>
                      </a:r>
                      <a:r>
                        <a:rPr lang="uk-UA" sz="2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для створення інтерактивних завдань</a:t>
                      </a:r>
                      <a:endParaRPr lang="uk-UA" sz="2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57" marR="4725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u="non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learningapps.org, studystack.com</a:t>
                      </a:r>
                      <a:endParaRPr lang="en-US" sz="2100" u="non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57" marR="47257" marT="0" marB="0" anchor="ctr"/>
                </a:tc>
              </a:tr>
              <a:tr h="671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Сервіси для створення хмар слів</a:t>
                      </a:r>
                      <a:endParaRPr lang="uk-UA" sz="2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57" marR="4725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answergarden.ch, wordart.com, tagхedo.com</a:t>
                      </a:r>
                      <a:endParaRPr lang="en-US" sz="2100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57" marR="47257" marT="0" marB="0" anchor="ctr"/>
                </a:tc>
              </a:tr>
            </a:tbl>
          </a:graphicData>
        </a:graphic>
      </p:graphicFrame>
      <p:pic>
        <p:nvPicPr>
          <p:cNvPr id="21506" name="Picture 2" descr="C:\Users\pc\Desktop\2-page-1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3573016"/>
            <a:ext cx="756084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Система оцінювання має відповідати концептуальним засадам Нової української школи та сприяти досягненню обов’язкових результатів навчання учня, визначених у Державному стандарті початкової освіти</a:t>
            </a:r>
            <a:endParaRPr lang="ru-RU" sz="28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3" descr="C:\Users\pc\Desktop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3888432" cy="28083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27984" y="620688"/>
            <a:ext cx="302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173A8D"/>
                </a:solidFill>
                <a:latin typeface="Bookman Old Style" pitchFamily="18" charset="0"/>
              </a:rPr>
              <a:t>Державний стандарт початкової загальної освіти</a:t>
            </a:r>
            <a:r>
              <a:rPr lang="uk-UA" dirty="0" smtClean="0">
                <a:solidFill>
                  <a:srgbClr val="173A8D"/>
                </a:solidFill>
                <a:latin typeface="Bookman Old Style" pitchFamily="18" charset="0"/>
              </a:rPr>
              <a:t> прийнято на засіданні Кабінету Міністрів України </a:t>
            </a:r>
            <a:r>
              <a:rPr lang="uk-UA" b="1" dirty="0" smtClean="0">
                <a:solidFill>
                  <a:srgbClr val="173A8D"/>
                </a:solidFill>
                <a:latin typeface="Bookman Old Style" pitchFamily="18" charset="0"/>
              </a:rPr>
              <a:t>21.02.2018.</a:t>
            </a:r>
            <a:endParaRPr lang="ru-RU" dirty="0" smtClean="0">
              <a:solidFill>
                <a:srgbClr val="173A8D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pc\Desktop\2-page-1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260649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Cambria" pitchFamily="18" charset="0"/>
              </a:rPr>
              <a:t>Принципи Державного стандарту </a:t>
            </a:r>
            <a:endParaRPr lang="uk-UA" sz="3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12776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Arial" charset="0"/>
              </a:rPr>
              <a:t>Презумпція   талановитості     дитини</a:t>
            </a:r>
            <a:endParaRPr lang="uk-UA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132856"/>
            <a:ext cx="4392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Cambria" pitchFamily="18" charset="0"/>
              </a:rPr>
              <a:t>Всі  діти 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Cambria" pitchFamily="18" charset="0"/>
              </a:rPr>
              <a:t>обдаровані  і  талановиті.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Cambria" pitchFamily="18" charset="0"/>
              </a:rPr>
              <a:t>    Тому завдання НУШ - підтримувати цю  талановитість,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Cambria" pitchFamily="18" charset="0"/>
              </a:rPr>
              <a:t>   плекати і розвивати індивідуальність кожної  дитини.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Cambria" pitchFamily="18" charset="0"/>
              </a:rPr>
              <a:t>Забороняються будь-які форми  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Cambria" pitchFamily="18" charset="0"/>
              </a:rPr>
              <a:t>        дискримінації.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Cambria" pitchFamily="18" charset="0"/>
              </a:rPr>
              <a:t>   Не  допускається  відокремлення  дітей        на  підставі 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Cambria" pitchFamily="18" charset="0"/>
              </a:rPr>
              <a:t>   попереднього відбору</a:t>
            </a:r>
            <a:r>
              <a:rPr lang="uk-UA" sz="2000" dirty="0" smtClean="0">
                <a:solidFill>
                  <a:srgbClr val="C00000"/>
                </a:solidFill>
              </a:rPr>
              <a:t>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3250" name="Picture 2" descr="C:\Users\pc\Desktop\Formuvalne-otsinyuvannya-zmishane-ta-navchannya-cherez-doslidzhenn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852936"/>
            <a:ext cx="3888432" cy="3156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pc\Desktop\2-page-1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Формувальне оцінювання – шлях </a:t>
            </a:r>
          </a:p>
          <a:p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до успішності учня 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12777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Навіщо  потрібне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uk-UA" sz="2800" b="1" i="1" dirty="0" smtClean="0">
                <a:solidFill>
                  <a:srgbClr val="002060"/>
                </a:solidFill>
              </a:rPr>
              <a:t>формувальне оцінювання?</a:t>
            </a:r>
            <a:endParaRPr lang="ru-RU" sz="28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060848"/>
            <a:ext cx="6030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</a:rPr>
              <a:t>Основна причина - зниження навчальної мотивації, діти не хочуть навчатися!</a:t>
            </a:r>
          </a:p>
        </p:txBody>
      </p:sp>
      <p:pic>
        <p:nvPicPr>
          <p:cNvPr id="8" name="Picture 6" descr="Чому діти не хочуть вчитися. 6 освітніх експертів про причини | Українська  правда _Житт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6992"/>
            <a:ext cx="4929809" cy="288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pc\Desktop\2-page-1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       </a:t>
            </a:r>
            <a:r>
              <a:rPr lang="ru-RU" sz="4400" b="1" dirty="0" err="1" smtClean="0">
                <a:solidFill>
                  <a:srgbClr val="C00000"/>
                </a:solidFill>
              </a:rPr>
              <a:t>Формувальне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</a:rPr>
              <a:t>оцінювання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3200" b="1" dirty="0" err="1" smtClean="0">
                <a:solidFill>
                  <a:srgbClr val="002060"/>
                </a:solidFill>
              </a:rPr>
              <a:t>розуміється</a:t>
            </a:r>
            <a:r>
              <a:rPr lang="ru-RU" sz="3200" b="1" dirty="0" smtClean="0">
                <a:solidFill>
                  <a:srgbClr val="002060"/>
                </a:solidFill>
              </a:rPr>
              <a:t> як </a:t>
            </a:r>
            <a:r>
              <a:rPr lang="ru-RU" sz="3200" b="1" dirty="0" err="1" smtClean="0">
                <a:solidFill>
                  <a:srgbClr val="002060"/>
                </a:solidFill>
              </a:rPr>
              <a:t>інтерактивне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оцінювання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учнівського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прогресу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що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дає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змогу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вчителям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визначати</a:t>
            </a:r>
            <a:r>
              <a:rPr lang="ru-RU" sz="3200" b="1" dirty="0" smtClean="0">
                <a:solidFill>
                  <a:srgbClr val="002060"/>
                </a:solidFill>
              </a:rPr>
              <a:t> потреби </a:t>
            </a:r>
            <a:r>
              <a:rPr lang="ru-RU" sz="3200" b="1" dirty="0" err="1" smtClean="0">
                <a:solidFill>
                  <a:srgbClr val="002060"/>
                </a:solidFill>
              </a:rPr>
              <a:t>учнів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адаптуючи</a:t>
            </a:r>
            <a:r>
              <a:rPr lang="ru-RU" sz="3200" b="1" dirty="0" smtClean="0">
                <a:solidFill>
                  <a:srgbClr val="002060"/>
                </a:solidFill>
              </a:rPr>
              <a:t> до них </a:t>
            </a:r>
            <a:r>
              <a:rPr lang="ru-RU" sz="3200" b="1" dirty="0" err="1" smtClean="0">
                <a:solidFill>
                  <a:srgbClr val="002060"/>
                </a:solidFill>
              </a:rPr>
              <a:t>процес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навчання</a:t>
            </a:r>
            <a:r>
              <a:rPr lang="uk-UA" sz="3200" b="1" dirty="0" smtClean="0">
                <a:solidFill>
                  <a:srgbClr val="002060"/>
                </a:solidFill>
              </a:rPr>
              <a:t>,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err="1" smtClean="0">
                <a:solidFill>
                  <a:srgbClr val="002060"/>
                </a:solidFill>
              </a:rPr>
              <a:t>дає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можливість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учням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усвідомлювати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й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відслідковувати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особистий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прогрес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і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планувати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подальші</a:t>
            </a:r>
            <a:r>
              <a:rPr lang="ru-RU" sz="3200" b="1" dirty="0" smtClean="0">
                <a:solidFill>
                  <a:srgbClr val="002060"/>
                </a:solidFill>
              </a:rPr>
              <a:t> кроки </a:t>
            </a:r>
            <a:r>
              <a:rPr lang="ru-RU" sz="3200" b="1" dirty="0" err="1" smtClean="0">
                <a:solidFill>
                  <a:srgbClr val="002060"/>
                </a:solidFill>
              </a:rPr>
              <a:t>з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допомогою</a:t>
            </a:r>
            <a:r>
              <a:rPr lang="ru-RU" sz="3200" b="1" dirty="0" smtClean="0">
                <a:solidFill>
                  <a:srgbClr val="002060"/>
                </a:solidFill>
              </a:rPr>
              <a:t> учителя.  Для педагога </a:t>
            </a:r>
            <a:r>
              <a:rPr lang="ru-RU" sz="3200" b="1" dirty="0" err="1" smtClean="0">
                <a:solidFill>
                  <a:srgbClr val="002060"/>
                </a:solidFill>
              </a:rPr>
              <a:t>формувальне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оцінювання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означає</a:t>
            </a:r>
            <a:r>
              <a:rPr lang="ru-RU" sz="3200" b="1" dirty="0" smtClean="0">
                <a:solidFill>
                  <a:srgbClr val="002060"/>
                </a:solidFill>
              </a:rPr>
              <a:t> бути </a:t>
            </a:r>
            <a:r>
              <a:rPr lang="ru-RU" sz="3200" b="1" dirty="0" err="1" smtClean="0">
                <a:solidFill>
                  <a:srgbClr val="002060"/>
                </a:solidFill>
              </a:rPr>
              <a:t>поруч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з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учнем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і</a:t>
            </a:r>
            <a:r>
              <a:rPr lang="ru-RU" sz="3200" b="1" dirty="0" smtClean="0">
                <a:solidFill>
                  <a:srgbClr val="002060"/>
                </a:solidFill>
              </a:rPr>
              <a:t> вести </a:t>
            </a:r>
            <a:r>
              <a:rPr lang="ru-RU" sz="3200" b="1" dirty="0" err="1" smtClean="0">
                <a:solidFill>
                  <a:srgbClr val="002060"/>
                </a:solidFill>
              </a:rPr>
              <a:t>його</a:t>
            </a:r>
            <a:r>
              <a:rPr lang="ru-RU" sz="3200" b="1" dirty="0" smtClean="0">
                <a:solidFill>
                  <a:srgbClr val="002060"/>
                </a:solidFill>
              </a:rPr>
              <a:t> до </a:t>
            </a:r>
            <a:r>
              <a:rPr lang="ru-RU" sz="3200" b="1" dirty="0" err="1" smtClean="0">
                <a:solidFill>
                  <a:srgbClr val="002060"/>
                </a:solidFill>
              </a:rPr>
              <a:t>успіху</a:t>
            </a:r>
            <a:r>
              <a:rPr lang="ru-RU" sz="32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</a:rPr>
              <a:t> 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pc\Desktop\2-page-1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pc\Deskto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424936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3212975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 err="1" smtClean="0"/>
              <a:t>Діагностувальна</a:t>
            </a:r>
            <a:r>
              <a:rPr lang="uk-UA" b="1" dirty="0" smtClean="0"/>
              <a:t> робота з математики</a:t>
            </a:r>
            <a:endParaRPr lang="ru-RU" dirty="0" smtClean="0"/>
          </a:p>
          <a:p>
            <a:pPr lvl="0"/>
            <a:r>
              <a:rPr lang="uk-UA" dirty="0" smtClean="0"/>
              <a:t>Розв’яжи задачу.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садівника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саджанці</a:t>
            </a:r>
            <a:r>
              <a:rPr lang="ru-RU" dirty="0" smtClean="0"/>
              <a:t> </a:t>
            </a:r>
            <a:r>
              <a:rPr lang="ru-RU" dirty="0" err="1" smtClean="0"/>
              <a:t>троянд</a:t>
            </a:r>
            <a:r>
              <a:rPr lang="ru-RU" dirty="0" smtClean="0"/>
              <a:t>. Коли 12 </a:t>
            </a:r>
            <a:r>
              <a:rPr lang="uk-UA" dirty="0" smtClean="0"/>
              <a:t>саджанців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висадив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порога </a:t>
            </a:r>
            <a:r>
              <a:rPr lang="ru-RU" dirty="0" err="1" smtClean="0"/>
              <a:t>будинку</a:t>
            </a:r>
            <a:r>
              <a:rPr lang="ru-RU" dirty="0" smtClean="0"/>
              <a:t>, то в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залишилось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uk-UA" dirty="0" smtClean="0"/>
              <a:t>8</a:t>
            </a:r>
            <a:r>
              <a:rPr lang="ru-RU" dirty="0" smtClean="0"/>
              <a:t> </a:t>
            </a:r>
            <a:r>
              <a:rPr lang="ru-RU" dirty="0" err="1" smtClean="0"/>
              <a:t>саджанців</a:t>
            </a:r>
            <a:r>
              <a:rPr lang="ru-RU" dirty="0" smtClean="0"/>
              <a:t>.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трояндових</a:t>
            </a:r>
            <a:r>
              <a:rPr lang="ru-RU" dirty="0" smtClean="0"/>
              <a:t> </a:t>
            </a:r>
            <a:r>
              <a:rPr lang="ru-RU" dirty="0" err="1" smtClean="0"/>
              <a:t>саджанців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в </a:t>
            </a:r>
            <a:r>
              <a:rPr lang="ru-RU" dirty="0" err="1" smtClean="0"/>
              <a:t>садівника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?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dirty="0" smtClean="0"/>
              <a:t>Обчисли.</a:t>
            </a:r>
            <a:endParaRPr lang="ru-RU" dirty="0" smtClean="0"/>
          </a:p>
          <a:p>
            <a:r>
              <a:rPr lang="uk-UA" dirty="0" smtClean="0"/>
              <a:t>      35 – 15 =                        44 – 23 + 7=            68 – 35=                       </a:t>
            </a:r>
            <a:endParaRPr lang="ru-RU" dirty="0" smtClean="0"/>
          </a:p>
          <a:p>
            <a:r>
              <a:rPr lang="uk-UA" dirty="0" smtClean="0"/>
              <a:t>13 + 36=                         70 + 30 – 100=            80 – 1 + 10=</a:t>
            </a:r>
            <a:endParaRPr lang="ru-RU" dirty="0" smtClean="0"/>
          </a:p>
          <a:p>
            <a:r>
              <a:rPr lang="uk-UA" dirty="0" smtClean="0"/>
              <a:t>Порівняй :       3 дм    25 см           1 </a:t>
            </a:r>
            <a:r>
              <a:rPr lang="uk-UA" dirty="0" err="1" smtClean="0"/>
              <a:t>грн</a:t>
            </a:r>
            <a:r>
              <a:rPr lang="uk-UA" dirty="0" smtClean="0"/>
              <a:t>      50 к              1м   8 дм</a:t>
            </a:r>
            <a:endParaRPr lang="ru-RU" dirty="0" smtClean="0"/>
          </a:p>
          <a:p>
            <a:r>
              <a:rPr lang="uk-UA" dirty="0" smtClean="0"/>
              <a:t>  Богдану 7 років, а його брат на 4 роки старший</a:t>
            </a:r>
            <a:r>
              <a:rPr lang="en-US" dirty="0" smtClean="0"/>
              <a:t>.</a:t>
            </a:r>
            <a:r>
              <a:rPr lang="uk-UA" dirty="0" smtClean="0"/>
              <a:t> На скільки років старший буде його брат через 5 років?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2031" t="16851" r="4059" b="14945"/>
          <a:stretch/>
        </p:blipFill>
        <p:spPr bwMode="auto">
          <a:xfrm>
            <a:off x="1043608" y="3429000"/>
            <a:ext cx="6150300" cy="2809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37295-93E6-4DF2-A994-76D527AA2F08}" type="slidenum">
              <a:rPr lang="uk-UA" smtClean="0"/>
              <a:pPr>
                <a:defRPr/>
              </a:pPr>
              <a:t>7</a:t>
            </a:fld>
            <a:endParaRPr lang="uk-UA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750" y="1509184"/>
          <a:ext cx="8064500" cy="4816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223"/>
                <a:gridCol w="4464277"/>
              </a:tblGrid>
              <a:tr h="923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ГРУПА ЦИФРОВИХ ІНСТРУМЕНТІВ</a:t>
                      </a:r>
                      <a:endParaRPr lang="uk-UA" sz="21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57" marR="47257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ПРИКЛАДИ ЦИФРОВИХ ІНСТРУМЕНТІВ</a:t>
                      </a:r>
                      <a:endParaRPr lang="uk-UA" sz="21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57" marR="47257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188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Сервіси для створення вікторин, опитувальників, </a:t>
                      </a:r>
                      <a:r>
                        <a:rPr lang="uk-UA" sz="210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онлайн</a:t>
                      </a:r>
                      <a:r>
                        <a:rPr lang="uk-UA" sz="21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тестувань</a:t>
                      </a:r>
                      <a:endParaRPr lang="uk-UA" sz="21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57" marR="4725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u="non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kahoot.com, socrative.com, mentimeter.com, onlinetestpad.com, quizlet.com, quizizz.com, </a:t>
                      </a:r>
                      <a:endParaRPr lang="en-US" sz="2100" u="non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57" marR="47257" marT="0" marB="0" anchor="ctr"/>
                </a:tc>
              </a:tr>
              <a:tr h="864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Віртуальні дошки</a:t>
                      </a:r>
                      <a:endParaRPr lang="uk-UA" sz="21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57" marR="4725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u="non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padlet.com, trello.com, twiddla.com, whiteboard.org, realtimeboard.org</a:t>
                      </a:r>
                      <a:endParaRPr lang="en-US" sz="2100" u="non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57" marR="47257" marT="0" marB="0" anchor="ctr"/>
                </a:tc>
              </a:tr>
              <a:tr h="864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Мультисервіси</a:t>
                      </a:r>
                      <a:r>
                        <a:rPr lang="uk-UA" sz="21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для створення інтерактивних завдань</a:t>
                      </a:r>
                      <a:endParaRPr lang="uk-UA" sz="21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57" marR="4725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u="non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learningapps.org, studystack.com</a:t>
                      </a:r>
                      <a:endParaRPr lang="en-US" sz="2100" u="non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57" marR="47257" marT="0" marB="0" anchor="ctr"/>
                </a:tc>
              </a:tr>
              <a:tr h="671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Сервіси для створення хмар слів</a:t>
                      </a:r>
                      <a:endParaRPr lang="uk-UA" sz="21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57" marR="4725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answergarden.ch, wordart.com, tagхedo.com</a:t>
                      </a:r>
                      <a:endParaRPr lang="en-US" sz="2100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57" marR="47257" marT="0" marB="0" anchor="ctr"/>
                </a:tc>
              </a:tr>
            </a:tbl>
          </a:graphicData>
        </a:graphic>
      </p:graphicFrame>
      <p:sp>
        <p:nvSpPr>
          <p:cNvPr id="4" name="Google Shape;103;p17"/>
          <p:cNvSpPr txBox="1"/>
          <p:nvPr/>
        </p:nvSpPr>
        <p:spPr>
          <a:xfrm>
            <a:off x="395536" y="332656"/>
            <a:ext cx="8197850" cy="6709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Cambria" pitchFamily="18" charset="0"/>
              </a:rPr>
              <a:t>Формувальне оцінювання та цифрові технології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99E11-DE22-4669-B831-15D28DD2B03E}" type="slidenum">
              <a:rPr lang="uk-UA" smtClean="0"/>
              <a:pPr>
                <a:defRPr/>
              </a:pPr>
              <a:t>8</a:t>
            </a:fld>
            <a:endParaRPr lang="uk-UA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188" y="1123951"/>
          <a:ext cx="8064500" cy="4784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223"/>
                <a:gridCol w="4464277"/>
              </a:tblGrid>
              <a:tr h="696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ГРУПА ЦИФРОВИХ ІНСТРУМЕНТІВ</a:t>
                      </a:r>
                      <a:endParaRPr lang="uk-UA" sz="21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57" marR="47257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ПРИКЛАДИ ЦИФРОВИХ ІНСТРУМЕНТІВ</a:t>
                      </a:r>
                      <a:endParaRPr lang="uk-UA" sz="21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57" marR="47257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219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Сервіси для створення карт знань</a:t>
                      </a:r>
                      <a:endParaRPr lang="uk-UA" sz="21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57" marR="4725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u="non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mindmeister.com, mindmapninja.com, coogle.it, bubble.us, mindomo.com, mind24.com, wisemapping.com, spiderscribe.net</a:t>
                      </a:r>
                      <a:endParaRPr lang="en-US" sz="2100" u="non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57" marR="47257" marT="0" marB="0" anchor="ctr"/>
                </a:tc>
              </a:tr>
              <a:tr h="783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Сервіси для створення </a:t>
                      </a:r>
                      <a:r>
                        <a:rPr lang="uk-UA" sz="210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інфографіки</a:t>
                      </a:r>
                      <a:r>
                        <a:rPr lang="uk-UA" sz="21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та візуалізації</a:t>
                      </a:r>
                      <a:endParaRPr lang="uk-UA" sz="21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57" marR="4725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u="non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piktochart.com, canva.com, visual.ly, prezi.com, thinglink.com</a:t>
                      </a:r>
                      <a:endParaRPr lang="en-US" sz="2100" u="non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57" marR="47257" marT="0" marB="0" anchor="ctr"/>
                </a:tc>
              </a:tr>
              <a:tr h="1044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Google-сервіси</a:t>
                      </a:r>
                      <a:endParaRPr lang="uk-UA" sz="21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57" marR="4725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u="none" noProof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google-документи</a:t>
                      </a:r>
                      <a:r>
                        <a:rPr lang="en-US" sz="2100" u="non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100" u="none" noProof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google-презентації</a:t>
                      </a:r>
                      <a:r>
                        <a:rPr lang="en-US" sz="2100" u="non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u="none" noProof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google-таблиці</a:t>
                      </a:r>
                      <a:endParaRPr lang="en-US" sz="2100" u="non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57" marR="47257" marT="0" marB="0" anchor="ctr"/>
                </a:tc>
              </a:tr>
            </a:tbl>
          </a:graphicData>
        </a:graphic>
      </p:graphicFrame>
      <p:sp>
        <p:nvSpPr>
          <p:cNvPr id="32788" name="Прямоугольник 3"/>
          <p:cNvSpPr>
            <a:spLocks noChangeArrowheads="1"/>
          </p:cNvSpPr>
          <p:nvPr/>
        </p:nvSpPr>
        <p:spPr bwMode="auto">
          <a:xfrm>
            <a:off x="7362229" y="455085"/>
            <a:ext cx="1423596" cy="35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sz="1600" b="1" i="1" dirty="0">
                <a:solidFill>
                  <a:srgbClr val="002060"/>
                </a:solidFill>
              </a:rPr>
              <a:t>продовження</a:t>
            </a:r>
          </a:p>
        </p:txBody>
      </p:sp>
      <p:sp>
        <p:nvSpPr>
          <p:cNvPr id="32789" name="Прямоугольник 3"/>
          <p:cNvSpPr>
            <a:spLocks noChangeArrowheads="1"/>
          </p:cNvSpPr>
          <p:nvPr/>
        </p:nvSpPr>
        <p:spPr bwMode="auto">
          <a:xfrm>
            <a:off x="2930526" y="5949280"/>
            <a:ext cx="5922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002060"/>
                </a:solidFill>
              </a:rPr>
              <a:t>Цифрові технології та інструменти дають можливість відразу отримати зворотній зв'язок.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4856" y="5733255"/>
            <a:ext cx="41710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pc\Desktop\2-page-1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8568952" cy="66787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ПІДСУМКОВЕ (ТЕМАТИЧНЕ) ОЦІНЮВАННЯ </a:t>
            </a:r>
            <a:r>
              <a:rPr lang="uk-UA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здійснюється</a:t>
            </a:r>
          </a:p>
          <a:p>
            <a:pPr algn="ctr">
              <a:buFontTx/>
              <a:buChar char="-"/>
            </a:pPr>
            <a:endParaRPr lang="uk-UA" sz="2400" b="1" cap="all" spc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uk-UA" sz="2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результатами тематичних </a:t>
            </a:r>
            <a:r>
              <a:rPr lang="uk-UA" sz="28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діагностувальних</a:t>
            </a:r>
            <a:r>
              <a:rPr lang="uk-UA" sz="2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робіт</a:t>
            </a:r>
          </a:p>
          <a:p>
            <a:pPr algn="ctr"/>
            <a:r>
              <a:rPr lang="uk-UA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- у формі тестів</a:t>
            </a:r>
          </a:p>
          <a:p>
            <a:pPr algn="ctr">
              <a:buFontTx/>
              <a:buChar char="-"/>
            </a:pPr>
            <a:r>
              <a:rPr lang="uk-UA" sz="2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комбінованих робіт, практичних робіт</a:t>
            </a:r>
          </a:p>
          <a:p>
            <a:pPr algn="ctr">
              <a:buFontTx/>
              <a:buChar char="-"/>
            </a:pPr>
            <a:r>
              <a:rPr lang="uk-UA" sz="28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-усного</a:t>
            </a:r>
            <a:r>
              <a:rPr lang="uk-UA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опитування, тощо</a:t>
            </a:r>
          </a:p>
          <a:p>
            <a:pPr algn="ctr"/>
            <a:endParaRPr lang="uk-UA" sz="28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uk-UA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( оцінюється кожен окремий навчальний результат з предмету вербальною або </a:t>
            </a:r>
            <a:r>
              <a:rPr lang="uk-UA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рівневою</a:t>
            </a:r>
            <a:r>
              <a:rPr lang="uk-UA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оцінкою, в журналі не фіксується)</a:t>
            </a:r>
          </a:p>
          <a:p>
            <a:pPr algn="ctr">
              <a:buFontTx/>
              <a:buChar char="-"/>
            </a:pPr>
            <a:endParaRPr lang="uk-UA" sz="2800" b="1" cap="all" spc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uk-UA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endParaRPr lang="uk-UA" sz="2400" b="1" cap="all" spc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FontTx/>
              <a:buChar char="-"/>
            </a:pPr>
            <a:endParaRPr lang="ru-RU" sz="28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</TotalTime>
  <Words>1116</Words>
  <Application>Microsoft Office PowerPoint</Application>
  <PresentationFormat>Экран (4:3)</PresentationFormat>
  <Paragraphs>149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30</cp:revision>
  <dcterms:created xsi:type="dcterms:W3CDTF">2021-10-25T11:17:31Z</dcterms:created>
  <dcterms:modified xsi:type="dcterms:W3CDTF">2021-11-15T06:10:57Z</dcterms:modified>
</cp:coreProperties>
</file>