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2" r:id="rId6"/>
    <p:sldId id="263" r:id="rId7"/>
    <p:sldId id="273" r:id="rId8"/>
    <p:sldId id="268" r:id="rId9"/>
    <p:sldId id="269" r:id="rId10"/>
    <p:sldId id="274" r:id="rId11"/>
    <p:sldId id="280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6" r:id="rId36"/>
    <p:sldId id="307" r:id="rId37"/>
    <p:sldId id="308" r:id="rId38"/>
    <p:sldId id="309" r:id="rId39"/>
    <p:sldId id="310" r:id="rId40"/>
    <p:sldId id="311" r:id="rId41"/>
    <p:sldId id="312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ACBC-0F29-4E2B-84F5-DD77684DDF0E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153E-BFB5-4737-91DA-FEFAC9D2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5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9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9AD6-3B76-4787-8787-3CC2BCA5670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790F-DEFC-4E8B-9948-044BA29C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B35C-CE1F-4A3A-9A04-1489B4F3EFD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130"/>
            <a:ext cx="9144000" cy="165580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uk-UA" sz="2800" b="1" dirty="0">
                <a:solidFill>
                  <a:srgbClr val="FF0000"/>
                </a:solidFill>
              </a:rPr>
              <a:t>Тема 4. Інтеграція: тематичний і діяльнісний підходи. </a:t>
            </a:r>
            <a:r>
              <a:rPr lang="ru-RU" sz="2800" b="1" dirty="0" err="1">
                <a:solidFill>
                  <a:srgbClr val="FF0000"/>
                </a:solidFill>
              </a:rPr>
              <a:t>Планування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тематичного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навчання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298357"/>
            <a:ext cx="9522691" cy="4201297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1. Інтеграція в освіті. Інтегроване навчання. 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2. Діяльнісний підхід у початковій освіті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3. Діяльнісний підхід: ротаційні моделі «Щоденні 5» і «Щоденні 3».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4. </a:t>
            </a:r>
            <a:r>
              <a:rPr lang="ru-RU" b="1" dirty="0" err="1">
                <a:solidFill>
                  <a:schemeClr val="bg1"/>
                </a:solidFill>
              </a:rPr>
              <a:t>Формування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міжпредметних</a:t>
            </a:r>
            <a:r>
              <a:rPr lang="ru-RU" b="1" dirty="0">
                <a:solidFill>
                  <a:schemeClr val="bg1"/>
                </a:solidFill>
              </a:rPr>
              <a:t> компетентностей у </a:t>
            </a:r>
            <a:r>
              <a:rPr lang="ru-RU" b="1" dirty="0" err="1">
                <a:solidFill>
                  <a:schemeClr val="bg1"/>
                </a:solidFill>
              </a:rPr>
              <a:t>процесі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тематичного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.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5. </a:t>
            </a:r>
            <a:r>
              <a:rPr lang="ru-RU" b="1" dirty="0" err="1">
                <a:solidFill>
                  <a:schemeClr val="bg1"/>
                </a:solidFill>
              </a:rPr>
              <a:t>Планування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тематичного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навчання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1" y="116632"/>
            <a:ext cx="91730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prstClr val="black"/>
                </a:solidFill>
              </a:rPr>
              <a:t>Стратегії забезпечення ротаційних моделей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b="1" u="sng" dirty="0" smtClean="0">
                <a:solidFill>
                  <a:prstClr val="black"/>
                </a:solidFill>
              </a:rPr>
              <a:t>Сигнал </a:t>
            </a:r>
            <a:r>
              <a:rPr lang="ru-RU" sz="2000" b="1" u="sng" dirty="0">
                <a:solidFill>
                  <a:prstClr val="black"/>
                </a:solidFill>
              </a:rPr>
              <a:t>(тихий </a:t>
            </a:r>
            <a:r>
              <a:rPr lang="ru-RU" sz="2000" b="1" u="sng" dirty="0" err="1">
                <a:solidFill>
                  <a:prstClr val="black"/>
                </a:solidFill>
              </a:rPr>
              <a:t>дзвоник</a:t>
            </a:r>
            <a:r>
              <a:rPr lang="ru-RU" sz="2000" b="1" u="sng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uk-UA" b="1" u="sng" dirty="0"/>
              <a:t>Стенд для схем або дошка</a:t>
            </a:r>
            <a:endParaRPr lang="ru-RU" b="1" i="1" dirty="0"/>
          </a:p>
          <a:p>
            <a:pPr algn="just"/>
            <a:r>
              <a:rPr lang="uk-UA" b="1" u="sng" dirty="0"/>
              <a:t>Інструменти, не іграшки</a:t>
            </a:r>
            <a:endParaRPr lang="ru-RU" b="1" i="1" dirty="0"/>
          </a:p>
          <a:p>
            <a:pPr algn="just"/>
            <a:r>
              <a:rPr lang="uk-UA" b="1" u="sng" dirty="0"/>
              <a:t>Книжкові ящики</a:t>
            </a:r>
            <a:endParaRPr lang="ru-RU" dirty="0"/>
          </a:p>
          <a:p>
            <a:pPr algn="just"/>
            <a:r>
              <a:rPr lang="uk-UA" b="1" u="sng" dirty="0"/>
              <a:t>Місце для загального збору та ввідні </a:t>
            </a:r>
            <a:r>
              <a:rPr lang="uk-UA" b="1" u="sng" dirty="0" err="1"/>
              <a:t>уроки</a:t>
            </a:r>
            <a:endParaRPr lang="ru-RU" dirty="0"/>
          </a:p>
          <a:p>
            <a:pPr algn="just"/>
            <a:r>
              <a:rPr lang="uk-UA" b="1" u="sng" dirty="0" smtClean="0"/>
              <a:t>Я-схеми</a:t>
            </a:r>
          </a:p>
          <a:p>
            <a:pPr algn="just"/>
            <a:r>
              <a:rPr lang="uk-UA" b="1" u="sng" dirty="0"/>
              <a:t>Дизайн класу</a:t>
            </a:r>
            <a:endParaRPr lang="ru-RU" b="1" i="1" dirty="0"/>
          </a:p>
          <a:p>
            <a:pPr algn="just"/>
            <a:endParaRPr lang="ru-RU" b="1" i="1" dirty="0"/>
          </a:p>
          <a:p>
            <a:pPr algn="just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5" y="3174202"/>
            <a:ext cx="3830938" cy="26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09" y="3663729"/>
            <a:ext cx="4093984" cy="26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4451"/>
          <p:cNvGrpSpPr/>
          <p:nvPr/>
        </p:nvGrpSpPr>
        <p:grpSpPr>
          <a:xfrm>
            <a:off x="6640944" y="532823"/>
            <a:ext cx="5155072" cy="1155703"/>
            <a:chOff x="0" y="0"/>
            <a:chExt cx="5346664" cy="1476108"/>
          </a:xfrm>
        </p:grpSpPr>
        <p:sp>
          <p:nvSpPr>
            <p:cNvPr id="6" name="Rectangle 16665"/>
            <p:cNvSpPr/>
            <p:nvPr/>
          </p:nvSpPr>
          <p:spPr>
            <a:xfrm>
              <a:off x="1807280" y="154697"/>
              <a:ext cx="1198536" cy="1861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Читання</a:t>
              </a:r>
              <a:r>
                <a:rPr lang="uk-UA" sz="950" b="1" spc="-35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для</a:t>
              </a:r>
              <a:r>
                <a:rPr lang="uk-UA" sz="950" b="1" spc="-35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себе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Shape 16666"/>
            <p:cNvSpPr/>
            <p:nvPr/>
          </p:nvSpPr>
          <p:spPr>
            <a:xfrm>
              <a:off x="1727813" y="84511"/>
              <a:ext cx="1067677" cy="275679"/>
            </a:xfrm>
            <a:custGeom>
              <a:avLst/>
              <a:gdLst/>
              <a:ahLst/>
              <a:cxnLst/>
              <a:rect l="0" t="0" r="0" b="0"/>
              <a:pathLst>
                <a:path w="1067677" h="275679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05816"/>
                  </a:lnTo>
                  <a:cubicBezTo>
                    <a:pt x="0" y="205816"/>
                    <a:pt x="0" y="275679"/>
                    <a:pt x="69863" y="275679"/>
                  </a:cubicBezTo>
                  <a:lnTo>
                    <a:pt x="997814" y="275679"/>
                  </a:lnTo>
                  <a:cubicBezTo>
                    <a:pt x="997814" y="275679"/>
                    <a:pt x="1067677" y="275679"/>
                    <a:pt x="1067677" y="205816"/>
                  </a:cubicBezTo>
                  <a:lnTo>
                    <a:pt x="1067677" y="69863"/>
                  </a:lnTo>
                  <a:cubicBezTo>
                    <a:pt x="1067677" y="69863"/>
                    <a:pt x="1067677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16668"/>
            <p:cNvSpPr/>
            <p:nvPr/>
          </p:nvSpPr>
          <p:spPr>
            <a:xfrm>
              <a:off x="3229091" y="493922"/>
              <a:ext cx="175200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Працюй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над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витривалістю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16669"/>
            <p:cNvSpPr/>
            <p:nvPr/>
          </p:nvSpPr>
          <p:spPr>
            <a:xfrm>
              <a:off x="3493292" y="617150"/>
              <a:ext cx="1017123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під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час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читання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hape 16670"/>
            <p:cNvSpPr/>
            <p:nvPr/>
          </p:nvSpPr>
          <p:spPr>
            <a:xfrm>
              <a:off x="3167813" y="466118"/>
              <a:ext cx="1427683" cy="311683"/>
            </a:xfrm>
            <a:custGeom>
              <a:avLst/>
              <a:gdLst/>
              <a:ahLst/>
              <a:cxnLst/>
              <a:rect l="0" t="0" r="0" b="0"/>
              <a:pathLst>
                <a:path w="1427683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1357821" y="311683"/>
                  </a:lnTo>
                  <a:cubicBezTo>
                    <a:pt x="1357821" y="311683"/>
                    <a:pt x="1427683" y="311683"/>
                    <a:pt x="1427683" y="241821"/>
                  </a:cubicBezTo>
                  <a:lnTo>
                    <a:pt x="1427683" y="69863"/>
                  </a:lnTo>
                  <a:cubicBezTo>
                    <a:pt x="1427683" y="69863"/>
                    <a:pt x="1427683" y="0"/>
                    <a:pt x="1357821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16672"/>
            <p:cNvSpPr/>
            <p:nvPr/>
          </p:nvSpPr>
          <p:spPr>
            <a:xfrm>
              <a:off x="404599" y="555536"/>
              <a:ext cx="1003519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Постійно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hape 16673"/>
            <p:cNvSpPr/>
            <p:nvPr/>
          </p:nvSpPr>
          <p:spPr>
            <a:xfrm>
              <a:off x="251813" y="466118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Rectangle 16675"/>
            <p:cNvSpPr/>
            <p:nvPr/>
          </p:nvSpPr>
          <p:spPr>
            <a:xfrm>
              <a:off x="2892494" y="962336"/>
              <a:ext cx="1064996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Починай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одразу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Shape 16676"/>
            <p:cNvSpPr/>
            <p:nvPr/>
          </p:nvSpPr>
          <p:spPr>
            <a:xfrm>
              <a:off x="2762812" y="872917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6678"/>
            <p:cNvSpPr/>
            <p:nvPr/>
          </p:nvSpPr>
          <p:spPr>
            <a:xfrm>
              <a:off x="950774" y="900722"/>
              <a:ext cx="78798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Залишайся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6679"/>
            <p:cNvSpPr/>
            <p:nvPr/>
          </p:nvSpPr>
          <p:spPr>
            <a:xfrm>
              <a:off x="833031" y="1023950"/>
              <a:ext cx="103695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одному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місці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hape 16680"/>
            <p:cNvSpPr/>
            <p:nvPr/>
          </p:nvSpPr>
          <p:spPr>
            <a:xfrm>
              <a:off x="692813" y="872917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Rectangle 16682"/>
            <p:cNvSpPr/>
            <p:nvPr/>
          </p:nvSpPr>
          <p:spPr>
            <a:xfrm>
              <a:off x="1986001" y="1169336"/>
              <a:ext cx="717689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тихо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hape 16683"/>
            <p:cNvSpPr/>
            <p:nvPr/>
          </p:nvSpPr>
          <p:spPr>
            <a:xfrm>
              <a:off x="1871815" y="1079917"/>
              <a:ext cx="779678" cy="311683"/>
            </a:xfrm>
            <a:custGeom>
              <a:avLst/>
              <a:gdLst/>
              <a:ahLst/>
              <a:cxnLst/>
              <a:rect l="0" t="0" r="0" b="0"/>
              <a:pathLst>
                <a:path w="779678" h="311683">
                  <a:moveTo>
                    <a:pt x="51016" y="0"/>
                  </a:moveTo>
                  <a:cubicBezTo>
                    <a:pt x="51016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51016" y="311683"/>
                  </a:cubicBezTo>
                  <a:lnTo>
                    <a:pt x="728663" y="311683"/>
                  </a:lnTo>
                  <a:cubicBezTo>
                    <a:pt x="728663" y="311683"/>
                    <a:pt x="779678" y="311683"/>
                    <a:pt x="779678" y="241821"/>
                  </a:cubicBezTo>
                  <a:lnTo>
                    <a:pt x="779678" y="69863"/>
                  </a:lnTo>
                  <a:cubicBezTo>
                    <a:pt x="779678" y="69863"/>
                    <a:pt x="779678" y="0"/>
                    <a:pt x="728663" y="0"/>
                  </a:cubicBezTo>
                  <a:lnTo>
                    <a:pt x="51016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6684"/>
            <p:cNvSpPr/>
            <p:nvPr/>
          </p:nvSpPr>
          <p:spPr>
            <a:xfrm>
              <a:off x="2243653" y="398758"/>
              <a:ext cx="0" cy="596633"/>
            </a:xfrm>
            <a:custGeom>
              <a:avLst/>
              <a:gdLst/>
              <a:ahLst/>
              <a:cxnLst/>
              <a:rect l="0" t="0" r="0" b="0"/>
              <a:pathLst>
                <a:path h="596633">
                  <a:moveTo>
                    <a:pt x="0" y="0"/>
                  </a:moveTo>
                  <a:lnTo>
                    <a:pt x="0" y="59663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6685"/>
            <p:cNvSpPr/>
            <p:nvPr/>
          </p:nvSpPr>
          <p:spPr>
            <a:xfrm>
              <a:off x="2211243" y="975706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0" y="0"/>
                  </a:moveTo>
                  <a:cubicBezTo>
                    <a:pt x="32410" y="19685"/>
                    <a:pt x="64821" y="0"/>
                    <a:pt x="64821" y="0"/>
                  </a:cubicBezTo>
                  <a:lnTo>
                    <a:pt x="32410" y="89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6686"/>
            <p:cNvSpPr/>
            <p:nvPr/>
          </p:nvSpPr>
          <p:spPr>
            <a:xfrm>
              <a:off x="1495268" y="398758"/>
              <a:ext cx="496392" cy="392570"/>
            </a:xfrm>
            <a:custGeom>
              <a:avLst/>
              <a:gdLst/>
              <a:ahLst/>
              <a:cxnLst/>
              <a:rect l="0" t="0" r="0" b="0"/>
              <a:pathLst>
                <a:path w="496392" h="392570">
                  <a:moveTo>
                    <a:pt x="496392" y="0"/>
                  </a:moveTo>
                  <a:lnTo>
                    <a:pt x="0" y="39257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6687"/>
            <p:cNvSpPr/>
            <p:nvPr/>
          </p:nvSpPr>
          <p:spPr>
            <a:xfrm>
              <a:off x="1440852" y="753695"/>
              <a:ext cx="89954" cy="80658"/>
            </a:xfrm>
            <a:custGeom>
              <a:avLst/>
              <a:gdLst/>
              <a:ahLst/>
              <a:cxnLst/>
              <a:rect l="0" t="0" r="0" b="0"/>
              <a:pathLst>
                <a:path w="89954" h="80658">
                  <a:moveTo>
                    <a:pt x="49746" y="0"/>
                  </a:moveTo>
                  <a:cubicBezTo>
                    <a:pt x="54407" y="37630"/>
                    <a:pt x="89954" y="50838"/>
                    <a:pt x="89954" y="50838"/>
                  </a:cubicBezTo>
                  <a:lnTo>
                    <a:pt x="0" y="80658"/>
                  </a:lnTo>
                  <a:lnTo>
                    <a:pt x="4974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6688"/>
            <p:cNvSpPr/>
            <p:nvPr/>
          </p:nvSpPr>
          <p:spPr>
            <a:xfrm>
              <a:off x="2510046" y="398758"/>
              <a:ext cx="496392" cy="392570"/>
            </a:xfrm>
            <a:custGeom>
              <a:avLst/>
              <a:gdLst/>
              <a:ahLst/>
              <a:cxnLst/>
              <a:rect l="0" t="0" r="0" b="0"/>
              <a:pathLst>
                <a:path w="496392" h="392570">
                  <a:moveTo>
                    <a:pt x="0" y="0"/>
                  </a:moveTo>
                  <a:lnTo>
                    <a:pt x="496392" y="39257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6689"/>
            <p:cNvSpPr/>
            <p:nvPr/>
          </p:nvSpPr>
          <p:spPr>
            <a:xfrm>
              <a:off x="2970898" y="753695"/>
              <a:ext cx="89954" cy="80658"/>
            </a:xfrm>
            <a:custGeom>
              <a:avLst/>
              <a:gdLst/>
              <a:ahLst/>
              <a:cxnLst/>
              <a:rect l="0" t="0" r="0" b="0"/>
              <a:pathLst>
                <a:path w="89954" h="80658">
                  <a:moveTo>
                    <a:pt x="40208" y="0"/>
                  </a:moveTo>
                  <a:lnTo>
                    <a:pt x="89954" y="80658"/>
                  </a:lnTo>
                  <a:lnTo>
                    <a:pt x="0" y="50838"/>
                  </a:lnTo>
                  <a:cubicBezTo>
                    <a:pt x="0" y="50838"/>
                    <a:pt x="35547" y="37630"/>
                    <a:pt x="4020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6690"/>
            <p:cNvSpPr/>
            <p:nvPr/>
          </p:nvSpPr>
          <p:spPr>
            <a:xfrm>
              <a:off x="2825543" y="333211"/>
              <a:ext cx="247256" cy="142913"/>
            </a:xfrm>
            <a:custGeom>
              <a:avLst/>
              <a:gdLst/>
              <a:ahLst/>
              <a:cxnLst/>
              <a:rect l="0" t="0" r="0" b="0"/>
              <a:pathLst>
                <a:path w="247256" h="142913">
                  <a:moveTo>
                    <a:pt x="0" y="0"/>
                  </a:moveTo>
                  <a:lnTo>
                    <a:pt x="247256" y="14291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6691"/>
            <p:cNvSpPr/>
            <p:nvPr/>
          </p:nvSpPr>
          <p:spPr>
            <a:xfrm>
              <a:off x="3039532" y="438207"/>
              <a:ext cx="93320" cy="72631"/>
            </a:xfrm>
            <a:custGeom>
              <a:avLst/>
              <a:gdLst/>
              <a:ahLst/>
              <a:cxnLst/>
              <a:rect l="0" t="0" r="0" b="0"/>
              <a:pathLst>
                <a:path w="93320" h="72631">
                  <a:moveTo>
                    <a:pt x="32436" y="0"/>
                  </a:moveTo>
                  <a:lnTo>
                    <a:pt x="93320" y="72631"/>
                  </a:lnTo>
                  <a:lnTo>
                    <a:pt x="0" y="56121"/>
                  </a:lnTo>
                  <a:cubicBezTo>
                    <a:pt x="0" y="56121"/>
                    <a:pt x="33261" y="37922"/>
                    <a:pt x="3243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6692"/>
            <p:cNvSpPr/>
            <p:nvPr/>
          </p:nvSpPr>
          <p:spPr>
            <a:xfrm>
              <a:off x="1438309" y="333211"/>
              <a:ext cx="247256" cy="142913"/>
            </a:xfrm>
            <a:custGeom>
              <a:avLst/>
              <a:gdLst/>
              <a:ahLst/>
              <a:cxnLst/>
              <a:rect l="0" t="0" r="0" b="0"/>
              <a:pathLst>
                <a:path w="247256" h="142913">
                  <a:moveTo>
                    <a:pt x="247256" y="0"/>
                  </a:moveTo>
                  <a:lnTo>
                    <a:pt x="0" y="14291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6693"/>
            <p:cNvSpPr/>
            <p:nvPr/>
          </p:nvSpPr>
          <p:spPr>
            <a:xfrm>
              <a:off x="1378257" y="438207"/>
              <a:ext cx="93320" cy="72631"/>
            </a:xfrm>
            <a:custGeom>
              <a:avLst/>
              <a:gdLst/>
              <a:ahLst/>
              <a:cxnLst/>
              <a:rect l="0" t="0" r="0" b="0"/>
              <a:pathLst>
                <a:path w="93320" h="72631">
                  <a:moveTo>
                    <a:pt x="60884" y="0"/>
                  </a:moveTo>
                  <a:cubicBezTo>
                    <a:pt x="60058" y="37922"/>
                    <a:pt x="93320" y="56121"/>
                    <a:pt x="93320" y="56121"/>
                  </a:cubicBezTo>
                  <a:lnTo>
                    <a:pt x="0" y="72631"/>
                  </a:lnTo>
                  <a:lnTo>
                    <a:pt x="6088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6694"/>
            <p:cNvSpPr/>
            <p:nvPr/>
          </p:nvSpPr>
          <p:spPr>
            <a:xfrm>
              <a:off x="0" y="0"/>
              <a:ext cx="4847298" cy="1476108"/>
            </a:xfrm>
            <a:custGeom>
              <a:avLst/>
              <a:gdLst/>
              <a:ahLst/>
              <a:cxnLst/>
              <a:rect l="0" t="0" r="0" b="0"/>
              <a:pathLst>
                <a:path w="4847298" h="1476108">
                  <a:moveTo>
                    <a:pt x="0" y="1476108"/>
                  </a:moveTo>
                  <a:lnTo>
                    <a:pt x="4847298" y="1476108"/>
                  </a:lnTo>
                  <a:lnTo>
                    <a:pt x="4847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16695"/>
            <p:cNvSpPr/>
            <p:nvPr/>
          </p:nvSpPr>
          <p:spPr>
            <a:xfrm>
              <a:off x="3121045" y="77650"/>
              <a:ext cx="2225619" cy="167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 b="1">
                  <a:solidFill>
                    <a:srgbClr val="999A9A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«Я-СХЕМА» ДЛЯ КОМПОНЕНТА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16696"/>
            <p:cNvSpPr/>
            <p:nvPr/>
          </p:nvSpPr>
          <p:spPr>
            <a:xfrm>
              <a:off x="3598019" y="236400"/>
              <a:ext cx="1558392" cy="167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 b="1">
                  <a:solidFill>
                    <a:srgbClr val="999A9A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«ЧИТАННЯ ДЛЯ СЕБЕ»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6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10 </a:t>
            </a:r>
            <a:r>
              <a:rPr lang="ru-RU" dirty="0" err="1">
                <a:solidFill>
                  <a:srgbClr val="00B050"/>
                </a:solidFill>
              </a:rPr>
              <a:t>кроків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навчати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навчитись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самостійності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«Я – схему».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Змоделюйте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Змоделюйте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формуйте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тихий сигнал,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початкового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запитайте «Як все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1484" r="19707" b="6252"/>
          <a:stretch/>
        </p:blipFill>
        <p:spPr bwMode="auto">
          <a:xfrm>
            <a:off x="3195117" y="1052737"/>
            <a:ext cx="6048672" cy="450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1484785"/>
            <a:ext cx="5040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САМОСТІЙНО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книгу (текст)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часу.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9696" y="397371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Читання для себе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222678" y="1196752"/>
            <a:ext cx="3419872" cy="194421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читаю для себе! </a:t>
            </a:r>
          </a:p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дізнатись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цікавого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корисного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715355"/>
            <a:ext cx="4176464" cy="19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5520" y="3861049"/>
            <a:ext cx="785080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Допомагає учням обирати книжку, тренувати витривалість, працює</a:t>
            </a:r>
          </a:p>
          <a:p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 чи з групою дітей.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ЧИТАННЯ ДЛЯ СЕБЕ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20965" y="1628801"/>
            <a:ext cx="4068636" cy="38293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обираю книгу (текст) для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тримаю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поставу.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тримаю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книгу.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перевіряю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читаю.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ЧИТАЮ ВЕСЬ ВІДВЕДЕНИЙ ЧАС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9268" r="20218" b="9270"/>
          <a:stretch/>
        </p:blipFill>
        <p:spPr bwMode="auto">
          <a:xfrm>
            <a:off x="5879976" y="1700809"/>
            <a:ext cx="4788024" cy="37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Письмо для себе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744072" y="1628800"/>
            <a:ext cx="3888432" cy="158417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письмово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висловлюю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algn="ctr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01009"/>
            <a:ext cx="3513286" cy="234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424055" cy="402256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ПИСЬМО ДЛЯ СЕБЕ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1700808"/>
            <a:ext cx="4038600" cy="2952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беру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тихо. </a:t>
            </a:r>
          </a:p>
          <a:p>
            <a:pPr algn="ctr"/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застосовую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вивчені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правила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ПРАЦЮЮ ВЕСЬ ВІДВЕДЕНИЙ ЧАС!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прибираю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412777"/>
            <a:ext cx="4038600" cy="41330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теми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вчора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у мене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мене гарного?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мене поганого?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Про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мрію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добро?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Яку добру справу я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сподобався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сподобався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дружба?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4797152"/>
            <a:ext cx="23594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5680" y="188641"/>
            <a:ext cx="6264696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ЧИТАННЯ ДЛЯ КОГОСЬ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1772816"/>
            <a:ext cx="446449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пари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книжки (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 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3284984"/>
            <a:ext cx="4608512" cy="20162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(книжки)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пари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2276872"/>
            <a:ext cx="2667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1704" y="332656"/>
            <a:ext cx="5832648" cy="144016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ЧИТАННЯ ДЛЯ КОГОСЬ</a:t>
            </a:r>
            <a:b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(Оцінювання і </a:t>
            </a:r>
            <a:r>
              <a:rPr lang="uk-UA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взаємооцінювання</a:t>
            </a:r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5560" y="2060848"/>
            <a:ext cx="4248472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добре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дружно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разом 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дивляться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книжку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(абзац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сторінку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залишаємось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контролюємо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голос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допомагаємо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ЧИТАЄМО ВЕСЬ ВІДВЕДЕНИЙ ЧАС! </a:t>
            </a:r>
          </a:p>
        </p:txBody>
      </p:sp>
      <p:pic>
        <p:nvPicPr>
          <p:cNvPr id="2052" name="Picture 4" descr="Інтеграція навичок “Щоденні 5”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2060848"/>
            <a:ext cx="360040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688" y="332657"/>
            <a:ext cx="5904656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9" y="1772816"/>
            <a:ext cx="28651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63552" y="1700808"/>
            <a:ext cx="446449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учителя, друга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аудіофайли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інтерпретацію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прослуханого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552" y="3140968"/>
            <a:ext cx="4608512" cy="22322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аудіозаписи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почутого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2992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75143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uk-UA" sz="3200" b="1" dirty="0">
                <a:latin typeface="Arial Black" panose="020B0A04020102020204" pitchFamily="34" charset="0"/>
              </a:rPr>
              <a:t>1. Інтеграція в освіті. Інтегроване навчання.</a:t>
            </a:r>
            <a:r>
              <a:rPr lang="uk-UA" sz="3100" b="1" dirty="0" smtClean="0">
                <a:latin typeface="Arial Black" panose="020B0A04020102020204" pitchFamily="34" charset="0"/>
              </a:rPr>
              <a:t/>
            </a:r>
            <a:br>
              <a:rPr lang="uk-UA" sz="3100" b="1" dirty="0" smtClean="0">
                <a:latin typeface="Arial Black" panose="020B0A04020102020204" pitchFamily="34" charset="0"/>
              </a:rPr>
            </a:br>
            <a:r>
              <a:rPr lang="uk-UA" sz="3100" b="1" dirty="0" smtClean="0"/>
              <a:t>Інтегроване </a:t>
            </a:r>
            <a:r>
              <a:rPr lang="uk-UA" sz="3100" b="1" dirty="0" smtClean="0"/>
              <a:t>навчання </a:t>
            </a:r>
            <a:r>
              <a:rPr lang="uk-UA" sz="3100" dirty="0" smtClean="0"/>
              <a:t>– це навчання, яке ґрунтується на комплексному підході. Освіту розглядають крізь призму загальної картини світу, а не поділяють на окремі дисципліни.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49600"/>
            <a:ext cx="9144000" cy="3029527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sz="3200" i="1" dirty="0" smtClean="0">
                <a:solidFill>
                  <a:srgbClr val="FFC000"/>
                </a:solidFill>
              </a:rPr>
              <a:t>Предметні </a:t>
            </a:r>
            <a:r>
              <a:rPr lang="uk-UA" sz="3200" i="1" dirty="0">
                <a:solidFill>
                  <a:srgbClr val="FFC000"/>
                </a:solidFill>
              </a:rPr>
              <a:t>межі (роздільники) зникають, коли вчителі заохочують учнів встановлювати зв’язки між навчальними дисциплінами і спиратися на знання і навички з кількох освітніх галузей. </a:t>
            </a:r>
            <a:endParaRPr lang="uk-UA" sz="3200" i="1" dirty="0" smtClean="0">
              <a:solidFill>
                <a:srgbClr val="FFC000"/>
              </a:solidFill>
            </a:endParaRP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https://www.youtube.com/watch?v=nmnKMThQdGE</a:t>
            </a:r>
          </a:p>
          <a:p>
            <a:pPr algn="just"/>
            <a:endParaRPr lang="ru-RU" sz="3200" dirty="0">
              <a:solidFill>
                <a:srgbClr val="FFC0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332657"/>
            <a:ext cx="5688632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СЛУХАННЯ (</a:t>
            </a:r>
            <a:r>
              <a:rPr lang="uk-UA" b="1" dirty="0" err="1" smtClean="0">
                <a:solidFill>
                  <a:srgbClr val="00B0F0"/>
                </a:solidFill>
              </a:rPr>
              <a:t>Самооцінювання</a:t>
            </a:r>
            <a:r>
              <a:rPr lang="uk-UA" b="1" dirty="0" smtClean="0">
                <a:solidFill>
                  <a:srgbClr val="00B0F0"/>
                </a:solidFill>
              </a:rPr>
              <a:t>)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2060848"/>
            <a:ext cx="4248472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весь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почутого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записи,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ПРАЦЮЮ ВЕСЬ ВІДВЕДЕНИЙ ЧАС!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прибираю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3554" name="Picture 2" descr="Інтеграція навичок “Щоденні 5”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772817"/>
            <a:ext cx="35619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0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188641"/>
            <a:ext cx="576064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ЗІ СЛОВАМИ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916832"/>
            <a:ext cx="3096344" cy="35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9536" y="1700808"/>
            <a:ext cx="47525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Тренуються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сполучення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на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тему, практично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ознайомлюються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синонімами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антонімами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практикуються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письмовому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мовленні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Прописують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виліплюють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розфарбовують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3717032"/>
            <a:ext cx="4536504" cy="151216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словники.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Розміщує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на «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стіні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332657"/>
            <a:ext cx="540060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ЗІ СЛОВАМИ (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9576" y="1700808"/>
            <a:ext cx="3816424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беру матеріали швидко і тихо.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одразу починаю працювати.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Під час роботи залишаюсь на одному місці.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виконую все правильно і охайно.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можу використовувати різні словники.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Під час роботи я дотримуюсь інструкції.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ПРАЦЮЮ ВЕСЬ ВІДВЕДЕНИЙ ЧАС!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прибираю всі матеріали на місце. 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602" name="Picture 2" descr="Методична система &quot;Щоденні 5&quot; для розвитку мовл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700808"/>
            <a:ext cx="377269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8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лог Оксани Волочай вчителя початкових класів : Щоденні 3. Щоденні 5"/>
          <p:cNvPicPr/>
          <p:nvPr/>
        </p:nvPicPr>
        <p:blipFill>
          <a:blip r:embed="rId2" cstate="print"/>
          <a:srcRect l="5263" r="15038"/>
          <a:stretch>
            <a:fillRect/>
          </a:stretch>
        </p:blipFill>
        <p:spPr bwMode="auto">
          <a:xfrm>
            <a:off x="2666976" y="642918"/>
            <a:ext cx="8001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0257" b="8763"/>
          <a:stretch>
            <a:fillRect/>
          </a:stretch>
        </p:blipFill>
        <p:spPr bwMode="auto">
          <a:xfrm>
            <a:off x="152400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езультат пошуку зображень за запитом &quot;care childre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/>
          <a:stretch>
            <a:fillRect/>
          </a:stretch>
        </p:blipFill>
        <p:spPr bwMode="auto">
          <a:xfrm>
            <a:off x="7620000" y="5339328"/>
            <a:ext cx="3048000" cy="15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1356" y="357166"/>
            <a:ext cx="682944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Щоденні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математики,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Гейл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Джоан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Мозер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технологія,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яка допомагає реалізувати на практиці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– орієнтовану модель навчання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засади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педагогіки партнерства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Використовуються,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щоб навчити дітей бути самостійними під час вивчення математики, а також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школярів наполегливість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витримку,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відповідальність, самостійність.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321" t="32390" r="46785" b="49371"/>
          <a:stretch>
            <a:fillRect/>
          </a:stretch>
        </p:blipFill>
        <p:spPr bwMode="auto">
          <a:xfrm>
            <a:off x="8882083" y="6000768"/>
            <a:ext cx="178591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0257" b="8763"/>
          <a:stretch>
            <a:fillRect/>
          </a:stretch>
        </p:blipFill>
        <p:spPr bwMode="auto">
          <a:xfrm>
            <a:off x="152400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9654" y="2000240"/>
            <a:ext cx="7715304" cy="5214974"/>
          </a:xfrm>
        </p:spPr>
        <p:txBody>
          <a:bodyPr>
            <a:normAutofit/>
          </a:bodyPr>
          <a:lstStyle/>
          <a:p>
            <a:pPr indent="17463" algn="just">
              <a:buNone/>
            </a:pPr>
            <a:r>
              <a:rPr lang="ru-RU" sz="195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 разом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так само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95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95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маніпулятивними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предметами.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залучає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партнерами, так само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лічби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463" algn="just">
              <a:buNone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На початку нового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математичного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блоку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переглядом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продовжувати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викладеного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ми не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забуваємо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розпочали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тему.</a:t>
            </a:r>
          </a:p>
          <a:p>
            <a:pPr indent="17463" algn="just">
              <a:buNone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разом,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комп’ютерів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планшетів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10274"/>
          <a:stretch>
            <a:fillRect/>
          </a:stretch>
        </p:blipFill>
        <p:spPr bwMode="auto">
          <a:xfrm>
            <a:off x="1524000" y="0"/>
            <a:ext cx="492919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5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262" t="26211" r="42437" b="23647"/>
          <a:stretch>
            <a:fillRect/>
          </a:stretch>
        </p:blipFill>
        <p:spPr bwMode="auto">
          <a:xfrm>
            <a:off x="1952596" y="1500174"/>
            <a:ext cx="6643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174" t="10274" b="27846"/>
          <a:stretch>
            <a:fillRect/>
          </a:stretch>
        </p:blipFill>
        <p:spPr bwMode="auto">
          <a:xfrm>
            <a:off x="1524000" y="0"/>
            <a:ext cx="278605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8338" t="34473" r="40513" b="31909"/>
          <a:stretch>
            <a:fillRect/>
          </a:stretch>
        </p:blipFill>
        <p:spPr bwMode="auto">
          <a:xfrm>
            <a:off x="6096000" y="5357826"/>
            <a:ext cx="435771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4773602"/>
            <a:ext cx="7286644" cy="4168797"/>
          </a:xfrm>
        </p:spPr>
        <p:txBody>
          <a:bodyPr>
            <a:normAutofit/>
          </a:bodyPr>
          <a:lstStyle/>
          <a:p>
            <a:pPr indent="17463">
              <a:lnSpc>
                <a:spcPct val="110000"/>
              </a:lnSpc>
              <a:buNone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Компонент «</a:t>
            </a: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письмо»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час,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математичним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виразами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цифрами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числами, задачами,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5943"/>
          <a:stretch>
            <a:fillRect/>
          </a:stretch>
        </p:blipFill>
        <p:spPr bwMode="auto">
          <a:xfrm>
            <a:off x="1524000" y="0"/>
            <a:ext cx="37861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0262" t="26211" r="42437" b="36467"/>
          <a:stretch>
            <a:fillRect/>
          </a:stretch>
        </p:blipFill>
        <p:spPr bwMode="auto">
          <a:xfrm>
            <a:off x="2452662" y="1357298"/>
            <a:ext cx="64294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381000"/>
            <a:ext cx="8596668" cy="971550"/>
          </a:xfrm>
        </p:spPr>
        <p:txBody>
          <a:bodyPr>
            <a:normAutofit fontScale="90000"/>
          </a:bodyPr>
          <a:lstStyle/>
          <a:p>
            <a:r>
              <a:rPr lang="uk-UA" sz="2700" b="1" dirty="0"/>
              <a:t>4</a:t>
            </a:r>
            <a:r>
              <a:rPr lang="ru-RU" sz="2700" b="1" dirty="0" smtClean="0"/>
              <a:t>. </a:t>
            </a:r>
            <a:r>
              <a:rPr lang="ru-RU" sz="2700" b="1" dirty="0" err="1" smtClean="0"/>
              <a:t>Формування</a:t>
            </a:r>
            <a:r>
              <a:rPr lang="ru-RU" sz="2700" b="1" dirty="0" smtClean="0"/>
              <a:t> </a:t>
            </a:r>
            <a:r>
              <a:rPr lang="ru-RU" sz="2700" b="1" dirty="0" err="1"/>
              <a:t>міжпредметних</a:t>
            </a:r>
            <a:r>
              <a:rPr lang="ru-RU" sz="2700" b="1" dirty="0"/>
              <a:t> компетентностей у </a:t>
            </a:r>
            <a:r>
              <a:rPr lang="ru-RU" sz="2700" b="1" dirty="0" err="1"/>
              <a:t>процесі</a:t>
            </a:r>
            <a:r>
              <a:rPr lang="ru-RU" sz="2700" b="1" dirty="0"/>
              <a:t> </a:t>
            </a:r>
            <a:r>
              <a:rPr lang="ru-RU" sz="2700" b="1" dirty="0" err="1"/>
              <a:t>тематичного</a:t>
            </a:r>
            <a:r>
              <a:rPr lang="ru-RU" sz="2700" b="1" dirty="0"/>
              <a:t> </a:t>
            </a:r>
            <a:r>
              <a:rPr lang="ru-RU" sz="2700" b="1" dirty="0" err="1"/>
              <a:t>навчання</a:t>
            </a:r>
            <a:r>
              <a:rPr lang="ru-RU" sz="2700" b="1" dirty="0"/>
              <a:t>.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066800"/>
            <a:ext cx="8596668" cy="4974562"/>
          </a:xfrm>
        </p:spPr>
        <p:txBody>
          <a:bodyPr>
            <a:normAutofit/>
          </a:bodyPr>
          <a:lstStyle/>
          <a:p>
            <a:pPr algn="just"/>
            <a:r>
              <a:rPr lang="uk-UA" sz="2400" b="1" u="sng" dirty="0" smtClean="0">
                <a:solidFill>
                  <a:srgbClr val="92D050"/>
                </a:solidFill>
              </a:rPr>
              <a:t>Міжпредметна інтеграція</a:t>
            </a:r>
          </a:p>
          <a:p>
            <a:pPr algn="just"/>
            <a:r>
              <a:rPr lang="uk-UA" sz="2000" dirty="0" smtClean="0"/>
              <a:t>У </a:t>
            </a:r>
            <a:r>
              <a:rPr lang="uk-UA" sz="2000" dirty="0"/>
              <a:t>сучасній школі узвичаїлася міжпредметна інтеграція, що здійснюється різними шляхами: </a:t>
            </a:r>
            <a:endParaRPr lang="ru-RU" sz="2000" dirty="0"/>
          </a:p>
          <a:p>
            <a:pPr lvl="0" fontAlgn="base"/>
            <a:r>
              <a:rPr lang="uk-UA" sz="2400" dirty="0"/>
              <a:t>створення </a:t>
            </a:r>
            <a:r>
              <a:rPr lang="uk-UA" sz="2400" i="1" dirty="0"/>
              <a:t>інтегрованих курсів</a:t>
            </a:r>
            <a:r>
              <a:rPr lang="uk-UA" sz="2400" dirty="0"/>
              <a:t> – навчальних предметів, які інтегрують знання кількох освітніх галузей; </a:t>
            </a:r>
            <a:endParaRPr lang="ru-RU" sz="2400" dirty="0"/>
          </a:p>
          <a:p>
            <a:pPr lvl="0" fontAlgn="base"/>
            <a:r>
              <a:rPr lang="uk-UA" sz="2400" dirty="0"/>
              <a:t>впровадження </a:t>
            </a:r>
            <a:r>
              <a:rPr lang="uk-UA" sz="2400" i="1" dirty="0"/>
              <a:t>навчальних </a:t>
            </a:r>
            <a:r>
              <a:rPr lang="uk-UA" sz="2400" i="1" dirty="0" err="1" smtClean="0"/>
              <a:t>проєктів</a:t>
            </a:r>
            <a:r>
              <a:rPr lang="uk-UA" sz="2400" dirty="0"/>
              <a:t>; </a:t>
            </a:r>
            <a:endParaRPr lang="ru-RU" sz="2400" dirty="0"/>
          </a:p>
          <a:p>
            <a:pPr lvl="0" fontAlgn="base"/>
            <a:r>
              <a:rPr lang="uk-UA" sz="2400" dirty="0"/>
              <a:t>організація </a:t>
            </a:r>
            <a:r>
              <a:rPr lang="uk-UA" sz="2400" i="1" dirty="0"/>
              <a:t>тематичних днів і тижнів</a:t>
            </a:r>
            <a:r>
              <a:rPr lang="uk-UA" sz="2400" dirty="0"/>
              <a:t>;</a:t>
            </a:r>
            <a:endParaRPr lang="ru-RU" sz="2400" dirty="0"/>
          </a:p>
          <a:p>
            <a:pPr lvl="0" fontAlgn="base"/>
            <a:r>
              <a:rPr lang="uk-UA" sz="2400" dirty="0"/>
              <a:t>проведення </a:t>
            </a:r>
            <a:r>
              <a:rPr lang="uk-UA" sz="2400" i="1" dirty="0"/>
              <a:t>інтегрованих та бінарних уроків;</a:t>
            </a:r>
            <a:endParaRPr lang="ru-RU" sz="2400" dirty="0"/>
          </a:p>
          <a:p>
            <a:pPr lvl="0" fontAlgn="base"/>
            <a:r>
              <a:rPr lang="uk-UA" sz="2400" dirty="0"/>
              <a:t>проведення </a:t>
            </a:r>
            <a:r>
              <a:rPr lang="uk-UA" sz="2400" i="1" dirty="0"/>
              <a:t>уроків з міжпредметними зв’язками.</a:t>
            </a:r>
            <a:endParaRPr lang="ru-RU" sz="24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08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866900"/>
            <a:ext cx="8596668" cy="4174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77335" y="762000"/>
          <a:ext cx="8596668" cy="5079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814"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ЕТАПИ РЕАЛІЗАЦІЇ МІЖПРЕДМЕТНОЇ ІНТЕГРАЦІЇ ЗМІСТУ НАВЧАННЯ </a:t>
                      </a:r>
                      <a:endParaRPr lang="ru-RU" sz="2000">
                        <a:effectLst/>
                      </a:endParaRPr>
                    </a:p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(від простого до складного)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44450" marT="304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21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94000"/>
                        </a:lnSpc>
                        <a:spcAft>
                          <a:spcPts val="45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Уведення міжпредметних </a:t>
                      </a:r>
                      <a:r>
                        <a:rPr lang="uk-UA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зв’язків</a:t>
                      </a: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на </a:t>
                      </a:r>
                      <a:r>
                        <a:rPr lang="uk-UA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уроках</a:t>
                      </a: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суміжних дисциплін на основі репродуктивної діяльності та елементів проблемності . </a:t>
                      </a:r>
                      <a:endParaRPr lang="ru-RU" sz="2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lnSpc>
                          <a:spcPct val="94000"/>
                        </a:lnSpc>
                        <a:spcAft>
                          <a:spcPts val="45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Формулювання міжпредметних навчальних проблем і самостійний пошук шляхів їх розв’язання на окремих </a:t>
                      </a:r>
                      <a:r>
                        <a:rPr lang="uk-UA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уроках</a:t>
                      </a: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endParaRPr lang="ru-RU" sz="2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lnSpc>
                          <a:spcPct val="94000"/>
                        </a:lnSpc>
                        <a:spcAft>
                          <a:spcPts val="45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Систематичне проблемне навчання на основі ускладнених міжпредметних проблем усередині інтегрованого курсу .</a:t>
                      </a:r>
                      <a:endParaRPr lang="ru-RU" sz="2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lnSpc>
                          <a:spcPct val="94000"/>
                        </a:lnSpc>
                        <a:spcAft>
                          <a:spcPts val="45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Використання спочатку двосторонніх, а потім і багатосторонніх </a:t>
                      </a:r>
                      <a:r>
                        <a:rPr lang="uk-UA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зв’язків</a:t>
                      </a: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між різними предметами на основі координації діяльності вчителя .</a:t>
                      </a:r>
                      <a:endParaRPr lang="ru-RU" sz="2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Розробка широкої системи міжпредметних </a:t>
                      </a:r>
                      <a:r>
                        <a:rPr lang="uk-UA" sz="20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зв’язків</a:t>
                      </a:r>
                      <a:r>
                        <a:rPr lang="uk-UA" sz="20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як у змісті й методах, так і у формах організації навчання, охоплюючи позакласну роботу і розширюючи межі програми . </a:t>
                      </a:r>
                      <a:endParaRPr lang="ru-RU" sz="20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44450" marT="3048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dirty="0" smtClean="0">
                <a:solidFill>
                  <a:srgbClr val="FF0000"/>
                </a:solidFill>
              </a:rPr>
              <a:t>Види інтеграції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77082"/>
            <a:ext cx="9144000" cy="4522573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uk-UA" sz="3600" b="1" dirty="0" err="1" smtClean="0"/>
              <a:t>Внутрішньопредметна</a:t>
            </a:r>
            <a:r>
              <a:rPr lang="uk-UA" sz="3600" b="1" dirty="0" smtClean="0"/>
              <a:t> (послідовна) інтеграція 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вчитель </a:t>
            </a:r>
            <a:r>
              <a:rPr lang="uk-UA" sz="3600" dirty="0">
                <a:solidFill>
                  <a:schemeClr val="bg1"/>
                </a:solidFill>
              </a:rPr>
              <a:t>встановлює зв’язки між блоками навчальної інформації (чи окремими темами) у межах кожного навчального </a:t>
            </a:r>
            <a:r>
              <a:rPr lang="uk-UA" sz="3600" dirty="0" smtClean="0">
                <a:solidFill>
                  <a:schemeClr val="bg1"/>
                </a:solidFill>
              </a:rPr>
              <a:t>предмета</a:t>
            </a:r>
          </a:p>
          <a:p>
            <a:r>
              <a:rPr lang="uk-UA" sz="3600" b="1" dirty="0" smtClean="0"/>
              <a:t>Міжпредметна інтеграція: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вчитель </a:t>
            </a:r>
            <a:r>
              <a:rPr lang="uk-UA" sz="3600" dirty="0">
                <a:solidFill>
                  <a:schemeClr val="bg1"/>
                </a:solidFill>
              </a:rPr>
              <a:t>установлює зв’язки між окремими навчальними дисциплінами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uk-UA" sz="3200" u="sng" dirty="0" smtClean="0"/>
              <a:t>Міжпредметні зв</a:t>
            </a:r>
            <a:r>
              <a:rPr lang="en-US" sz="3200" u="sng" dirty="0" smtClean="0"/>
              <a:t>’</a:t>
            </a:r>
            <a:r>
              <a:rPr lang="uk-UA" sz="3200" u="sng" dirty="0" err="1" smtClean="0"/>
              <a:t>язки</a:t>
            </a:r>
            <a:r>
              <a:rPr lang="uk-UA" sz="3200" u="sng" dirty="0" smtClean="0"/>
              <a:t/>
            </a:r>
            <a:br>
              <a:rPr lang="uk-UA" sz="3200" u="sng" dirty="0" smtClean="0"/>
            </a:br>
            <a:r>
              <a:rPr lang="uk-UA" sz="2000" i="1" dirty="0">
                <a:solidFill>
                  <a:schemeClr val="tx1"/>
                </a:solidFill>
              </a:rPr>
              <a:t>Міжпредметні зв’язки можуть бути горизонтальними і вертикальними.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6066" y="1504950"/>
            <a:ext cx="8596668" cy="121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b="1" i="1" dirty="0"/>
              <a:t>Горизонтальні міжпредметні зв’язки</a:t>
            </a:r>
            <a:r>
              <a:rPr lang="uk-UA" sz="2000" dirty="0"/>
              <a:t> здійснюються тоді, коли інтегровані предмети вивчають відірвано в часі (наприклад упродовж тижня, місяця).</a:t>
            </a: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4" name="Picture 226527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5" y="2857500"/>
            <a:ext cx="8345399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6834" y="304800"/>
            <a:ext cx="8596668" cy="1028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b="1" i="1" dirty="0"/>
              <a:t>Вертикальний міжпредметний зв’язок</a:t>
            </a:r>
            <a:r>
              <a:rPr lang="uk-UA" sz="2000" dirty="0"/>
              <a:t> можна спостерігати у випадку, якщо інтегровані предмети вивчають у близьких часових межах (протягом одного уроку, одного дня). </a:t>
            </a: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4" name="Picture 226529"/>
          <p:cNvPicPr/>
          <p:nvPr/>
        </p:nvPicPr>
        <p:blipFill>
          <a:blip r:embed="rId2"/>
          <a:stretch>
            <a:fillRect/>
          </a:stretch>
        </p:blipFill>
        <p:spPr>
          <a:xfrm>
            <a:off x="486834" y="1371600"/>
            <a:ext cx="8409515" cy="5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uk-UA" sz="3200" b="1" i="1" dirty="0"/>
              <a:t>Переваги міжпредметної інтеграції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866900"/>
            <a:ext cx="8596668" cy="4174462"/>
          </a:xfrm>
        </p:spPr>
        <p:txBody>
          <a:bodyPr>
            <a:normAutofit/>
          </a:bodyPr>
          <a:lstStyle/>
          <a:p>
            <a:pPr lvl="0" fontAlgn="base"/>
            <a:r>
              <a:rPr lang="uk-UA" sz="2400" dirty="0"/>
              <a:t>чіткіше розуміння мети кожного предмета в різних контекстах; </a:t>
            </a:r>
            <a:endParaRPr lang="ru-RU" sz="2400" dirty="0"/>
          </a:p>
          <a:p>
            <a:pPr lvl="0" fontAlgn="base"/>
            <a:r>
              <a:rPr lang="uk-UA" sz="2400" dirty="0"/>
              <a:t>глибше розуміння будь-якої теми, завдяки її дослідженню з кількох точок зору; </a:t>
            </a:r>
            <a:endParaRPr lang="ru-RU" sz="2400" dirty="0"/>
          </a:p>
          <a:p>
            <a:pPr lvl="0" fontAlgn="base"/>
            <a:r>
              <a:rPr lang="uk-UA" sz="2400" dirty="0"/>
              <a:t>краще усвідомлення комплексного підходу, через який предмети, навички, ідеї та різні точки зору пов’язані з реальним світом; </a:t>
            </a:r>
            <a:endParaRPr lang="ru-RU" sz="2400" dirty="0"/>
          </a:p>
          <a:p>
            <a:pPr lvl="0" fontAlgn="base"/>
            <a:r>
              <a:rPr lang="uk-UA" sz="2400" dirty="0"/>
              <a:t>удосконалення навичок системного мислення.</a:t>
            </a:r>
            <a:endParaRPr lang="ru-RU" sz="24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95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2. Планування тематичного навчання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8735" y="1281192"/>
            <a:ext cx="8596668" cy="1028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У тематичні дні об’єднують блоки знань із різних навчальних предметів, тем навколо однієї проблеми з метою інформаційного та емоційного збагачення сприйняття, мислення, почуттів учня.</a:t>
            </a: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77335" y="2309892"/>
          <a:ext cx="8199965" cy="355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560">
                <a:tc>
                  <a:txBody>
                    <a:bodyPr/>
                    <a:lstStyle/>
                    <a:p>
                      <a:pPr marR="2730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ПРОЦЕС ІНТЕГРАЦІЇ ВИМАГАЄ ВИКОНАННЯ ПЕВНИХ УМОВ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44450" marT="304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48">
                <a:tc>
                  <a:txBody>
                    <a:bodyPr/>
                    <a:lstStyle/>
                    <a:p>
                      <a:pPr marL="342900" marR="26670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Об’єкти дослідження однакові або досить близькі (тоді ми досліджуємо об’єкт із різних сторін, використовуючи навчальний матеріал різних дисциплін) .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26670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 навчальних предметах використовують, як правило, однакові або близькі методи дослідження предметів та явищ (тоді ми демонструємо спосіб пізнання дійсності на прикладах із різних предметів) .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marR="26670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85B1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uk-UA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Те, що пізнають, підпорядковане загальним закономірностям, які вивчають на </a:t>
                      </a:r>
                      <a:r>
                        <a:rPr lang="uk-UA" sz="1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уроці</a:t>
                      </a:r>
                      <a:r>
                        <a:rPr lang="uk-UA" sz="1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(тобто ми узагальнюємо навчальний матеріал із різних навчальних дисциплін та пізнаємо складнішу систему) . </a:t>
                      </a:r>
                      <a:endParaRPr lang="ru-RU" sz="1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44450" marT="3048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62000"/>
          </a:xfrm>
        </p:spPr>
        <p:txBody>
          <a:bodyPr>
            <a:noAutofit/>
          </a:bodyPr>
          <a:lstStyle/>
          <a:p>
            <a:r>
              <a:rPr lang="ru-RU" sz="2400" b="1" dirty="0"/>
              <a:t>Алгоритм </a:t>
            </a: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інтелект-карти</a:t>
            </a:r>
            <a:r>
              <a:rPr lang="ru-RU" sz="2400" b="1" dirty="0"/>
              <a:t> </a:t>
            </a:r>
            <a:r>
              <a:rPr lang="ru-RU" sz="2400" b="1" dirty="0" err="1"/>
              <a:t>тематичного</a:t>
            </a:r>
            <a:r>
              <a:rPr lang="ru-RU" sz="2400" b="1" dirty="0"/>
              <a:t> дня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866900"/>
            <a:ext cx="8596668" cy="4174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3194" y="1371600"/>
          <a:ext cx="9124950" cy="4855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Крок 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Увага на ключове поняття!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Оберіть тему для тематичного дня. Сформулюйте її одним словом чи словосполученням. Наприклад: «Папір».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Крок 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Починайте роботу з центру.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Напишіть центральне поняття – назву об’єкта чи явища (про які ви будете створювати карту) посередині аркуша. Можна намалювати малюнок до цього поняття.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Крок 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Пишіть ключові слова за годинниковою стрілкою. 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Заповнюйте карту ключовими словами, які передають зміст інформації та ідей за годинниковою стрілкою, починаючи з правого верхнього кута.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Крок 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Зв’язуйте думки!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Використання сполучних гілок допомагає нашому мозку з максимальною швидкістю структурувати інформацію і створювати цілісний образ.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3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Крок 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Дописуйте нові ідеї.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Нові асоціації, які продовжують з’являтися, можете зазначати в подальших гілках карти або в коментарях навколо об’єктів карти, наприклад на стікерах.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10795" marT="539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8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790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>
          <a:xfrm>
            <a:off x="788172" y="1828799"/>
            <a:ext cx="8596668" cy="4433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3" y="609600"/>
            <a:ext cx="7148945" cy="58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6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84" y="365125"/>
            <a:ext cx="6933431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6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2" y="646546"/>
            <a:ext cx="7638473" cy="4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2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2" y="637309"/>
            <a:ext cx="6825673" cy="5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655781"/>
            <a:ext cx="7620000" cy="50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700" b="1" i="1" dirty="0"/>
              <a:t>Інтегроване навчання дає змогу вчителю та учням «виходити» за межі окремого навчального предмета (окремої освітньої галузі) та сприяє формуванню в дітей цілісної картини світу</a:t>
            </a:r>
            <a:r>
              <a:rPr lang="uk-UA" sz="2700" i="1" dirty="0"/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9801"/>
            <a:ext cx="9144000" cy="42898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</a:rPr>
              <a:t>Учні зможуть: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краще зрозуміти сутність об'єкта чи явища в контекстах різних навчальних предметів та сформувати цілісне уявлення про них;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глибше зрозуміти ключові ідеї з огляду на їх аналіз із різних точок зору; 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краще оцінити, як використати набуті ідеї та навички  в  життєвих ситуаціях;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системно мислити. 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91" y="700882"/>
            <a:ext cx="7796719" cy="46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4" y="365125"/>
            <a:ext cx="4710545" cy="362065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4" y="4006850"/>
            <a:ext cx="462626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5099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200" b="1" dirty="0">
                <a:solidFill>
                  <a:srgbClr val="FF0000"/>
                </a:solidFill>
              </a:rPr>
              <a:t>Яким чином сформувати взаємозв’язки між навчальними предметами (освітніми галузями</a:t>
            </a:r>
            <a:r>
              <a:rPr lang="uk-UA" sz="3200" b="1" dirty="0" smtClean="0">
                <a:solidFill>
                  <a:srgbClr val="FF0000"/>
                </a:solidFill>
              </a:rPr>
              <a:t>)?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50" y="1729947"/>
            <a:ext cx="11068050" cy="4769708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40202"/>
              </p:ext>
            </p:extLst>
          </p:nvPr>
        </p:nvGraphicFramePr>
        <p:xfrm>
          <a:off x="1209675" y="1729947"/>
          <a:ext cx="9982200" cy="436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70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Рівні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Реалізація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594">
                <a:tc>
                  <a:txBody>
                    <a:bodyPr/>
                    <a:lstStyle/>
                    <a:p>
                      <a:r>
                        <a:rPr lang="uk-UA" dirty="0" smtClean="0"/>
                        <a:t>Змістовий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контент-орієнтована (тематична) інтеграція –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інтеграція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основі змісту навчальних предметів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реалізується у формі тематичного навчання; навчання на основі об’єднання навколо однієї теми знань із різних навчальних дисциплін.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7">
                <a:tc>
                  <a:txBody>
                    <a:bodyPr/>
                    <a:lstStyle/>
                    <a:p>
                      <a:r>
                        <a:rPr lang="uk-UA" dirty="0" smtClean="0"/>
                        <a:t>Операційно-діяльнісний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Інтеграція навичок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 -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інтеграція, орієнтована на формування способів дій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реалізується з використанням однакових способів дій на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уроках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із різних навчальних дисциплін чи шляхом організації інтегрованої діяльності на інтегрованих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уроках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або впродовж навчального дня без визначення меж уроків (діяльнісний підхід)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7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Ціннісно</a:t>
                      </a:r>
                      <a:r>
                        <a:rPr lang="uk-UA" dirty="0" smtClean="0"/>
                        <a:t>-смисловий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Інтеграція перспектив - інтеграцію на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ціннісно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-смисловому рівні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реалізується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наскрізно</a:t>
                      </a:r>
                      <a:r>
                        <a:rPr lang="ru-RU" dirty="0" smtClean="0">
                          <a:effectLst/>
                        </a:rPr>
                        <a:t> на </a:t>
                      </a:r>
                      <a:r>
                        <a:rPr lang="ru-RU" dirty="0" err="1" smtClean="0">
                          <a:effectLst/>
                        </a:rPr>
                        <a:t>усіх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навчальних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дисциплінах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/>
              <a:t>2. Діяльнісний </a:t>
            </a:r>
            <a:r>
              <a:rPr lang="uk-UA" sz="3600" b="1" dirty="0" smtClean="0"/>
              <a:t>підхід</a:t>
            </a:r>
            <a:r>
              <a:rPr lang="uk-UA" sz="3600" b="1" dirty="0"/>
              <a:t> </a:t>
            </a:r>
            <a:r>
              <a:rPr lang="uk-UA" sz="3600" b="1" dirty="0" smtClean="0"/>
              <a:t>у початковій освіті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4551"/>
            <a:ext cx="9144000" cy="438510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bg1"/>
              </a:solidFill>
            </a:endParaRP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Метод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учень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набуває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у готовому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здобуває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сам у </a:t>
            </a:r>
            <a:r>
              <a:rPr lang="ru-RU" dirty="0" err="1">
                <a:solidFill>
                  <a:schemeClr val="bg1"/>
                </a:solidFill>
              </a:rPr>
              <a:t>процесі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навчально-пізнавальної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, є </a:t>
            </a:r>
            <a:r>
              <a:rPr lang="ru-RU" b="1" dirty="0" err="1">
                <a:solidFill>
                  <a:schemeClr val="bg1"/>
                </a:solidFill>
              </a:rPr>
              <a:t>діяльнісним</a:t>
            </a:r>
            <a:r>
              <a:rPr lang="ru-RU" b="1" dirty="0">
                <a:solidFill>
                  <a:schemeClr val="bg1"/>
                </a:solidFill>
              </a:rPr>
              <a:t> методом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6278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 smtClean="0">
                <a:solidFill>
                  <a:srgbClr val="FF0000"/>
                </a:solidFill>
              </a:rPr>
              <a:t>Умови реалізації діяльнісного підходу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455" y="1330036"/>
            <a:ext cx="10390909" cy="5169619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а) </a:t>
            </a:r>
            <a:r>
              <a:rPr lang="ru-RU" i="1" dirty="0" err="1" smtClean="0">
                <a:solidFill>
                  <a:schemeClr val="bg1"/>
                </a:solidFill>
              </a:rPr>
              <a:t>Безперервність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Виокремлюються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етапи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err="1" smtClean="0">
                <a:solidFill>
                  <a:schemeClr val="bg1"/>
                </a:solidFill>
              </a:rPr>
              <a:t>самовизначення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уроці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>
                <a:solidFill>
                  <a:schemeClr val="bg1"/>
                </a:solidFill>
              </a:rPr>
              <a:t>актуалізація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вмінь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достатніх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побудови</a:t>
            </a:r>
            <a:r>
              <a:rPr lang="ru-RU" dirty="0">
                <a:solidFill>
                  <a:schemeClr val="bg1"/>
                </a:solidFill>
              </a:rPr>
              <a:t> нового способу </a:t>
            </a:r>
            <a:r>
              <a:rPr lang="ru-RU" dirty="0" err="1" smtClean="0">
                <a:solidFill>
                  <a:schemeClr val="bg1"/>
                </a:solidFill>
              </a:rPr>
              <a:t>дії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постановка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побудова</a:t>
            </a:r>
            <a:r>
              <a:rPr lang="ru-RU" dirty="0">
                <a:solidFill>
                  <a:schemeClr val="bg1"/>
                </a:solidFill>
              </a:rPr>
              <a:t> проекту </a:t>
            </a:r>
            <a:r>
              <a:rPr lang="ru-RU" dirty="0" err="1">
                <a:solidFill>
                  <a:schemeClr val="bg1"/>
                </a:solidFill>
              </a:rPr>
              <a:t>виходу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ускладнення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5) </a:t>
            </a:r>
            <a:r>
              <a:rPr lang="ru-RU" dirty="0" err="1">
                <a:solidFill>
                  <a:schemeClr val="bg1"/>
                </a:solidFill>
              </a:rPr>
              <a:t>первинне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закріплення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самостійна</a:t>
            </a:r>
            <a:r>
              <a:rPr lang="ru-RU" dirty="0">
                <a:solidFill>
                  <a:schemeClr val="bg1"/>
                </a:solidFill>
              </a:rPr>
              <a:t> робота й </a:t>
            </a:r>
            <a:r>
              <a:rPr lang="ru-RU" dirty="0" err="1" smtClean="0">
                <a:solidFill>
                  <a:schemeClr val="bg1"/>
                </a:solidFill>
              </a:rPr>
              <a:t>самоперевірка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7) </a:t>
            </a:r>
            <a:r>
              <a:rPr lang="ru-RU" dirty="0" err="1">
                <a:solidFill>
                  <a:schemeClr val="bg1"/>
                </a:solidFill>
              </a:rPr>
              <a:t>включення</a:t>
            </a:r>
            <a:r>
              <a:rPr lang="ru-RU" dirty="0">
                <a:solidFill>
                  <a:schemeClr val="bg1"/>
                </a:solidFill>
              </a:rPr>
              <a:t> в систему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повторення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8) </a:t>
            </a:r>
            <a:r>
              <a:rPr lang="ru-RU" dirty="0" err="1">
                <a:solidFill>
                  <a:schemeClr val="bg1"/>
                </a:solidFill>
              </a:rPr>
              <a:t>рефлексія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уроці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обговорення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наступної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підсумок</a:t>
            </a:r>
            <a:r>
              <a:rPr lang="ru-RU" dirty="0">
                <a:solidFill>
                  <a:schemeClr val="bg1"/>
                </a:solidFill>
              </a:rPr>
              <a:t> уроку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i="1" dirty="0" err="1">
                <a:solidFill>
                  <a:schemeClr val="bg1"/>
                </a:solidFill>
              </a:rPr>
              <a:t>Цілісне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уявлення</a:t>
            </a:r>
            <a:r>
              <a:rPr lang="ru-RU" i="1" dirty="0">
                <a:solidFill>
                  <a:schemeClr val="bg1"/>
                </a:solidFill>
              </a:rPr>
              <a:t> про </a:t>
            </a:r>
            <a:r>
              <a:rPr lang="ru-RU" i="1" dirty="0" err="1">
                <a:solidFill>
                  <a:schemeClr val="bg1"/>
                </a:solidFill>
              </a:rPr>
              <a:t>світ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i="1" dirty="0" err="1">
                <a:solidFill>
                  <a:schemeClr val="bg1"/>
                </a:solidFill>
              </a:rPr>
              <a:t>Мінімакс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i="1" dirty="0" err="1">
                <a:solidFill>
                  <a:schemeClr val="bg1"/>
                </a:solidFill>
              </a:rPr>
              <a:t>Психологічна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комфортність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i="1" dirty="0" err="1" smtClean="0">
                <a:solidFill>
                  <a:schemeClr val="bg1"/>
                </a:solidFill>
              </a:rPr>
              <a:t>Варіативність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є) </a:t>
            </a:r>
            <a:r>
              <a:rPr lang="ru-RU" i="1" dirty="0" err="1" smtClean="0">
                <a:solidFill>
                  <a:schemeClr val="bg1"/>
                </a:solidFill>
              </a:rPr>
              <a:t>Творчість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>
                <a:solidFill>
                  <a:srgbClr val="FF0000"/>
                </a:solidFill>
              </a:rPr>
              <a:t>4. Діяльнісний підхід: ротаційні моделі «Щоденні 5» і «Щоденні 3</a:t>
            </a:r>
            <a:r>
              <a:rPr lang="uk-UA" sz="3600" b="1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1701"/>
            <a:ext cx="9144000" cy="43279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sz="2800" b="1" i="1" dirty="0"/>
              <a:t>Щоденні види діяльності – ротаційні моделі</a:t>
            </a:r>
            <a:endParaRPr lang="ru-RU" sz="2800" b="1" i="1" dirty="0"/>
          </a:p>
          <a:p>
            <a:r>
              <a:rPr lang="uk-UA" sz="2800" dirty="0"/>
              <a:t>Ротаційні моделі «Щоденні 5» (читання і письмо) і «Щоденні 3» (математика) – це набори щоденних видів діяльності, виконуючи які, діти навчаються бути самостійними під час читання, письма й вивчення математики, а учитель має можливість працювати з учнями індивідуально та у малих групах. </a:t>
            </a:r>
            <a:endParaRPr lang="ru-RU" sz="2800" dirty="0"/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i="1" dirty="0" smtClean="0"/>
              <a:t>Основні </a:t>
            </a:r>
            <a:r>
              <a:rPr lang="uk-UA" sz="3600" b="1" i="1" dirty="0"/>
              <a:t>принципи моделей «Щоденні 5» і «Щоденні 3»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1701"/>
            <a:ext cx="9144000" cy="43279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 algn="just" fontAlgn="base"/>
            <a:r>
              <a:rPr lang="uk-UA" sz="3600" dirty="0" smtClean="0"/>
              <a:t>- довіра </a:t>
            </a:r>
            <a:r>
              <a:rPr lang="uk-UA" sz="3600" dirty="0"/>
              <a:t>та повага;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спільнота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вибір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відповідальність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тимчасове </a:t>
            </a:r>
            <a:r>
              <a:rPr lang="uk-UA" sz="3600" dirty="0"/>
              <a:t>зосередження уваги; </a:t>
            </a:r>
            <a:endParaRPr lang="uk-UA" sz="3600" dirty="0" smtClean="0"/>
          </a:p>
          <a:p>
            <a:pPr lvl="0" algn="just" fontAlgn="base"/>
            <a:r>
              <a:rPr lang="uk-UA" sz="3600" dirty="0" smtClean="0"/>
              <a:t>- переходи </a:t>
            </a:r>
            <a:r>
              <a:rPr lang="uk-UA" sz="3600" dirty="0"/>
              <a:t>як паузи для відпочинку;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- 10 </a:t>
            </a:r>
            <a:r>
              <a:rPr lang="uk-UA" sz="3600" dirty="0"/>
              <a:t>кроків до самостійності. </a:t>
            </a:r>
            <a:endParaRPr lang="ru-RU" sz="3600" dirty="0"/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91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2218</Words>
  <Application>Microsoft Office PowerPoint</Application>
  <PresentationFormat>Широкоэкранный</PresentationFormat>
  <Paragraphs>237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Candara</vt:lpstr>
      <vt:lpstr>Times New Roman</vt:lpstr>
      <vt:lpstr>Тема Office</vt:lpstr>
      <vt:lpstr>     Тема 4. Інтеграція: тематичний і діяльнісний підходи. Планування тематичного навчання</vt:lpstr>
      <vt:lpstr>1. Інтеграція в освіті. Інтегроване навчання. Інтегроване навчання – це навчання, яке ґрунтується на комплексному підході. Освіту розглядають крізь призму загальної картини світу, а не поділяють на окремі дисципліни.</vt:lpstr>
      <vt:lpstr>Види інтеграції</vt:lpstr>
      <vt:lpstr>Інтегроване навчання дає змогу вчителю та учням «виходити» за межі окремого навчального предмета (окремої освітньої галузі) та сприяє формуванню в дітей цілісної картини світу. </vt:lpstr>
      <vt:lpstr>Яким чином сформувати взаємозв’язки між навчальними предметами (освітніми галузями)?</vt:lpstr>
      <vt:lpstr>2. Діяльнісний підхід у початковій освіті</vt:lpstr>
      <vt:lpstr>Умови реалізації діяльнісного підходу</vt:lpstr>
      <vt:lpstr>4. Діяльнісний підхід: ротаційні моделі «Щоденні 5» і «Щоденні 3»</vt:lpstr>
      <vt:lpstr>Основні принципи моделей «Щоденні 5» і «Щоденні 3»</vt:lpstr>
      <vt:lpstr>Презентация PowerPoint</vt:lpstr>
      <vt:lpstr>10 кроків, щоб навчати та навчитись самостійності</vt:lpstr>
      <vt:lpstr>Презентация PowerPoint</vt:lpstr>
      <vt:lpstr>Презентация PowerPoint</vt:lpstr>
      <vt:lpstr>ЧИТАННЯ ДЛЯ СЕБЕ (Самооцінювання)</vt:lpstr>
      <vt:lpstr>Письмо для себе</vt:lpstr>
      <vt:lpstr> ПИСЬМО ДЛЯ СЕБЕ (Самооцінювання) </vt:lpstr>
      <vt:lpstr>ЧИТАННЯ ДЛЯ КОГОСЬ</vt:lpstr>
      <vt:lpstr>ЧИТАННЯ ДЛЯ КОГОСЬ (Оцінювання і взаємооцінювання)</vt:lpstr>
      <vt:lpstr>СЛУХАННЯ</vt:lpstr>
      <vt:lpstr>СЛУХАННЯ (Самооцінювання)</vt:lpstr>
      <vt:lpstr>РОБОТА ЗІ СЛОВАМИ</vt:lpstr>
      <vt:lpstr>РОБОТА ЗІ СЛОВАМИ (Самооцінювання)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Формування міжпредметних компетентностей у процесі тематичного навчання.   </vt:lpstr>
      <vt:lpstr>Презентация PowerPoint</vt:lpstr>
      <vt:lpstr>Міжпредметні зв’язки Міжпредметні зв’язки можуть бути горизонтальними і вертикальними. </vt:lpstr>
      <vt:lpstr>Презентация PowerPoint</vt:lpstr>
      <vt:lpstr>Переваги міжпредметної інтеграції  </vt:lpstr>
      <vt:lpstr>2. Планування тематичного навчання </vt:lpstr>
      <vt:lpstr>Алгоритм створення інтелект-карти тематичного дня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Інтеграція: тематичний і діяльнісний підходи</dc:title>
  <dc:creator>Misha</dc:creator>
  <cp:lastModifiedBy>Yuliia</cp:lastModifiedBy>
  <cp:revision>24</cp:revision>
  <dcterms:created xsi:type="dcterms:W3CDTF">2020-10-22T12:42:35Z</dcterms:created>
  <dcterms:modified xsi:type="dcterms:W3CDTF">2023-10-24T13:23:39Z</dcterms:modified>
</cp:coreProperties>
</file>