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 Bold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 Semi-Bold" panose="020B0604020202020204" charset="-52"/>
      <p:regular r:id="rId14"/>
    </p:embeddedFont>
    <p:embeddedFont>
      <p:font typeface="Montserrat Semi-Bold Bold" panose="020B0604020202020204" charset="-52"/>
      <p:regular r:id="rId15"/>
    </p:embeddedFont>
    <p:embeddedFont>
      <p:font typeface="Open Sans Bold" panose="020B0604020202020204" charset="0"/>
      <p:regular r:id="rId16"/>
    </p:embeddedFont>
    <p:embeddedFont>
      <p:font typeface="Open Sans Bold Italics" panose="020B0604020202020204" charset="0"/>
      <p:regular r:id="rId17"/>
    </p:embeddedFont>
    <p:embeddedFont>
      <p:font typeface="Open Sans Extra Bold" panose="020B0604020202020204" charset="0"/>
      <p:regular r:id="rId18"/>
    </p:embeddedFont>
    <p:embeddedFont>
      <p:font typeface="Times Neue Roman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93" b="17093"/>
          <a:stretch>
            <a:fillRect/>
          </a:stretch>
        </p:blipFill>
        <p:spPr>
          <a:xfrm>
            <a:off x="0" y="0"/>
            <a:ext cx="18288000" cy="82296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845299" y="0"/>
            <a:ext cx="10293566" cy="8807143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1028700" y="2249127"/>
            <a:ext cx="9913614" cy="3469515"/>
            <a:chOff x="0" y="0"/>
            <a:chExt cx="10496327" cy="3673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496327" cy="3673450"/>
            </a:xfrm>
            <a:custGeom>
              <a:avLst/>
              <a:gdLst/>
              <a:ahLst/>
              <a:cxnLst/>
              <a:rect l="l" t="t" r="r" b="b"/>
              <a:pathLst>
                <a:path w="10496327" h="3673450">
                  <a:moveTo>
                    <a:pt x="0" y="0"/>
                  </a:moveTo>
                  <a:lnTo>
                    <a:pt x="0" y="3673450"/>
                  </a:lnTo>
                  <a:lnTo>
                    <a:pt x="10496327" y="3673450"/>
                  </a:lnTo>
                  <a:lnTo>
                    <a:pt x="10496327" y="0"/>
                  </a:lnTo>
                  <a:lnTo>
                    <a:pt x="0" y="0"/>
                  </a:lnTo>
                  <a:close/>
                  <a:moveTo>
                    <a:pt x="10435367" y="3612490"/>
                  </a:moveTo>
                  <a:lnTo>
                    <a:pt x="59690" y="3612490"/>
                  </a:lnTo>
                  <a:lnTo>
                    <a:pt x="59690" y="59690"/>
                  </a:lnTo>
                  <a:lnTo>
                    <a:pt x="10435367" y="59690"/>
                  </a:lnTo>
                  <a:lnTo>
                    <a:pt x="10435367" y="36124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845299" y="9144000"/>
            <a:ext cx="13794681" cy="72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0"/>
              </a:lnSpc>
            </a:pPr>
            <a:r>
              <a:rPr lang="en-US" sz="4000" spc="40">
                <a:solidFill>
                  <a:srgbClr val="69391C"/>
                </a:solidFill>
                <a:latin typeface="Montserrat Semi-Bold"/>
              </a:rPr>
              <a:t>Циклова комісія суспільних дисциплін та права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3858" y="2170399"/>
            <a:ext cx="11023298" cy="435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97"/>
              </a:lnSpc>
            </a:pPr>
            <a:r>
              <a:rPr lang="en-US" sz="6141">
                <a:solidFill>
                  <a:srgbClr val="FFFFFF"/>
                </a:solidFill>
                <a:latin typeface="Open Sans Extra Bold"/>
              </a:rPr>
              <a:t>Правове регулювання підприємницької діяльності</a:t>
            </a:r>
          </a:p>
          <a:p>
            <a:pPr algn="ctr">
              <a:lnSpc>
                <a:spcPts val="8872"/>
              </a:lnSpc>
            </a:pPr>
            <a:endParaRPr lang="en-US" sz="6141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78380" y="6999636"/>
            <a:ext cx="7655137" cy="143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Викладач: </a:t>
            </a:r>
          </a:p>
          <a:p>
            <a:pPr algn="l">
              <a:lnSpc>
                <a:spcPts val="5734"/>
              </a:lnSpc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Кравченко Ольга Василівна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920205" y="-166715"/>
            <a:ext cx="11566753" cy="10796629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grpSp>
        <p:nvGrpSpPr>
          <p:cNvPr id="3" name="Group 3"/>
          <p:cNvGrpSpPr/>
          <p:nvPr/>
        </p:nvGrpSpPr>
        <p:grpSpPr>
          <a:xfrm>
            <a:off x="-1582527" y="1028700"/>
            <a:ext cx="8286645" cy="8541103"/>
            <a:chOff x="0" y="0"/>
            <a:chExt cx="7460676" cy="7689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60676" cy="7689771"/>
            </a:xfrm>
            <a:custGeom>
              <a:avLst/>
              <a:gdLst/>
              <a:ahLst/>
              <a:cxnLst/>
              <a:rect l="l" t="t" r="r" b="b"/>
              <a:pathLst>
                <a:path w="7460676" h="7689771">
                  <a:moveTo>
                    <a:pt x="0" y="0"/>
                  </a:moveTo>
                  <a:lnTo>
                    <a:pt x="0" y="7689771"/>
                  </a:lnTo>
                  <a:lnTo>
                    <a:pt x="7460676" y="7689771"/>
                  </a:lnTo>
                  <a:lnTo>
                    <a:pt x="7460676" y="0"/>
                  </a:lnTo>
                  <a:lnTo>
                    <a:pt x="0" y="0"/>
                  </a:lnTo>
                  <a:close/>
                  <a:moveTo>
                    <a:pt x="7399716" y="7628810"/>
                  </a:moveTo>
                  <a:lnTo>
                    <a:pt x="59690" y="7628810"/>
                  </a:lnTo>
                  <a:lnTo>
                    <a:pt x="59690" y="59690"/>
                  </a:lnTo>
                  <a:lnTo>
                    <a:pt x="7399716" y="59690"/>
                  </a:lnTo>
                  <a:lnTo>
                    <a:pt x="7399716" y="7628810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04900"/>
            <a:ext cx="6538770" cy="80534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7444723" y="249687"/>
            <a:ext cx="10517717" cy="1588279"/>
            <a:chOff x="0" y="0"/>
            <a:chExt cx="14401806" cy="21748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401806" cy="2174814"/>
            </a:xfrm>
            <a:custGeom>
              <a:avLst/>
              <a:gdLst/>
              <a:ahLst/>
              <a:cxnLst/>
              <a:rect l="l" t="t" r="r" b="b"/>
              <a:pathLst>
                <a:path w="14401806" h="2174814">
                  <a:moveTo>
                    <a:pt x="0" y="0"/>
                  </a:moveTo>
                  <a:lnTo>
                    <a:pt x="14401806" y="0"/>
                  </a:lnTo>
                  <a:lnTo>
                    <a:pt x="14401806" y="2174814"/>
                  </a:lnTo>
                  <a:lnTo>
                    <a:pt x="0" y="2174814"/>
                  </a:lnTo>
                  <a:close/>
                </a:path>
              </a:pathLst>
            </a:custGeom>
            <a:solidFill>
              <a:srgbClr val="D68B54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119164" y="211780"/>
            <a:ext cx="11168836" cy="1538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5"/>
              </a:lnSpc>
              <a:spcBef>
                <a:spcPct val="0"/>
              </a:spcBef>
            </a:pPr>
            <a:r>
              <a:rPr lang="en-US" sz="4375">
                <a:solidFill>
                  <a:srgbClr val="FFFFFF"/>
                </a:solidFill>
                <a:latin typeface="Times Neue Roman Bold"/>
              </a:rPr>
              <a:t>Правове регулювання підприємницької діяльності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10180" y="2470240"/>
            <a:ext cx="3136097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Викладач:                            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10180" y="3633998"/>
            <a:ext cx="8930164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Семестр:                                             5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10180" y="5911167"/>
            <a:ext cx="10153828" cy="7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Кількість кредитів ЄКТС:            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210180" y="6814350"/>
            <a:ext cx="9596229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Форма контролю:                       Залік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10180" y="7965069"/>
            <a:ext cx="2816900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Аудиторні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годин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404847" y="2780170"/>
            <a:ext cx="4557594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Ольга Василівна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12990" y="7965069"/>
            <a:ext cx="5283994" cy="1429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30 (16 год лекцій,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14 год практичних)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34998" y="1988860"/>
            <a:ext cx="3097292" cy="705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Кравченко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210180" y="4749750"/>
            <a:ext cx="4634508" cy="70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Освітній ступінь: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33888" y="4365477"/>
            <a:ext cx="5754112" cy="1421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Фаховий молодший </a:t>
            </a:r>
          </a:p>
          <a:p>
            <a:pPr algn="ctr"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FFFFFF"/>
                </a:solidFill>
                <a:latin typeface="Open Sans Bold"/>
              </a:rPr>
              <a:t>бакалавр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707" b="8707"/>
          <a:stretch>
            <a:fillRect/>
          </a:stretch>
        </p:blipFill>
        <p:spPr>
          <a:xfrm>
            <a:off x="5961" y="-36334"/>
            <a:ext cx="18282039" cy="1032333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-2829519" y="3581645"/>
            <a:ext cx="9975460" cy="3123711"/>
            <a:chOff x="0" y="0"/>
            <a:chExt cx="8981159" cy="28123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981159" cy="2812356"/>
            </a:xfrm>
            <a:custGeom>
              <a:avLst/>
              <a:gdLst/>
              <a:ahLst/>
              <a:cxnLst/>
              <a:rect l="l" t="t" r="r" b="b"/>
              <a:pathLst>
                <a:path w="8981159" h="2812356">
                  <a:moveTo>
                    <a:pt x="0" y="0"/>
                  </a:moveTo>
                  <a:lnTo>
                    <a:pt x="0" y="2812356"/>
                  </a:lnTo>
                  <a:lnTo>
                    <a:pt x="8981159" y="2812356"/>
                  </a:lnTo>
                  <a:lnTo>
                    <a:pt x="8981159" y="0"/>
                  </a:lnTo>
                  <a:lnTo>
                    <a:pt x="0" y="0"/>
                  </a:lnTo>
                  <a:close/>
                  <a:moveTo>
                    <a:pt x="8920199" y="2751396"/>
                  </a:moveTo>
                  <a:lnTo>
                    <a:pt x="59690" y="2751396"/>
                  </a:lnTo>
                  <a:lnTo>
                    <a:pt x="59690" y="59690"/>
                  </a:lnTo>
                  <a:lnTo>
                    <a:pt x="8920199" y="59690"/>
                  </a:lnTo>
                  <a:lnTo>
                    <a:pt x="8920199" y="2751396"/>
                  </a:lnTo>
                  <a:close/>
                </a:path>
              </a:pathLst>
            </a:custGeom>
            <a:solidFill>
              <a:srgbClr val="69391C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121221" y="-580688"/>
            <a:ext cx="13475349" cy="9281075"/>
          </a:xfrm>
          <a:prstGeom prst="rect">
            <a:avLst/>
          </a:prstGeom>
          <a:solidFill>
            <a:srgbClr val="69391C">
              <a:alpha val="89803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5301994" y="588904"/>
            <a:ext cx="12841297" cy="771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Формування у здобувачів освіти знань у сфері регулювання правовідносин, пов’язаних з організацією та захистом підприємницької діяльності;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Охарактеризувати та систематизувати основні інститути механізму правового регулювання підприємницької діяльності; 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  <a:p>
            <a:pPr algn="just">
              <a:lnSpc>
                <a:spcPts val="4706"/>
              </a:lnSpc>
            </a:pPr>
            <a:r>
              <a:rPr lang="en-US" sz="3361" spc="168">
                <a:solidFill>
                  <a:srgbClr val="FFFFFF"/>
                </a:solidFill>
                <a:latin typeface="Montserrat Semi-Bold Bold"/>
              </a:rPr>
              <a:t>	Привити вміння аналізувати чинне законодавство та використовувати отримані               знання у практичній діяльності.</a:t>
            </a:r>
          </a:p>
          <a:p>
            <a:pPr algn="just">
              <a:lnSpc>
                <a:spcPts val="4706"/>
              </a:lnSpc>
            </a:pPr>
            <a:endParaRPr lang="en-US" sz="3361" spc="168">
              <a:solidFill>
                <a:srgbClr val="FFFFFF"/>
              </a:solidFill>
              <a:latin typeface="Montserrat Semi-Bold Bold"/>
            </a:endParaRPr>
          </a:p>
        </p:txBody>
      </p:sp>
      <p:sp>
        <p:nvSpPr>
          <p:cNvPr id="7" name="TextBox 7"/>
          <p:cNvSpPr txBox="1"/>
          <p:nvPr/>
        </p:nvSpPr>
        <p:spPr>
          <a:xfrm rot="-5400000">
            <a:off x="-2041940" y="5046213"/>
            <a:ext cx="8168798" cy="1649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59"/>
              </a:lnSpc>
            </a:pPr>
            <a:r>
              <a:rPr lang="en-US" sz="10199" spc="-101">
                <a:solidFill>
                  <a:srgbClr val="69391C"/>
                </a:solidFill>
                <a:latin typeface="Montserrat Semi-Bold Bold"/>
              </a:rPr>
              <a:t>Мета курсу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5723" y="311540"/>
            <a:ext cx="1483229" cy="1475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50" b="575"/>
          <a:stretch>
            <a:fillRect/>
          </a:stretch>
        </p:blipFill>
        <p:spPr>
          <a:xfrm>
            <a:off x="23701" y="0"/>
            <a:ext cx="18264299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3701" y="0"/>
            <a:ext cx="7010810" cy="10796629"/>
          </a:xfrm>
          <a:prstGeom prst="rect">
            <a:avLst/>
          </a:prstGeom>
          <a:solidFill>
            <a:srgbClr val="69391C">
              <a:alpha val="72941"/>
            </a:srgbClr>
          </a:solidFill>
        </p:spPr>
      </p:sp>
      <p:grpSp>
        <p:nvGrpSpPr>
          <p:cNvPr id="4" name="Group 4"/>
          <p:cNvGrpSpPr/>
          <p:nvPr/>
        </p:nvGrpSpPr>
        <p:grpSpPr>
          <a:xfrm>
            <a:off x="23701" y="5143500"/>
            <a:ext cx="7010810" cy="4660385"/>
            <a:chOff x="0" y="0"/>
            <a:chExt cx="6312010" cy="419586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12010" cy="4195862"/>
            </a:xfrm>
            <a:custGeom>
              <a:avLst/>
              <a:gdLst/>
              <a:ahLst/>
              <a:cxnLst/>
              <a:rect l="l" t="t" r="r" b="b"/>
              <a:pathLst>
                <a:path w="6312010" h="4195862">
                  <a:moveTo>
                    <a:pt x="0" y="0"/>
                  </a:moveTo>
                  <a:lnTo>
                    <a:pt x="0" y="4195862"/>
                  </a:lnTo>
                  <a:lnTo>
                    <a:pt x="6312010" y="4195862"/>
                  </a:lnTo>
                  <a:lnTo>
                    <a:pt x="6312010" y="0"/>
                  </a:lnTo>
                  <a:lnTo>
                    <a:pt x="0" y="0"/>
                  </a:lnTo>
                  <a:close/>
                  <a:moveTo>
                    <a:pt x="6251049" y="4134903"/>
                  </a:moveTo>
                  <a:lnTo>
                    <a:pt x="59690" y="4134903"/>
                  </a:lnTo>
                  <a:lnTo>
                    <a:pt x="59690" y="59690"/>
                  </a:lnTo>
                  <a:lnTo>
                    <a:pt x="6251049" y="59690"/>
                  </a:lnTo>
                  <a:lnTo>
                    <a:pt x="6251049" y="4134903"/>
                  </a:lnTo>
                  <a:close/>
                </a:path>
              </a:pathLst>
            </a:custGeom>
            <a:solidFill>
              <a:srgbClr val="FFFFFF">
                <a:alpha val="9803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3961" r="3961" b="10026"/>
          <a:stretch>
            <a:fillRect/>
          </a:stretch>
        </p:blipFill>
        <p:spPr>
          <a:xfrm>
            <a:off x="-160551" y="0"/>
            <a:ext cx="7195061" cy="4687159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7666833" y="0"/>
            <a:ext cx="10621167" cy="10587463"/>
          </a:xfrm>
          <a:prstGeom prst="rect">
            <a:avLst/>
          </a:prstGeom>
          <a:solidFill>
            <a:srgbClr val="FFFFFF">
              <a:alpha val="87843"/>
            </a:srgbClr>
          </a:solidFill>
        </p:spPr>
      </p:sp>
      <p:sp>
        <p:nvSpPr>
          <p:cNvPr id="8" name="TextBox 8"/>
          <p:cNvSpPr txBox="1"/>
          <p:nvPr/>
        </p:nvSpPr>
        <p:spPr>
          <a:xfrm>
            <a:off x="572517" y="5236582"/>
            <a:ext cx="5913177" cy="4408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7"/>
              </a:lnSpc>
              <a:spcBef>
                <a:spcPct val="0"/>
              </a:spcBef>
            </a:pPr>
            <a:r>
              <a:rPr lang="en-US" sz="3133">
                <a:solidFill>
                  <a:srgbClr val="FFFFFF"/>
                </a:solidFill>
                <a:latin typeface="Open Sans Bold"/>
              </a:rPr>
              <a:t>У результати вивчення дисципліни «Правове регулювання підприємницької діяльності» здобувач освіти повинен оволодіти наступними компетентностями: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25692" y="1745110"/>
            <a:ext cx="8103450" cy="722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000000"/>
                </a:solidFill>
                <a:latin typeface="Open Sans Bold"/>
              </a:rPr>
              <a:t>Знати та вміти аналізувати норми чинного законодавства, що регулюють підприємницьку діяльність; </a:t>
            </a:r>
          </a:p>
          <a:p>
            <a:pPr>
              <a:lnSpc>
                <a:spcPts val="5734"/>
              </a:lnSpc>
              <a:spcBef>
                <a:spcPct val="0"/>
              </a:spcBef>
            </a:pPr>
            <a:endParaRPr lang="en-US" sz="4096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5734"/>
              </a:lnSpc>
              <a:spcBef>
                <a:spcPct val="0"/>
              </a:spcBef>
            </a:pPr>
            <a:r>
              <a:rPr lang="en-US" sz="4096">
                <a:solidFill>
                  <a:srgbClr val="000000"/>
                </a:solidFill>
                <a:latin typeface="Open Sans Bold"/>
              </a:rPr>
              <a:t>Застосовувати теоретичні знання і приписи нормативно-правових актів у практичній діяльності.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083" b="625"/>
          <a:stretch>
            <a:fillRect/>
          </a:stretch>
        </p:blipFill>
        <p:spPr>
          <a:xfrm>
            <a:off x="0" y="0"/>
            <a:ext cx="18282856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9110087" y="-125826"/>
            <a:ext cx="67826" cy="10606478"/>
          </a:xfrm>
          <a:prstGeom prst="rect">
            <a:avLst/>
          </a:prstGeom>
          <a:solidFill>
            <a:srgbClr val="FFFFFF">
              <a:alpha val="9803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-479059" y="0"/>
            <a:ext cx="18892704" cy="10796629"/>
          </a:xfrm>
          <a:prstGeom prst="rect">
            <a:avLst/>
          </a:prstGeom>
          <a:solidFill>
            <a:srgbClr val="69391C">
              <a:alpha val="91764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-184145" y="4576768"/>
            <a:ext cx="18892704" cy="152908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1545177" y="4935470"/>
            <a:ext cx="15197647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0"/>
              </a:lnSpc>
            </a:pPr>
            <a:r>
              <a:rPr lang="en-US" sz="5350" spc="508">
                <a:solidFill>
                  <a:srgbClr val="D68B54"/>
                </a:solidFill>
                <a:latin typeface="Montserrat Semi-Bold Bold"/>
              </a:rPr>
              <a:t>	РЕЗУЛЬТАТИ НАВЧАННЯ: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7785" y="489489"/>
            <a:ext cx="7555822" cy="131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правові засади підприємницької діяльності;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2069" y="1594439"/>
            <a:ext cx="7896454" cy="1310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основні інститутимеханізму правового регулювання підприємницької діяльності;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46353" y="6598276"/>
            <a:ext cx="7601239" cy="1362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4"/>
              </a:lnSpc>
              <a:spcBef>
                <a:spcPct val="0"/>
              </a:spcBef>
            </a:pPr>
            <a:r>
              <a:rPr lang="en-US" sz="2596">
                <a:solidFill>
                  <a:srgbClr val="FFFFFF"/>
                </a:solidFill>
                <a:latin typeface="Open Sans Bold"/>
              </a:rPr>
              <a:t>-знати механізм договірних відносин у підприємницькій діяльності; </a:t>
            </a:r>
          </a:p>
          <a:p>
            <a:pPr algn="ctr">
              <a:lnSpc>
                <a:spcPts val="3634"/>
              </a:lnSpc>
              <a:spcBef>
                <a:spcPct val="0"/>
              </a:spcBef>
            </a:pPr>
            <a:endParaRPr lang="en-US" sz="25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6353" y="8059389"/>
            <a:ext cx="7666955" cy="175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-знати правові засади захисту прав учасників підприємницької діяльності та їх відповідальності;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67293" y="6765210"/>
            <a:ext cx="9136336" cy="263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-вміти застосовувати чинне законодавство при вирішенні практичних ситуацій; 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3494"/>
              </a:lnSpc>
              <a:spcBef>
                <a:spcPct val="0"/>
              </a:spcBef>
            </a:pPr>
            <a:r>
              <a:rPr lang="en-US" sz="2496">
                <a:solidFill>
                  <a:srgbClr val="FFFFFF"/>
                </a:solidFill>
                <a:latin typeface="Open Sans Bold"/>
              </a:rPr>
              <a:t>-вміти застосовувати набуті знання на практиці та при укладанні різних господарських договорів.</a:t>
            </a:r>
          </a:p>
          <a:p>
            <a:pPr algn="ctr">
              <a:lnSpc>
                <a:spcPts val="3494"/>
              </a:lnSpc>
              <a:spcBef>
                <a:spcPct val="0"/>
              </a:spcBef>
            </a:pPr>
            <a:endParaRPr lang="en-US" sz="2496">
              <a:solidFill>
                <a:srgbClr val="FFFFFF"/>
              </a:solidFill>
              <a:latin typeface="Open Sans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16714" y="6456036"/>
            <a:ext cx="8441355" cy="3541834"/>
            <a:chOff x="0" y="0"/>
            <a:chExt cx="7599966" cy="31888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99966" cy="3188803"/>
            </a:xfrm>
            <a:custGeom>
              <a:avLst/>
              <a:gdLst/>
              <a:ahLst/>
              <a:cxnLst/>
              <a:rect l="l" t="t" r="r" b="b"/>
              <a:pathLst>
                <a:path w="7599966" h="3188803">
                  <a:moveTo>
                    <a:pt x="0" y="0"/>
                  </a:moveTo>
                  <a:lnTo>
                    <a:pt x="0" y="3188803"/>
                  </a:lnTo>
                  <a:lnTo>
                    <a:pt x="7599966" y="3188803"/>
                  </a:lnTo>
                  <a:lnTo>
                    <a:pt x="7599966" y="0"/>
                  </a:lnTo>
                  <a:lnTo>
                    <a:pt x="0" y="0"/>
                  </a:lnTo>
                  <a:close/>
                  <a:moveTo>
                    <a:pt x="7539006" y="3127843"/>
                  </a:moveTo>
                  <a:lnTo>
                    <a:pt x="59690" y="3127843"/>
                  </a:lnTo>
                  <a:lnTo>
                    <a:pt x="59690" y="59690"/>
                  </a:lnTo>
                  <a:lnTo>
                    <a:pt x="7539006" y="59690"/>
                  </a:lnTo>
                  <a:lnTo>
                    <a:pt x="7539006" y="31278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9262207" y="6456036"/>
            <a:ext cx="8841422" cy="3541834"/>
            <a:chOff x="0" y="0"/>
            <a:chExt cx="7960156" cy="318880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960155" cy="3188803"/>
            </a:xfrm>
            <a:custGeom>
              <a:avLst/>
              <a:gdLst/>
              <a:ahLst/>
              <a:cxnLst/>
              <a:rect l="l" t="t" r="r" b="b"/>
              <a:pathLst>
                <a:path w="7960155" h="3188803">
                  <a:moveTo>
                    <a:pt x="0" y="0"/>
                  </a:moveTo>
                  <a:lnTo>
                    <a:pt x="0" y="3188803"/>
                  </a:lnTo>
                  <a:lnTo>
                    <a:pt x="7960155" y="3188803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3127843"/>
                  </a:moveTo>
                  <a:lnTo>
                    <a:pt x="59690" y="3127843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312784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320206" y="296773"/>
            <a:ext cx="8437863" cy="3336693"/>
            <a:chOff x="0" y="0"/>
            <a:chExt cx="7596821" cy="30041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96822" cy="3004109"/>
            </a:xfrm>
            <a:custGeom>
              <a:avLst/>
              <a:gdLst/>
              <a:ahLst/>
              <a:cxnLst/>
              <a:rect l="l" t="t" r="r" b="b"/>
              <a:pathLst>
                <a:path w="7596822" h="3004109">
                  <a:moveTo>
                    <a:pt x="0" y="0"/>
                  </a:moveTo>
                  <a:lnTo>
                    <a:pt x="0" y="3004109"/>
                  </a:lnTo>
                  <a:lnTo>
                    <a:pt x="7596822" y="3004109"/>
                  </a:lnTo>
                  <a:lnTo>
                    <a:pt x="7596822" y="0"/>
                  </a:lnTo>
                  <a:lnTo>
                    <a:pt x="0" y="0"/>
                  </a:lnTo>
                  <a:close/>
                  <a:moveTo>
                    <a:pt x="7535862" y="2943149"/>
                  </a:moveTo>
                  <a:lnTo>
                    <a:pt x="59690" y="2943149"/>
                  </a:lnTo>
                  <a:lnTo>
                    <a:pt x="59690" y="59690"/>
                  </a:lnTo>
                  <a:lnTo>
                    <a:pt x="7535862" y="59690"/>
                  </a:lnTo>
                  <a:lnTo>
                    <a:pt x="7535862" y="29431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9262207" y="296773"/>
            <a:ext cx="8841422" cy="3336693"/>
            <a:chOff x="0" y="0"/>
            <a:chExt cx="7960156" cy="30041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960155" cy="3004109"/>
            </a:xfrm>
            <a:custGeom>
              <a:avLst/>
              <a:gdLst/>
              <a:ahLst/>
              <a:cxnLst/>
              <a:rect l="l" t="t" r="r" b="b"/>
              <a:pathLst>
                <a:path w="7960155" h="3004109">
                  <a:moveTo>
                    <a:pt x="0" y="0"/>
                  </a:moveTo>
                  <a:lnTo>
                    <a:pt x="0" y="3004109"/>
                  </a:lnTo>
                  <a:lnTo>
                    <a:pt x="7960155" y="3004109"/>
                  </a:lnTo>
                  <a:lnTo>
                    <a:pt x="7960155" y="0"/>
                  </a:lnTo>
                  <a:lnTo>
                    <a:pt x="0" y="0"/>
                  </a:lnTo>
                  <a:close/>
                  <a:moveTo>
                    <a:pt x="7899195" y="2943149"/>
                  </a:moveTo>
                  <a:lnTo>
                    <a:pt x="59690" y="2943149"/>
                  </a:lnTo>
                  <a:lnTo>
                    <a:pt x="59690" y="59690"/>
                  </a:lnTo>
                  <a:lnTo>
                    <a:pt x="7899195" y="59690"/>
                  </a:lnTo>
                  <a:lnTo>
                    <a:pt x="7899195" y="294314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176676" y="2635889"/>
            <a:ext cx="6875622" cy="86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правові форми підприємницької </a:t>
            </a:r>
          </a:p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діяльності;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82492" y="480064"/>
            <a:ext cx="8400851" cy="1319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порядок та сутність легалізації суб’єктів підприємницької діяльності; загальні вимоги щодо порядку її здійснення;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858681" y="2216154"/>
            <a:ext cx="7648474" cy="8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>
                <a:solidFill>
                  <a:srgbClr val="FFFFFF"/>
                </a:solidFill>
                <a:latin typeface="Open Sans Bold"/>
              </a:rPr>
              <a:t>- знати правові засади державного регулювання підприємницької діяльності;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6201631" y="5224265"/>
            <a:ext cx="348099" cy="3480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095669" y="203877"/>
            <a:ext cx="10847163" cy="8492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	</a:t>
            </a:r>
            <a:r>
              <a:rPr lang="en-US" sz="3283">
                <a:solidFill>
                  <a:srgbClr val="FFFFFF"/>
                </a:solidFill>
                <a:latin typeface="Open Sans Bold Italics"/>
              </a:rPr>
              <a:t>Змістовий модуль 1</a:t>
            </a:r>
          </a:p>
          <a:p>
            <a:pPr>
              <a:lnSpc>
                <a:spcPts val="1641"/>
              </a:lnSpc>
            </a:pPr>
            <a:endParaRPr lang="en-US" sz="3283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1.Правові засади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2.Суб’єкти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3.Легалізація підприємницької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4.Правовий режим майна суб’єктів підприємницької діяльності.</a:t>
            </a:r>
          </a:p>
          <a:p>
            <a:pPr>
              <a:lnSpc>
                <a:spcPts val="4597"/>
              </a:lnSpc>
            </a:pPr>
            <a:endParaRPr lang="en-US" sz="3283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</a:t>
            </a:r>
            <a:r>
              <a:rPr lang="en-US" sz="3283">
                <a:solidFill>
                  <a:srgbClr val="FFFFFF"/>
                </a:solidFill>
                <a:latin typeface="Open Sans Bold Italics"/>
              </a:rPr>
              <a:t>Змістовий модуль 2 </a:t>
            </a:r>
          </a:p>
          <a:p>
            <a:pPr>
              <a:lnSpc>
                <a:spcPts val="1641"/>
              </a:lnSpc>
            </a:pPr>
            <a:endParaRPr lang="en-US" sz="3283">
              <a:solidFill>
                <a:srgbClr val="FFFFFF"/>
              </a:solidFill>
              <a:latin typeface="Open Sans Bold Italics"/>
            </a:endParaRP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5.Договори в підприємницькій діяльності.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6.Захист економічної конкуренції.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7.Відповідальність суб’єктів підприємництва.</a:t>
            </a:r>
          </a:p>
          <a:p>
            <a:pPr>
              <a:lnSpc>
                <a:spcPts val="4597"/>
              </a:lnSpc>
            </a:pPr>
            <a:r>
              <a:rPr lang="en-US" sz="3283">
                <a:solidFill>
                  <a:srgbClr val="FFFFFF"/>
                </a:solidFill>
                <a:latin typeface="Open Sans Bold"/>
              </a:rPr>
              <a:t>	8.Захист прав та інтересів суб’єктів підприємництва.</a:t>
            </a:r>
          </a:p>
          <a:p>
            <a:pPr>
              <a:lnSpc>
                <a:spcPts val="4597"/>
              </a:lnSpc>
              <a:spcBef>
                <a:spcPct val="0"/>
              </a:spcBef>
            </a:pPr>
            <a:endParaRPr lang="en-US" sz="3283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0121" y="6831241"/>
            <a:ext cx="4111886" cy="217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99"/>
              </a:lnSpc>
            </a:pPr>
            <a:r>
              <a:rPr lang="en-US" sz="4750" spc="451">
                <a:solidFill>
                  <a:srgbClr val="D68B54"/>
                </a:solidFill>
                <a:latin typeface="Montserrat Semi-Bold Bold"/>
              </a:rPr>
              <a:t>ТЕМИ ЛЕКЦІЙ:</a:t>
            </a:r>
          </a:p>
          <a:p>
            <a:pPr algn="ctr">
              <a:lnSpc>
                <a:spcPts val="5700"/>
              </a:lnSpc>
            </a:pPr>
            <a:endParaRPr lang="en-US" sz="4750" spc="451">
              <a:solidFill>
                <a:srgbClr val="D68B54"/>
              </a:solidFill>
              <a:latin typeface="Montserrat Semi-Bold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375680" y="374458"/>
            <a:ext cx="348099" cy="3480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866" b="88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3701" y="0"/>
            <a:ext cx="18264299" cy="10796629"/>
          </a:xfrm>
          <a:prstGeom prst="rect">
            <a:avLst/>
          </a:prstGeom>
          <a:solidFill>
            <a:srgbClr val="69391C">
              <a:alpha val="85882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6599" y="-308514"/>
            <a:ext cx="5258929" cy="900528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6110796" y="4545030"/>
            <a:ext cx="348099" cy="34809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667500" y="368021"/>
            <a:ext cx="11435059" cy="8006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Змістовий модуль 1</a:t>
            </a:r>
          </a:p>
          <a:p>
            <a:pPr>
              <a:lnSpc>
                <a:spcPts val="1798"/>
              </a:lnSpc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1.Правові засади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2.Правовий статус господарських товариств.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3.Державна реєстрація суб’єктів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Змістовний модуль 2</a:t>
            </a:r>
          </a:p>
          <a:p>
            <a:pPr>
              <a:lnSpc>
                <a:spcPts val="1798"/>
              </a:lnSpc>
            </a:pPr>
            <a:endParaRPr lang="en-US" sz="3596">
              <a:solidFill>
                <a:srgbClr val="FFFFFF"/>
              </a:solidFill>
              <a:latin typeface="Open Sans Bold"/>
            </a:endParaRP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5.Договори в підприємницькій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6.Захист економічної конкуренції.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7.Відповідальність суб’єктів підприємницької діяльності.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r>
              <a:rPr lang="en-US" sz="3596">
                <a:solidFill>
                  <a:srgbClr val="FFFFFF"/>
                </a:solidFill>
                <a:latin typeface="Open Sans Bold"/>
              </a:rPr>
              <a:t>	</a:t>
            </a:r>
          </a:p>
          <a:p>
            <a:pPr>
              <a:lnSpc>
                <a:spcPts val="5034"/>
              </a:lnSpc>
              <a:spcBef>
                <a:spcPct val="0"/>
              </a:spcBef>
            </a:pPr>
            <a:endParaRPr lang="en-US" sz="3596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34854" y="6750499"/>
            <a:ext cx="5280675" cy="194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9"/>
              </a:lnSpc>
            </a:pPr>
            <a:r>
              <a:rPr lang="en-US" sz="4049" spc="384">
                <a:solidFill>
                  <a:srgbClr val="D68B54"/>
                </a:solidFill>
                <a:latin typeface="Montserrat Semi-Bold Bold"/>
              </a:rPr>
              <a:t>ТЕМИ ЗАНЯТЬ:</a:t>
            </a:r>
          </a:p>
          <a:p>
            <a:pPr algn="ctr">
              <a:lnSpc>
                <a:spcPts val="4859"/>
              </a:lnSpc>
            </a:pPr>
            <a:r>
              <a:rPr lang="en-US" sz="500" spc="47">
                <a:solidFill>
                  <a:srgbClr val="D68B54"/>
                </a:solidFill>
                <a:latin typeface="Arimo Bold"/>
              </a:rPr>
              <a:t>(практичних) </a:t>
            </a:r>
          </a:p>
          <a:p>
            <a:pPr algn="ctr">
              <a:lnSpc>
                <a:spcPts val="5699"/>
              </a:lnSpc>
            </a:pPr>
            <a:endParaRPr lang="en-US" sz="500" spc="47">
              <a:solidFill>
                <a:srgbClr val="D68B54"/>
              </a:solidFill>
              <a:latin typeface="Arim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110796" y="537395"/>
            <a:ext cx="348099" cy="34809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380</Words>
  <Application>Microsoft Office PowerPoint</Application>
  <PresentationFormat>Произвольный</PresentationFormat>
  <Paragraphs>69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Times Neue Roman Bold</vt:lpstr>
      <vt:lpstr>Montserrat Semi-Bold</vt:lpstr>
      <vt:lpstr>Calibri</vt:lpstr>
      <vt:lpstr>Arimo Bold</vt:lpstr>
      <vt:lpstr>Open Sans Extra Bold</vt:lpstr>
      <vt:lpstr>Open Sans Bold</vt:lpstr>
      <vt:lpstr>Montserrat Semi-Bold Bold</vt:lpstr>
      <vt:lpstr>Arial</vt:lpstr>
      <vt:lpstr>Open Sans Bold Italics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Правове регулювання підприємницької діяльності</dc:title>
  <dc:creator>isheika</dc:creator>
  <cp:lastModifiedBy>isheika</cp:lastModifiedBy>
  <cp:revision>1</cp:revision>
  <dcterms:created xsi:type="dcterms:W3CDTF">2006-08-16T00:00:00Z</dcterms:created>
  <dcterms:modified xsi:type="dcterms:W3CDTF">2021-04-15T09:20:23Z</dcterms:modified>
  <dc:identifier>DAEbtwE-PNE</dc:identifier>
</cp:coreProperties>
</file>