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300" r:id="rId4"/>
    <p:sldId id="301" r:id="rId5"/>
    <p:sldId id="302" r:id="rId6"/>
    <p:sldId id="303" r:id="rId7"/>
    <p:sldId id="304" r:id="rId8"/>
    <p:sldId id="263" r:id="rId9"/>
    <p:sldId id="306" r:id="rId10"/>
    <p:sldId id="299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07" r:id="rId19"/>
    <p:sldId id="292" r:id="rId20"/>
    <p:sldId id="293" r:id="rId21"/>
    <p:sldId id="305" r:id="rId22"/>
    <p:sldId id="279" r:id="rId23"/>
    <p:sldId id="280" r:id="rId24"/>
    <p:sldId id="281" r:id="rId25"/>
    <p:sldId id="282" r:id="rId26"/>
    <p:sldId id="298" r:id="rId27"/>
    <p:sldId id="283" r:id="rId28"/>
    <p:sldId id="284" r:id="rId29"/>
    <p:sldId id="285" r:id="rId30"/>
    <p:sldId id="286" r:id="rId31"/>
    <p:sldId id="316" r:id="rId32"/>
    <p:sldId id="288" r:id="rId33"/>
    <p:sldId id="315" r:id="rId34"/>
    <p:sldId id="287" r:id="rId35"/>
    <p:sldId id="291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01E"/>
    <a:srgbClr val="91B913"/>
    <a:srgbClr val="CCFF66"/>
    <a:srgbClr val="669339"/>
    <a:srgbClr val="9AE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2A164-4B3A-442F-B8A3-2025375A17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1DD9C-2A27-4F0A-AE2C-F208B299266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2000" b="1" dirty="0"/>
            <a:t>УЧИТЕЛЬ</a:t>
          </a:r>
          <a:endParaRPr lang="ru-RU" sz="2000" b="1" dirty="0"/>
        </a:p>
      </dgm:t>
    </dgm:pt>
    <dgm:pt modelId="{ECFAB378-6700-451E-9F17-42CE4F06E9A8}" type="parTrans" cxnId="{F9839026-6DA9-48F1-AF98-10A76E53D491}">
      <dgm:prSet/>
      <dgm:spPr/>
      <dgm:t>
        <a:bodyPr/>
        <a:lstStyle/>
        <a:p>
          <a:endParaRPr lang="ru-RU"/>
        </a:p>
      </dgm:t>
    </dgm:pt>
    <dgm:pt modelId="{5DF4ABC5-A23F-4E4C-9F2D-B3D1CB4A442E}" type="sibTrans" cxnId="{F9839026-6DA9-48F1-AF98-10A76E53D491}">
      <dgm:prSet/>
      <dgm:spPr/>
      <dgm:t>
        <a:bodyPr/>
        <a:lstStyle/>
        <a:p>
          <a:endParaRPr lang="ru-RU"/>
        </a:p>
      </dgm:t>
    </dgm:pt>
    <dgm:pt modelId="{5AA1151D-B7CB-4EFD-AC22-D8C3BD61FE4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800" b="1" dirty="0"/>
            <a:t>ОРГАНІЗАТОР</a:t>
          </a:r>
          <a:endParaRPr lang="ru-RU" sz="1800" b="1" dirty="0"/>
        </a:p>
      </dgm:t>
    </dgm:pt>
    <dgm:pt modelId="{B4A76581-EF04-475B-A431-EA53E58D6720}" type="parTrans" cxnId="{70CB2A07-FE00-49F2-9DAF-42C75F88A807}">
      <dgm:prSet/>
      <dgm:spPr/>
      <dgm:t>
        <a:bodyPr/>
        <a:lstStyle/>
        <a:p>
          <a:endParaRPr lang="ru-RU"/>
        </a:p>
      </dgm:t>
    </dgm:pt>
    <dgm:pt modelId="{53D7D8AA-FA53-4BFE-971D-DB41997790A0}" type="sibTrans" cxnId="{70CB2A07-FE00-49F2-9DAF-42C75F88A807}">
      <dgm:prSet/>
      <dgm:spPr/>
      <dgm:t>
        <a:bodyPr/>
        <a:lstStyle/>
        <a:p>
          <a:endParaRPr lang="ru-RU"/>
        </a:p>
      </dgm:t>
    </dgm:pt>
    <dgm:pt modelId="{95E73201-84DD-43FF-9CB6-458318C4899E}">
      <dgm:prSet phldrT="[Текст]" custT="1"/>
      <dgm:spPr>
        <a:solidFill>
          <a:srgbClr val="91B913"/>
        </a:solidFill>
      </dgm:spPr>
      <dgm:t>
        <a:bodyPr/>
        <a:lstStyle/>
        <a:p>
          <a:r>
            <a:rPr lang="uk-UA" sz="1800" b="1" dirty="0"/>
            <a:t>ПОМІЧНИК</a:t>
          </a:r>
          <a:endParaRPr lang="ru-RU" sz="1800" b="1" dirty="0"/>
        </a:p>
      </dgm:t>
    </dgm:pt>
    <dgm:pt modelId="{5A9EC998-1AC3-464F-B1C4-5D29750BDA5C}" type="parTrans" cxnId="{3F4C6BC0-E6D6-486D-BA1B-897CA3267C37}">
      <dgm:prSet/>
      <dgm:spPr/>
      <dgm:t>
        <a:bodyPr/>
        <a:lstStyle/>
        <a:p>
          <a:endParaRPr lang="ru-RU"/>
        </a:p>
      </dgm:t>
    </dgm:pt>
    <dgm:pt modelId="{D4910BF5-67C7-481E-903D-6FF1A5834664}" type="sibTrans" cxnId="{3F4C6BC0-E6D6-486D-BA1B-897CA3267C37}">
      <dgm:prSet/>
      <dgm:spPr/>
      <dgm:t>
        <a:bodyPr/>
        <a:lstStyle/>
        <a:p>
          <a:endParaRPr lang="ru-RU"/>
        </a:p>
      </dgm:t>
    </dgm:pt>
    <dgm:pt modelId="{0E7FCD77-94DB-4D02-8208-6626DA36E698}">
      <dgm:prSet phldrT="[Текст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800" b="1" dirty="0"/>
            <a:t>КОМПЕТЕНТНИЙ</a:t>
          </a:r>
        </a:p>
        <a:p>
          <a:pPr>
            <a:spcAft>
              <a:spcPts val="0"/>
            </a:spcAft>
          </a:pPr>
          <a:r>
            <a:rPr lang="uk-UA" sz="1800" b="1" dirty="0"/>
            <a:t>КОНСУЛЬТАНТ</a:t>
          </a:r>
          <a:endParaRPr lang="ru-RU" sz="1800" b="1" dirty="0"/>
        </a:p>
      </dgm:t>
    </dgm:pt>
    <dgm:pt modelId="{EA9E070C-4047-4A62-8922-A5AAEF41D0A7}" type="parTrans" cxnId="{EB8225F2-E842-49E0-A041-44F5EA5CC70D}">
      <dgm:prSet/>
      <dgm:spPr/>
      <dgm:t>
        <a:bodyPr/>
        <a:lstStyle/>
        <a:p>
          <a:endParaRPr lang="ru-RU"/>
        </a:p>
      </dgm:t>
    </dgm:pt>
    <dgm:pt modelId="{11D6C493-50BB-455E-BB2D-A49C0C54B585}" type="sibTrans" cxnId="{EB8225F2-E842-49E0-A041-44F5EA5CC70D}">
      <dgm:prSet/>
      <dgm:spPr/>
      <dgm:t>
        <a:bodyPr/>
        <a:lstStyle/>
        <a:p>
          <a:endParaRPr lang="ru-RU"/>
        </a:p>
      </dgm:t>
    </dgm:pt>
    <dgm:pt modelId="{6D5D1FBF-C355-49E3-A733-570F0131EE9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endParaRPr lang="ru-RU" dirty="0"/>
        </a:p>
      </dgm:t>
    </dgm:pt>
    <dgm:pt modelId="{333B16B0-264B-410A-B257-EB77B1E1DA54}" type="parTrans" cxnId="{8276922C-F848-4D28-BE42-297A27E67610}">
      <dgm:prSet/>
      <dgm:spPr/>
      <dgm:t>
        <a:bodyPr/>
        <a:lstStyle/>
        <a:p>
          <a:endParaRPr lang="ru-RU"/>
        </a:p>
      </dgm:t>
    </dgm:pt>
    <dgm:pt modelId="{103C6716-13A4-4C74-9A6D-249CAD0ED876}" type="sibTrans" cxnId="{8276922C-F848-4D28-BE42-297A27E67610}">
      <dgm:prSet/>
      <dgm:spPr/>
      <dgm:t>
        <a:bodyPr/>
        <a:lstStyle/>
        <a:p>
          <a:endParaRPr lang="ru-RU"/>
        </a:p>
      </dgm:t>
    </dgm:pt>
    <dgm:pt modelId="{3F9206BA-3CC8-4171-8D9C-F688895BA7DC}" type="pres">
      <dgm:prSet presAssocID="{1FA2A164-4B3A-442F-B8A3-2025375A17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324E0-0FF0-42CD-B89D-0995AA145785}" type="pres">
      <dgm:prSet presAssocID="{1FA2A164-4B3A-442F-B8A3-2025375A174E}" presName="matrix" presStyleCnt="0"/>
      <dgm:spPr/>
    </dgm:pt>
    <dgm:pt modelId="{C7E07DD1-D841-4819-9770-0A3A5711CE3E}" type="pres">
      <dgm:prSet presAssocID="{1FA2A164-4B3A-442F-B8A3-2025375A174E}" presName="tile1" presStyleLbl="node1" presStyleIdx="0" presStyleCnt="4" custScaleX="107698" custLinFactNeighborX="-3779"/>
      <dgm:spPr/>
      <dgm:t>
        <a:bodyPr/>
        <a:lstStyle/>
        <a:p>
          <a:endParaRPr lang="ru-RU"/>
        </a:p>
      </dgm:t>
    </dgm:pt>
    <dgm:pt modelId="{7F49C20B-DD18-424D-923D-6D6B6F5B51DD}" type="pres">
      <dgm:prSet presAssocID="{1FA2A164-4B3A-442F-B8A3-2025375A17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AEEA-D551-4CE8-A967-F8710D57944B}" type="pres">
      <dgm:prSet presAssocID="{1FA2A164-4B3A-442F-B8A3-2025375A174E}" presName="tile2" presStyleLbl="node1" presStyleIdx="1" presStyleCnt="4" custLinFactNeighborX="-1139" custLinFactNeighborY="776"/>
      <dgm:spPr/>
      <dgm:t>
        <a:bodyPr/>
        <a:lstStyle/>
        <a:p>
          <a:endParaRPr lang="ru-RU"/>
        </a:p>
      </dgm:t>
    </dgm:pt>
    <dgm:pt modelId="{8D194D06-4DC7-466C-A4C9-0BABC5F65C14}" type="pres">
      <dgm:prSet presAssocID="{1FA2A164-4B3A-442F-B8A3-2025375A17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B0BA3-FBA4-4742-97B9-05086DBE424D}" type="pres">
      <dgm:prSet presAssocID="{1FA2A164-4B3A-442F-B8A3-2025375A174E}" presName="tile3" presStyleLbl="node1" presStyleIdx="2" presStyleCnt="4" custScaleX="106543" custScaleY="94156" custLinFactNeighborY="61"/>
      <dgm:spPr/>
      <dgm:t>
        <a:bodyPr/>
        <a:lstStyle/>
        <a:p>
          <a:endParaRPr lang="ru-RU"/>
        </a:p>
      </dgm:t>
    </dgm:pt>
    <dgm:pt modelId="{0B6E0F55-D13A-46FF-AF47-9D5F318CCE62}" type="pres">
      <dgm:prSet presAssocID="{1FA2A164-4B3A-442F-B8A3-2025375A17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E030-7E4A-4A56-AF03-E466C2F09A61}" type="pres">
      <dgm:prSet presAssocID="{1FA2A164-4B3A-442F-B8A3-2025375A174E}" presName="tile4" presStyleLbl="node1" presStyleIdx="3" presStyleCnt="4" custScaleX="94624" custScaleY="97809" custLinFactNeighborX="4591"/>
      <dgm:spPr/>
      <dgm:t>
        <a:bodyPr/>
        <a:lstStyle/>
        <a:p>
          <a:endParaRPr lang="ru-RU"/>
        </a:p>
      </dgm:t>
    </dgm:pt>
    <dgm:pt modelId="{6885B035-785B-4BD9-B0E4-9E4B0C731DE5}" type="pres">
      <dgm:prSet presAssocID="{1FA2A164-4B3A-442F-B8A3-2025375A17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3E070-9892-42E0-804D-727CAF70ABF3}" type="pres">
      <dgm:prSet presAssocID="{1FA2A164-4B3A-442F-B8A3-2025375A174E}" presName="centerTile" presStyleLbl="fgShp" presStyleIdx="0" presStyleCnt="1" custScaleX="1443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82A86-B0AE-45EF-B11D-65C4637FB00C}" type="presOf" srcId="{1FA2A164-4B3A-442F-B8A3-2025375A174E}" destId="{3F9206BA-3CC8-4171-8D9C-F688895BA7DC}" srcOrd="0" destOrd="0" presId="urn:microsoft.com/office/officeart/2005/8/layout/matrix1"/>
    <dgm:cxn modelId="{65401382-1BE7-48F0-B778-58E14A845513}" type="presOf" srcId="{5AA1151D-B7CB-4EFD-AC22-D8C3BD61FE41}" destId="{C7E07DD1-D841-4819-9770-0A3A5711CE3E}" srcOrd="0" destOrd="0" presId="urn:microsoft.com/office/officeart/2005/8/layout/matrix1"/>
    <dgm:cxn modelId="{EB8225F2-E842-49E0-A041-44F5EA5CC70D}" srcId="{DC41DD9C-2A27-4F0A-AE2C-F208B299266D}" destId="{0E7FCD77-94DB-4D02-8208-6626DA36E698}" srcOrd="2" destOrd="0" parTransId="{EA9E070C-4047-4A62-8922-A5AAEF41D0A7}" sibTransId="{11D6C493-50BB-455E-BB2D-A49C0C54B585}"/>
    <dgm:cxn modelId="{3F4C6BC0-E6D6-486D-BA1B-897CA3267C37}" srcId="{DC41DD9C-2A27-4F0A-AE2C-F208B299266D}" destId="{95E73201-84DD-43FF-9CB6-458318C4899E}" srcOrd="1" destOrd="0" parTransId="{5A9EC998-1AC3-464F-B1C4-5D29750BDA5C}" sibTransId="{D4910BF5-67C7-481E-903D-6FF1A5834664}"/>
    <dgm:cxn modelId="{F9839026-6DA9-48F1-AF98-10A76E53D491}" srcId="{1FA2A164-4B3A-442F-B8A3-2025375A174E}" destId="{DC41DD9C-2A27-4F0A-AE2C-F208B299266D}" srcOrd="0" destOrd="0" parTransId="{ECFAB378-6700-451E-9F17-42CE4F06E9A8}" sibTransId="{5DF4ABC5-A23F-4E4C-9F2D-B3D1CB4A442E}"/>
    <dgm:cxn modelId="{70CB2A07-FE00-49F2-9DAF-42C75F88A807}" srcId="{DC41DD9C-2A27-4F0A-AE2C-F208B299266D}" destId="{5AA1151D-B7CB-4EFD-AC22-D8C3BD61FE41}" srcOrd="0" destOrd="0" parTransId="{B4A76581-EF04-475B-A431-EA53E58D6720}" sibTransId="{53D7D8AA-FA53-4BFE-971D-DB41997790A0}"/>
    <dgm:cxn modelId="{7C898BA3-C82A-4293-8C36-690F178989DF}" type="presOf" srcId="{0E7FCD77-94DB-4D02-8208-6626DA36E698}" destId="{0B6E0F55-D13A-46FF-AF47-9D5F318CCE62}" srcOrd="1" destOrd="0" presId="urn:microsoft.com/office/officeart/2005/8/layout/matrix1"/>
    <dgm:cxn modelId="{8980FCE5-2BFC-4E6F-BBDA-8966D51690A9}" type="presOf" srcId="{5AA1151D-B7CB-4EFD-AC22-D8C3BD61FE41}" destId="{7F49C20B-DD18-424D-923D-6D6B6F5B51DD}" srcOrd="1" destOrd="0" presId="urn:microsoft.com/office/officeart/2005/8/layout/matrix1"/>
    <dgm:cxn modelId="{58F8717E-6A43-42B4-AE1C-EFC586F4A20E}" type="presOf" srcId="{0E7FCD77-94DB-4D02-8208-6626DA36E698}" destId="{E91B0BA3-FBA4-4742-97B9-05086DBE424D}" srcOrd="0" destOrd="0" presId="urn:microsoft.com/office/officeart/2005/8/layout/matrix1"/>
    <dgm:cxn modelId="{2C57A9B2-CCCA-4373-8585-C99C8815396B}" type="presOf" srcId="{6D5D1FBF-C355-49E3-A733-570F0131EE94}" destId="{C805E030-7E4A-4A56-AF03-E466C2F09A61}" srcOrd="0" destOrd="0" presId="urn:microsoft.com/office/officeart/2005/8/layout/matrix1"/>
    <dgm:cxn modelId="{9D374B85-1A7F-43A2-850E-A383E0747F36}" type="presOf" srcId="{6D5D1FBF-C355-49E3-A733-570F0131EE94}" destId="{6885B035-785B-4BD9-B0E4-9E4B0C731DE5}" srcOrd="1" destOrd="0" presId="urn:microsoft.com/office/officeart/2005/8/layout/matrix1"/>
    <dgm:cxn modelId="{A61D2F7C-9B28-4EB0-8414-DA4251D1D93D}" type="presOf" srcId="{95E73201-84DD-43FF-9CB6-458318C4899E}" destId="{2D23AEEA-D551-4CE8-A967-F8710D57944B}" srcOrd="0" destOrd="0" presId="urn:microsoft.com/office/officeart/2005/8/layout/matrix1"/>
    <dgm:cxn modelId="{FFF2ED75-F329-4CFE-B988-F403FC8202EF}" type="presOf" srcId="{95E73201-84DD-43FF-9CB6-458318C4899E}" destId="{8D194D06-4DC7-466C-A4C9-0BABC5F65C14}" srcOrd="1" destOrd="0" presId="urn:microsoft.com/office/officeart/2005/8/layout/matrix1"/>
    <dgm:cxn modelId="{8276922C-F848-4D28-BE42-297A27E67610}" srcId="{DC41DD9C-2A27-4F0A-AE2C-F208B299266D}" destId="{6D5D1FBF-C355-49E3-A733-570F0131EE94}" srcOrd="3" destOrd="0" parTransId="{333B16B0-264B-410A-B257-EB77B1E1DA54}" sibTransId="{103C6716-13A4-4C74-9A6D-249CAD0ED876}"/>
    <dgm:cxn modelId="{FB5B70A0-9532-44EC-80D1-37E5B262C713}" type="presOf" srcId="{DC41DD9C-2A27-4F0A-AE2C-F208B299266D}" destId="{CDB3E070-9892-42E0-804D-727CAF70ABF3}" srcOrd="0" destOrd="0" presId="urn:microsoft.com/office/officeart/2005/8/layout/matrix1"/>
    <dgm:cxn modelId="{9372B658-0D1B-4D56-8CBB-CD03D300806B}" type="presParOf" srcId="{3F9206BA-3CC8-4171-8D9C-F688895BA7DC}" destId="{6AA324E0-0FF0-42CD-B89D-0995AA145785}" srcOrd="0" destOrd="0" presId="urn:microsoft.com/office/officeart/2005/8/layout/matrix1"/>
    <dgm:cxn modelId="{3A0EB7DC-02FE-49A9-88A6-814271A7C03C}" type="presParOf" srcId="{6AA324E0-0FF0-42CD-B89D-0995AA145785}" destId="{C7E07DD1-D841-4819-9770-0A3A5711CE3E}" srcOrd="0" destOrd="0" presId="urn:microsoft.com/office/officeart/2005/8/layout/matrix1"/>
    <dgm:cxn modelId="{B1AF4E69-17F7-4C1C-9167-639A5BD0B338}" type="presParOf" srcId="{6AA324E0-0FF0-42CD-B89D-0995AA145785}" destId="{7F49C20B-DD18-424D-923D-6D6B6F5B51DD}" srcOrd="1" destOrd="0" presId="urn:microsoft.com/office/officeart/2005/8/layout/matrix1"/>
    <dgm:cxn modelId="{BCB5444A-DC1C-4B88-A221-64D84E0DAA73}" type="presParOf" srcId="{6AA324E0-0FF0-42CD-B89D-0995AA145785}" destId="{2D23AEEA-D551-4CE8-A967-F8710D57944B}" srcOrd="2" destOrd="0" presId="urn:microsoft.com/office/officeart/2005/8/layout/matrix1"/>
    <dgm:cxn modelId="{CEA29861-574A-4B2F-8B65-316351154C06}" type="presParOf" srcId="{6AA324E0-0FF0-42CD-B89D-0995AA145785}" destId="{8D194D06-4DC7-466C-A4C9-0BABC5F65C14}" srcOrd="3" destOrd="0" presId="urn:microsoft.com/office/officeart/2005/8/layout/matrix1"/>
    <dgm:cxn modelId="{7AE3F844-3F3C-4D86-B74E-2DF0EB7391F9}" type="presParOf" srcId="{6AA324E0-0FF0-42CD-B89D-0995AA145785}" destId="{E91B0BA3-FBA4-4742-97B9-05086DBE424D}" srcOrd="4" destOrd="0" presId="urn:microsoft.com/office/officeart/2005/8/layout/matrix1"/>
    <dgm:cxn modelId="{08691728-37AD-457D-A630-981C2D841512}" type="presParOf" srcId="{6AA324E0-0FF0-42CD-B89D-0995AA145785}" destId="{0B6E0F55-D13A-46FF-AF47-9D5F318CCE62}" srcOrd="5" destOrd="0" presId="urn:microsoft.com/office/officeart/2005/8/layout/matrix1"/>
    <dgm:cxn modelId="{79471439-251B-4733-90CF-45E7050D7A60}" type="presParOf" srcId="{6AA324E0-0FF0-42CD-B89D-0995AA145785}" destId="{C805E030-7E4A-4A56-AF03-E466C2F09A61}" srcOrd="6" destOrd="0" presId="urn:microsoft.com/office/officeart/2005/8/layout/matrix1"/>
    <dgm:cxn modelId="{461152FC-F76D-4C03-B2DE-5C9BCB91896A}" type="presParOf" srcId="{6AA324E0-0FF0-42CD-B89D-0995AA145785}" destId="{6885B035-785B-4BD9-B0E4-9E4B0C731DE5}" srcOrd="7" destOrd="0" presId="urn:microsoft.com/office/officeart/2005/8/layout/matrix1"/>
    <dgm:cxn modelId="{F070F12D-E1D3-4245-BD3F-9DE358019D97}" type="presParOf" srcId="{3F9206BA-3CC8-4171-8D9C-F688895BA7DC}" destId="{CDB3E070-9892-42E0-804D-727CAF70AB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D916-DECC-4A50-9F82-936EECA7CA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6013-1241-4291-A044-F814E154D641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Пізнавальні</a:t>
          </a:r>
          <a:endParaRPr lang="ru-RU" sz="2000" dirty="0">
            <a:solidFill>
              <a:schemeClr val="tx1"/>
            </a:solidFill>
          </a:endParaRPr>
        </a:p>
      </dgm:t>
    </dgm:pt>
    <dgm:pt modelId="{7CF9CA2B-F5CF-486F-8EB6-A9C4E1FDDA0B}" type="parTrans" cxnId="{6FE2E0D8-2446-4F36-9297-277BAF72A651}">
      <dgm:prSet/>
      <dgm:spPr/>
      <dgm:t>
        <a:bodyPr/>
        <a:lstStyle/>
        <a:p>
          <a:endParaRPr lang="ru-RU"/>
        </a:p>
      </dgm:t>
    </dgm:pt>
    <dgm:pt modelId="{1DEEE78B-56BC-48EF-8547-CBAA741AE8DF}" type="sibTrans" cxnId="{6FE2E0D8-2446-4F36-9297-277BAF72A65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47284F1-6733-4566-A92A-CE73B78F7FAB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Комунікативні</a:t>
          </a:r>
          <a:endParaRPr lang="ru-RU" sz="2000" dirty="0">
            <a:solidFill>
              <a:schemeClr val="tx1"/>
            </a:solidFill>
          </a:endParaRPr>
        </a:p>
      </dgm:t>
    </dgm:pt>
    <dgm:pt modelId="{15C027DD-580D-48E4-BCDA-AD60760034FF}" type="parTrans" cxnId="{8F7587BB-6D96-4A55-9D27-BF4E6D36AF17}">
      <dgm:prSet/>
      <dgm:spPr/>
      <dgm:t>
        <a:bodyPr/>
        <a:lstStyle/>
        <a:p>
          <a:endParaRPr lang="ru-RU"/>
        </a:p>
      </dgm:t>
    </dgm:pt>
    <dgm:pt modelId="{01F1F969-3AE2-40A2-A5DD-07A9377F2C0A}" type="sibTrans" cxnId="{8F7587BB-6D96-4A55-9D27-BF4E6D36AF17}">
      <dgm:prSet/>
      <dgm:spPr/>
      <dgm:t>
        <a:bodyPr/>
        <a:lstStyle/>
        <a:p>
          <a:endParaRPr lang="ru-RU"/>
        </a:p>
      </dgm:t>
    </dgm:pt>
    <dgm:pt modelId="{CEF44CAC-4E75-4D0F-89A7-21FECF4AA52E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Інформаційні</a:t>
          </a:r>
          <a:endParaRPr lang="ru-RU" sz="2000" dirty="0">
            <a:solidFill>
              <a:schemeClr val="tx1"/>
            </a:solidFill>
          </a:endParaRPr>
        </a:p>
      </dgm:t>
    </dgm:pt>
    <dgm:pt modelId="{D9BB5A4C-7E10-46EB-AF71-6CF2EC15B2E7}" type="parTrans" cxnId="{1F891065-C1E5-4A01-910A-42B57B91A975}">
      <dgm:prSet/>
      <dgm:spPr/>
      <dgm:t>
        <a:bodyPr/>
        <a:lstStyle/>
        <a:p>
          <a:endParaRPr lang="ru-RU"/>
        </a:p>
      </dgm:t>
    </dgm:pt>
    <dgm:pt modelId="{FED36857-C0F7-44FB-B600-E567134DAE4D}" type="sibTrans" cxnId="{1F891065-C1E5-4A01-910A-42B57B91A975}">
      <dgm:prSet/>
      <dgm:spPr/>
      <dgm:t>
        <a:bodyPr/>
        <a:lstStyle/>
        <a:p>
          <a:endParaRPr lang="ru-RU"/>
        </a:p>
      </dgm:t>
    </dgm:pt>
    <dgm:pt modelId="{764A289E-030D-45FB-BDCA-45B0E4EBC591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Організаторські</a:t>
          </a:r>
          <a:endParaRPr lang="ru-RU" sz="2000" dirty="0">
            <a:solidFill>
              <a:schemeClr val="tx1"/>
            </a:solidFill>
          </a:endParaRPr>
        </a:p>
      </dgm:t>
    </dgm:pt>
    <dgm:pt modelId="{22D56E68-9ED1-48B1-84F0-B3BB77221EEF}" type="parTrans" cxnId="{A3544650-0C19-40FA-B91F-DBA1BCB7F7BF}">
      <dgm:prSet/>
      <dgm:spPr/>
      <dgm:t>
        <a:bodyPr/>
        <a:lstStyle/>
        <a:p>
          <a:endParaRPr lang="ru-RU"/>
        </a:p>
      </dgm:t>
    </dgm:pt>
    <dgm:pt modelId="{2C42A085-E3C7-4501-8272-2C7D4458F90C}" type="sibTrans" cxnId="{A3544650-0C19-40FA-B91F-DBA1BCB7F7BF}">
      <dgm:prSet/>
      <dgm:spPr/>
      <dgm:t>
        <a:bodyPr/>
        <a:lstStyle/>
        <a:p>
          <a:endParaRPr lang="ru-RU"/>
        </a:p>
      </dgm:t>
    </dgm:pt>
    <dgm:pt modelId="{896376BF-B7F3-422B-8D17-FB70502DBCBE}">
      <dgm:prSet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Конструктивні</a:t>
          </a:r>
          <a:endParaRPr lang="ru-RU" sz="2000" dirty="0">
            <a:solidFill>
              <a:schemeClr val="tx1"/>
            </a:solidFill>
          </a:endParaRPr>
        </a:p>
      </dgm:t>
    </dgm:pt>
    <dgm:pt modelId="{C85D68DE-E7A9-46B7-931B-65D2D92B6288}" type="parTrans" cxnId="{802EBA8E-9F56-4811-BAEB-0FD752C3B72A}">
      <dgm:prSet/>
      <dgm:spPr/>
      <dgm:t>
        <a:bodyPr/>
        <a:lstStyle/>
        <a:p>
          <a:endParaRPr lang="ru-RU"/>
        </a:p>
      </dgm:t>
    </dgm:pt>
    <dgm:pt modelId="{DA975E21-56E8-43F7-AA2B-9161132AD7B7}" type="sibTrans" cxnId="{802EBA8E-9F56-4811-BAEB-0FD752C3B72A}">
      <dgm:prSet/>
      <dgm:spPr/>
      <dgm:t>
        <a:bodyPr/>
        <a:lstStyle/>
        <a:p>
          <a:endParaRPr lang="ru-RU"/>
        </a:p>
      </dgm:t>
    </dgm:pt>
    <dgm:pt modelId="{E472A44C-B294-4649-A456-FAA1F9D71514}" type="pres">
      <dgm:prSet presAssocID="{45F1D916-DECC-4A50-9F82-936EECA7CA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2DF32D-9C56-435D-930C-D8B77A1AB2D9}" type="pres">
      <dgm:prSet presAssocID="{45F1D916-DECC-4A50-9F82-936EECA7CA15}" presName="Name1" presStyleCnt="0"/>
      <dgm:spPr/>
    </dgm:pt>
    <dgm:pt modelId="{46E7CE7D-663C-4772-B218-FA9531630920}" type="pres">
      <dgm:prSet presAssocID="{45F1D916-DECC-4A50-9F82-936EECA7CA15}" presName="cycle" presStyleCnt="0"/>
      <dgm:spPr/>
    </dgm:pt>
    <dgm:pt modelId="{C4E5C20C-1DBB-4BD3-A548-F4A5CE6FB694}" type="pres">
      <dgm:prSet presAssocID="{45F1D916-DECC-4A50-9F82-936EECA7CA15}" presName="srcNode" presStyleLbl="node1" presStyleIdx="0" presStyleCnt="5"/>
      <dgm:spPr/>
    </dgm:pt>
    <dgm:pt modelId="{D966C9A3-55DF-4890-B64F-B6BEC125C460}" type="pres">
      <dgm:prSet presAssocID="{45F1D916-DECC-4A50-9F82-936EECA7CA15}" presName="conn" presStyleLbl="parChTrans1D2" presStyleIdx="0" presStyleCnt="1" custScaleY="100294" custLinFactNeighborX="-2384" custLinFactNeighborY="224"/>
      <dgm:spPr/>
      <dgm:t>
        <a:bodyPr/>
        <a:lstStyle/>
        <a:p>
          <a:endParaRPr lang="ru-RU"/>
        </a:p>
      </dgm:t>
    </dgm:pt>
    <dgm:pt modelId="{1003AB9F-D706-496A-BB9A-54BC6B4C70AF}" type="pres">
      <dgm:prSet presAssocID="{45F1D916-DECC-4A50-9F82-936EECA7CA15}" presName="extraNode" presStyleLbl="node1" presStyleIdx="0" presStyleCnt="5"/>
      <dgm:spPr/>
    </dgm:pt>
    <dgm:pt modelId="{332FC6C1-3DEE-47D6-8340-919764DEBAB8}" type="pres">
      <dgm:prSet presAssocID="{45F1D916-DECC-4A50-9F82-936EECA7CA15}" presName="dstNode" presStyleLbl="node1" presStyleIdx="0" presStyleCnt="5"/>
      <dgm:spPr/>
    </dgm:pt>
    <dgm:pt modelId="{FE03CA39-8D24-435E-A0AA-5288737EBE79}" type="pres">
      <dgm:prSet presAssocID="{FBD46013-1241-4291-A044-F814E154D641}" presName="text_1" presStyleLbl="node1" presStyleIdx="0" presStyleCnt="5" custLinFactNeighborX="3812" custLinFactNeighborY="-6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6156D-C8C7-40C0-A4C2-D1D6BE1B9F4D}" type="pres">
      <dgm:prSet presAssocID="{FBD46013-1241-4291-A044-F814E154D641}" presName="accent_1" presStyleCnt="0"/>
      <dgm:spPr/>
    </dgm:pt>
    <dgm:pt modelId="{EE0907EE-F730-479E-A450-B7C05234B8B0}" type="pres">
      <dgm:prSet presAssocID="{FBD46013-1241-4291-A044-F814E154D641}" presName="accentRepeatNode" presStyleLbl="solidFgAcc1" presStyleIdx="0" presStyleCnt="5"/>
      <dgm:spPr>
        <a:solidFill>
          <a:schemeClr val="bg1"/>
        </a:solidFill>
        <a:ln>
          <a:solidFill>
            <a:srgbClr val="91B913"/>
          </a:solidFill>
        </a:ln>
      </dgm:spPr>
    </dgm:pt>
    <dgm:pt modelId="{FFCDD6A8-6C20-48F0-B9DD-5762402E8E02}" type="pres">
      <dgm:prSet presAssocID="{896376BF-B7F3-422B-8D17-FB70502DBCBE}" presName="text_2" presStyleLbl="node1" presStyleIdx="1" presStyleCnt="5" custScaleY="105372" custLinFactNeighborX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B07A8-1A2B-4819-A615-CB8FE183CD9F}" type="pres">
      <dgm:prSet presAssocID="{896376BF-B7F3-422B-8D17-FB70502DBCBE}" presName="accent_2" presStyleCnt="0"/>
      <dgm:spPr/>
    </dgm:pt>
    <dgm:pt modelId="{BE4321D5-F1B1-483D-83D8-9266FB72D9EE}" type="pres">
      <dgm:prSet presAssocID="{896376BF-B7F3-422B-8D17-FB70502DBCBE}" presName="accentRepeatNode" presStyleLbl="solidFgAcc1" presStyleIdx="1" presStyleCnt="5"/>
      <dgm:spPr>
        <a:ln>
          <a:solidFill>
            <a:srgbClr val="91B913"/>
          </a:solidFill>
        </a:ln>
      </dgm:spPr>
    </dgm:pt>
    <dgm:pt modelId="{D29A3592-7D79-4A5D-9F08-0EB0A2082B2E}" type="pres">
      <dgm:prSet presAssocID="{E47284F1-6733-4566-A92A-CE73B78F7FAB}" presName="text_3" presStyleLbl="node1" presStyleIdx="2" presStyleCnt="5" custLinFactNeighborX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82589-B67B-43EF-BC66-FE61C518CFF4}" type="pres">
      <dgm:prSet presAssocID="{E47284F1-6733-4566-A92A-CE73B78F7FAB}" presName="accent_3" presStyleCnt="0"/>
      <dgm:spPr/>
    </dgm:pt>
    <dgm:pt modelId="{C46E2DF7-5CE2-48A6-9C77-532D8F8DBFED}" type="pres">
      <dgm:prSet presAssocID="{E47284F1-6733-4566-A92A-CE73B78F7FAB}" presName="accentRepeatNode" presStyleLbl="solidFgAcc1" presStyleIdx="2" presStyleCnt="5"/>
      <dgm:spPr>
        <a:ln>
          <a:solidFill>
            <a:srgbClr val="91B913"/>
          </a:solidFill>
        </a:ln>
      </dgm:spPr>
    </dgm:pt>
    <dgm:pt modelId="{CCEB38FC-3E66-45C7-A355-18318D5DA556}" type="pres">
      <dgm:prSet presAssocID="{CEF44CAC-4E75-4D0F-89A7-21FECF4AA52E}" presName="text_4" presStyleLbl="node1" presStyleIdx="3" presStyleCnt="5" custLinFactNeighborX="6432" custLinFactNeighborY="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B2DD0-DFEA-41AF-B759-C4611A2F7FD0}" type="pres">
      <dgm:prSet presAssocID="{CEF44CAC-4E75-4D0F-89A7-21FECF4AA52E}" presName="accent_4" presStyleCnt="0"/>
      <dgm:spPr/>
    </dgm:pt>
    <dgm:pt modelId="{B9A9760B-3D9F-4FB8-8631-801AECE1FADF}" type="pres">
      <dgm:prSet presAssocID="{CEF44CAC-4E75-4D0F-89A7-21FECF4AA52E}" presName="accentRepeatNode" presStyleLbl="solidFgAcc1" presStyleIdx="3" presStyleCnt="5"/>
      <dgm:spPr>
        <a:ln>
          <a:solidFill>
            <a:srgbClr val="91B913"/>
          </a:solidFill>
        </a:ln>
      </dgm:spPr>
    </dgm:pt>
    <dgm:pt modelId="{537129E4-8C2A-4415-9ED9-E0421C4ED29F}" type="pres">
      <dgm:prSet presAssocID="{764A289E-030D-45FB-BDCA-45B0E4EBC5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A78C6-05B7-429C-A6FC-487E40834FA0}" type="pres">
      <dgm:prSet presAssocID="{764A289E-030D-45FB-BDCA-45B0E4EBC591}" presName="accent_5" presStyleCnt="0"/>
      <dgm:spPr/>
    </dgm:pt>
    <dgm:pt modelId="{EFD1961A-4336-4237-820C-F575D6692F5E}" type="pres">
      <dgm:prSet presAssocID="{764A289E-030D-45FB-BDCA-45B0E4EBC591}" presName="accentRepeatNode" presStyleLbl="solidFgAcc1" presStyleIdx="4" presStyleCnt="5"/>
      <dgm:spPr>
        <a:ln>
          <a:solidFill>
            <a:srgbClr val="91B913"/>
          </a:solidFill>
        </a:ln>
      </dgm:spPr>
    </dgm:pt>
  </dgm:ptLst>
  <dgm:cxnLst>
    <dgm:cxn modelId="{E91F7DB8-A4BD-4624-A9CF-2E7380148A9A}" type="presOf" srcId="{1DEEE78B-56BC-48EF-8547-CBAA741AE8DF}" destId="{D966C9A3-55DF-4890-B64F-B6BEC125C460}" srcOrd="0" destOrd="0" presId="urn:microsoft.com/office/officeart/2008/layout/VerticalCurvedList"/>
    <dgm:cxn modelId="{46E84471-ED7C-4E72-AB96-FAB1B0912E32}" type="presOf" srcId="{764A289E-030D-45FB-BDCA-45B0E4EBC591}" destId="{537129E4-8C2A-4415-9ED9-E0421C4ED29F}" srcOrd="0" destOrd="0" presId="urn:microsoft.com/office/officeart/2008/layout/VerticalCurvedList"/>
    <dgm:cxn modelId="{B9DAFBFB-D09C-4770-812F-D2831928F3F2}" type="presOf" srcId="{FBD46013-1241-4291-A044-F814E154D641}" destId="{FE03CA39-8D24-435E-A0AA-5288737EBE79}" srcOrd="0" destOrd="0" presId="urn:microsoft.com/office/officeart/2008/layout/VerticalCurvedList"/>
    <dgm:cxn modelId="{A3544650-0C19-40FA-B91F-DBA1BCB7F7BF}" srcId="{45F1D916-DECC-4A50-9F82-936EECA7CA15}" destId="{764A289E-030D-45FB-BDCA-45B0E4EBC591}" srcOrd="4" destOrd="0" parTransId="{22D56E68-9ED1-48B1-84F0-B3BB77221EEF}" sibTransId="{2C42A085-E3C7-4501-8272-2C7D4458F90C}"/>
    <dgm:cxn modelId="{0AB05CFC-66B8-4F97-A9F7-18495022F362}" type="presOf" srcId="{E47284F1-6733-4566-A92A-CE73B78F7FAB}" destId="{D29A3592-7D79-4A5D-9F08-0EB0A2082B2E}" srcOrd="0" destOrd="0" presId="urn:microsoft.com/office/officeart/2008/layout/VerticalCurvedList"/>
    <dgm:cxn modelId="{802EBA8E-9F56-4811-BAEB-0FD752C3B72A}" srcId="{45F1D916-DECC-4A50-9F82-936EECA7CA15}" destId="{896376BF-B7F3-422B-8D17-FB70502DBCBE}" srcOrd="1" destOrd="0" parTransId="{C85D68DE-E7A9-46B7-931B-65D2D92B6288}" sibTransId="{DA975E21-56E8-43F7-AA2B-9161132AD7B7}"/>
    <dgm:cxn modelId="{8F7587BB-6D96-4A55-9D27-BF4E6D36AF17}" srcId="{45F1D916-DECC-4A50-9F82-936EECA7CA15}" destId="{E47284F1-6733-4566-A92A-CE73B78F7FAB}" srcOrd="2" destOrd="0" parTransId="{15C027DD-580D-48E4-BCDA-AD60760034FF}" sibTransId="{01F1F969-3AE2-40A2-A5DD-07A9377F2C0A}"/>
    <dgm:cxn modelId="{1F891065-C1E5-4A01-910A-42B57B91A975}" srcId="{45F1D916-DECC-4A50-9F82-936EECA7CA15}" destId="{CEF44CAC-4E75-4D0F-89A7-21FECF4AA52E}" srcOrd="3" destOrd="0" parTransId="{D9BB5A4C-7E10-46EB-AF71-6CF2EC15B2E7}" sibTransId="{FED36857-C0F7-44FB-B600-E567134DAE4D}"/>
    <dgm:cxn modelId="{422E1646-78EF-4D72-AB2C-AB46A437C919}" type="presOf" srcId="{45F1D916-DECC-4A50-9F82-936EECA7CA15}" destId="{E472A44C-B294-4649-A456-FAA1F9D71514}" srcOrd="0" destOrd="0" presId="urn:microsoft.com/office/officeart/2008/layout/VerticalCurvedList"/>
    <dgm:cxn modelId="{CFF8D4B7-FD76-4C45-8992-50DD6595E61B}" type="presOf" srcId="{CEF44CAC-4E75-4D0F-89A7-21FECF4AA52E}" destId="{CCEB38FC-3E66-45C7-A355-18318D5DA556}" srcOrd="0" destOrd="0" presId="urn:microsoft.com/office/officeart/2008/layout/VerticalCurvedList"/>
    <dgm:cxn modelId="{6FE2E0D8-2446-4F36-9297-277BAF72A651}" srcId="{45F1D916-DECC-4A50-9F82-936EECA7CA15}" destId="{FBD46013-1241-4291-A044-F814E154D641}" srcOrd="0" destOrd="0" parTransId="{7CF9CA2B-F5CF-486F-8EB6-A9C4E1FDDA0B}" sibTransId="{1DEEE78B-56BC-48EF-8547-CBAA741AE8DF}"/>
    <dgm:cxn modelId="{968F3A8D-459C-4FA3-8DE0-479EB5E1C301}" type="presOf" srcId="{896376BF-B7F3-422B-8D17-FB70502DBCBE}" destId="{FFCDD6A8-6C20-48F0-B9DD-5762402E8E02}" srcOrd="0" destOrd="0" presId="urn:microsoft.com/office/officeart/2008/layout/VerticalCurvedList"/>
    <dgm:cxn modelId="{1F342372-F781-47DB-ADB8-A931012B36ED}" type="presParOf" srcId="{E472A44C-B294-4649-A456-FAA1F9D71514}" destId="{9E2DF32D-9C56-435D-930C-D8B77A1AB2D9}" srcOrd="0" destOrd="0" presId="urn:microsoft.com/office/officeart/2008/layout/VerticalCurvedList"/>
    <dgm:cxn modelId="{B1CC448D-B91F-4C99-A7C3-C8F0230ED12E}" type="presParOf" srcId="{9E2DF32D-9C56-435D-930C-D8B77A1AB2D9}" destId="{46E7CE7D-663C-4772-B218-FA9531630920}" srcOrd="0" destOrd="0" presId="urn:microsoft.com/office/officeart/2008/layout/VerticalCurvedList"/>
    <dgm:cxn modelId="{002E1407-A203-4E62-9A91-CBA97264EF76}" type="presParOf" srcId="{46E7CE7D-663C-4772-B218-FA9531630920}" destId="{C4E5C20C-1DBB-4BD3-A548-F4A5CE6FB694}" srcOrd="0" destOrd="0" presId="urn:microsoft.com/office/officeart/2008/layout/VerticalCurvedList"/>
    <dgm:cxn modelId="{26B5D0FB-ACB7-44FA-86CC-98D0CF1D6719}" type="presParOf" srcId="{46E7CE7D-663C-4772-B218-FA9531630920}" destId="{D966C9A3-55DF-4890-B64F-B6BEC125C460}" srcOrd="1" destOrd="0" presId="urn:microsoft.com/office/officeart/2008/layout/VerticalCurvedList"/>
    <dgm:cxn modelId="{88B8C2A0-630F-4940-8F10-22C8EF6B761B}" type="presParOf" srcId="{46E7CE7D-663C-4772-B218-FA9531630920}" destId="{1003AB9F-D706-496A-BB9A-54BC6B4C70AF}" srcOrd="2" destOrd="0" presId="urn:microsoft.com/office/officeart/2008/layout/VerticalCurvedList"/>
    <dgm:cxn modelId="{156DDA06-13A1-4FA0-9804-85696087A41A}" type="presParOf" srcId="{46E7CE7D-663C-4772-B218-FA9531630920}" destId="{332FC6C1-3DEE-47D6-8340-919764DEBAB8}" srcOrd="3" destOrd="0" presId="urn:microsoft.com/office/officeart/2008/layout/VerticalCurvedList"/>
    <dgm:cxn modelId="{4F39622D-380E-4020-A558-B8336ED00248}" type="presParOf" srcId="{9E2DF32D-9C56-435D-930C-D8B77A1AB2D9}" destId="{FE03CA39-8D24-435E-A0AA-5288737EBE79}" srcOrd="1" destOrd="0" presId="urn:microsoft.com/office/officeart/2008/layout/VerticalCurvedList"/>
    <dgm:cxn modelId="{E9B72CBB-4650-4BB5-9EB0-D8E583508096}" type="presParOf" srcId="{9E2DF32D-9C56-435D-930C-D8B77A1AB2D9}" destId="{05C6156D-C8C7-40C0-A4C2-D1D6BE1B9F4D}" srcOrd="2" destOrd="0" presId="urn:microsoft.com/office/officeart/2008/layout/VerticalCurvedList"/>
    <dgm:cxn modelId="{3EF4208F-F326-4363-8DCD-526633F713F9}" type="presParOf" srcId="{05C6156D-C8C7-40C0-A4C2-D1D6BE1B9F4D}" destId="{EE0907EE-F730-479E-A450-B7C05234B8B0}" srcOrd="0" destOrd="0" presId="urn:microsoft.com/office/officeart/2008/layout/VerticalCurvedList"/>
    <dgm:cxn modelId="{47A9DFE6-4864-4D19-9432-D07D11793116}" type="presParOf" srcId="{9E2DF32D-9C56-435D-930C-D8B77A1AB2D9}" destId="{FFCDD6A8-6C20-48F0-B9DD-5762402E8E02}" srcOrd="3" destOrd="0" presId="urn:microsoft.com/office/officeart/2008/layout/VerticalCurvedList"/>
    <dgm:cxn modelId="{F468CE29-16EA-410A-9455-104C07BB754F}" type="presParOf" srcId="{9E2DF32D-9C56-435D-930C-D8B77A1AB2D9}" destId="{C21B07A8-1A2B-4819-A615-CB8FE183CD9F}" srcOrd="4" destOrd="0" presId="urn:microsoft.com/office/officeart/2008/layout/VerticalCurvedList"/>
    <dgm:cxn modelId="{2B70E986-E56C-42B6-9C13-A81326E225D3}" type="presParOf" srcId="{C21B07A8-1A2B-4819-A615-CB8FE183CD9F}" destId="{BE4321D5-F1B1-483D-83D8-9266FB72D9EE}" srcOrd="0" destOrd="0" presId="urn:microsoft.com/office/officeart/2008/layout/VerticalCurvedList"/>
    <dgm:cxn modelId="{E1FFE396-D586-4514-AA81-671E3C98A3F0}" type="presParOf" srcId="{9E2DF32D-9C56-435D-930C-D8B77A1AB2D9}" destId="{D29A3592-7D79-4A5D-9F08-0EB0A2082B2E}" srcOrd="5" destOrd="0" presId="urn:microsoft.com/office/officeart/2008/layout/VerticalCurvedList"/>
    <dgm:cxn modelId="{BE8F032C-9EE3-48FF-99C6-78091436B3A4}" type="presParOf" srcId="{9E2DF32D-9C56-435D-930C-D8B77A1AB2D9}" destId="{C7782589-B67B-43EF-BC66-FE61C518CFF4}" srcOrd="6" destOrd="0" presId="urn:microsoft.com/office/officeart/2008/layout/VerticalCurvedList"/>
    <dgm:cxn modelId="{4C47DDF0-397D-4321-99B8-4DE02C0F598D}" type="presParOf" srcId="{C7782589-B67B-43EF-BC66-FE61C518CFF4}" destId="{C46E2DF7-5CE2-48A6-9C77-532D8F8DBFED}" srcOrd="0" destOrd="0" presId="urn:microsoft.com/office/officeart/2008/layout/VerticalCurvedList"/>
    <dgm:cxn modelId="{69BF020E-FAE5-4814-B51F-C52AF3BC3E78}" type="presParOf" srcId="{9E2DF32D-9C56-435D-930C-D8B77A1AB2D9}" destId="{CCEB38FC-3E66-45C7-A355-18318D5DA556}" srcOrd="7" destOrd="0" presId="urn:microsoft.com/office/officeart/2008/layout/VerticalCurvedList"/>
    <dgm:cxn modelId="{0416F62D-47C5-4B52-88CD-81573CC97B81}" type="presParOf" srcId="{9E2DF32D-9C56-435D-930C-D8B77A1AB2D9}" destId="{3C2B2DD0-DFEA-41AF-B759-C4611A2F7FD0}" srcOrd="8" destOrd="0" presId="urn:microsoft.com/office/officeart/2008/layout/VerticalCurvedList"/>
    <dgm:cxn modelId="{A56CA774-6E5D-485E-BCDC-D4AB38E38698}" type="presParOf" srcId="{3C2B2DD0-DFEA-41AF-B759-C4611A2F7FD0}" destId="{B9A9760B-3D9F-4FB8-8631-801AECE1FADF}" srcOrd="0" destOrd="0" presId="urn:microsoft.com/office/officeart/2008/layout/VerticalCurvedList"/>
    <dgm:cxn modelId="{C1BDD7AC-3B2C-48D2-A956-88334B79D375}" type="presParOf" srcId="{9E2DF32D-9C56-435D-930C-D8B77A1AB2D9}" destId="{537129E4-8C2A-4415-9ED9-E0421C4ED29F}" srcOrd="9" destOrd="0" presId="urn:microsoft.com/office/officeart/2008/layout/VerticalCurvedList"/>
    <dgm:cxn modelId="{7C8D5ED9-9A08-453E-9A6C-D55EDA6A9625}" type="presParOf" srcId="{9E2DF32D-9C56-435D-930C-D8B77A1AB2D9}" destId="{137A78C6-05B7-429C-A6FC-487E40834FA0}" srcOrd="10" destOrd="0" presId="urn:microsoft.com/office/officeart/2008/layout/VerticalCurvedList"/>
    <dgm:cxn modelId="{43F49851-08F0-4729-8B9B-E2B7AB61DBE6}" type="presParOf" srcId="{137A78C6-05B7-429C-A6FC-487E40834FA0}" destId="{EFD1961A-4336-4237-820C-F575D6692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07DD1-D841-4819-9770-0A3A5711CE3E}">
      <dsp:nvSpPr>
        <dsp:cNvPr id="0" name=""/>
        <dsp:cNvSpPr/>
      </dsp:nvSpPr>
      <dsp:spPr>
        <a:xfrm rot="16200000">
          <a:off x="448819" y="-479243"/>
          <a:ext cx="1056333" cy="2026392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ОРГАНІЗАТОР</a:t>
          </a:r>
          <a:endParaRPr lang="ru-RU" sz="1800" b="1" kern="1200" dirty="0"/>
        </a:p>
      </dsp:txBody>
      <dsp:txXfrm rot="5400000">
        <a:off x="-36210" y="5786"/>
        <a:ext cx="2026392" cy="792249"/>
      </dsp:txXfrm>
    </dsp:sp>
    <dsp:sp modelId="{2D23AEEA-D551-4CE8-A967-F8710D57944B}">
      <dsp:nvSpPr>
        <dsp:cNvPr id="0" name=""/>
        <dsp:cNvSpPr/>
      </dsp:nvSpPr>
      <dsp:spPr>
        <a:xfrm>
          <a:off x="1896330" y="13983"/>
          <a:ext cx="1881551" cy="1056333"/>
        </a:xfrm>
        <a:prstGeom prst="round1Rect">
          <a:avLst/>
        </a:prstGeom>
        <a:solidFill>
          <a:srgbClr val="91B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ПОМІЧНИК</a:t>
          </a:r>
          <a:endParaRPr lang="ru-RU" sz="1800" b="1" kern="1200" dirty="0"/>
        </a:p>
      </dsp:txBody>
      <dsp:txXfrm>
        <a:off x="1896330" y="13983"/>
        <a:ext cx="1881551" cy="792249"/>
      </dsp:txXfrm>
    </dsp:sp>
    <dsp:sp modelId="{E91B0BA3-FBA4-4742-97B9-05086DBE424D}">
      <dsp:nvSpPr>
        <dsp:cNvPr id="0" name=""/>
        <dsp:cNvSpPr/>
      </dsp:nvSpPr>
      <dsp:spPr>
        <a:xfrm rot="10800000">
          <a:off x="-25344" y="1093629"/>
          <a:ext cx="2004660" cy="9946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/>
            <a:t>КОМПЕТЕНТНИЙ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/>
            <a:t>КОНСУЛЬТАНТ</a:t>
          </a:r>
          <a:endParaRPr lang="ru-RU" sz="1800" b="1" kern="1200" dirty="0"/>
        </a:p>
      </dsp:txBody>
      <dsp:txXfrm rot="10800000">
        <a:off x="-25344" y="1342279"/>
        <a:ext cx="2004660" cy="745950"/>
      </dsp:txXfrm>
    </dsp:sp>
    <dsp:sp modelId="{C805E030-7E4A-4A56-AF03-E466C2F09A61}">
      <dsp:nvSpPr>
        <dsp:cNvPr id="0" name=""/>
        <dsp:cNvSpPr/>
      </dsp:nvSpPr>
      <dsp:spPr>
        <a:xfrm rot="5400000">
          <a:off x="2356308" y="700086"/>
          <a:ext cx="1033188" cy="1780398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982703" y="1331987"/>
        <a:ext cx="1780398" cy="774891"/>
      </dsp:txXfrm>
    </dsp:sp>
    <dsp:sp modelId="{CDB3E070-9892-42E0-804D-727CAF70ABF3}">
      <dsp:nvSpPr>
        <dsp:cNvPr id="0" name=""/>
        <dsp:cNvSpPr/>
      </dsp:nvSpPr>
      <dsp:spPr>
        <a:xfrm>
          <a:off x="1066530" y="792249"/>
          <a:ext cx="1630040" cy="5281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УЧИТЕЛЬ</a:t>
          </a:r>
          <a:endParaRPr lang="ru-RU" sz="2000" b="1" kern="1200" dirty="0"/>
        </a:p>
      </dsp:txBody>
      <dsp:txXfrm>
        <a:off x="1092313" y="818032"/>
        <a:ext cx="1578474" cy="476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6C9A3-55DF-4890-B64F-B6BEC125C460}">
      <dsp:nvSpPr>
        <dsp:cNvPr id="0" name=""/>
        <dsp:cNvSpPr/>
      </dsp:nvSpPr>
      <dsp:spPr>
        <a:xfrm>
          <a:off x="-3010736" y="-460893"/>
          <a:ext cx="3591613" cy="3602173"/>
        </a:xfrm>
        <a:prstGeom prst="blockArc">
          <a:avLst>
            <a:gd name="adj1" fmla="val 18900000"/>
            <a:gd name="adj2" fmla="val 2700000"/>
            <a:gd name="adj3" fmla="val 601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3CA39-8D24-435E-A0AA-5288737EBE79}">
      <dsp:nvSpPr>
        <dsp:cNvPr id="0" name=""/>
        <dsp:cNvSpPr/>
      </dsp:nvSpPr>
      <dsp:spPr>
        <a:xfrm>
          <a:off x="288276" y="144014"/>
          <a:ext cx="2304994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Пізнавальні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88276" y="144014"/>
        <a:ext cx="2304994" cy="333143"/>
      </dsp:txXfrm>
    </dsp:sp>
    <dsp:sp modelId="{EE0907EE-F730-479E-A450-B7C05234B8B0}">
      <dsp:nvSpPr>
        <dsp:cNvPr id="0" name=""/>
        <dsp:cNvSpPr/>
      </dsp:nvSpPr>
      <dsp:spPr>
        <a:xfrm>
          <a:off x="46982" y="124822"/>
          <a:ext cx="416429" cy="41642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DD6A8-6C20-48F0-B9DD-5762402E8E02}">
      <dsp:nvSpPr>
        <dsp:cNvPr id="0" name=""/>
        <dsp:cNvSpPr/>
      </dsp:nvSpPr>
      <dsp:spPr>
        <a:xfrm>
          <a:off x="526007" y="657072"/>
          <a:ext cx="2066273" cy="3510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Конструктивні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6007" y="657072"/>
        <a:ext cx="2066273" cy="351040"/>
      </dsp:txXfrm>
    </dsp:sp>
    <dsp:sp modelId="{BE4321D5-F1B1-483D-83D8-9266FB72D9EE}">
      <dsp:nvSpPr>
        <dsp:cNvPr id="0" name=""/>
        <dsp:cNvSpPr/>
      </dsp:nvSpPr>
      <dsp:spPr>
        <a:xfrm>
          <a:off x="285703" y="624377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A3592-7D79-4A5D-9F08-0EB0A2082B2E}">
      <dsp:nvSpPr>
        <dsp:cNvPr id="0" name=""/>
        <dsp:cNvSpPr/>
      </dsp:nvSpPr>
      <dsp:spPr>
        <a:xfrm>
          <a:off x="599273" y="1165576"/>
          <a:ext cx="1993005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Комунікативні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99273" y="1165576"/>
        <a:ext cx="1993005" cy="333143"/>
      </dsp:txXfrm>
    </dsp:sp>
    <dsp:sp modelId="{C46E2DF7-5CE2-48A6-9C77-532D8F8DBFED}">
      <dsp:nvSpPr>
        <dsp:cNvPr id="0" name=""/>
        <dsp:cNvSpPr/>
      </dsp:nvSpPr>
      <dsp:spPr>
        <a:xfrm>
          <a:off x="358971" y="1123933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38FC-3E66-45C7-A355-18318D5DA556}">
      <dsp:nvSpPr>
        <dsp:cNvPr id="0" name=""/>
        <dsp:cNvSpPr/>
      </dsp:nvSpPr>
      <dsp:spPr>
        <a:xfrm>
          <a:off x="526997" y="1695094"/>
          <a:ext cx="2066273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Інформаційні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6997" y="1695094"/>
        <a:ext cx="2066273" cy="333143"/>
      </dsp:txXfrm>
    </dsp:sp>
    <dsp:sp modelId="{B9A9760B-3D9F-4FB8-8631-801AECE1FADF}">
      <dsp:nvSpPr>
        <dsp:cNvPr id="0" name=""/>
        <dsp:cNvSpPr/>
      </dsp:nvSpPr>
      <dsp:spPr>
        <a:xfrm>
          <a:off x="285703" y="1623488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129E4-8C2A-4415-9ED9-E0421C4ED29F}">
      <dsp:nvSpPr>
        <dsp:cNvPr id="0" name=""/>
        <dsp:cNvSpPr/>
      </dsp:nvSpPr>
      <dsp:spPr>
        <a:xfrm>
          <a:off x="255197" y="2164687"/>
          <a:ext cx="2304994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Організаторські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5197" y="2164687"/>
        <a:ext cx="2304994" cy="333143"/>
      </dsp:txXfrm>
    </dsp:sp>
    <dsp:sp modelId="{EFD1961A-4336-4237-820C-F575D6692F5E}">
      <dsp:nvSpPr>
        <dsp:cNvPr id="0" name=""/>
        <dsp:cNvSpPr/>
      </dsp:nvSpPr>
      <dsp:spPr>
        <a:xfrm>
          <a:off x="46982" y="2123044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9764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941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524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674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704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5383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3622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81491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3494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0170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5405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20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3.jp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25076" y="1268760"/>
            <a:ext cx="5094248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b="1" cap="all" dirty="0" smtClean="0"/>
              <a:t>урок – форма організації</a:t>
            </a:r>
          </a:p>
          <a:p>
            <a:pPr algn="l"/>
            <a:r>
              <a:rPr lang="uk-UA" b="1" cap="all" dirty="0" smtClean="0"/>
              <a:t>трудового навчання</a:t>
            </a:r>
            <a:endParaRPr lang="en-US" b="1" cap="all" dirty="0" smtClean="0"/>
          </a:p>
          <a:p>
            <a:pPr algn="l"/>
            <a:r>
              <a:rPr lang="uk-UA" b="1" cap="all" dirty="0" smtClean="0"/>
              <a:t> «Дизайн та технології» </a:t>
            </a:r>
            <a:endParaRPr lang="uk-UA" b="1" cap="all" dirty="0"/>
          </a:p>
          <a:p>
            <a:pPr algn="l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498588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Трудове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навчання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sz="2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методики 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начання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галузі «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Технології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es-ES" sz="2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32839" y="4941168"/>
            <a:ext cx="2854985" cy="648072"/>
            <a:chOff x="132839" y="4941168"/>
            <a:chExt cx="2854985" cy="648072"/>
          </a:xfrm>
        </p:grpSpPr>
        <p:sp>
          <p:nvSpPr>
            <p:cNvPr id="4" name="3 CuadroTexto"/>
            <p:cNvSpPr txBox="1"/>
            <p:nvPr/>
          </p:nvSpPr>
          <p:spPr>
            <a:xfrm>
              <a:off x="132839" y="4941168"/>
              <a:ext cx="285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endParaRPr lang="es-ES" sz="24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9512" y="5335324"/>
              <a:ext cx="25202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6372200" y="497426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13-20 </a:t>
            </a: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Початкова освіта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1409890" y="224644"/>
            <a:ext cx="8130662" cy="3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uk-UA" sz="1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0" y="942836"/>
            <a:ext cx="2857500" cy="27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592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10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</a:rPr>
              <a:t>2. </a:t>
            </a:r>
            <a:r>
              <a:rPr lang="ru-RU" sz="2000" dirty="0" err="1">
                <a:solidFill>
                  <a:srgbClr val="0070C0"/>
                </a:solidFill>
              </a:rPr>
              <a:t>Аналіз</a:t>
            </a:r>
            <a:r>
              <a:rPr lang="ru-RU" sz="2000" dirty="0">
                <a:solidFill>
                  <a:srgbClr val="0070C0"/>
                </a:solidFill>
              </a:rPr>
              <a:t> трудового </a:t>
            </a:r>
            <a:r>
              <a:rPr lang="ru-RU" sz="2000" dirty="0" err="1">
                <a:solidFill>
                  <a:srgbClr val="0070C0"/>
                </a:solidFill>
              </a:rPr>
              <a:t>завдання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788024" y="363589"/>
            <a:ext cx="2232248" cy="14855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/>
                </a:solidFill>
              </a:rPr>
              <a:t>розгляд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зразка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sz="1400" dirty="0" smtClean="0"/>
              <a:t>(</a:t>
            </a:r>
            <a:r>
              <a:rPr lang="ru-RU" sz="1200" dirty="0" err="1"/>
              <a:t>якщо</a:t>
            </a:r>
            <a:r>
              <a:rPr lang="ru-RU" sz="1200" dirty="0"/>
              <a:t> робота за </a:t>
            </a:r>
            <a:r>
              <a:rPr lang="ru-RU" sz="1200" dirty="0" err="1"/>
              <a:t>зразком</a:t>
            </a:r>
            <a:r>
              <a:rPr lang="ru-RU" sz="1200" dirty="0"/>
              <a:t> є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завданням</a:t>
            </a:r>
            <a:r>
              <a:rPr lang="ru-RU" dirty="0"/>
              <a:t>)</a:t>
            </a:r>
          </a:p>
        </p:txBody>
      </p:sp>
      <p:sp>
        <p:nvSpPr>
          <p:cNvPr id="3" name="Овал 2"/>
          <p:cNvSpPr/>
          <p:nvPr/>
        </p:nvSpPr>
        <p:spPr>
          <a:xfrm>
            <a:off x="157808" y="620688"/>
            <a:ext cx="4308716" cy="4680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FF0000"/>
                </a:solidFill>
              </a:rPr>
              <a:t>Розгляд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технологічної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карти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err="1" smtClean="0"/>
              <a:t>передбачається</a:t>
            </a:r>
            <a:r>
              <a:rPr lang="ru-RU" sz="1400" dirty="0" smtClean="0"/>
              <a:t> </a:t>
            </a:r>
            <a:r>
              <a:rPr lang="ru-RU" sz="1400" dirty="0"/>
              <a:t>створення </a:t>
            </a:r>
            <a:r>
              <a:rPr lang="ru-RU" sz="1400" dirty="0" err="1"/>
              <a:t>виробу</a:t>
            </a:r>
            <a:r>
              <a:rPr lang="ru-RU" sz="1400" dirty="0"/>
              <a:t> за </a:t>
            </a:r>
            <a:r>
              <a:rPr lang="ru-RU" sz="1400" dirty="0" err="1"/>
              <a:t>графічним</a:t>
            </a:r>
            <a:r>
              <a:rPr lang="ru-RU" sz="1400" dirty="0"/>
              <a:t> </a:t>
            </a:r>
            <a:r>
              <a:rPr lang="ru-RU" sz="1400" dirty="0" err="1" smtClean="0"/>
              <a:t>зображенням</a:t>
            </a:r>
            <a:r>
              <a:rPr lang="ru-RU" sz="1400" dirty="0" smtClean="0"/>
              <a:t> </a:t>
            </a:r>
          </a:p>
          <a:p>
            <a:r>
              <a:rPr lang="uk-UA" sz="1400" b="1" dirty="0" smtClean="0">
                <a:solidFill>
                  <a:srgbClr val="FF0000"/>
                </a:solidFill>
              </a:rPr>
              <a:t>Інструктаж:   </a:t>
            </a:r>
            <a:r>
              <a:rPr lang="ru-RU" sz="1050" dirty="0" err="1"/>
              <a:t>аналізу</a:t>
            </a:r>
            <a:r>
              <a:rPr lang="ru-RU" sz="1050" dirty="0"/>
              <a:t> </a:t>
            </a:r>
            <a:r>
              <a:rPr lang="ru-RU" sz="1050" dirty="0" err="1"/>
              <a:t>конструкції</a:t>
            </a:r>
            <a:r>
              <a:rPr lang="ru-RU" sz="1050" dirty="0"/>
              <a:t> (</a:t>
            </a:r>
            <a:r>
              <a:rPr lang="ru-RU" sz="1050" dirty="0" err="1"/>
              <a:t>призначення</a:t>
            </a:r>
            <a:r>
              <a:rPr lang="ru-RU" sz="1050" dirty="0"/>
              <a:t>, </a:t>
            </a:r>
            <a:r>
              <a:rPr lang="ru-RU" sz="1050" dirty="0" err="1"/>
              <a:t>кількість</a:t>
            </a:r>
            <a:r>
              <a:rPr lang="ru-RU" sz="1050" dirty="0"/>
              <a:t> деталей, </a:t>
            </a:r>
            <a:r>
              <a:rPr lang="ru-RU" sz="1050" dirty="0" err="1"/>
              <a:t>форма,розміри</a:t>
            </a:r>
            <a:r>
              <a:rPr lang="ru-RU" sz="1050" dirty="0"/>
              <a:t> деталей), </a:t>
            </a:r>
            <a:r>
              <a:rPr lang="ru-RU" sz="1050" dirty="0" err="1"/>
              <a:t>способів</a:t>
            </a:r>
            <a:r>
              <a:rPr lang="ru-RU" sz="1050" dirty="0"/>
              <a:t> </a:t>
            </a:r>
            <a:r>
              <a:rPr lang="ru-RU" sz="1050" dirty="0" err="1"/>
              <a:t>виготовлення</a:t>
            </a:r>
            <a:r>
              <a:rPr lang="ru-RU" sz="1050" dirty="0"/>
              <a:t> і монтажу, </a:t>
            </a:r>
            <a:r>
              <a:rPr lang="ru-RU" sz="1050" dirty="0" err="1"/>
              <a:t>визначення</a:t>
            </a:r>
            <a:r>
              <a:rPr lang="ru-RU" sz="1050" dirty="0"/>
              <a:t> </a:t>
            </a:r>
            <a:r>
              <a:rPr lang="ru-RU" sz="1050" dirty="0" err="1"/>
              <a:t>засобів</a:t>
            </a:r>
            <a:r>
              <a:rPr lang="ru-RU" sz="1050" dirty="0"/>
              <a:t> </a:t>
            </a:r>
            <a:r>
              <a:rPr lang="ru-RU" sz="1050" dirty="0" err="1"/>
              <a:t>досягнення</a:t>
            </a:r>
            <a:r>
              <a:rPr lang="ru-RU" sz="1050" dirty="0"/>
              <a:t> мети </a:t>
            </a:r>
            <a:r>
              <a:rPr lang="ru-RU" sz="1050" dirty="0" err="1"/>
              <a:t>трудової</a:t>
            </a:r>
            <a:r>
              <a:rPr lang="ru-RU" sz="1050" dirty="0"/>
              <a:t> </a:t>
            </a:r>
            <a:r>
              <a:rPr lang="ru-RU" sz="1050" dirty="0" err="1"/>
              <a:t>діяльності</a:t>
            </a:r>
            <a:r>
              <a:rPr lang="ru-RU" sz="1050" dirty="0"/>
              <a:t> (</a:t>
            </a:r>
            <a:r>
              <a:rPr lang="ru-RU" sz="1050" dirty="0" err="1"/>
              <a:t>матеріали</a:t>
            </a:r>
            <a:r>
              <a:rPr lang="ru-RU" sz="1050" dirty="0"/>
              <a:t>, </a:t>
            </a:r>
            <a:r>
              <a:rPr lang="ru-RU" sz="1050" dirty="0" err="1"/>
              <a:t>інструменти</a:t>
            </a:r>
            <a:r>
              <a:rPr lang="ru-RU" sz="1050" dirty="0"/>
              <a:t>, </a:t>
            </a:r>
            <a:r>
              <a:rPr lang="ru-RU" sz="1050" dirty="0" err="1"/>
              <a:t>раціональні</a:t>
            </a:r>
            <a:r>
              <a:rPr lang="ru-RU" sz="1050" dirty="0"/>
              <a:t> </a:t>
            </a:r>
            <a:r>
              <a:rPr lang="ru-RU" sz="1050" dirty="0" err="1"/>
              <a:t>прийоми</a:t>
            </a:r>
            <a:r>
              <a:rPr lang="ru-RU" sz="1050" dirty="0"/>
              <a:t> роботи).</a:t>
            </a:r>
            <a:endParaRPr lang="ru-RU" sz="105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485993"/>
            <a:ext cx="3456383" cy="2154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310" y="3508548"/>
            <a:ext cx="1191749" cy="1696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86" y="3689725"/>
            <a:ext cx="1353082" cy="18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19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11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70201E"/>
                </a:solidFill>
              </a:rPr>
              <a:t>3.Планування </a:t>
            </a:r>
            <a:r>
              <a:rPr lang="ru-RU" sz="2000" dirty="0" err="1">
                <a:solidFill>
                  <a:srgbClr val="70201E"/>
                </a:solidFill>
              </a:rPr>
              <a:t>трудових</a:t>
            </a:r>
            <a:r>
              <a:rPr lang="ru-RU" sz="2000" dirty="0">
                <a:solidFill>
                  <a:srgbClr val="70201E"/>
                </a:solidFill>
              </a:rPr>
              <a:t> </a:t>
            </a:r>
            <a:r>
              <a:rPr lang="ru-RU" sz="2000" dirty="0" err="1">
                <a:solidFill>
                  <a:srgbClr val="70201E"/>
                </a:solidFill>
              </a:rPr>
              <a:t>дій</a:t>
            </a:r>
            <a:r>
              <a:rPr lang="ru-RU" sz="2000" dirty="0"/>
              <a:t>.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788023" y="145902"/>
            <a:ext cx="2679673" cy="17032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словесні</a:t>
            </a:r>
            <a:r>
              <a:rPr lang="ru-RU" dirty="0" smtClean="0"/>
              <a:t>,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трудового </a:t>
            </a:r>
            <a:r>
              <a:rPr lang="ru-RU" dirty="0" err="1"/>
              <a:t>завдання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644008" y="2564904"/>
            <a:ext cx="3384377" cy="20882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Хронометраж </a:t>
            </a:r>
            <a:r>
              <a:rPr lang="ru-RU" sz="1600" dirty="0" smtClean="0"/>
              <a:t>часу </a:t>
            </a:r>
            <a:r>
              <a:rPr lang="ru-RU" sz="1600" dirty="0"/>
              <a:t>на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кожної</a:t>
            </a:r>
            <a:r>
              <a:rPr lang="ru-RU" sz="1600" dirty="0"/>
              <a:t> операції </a:t>
            </a:r>
            <a:r>
              <a:rPr lang="ru-RU" sz="1600" dirty="0" smtClean="0"/>
              <a:t>(</a:t>
            </a:r>
            <a:r>
              <a:rPr lang="ru-RU" sz="1600" dirty="0" err="1" smtClean="0"/>
              <a:t>дотримання</a:t>
            </a:r>
            <a:r>
              <a:rPr lang="ru-RU" sz="1600" dirty="0" smtClean="0"/>
              <a:t> </a:t>
            </a:r>
            <a:r>
              <a:rPr lang="ru-RU" sz="1600" dirty="0"/>
              <a:t>норм часу на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 smtClean="0"/>
              <a:t>виробу</a:t>
            </a:r>
            <a:r>
              <a:rPr lang="ru-RU" sz="1600" dirty="0" smtClean="0"/>
              <a:t>)</a:t>
            </a:r>
          </a:p>
          <a:p>
            <a:pPr algn="ctr"/>
            <a:r>
              <a:rPr lang="ru-RU" sz="1050" dirty="0" smtClean="0"/>
              <a:t> </a:t>
            </a:r>
            <a:r>
              <a:rPr lang="ru-RU" sz="1400" dirty="0" err="1">
                <a:solidFill>
                  <a:srgbClr val="FF0000"/>
                </a:solidFill>
              </a:rPr>
              <a:t>форми</a:t>
            </a:r>
            <a:r>
              <a:rPr lang="ru-RU" sz="1400" dirty="0">
                <a:solidFill>
                  <a:srgbClr val="FF0000"/>
                </a:solidFill>
              </a:rPr>
              <a:t> контролю </a:t>
            </a:r>
            <a:r>
              <a:rPr lang="ru-RU" sz="1400" dirty="0" err="1" smtClean="0"/>
              <a:t>якості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виготовлення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виробу</a:t>
            </a:r>
            <a:r>
              <a:rPr lang="ru-RU" sz="1400" dirty="0" smtClean="0"/>
              <a:t> </a:t>
            </a:r>
            <a:endParaRPr lang="ru-RU" sz="105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58" y="1272344"/>
            <a:ext cx="2952538" cy="27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340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11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</a:rPr>
              <a:t>4. </a:t>
            </a:r>
            <a:r>
              <a:rPr lang="ru-RU" sz="2000" dirty="0" err="1">
                <a:solidFill>
                  <a:srgbClr val="FF0000"/>
                </a:solidFill>
              </a:rPr>
              <a:t>Підготовка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засобів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праці</a:t>
            </a:r>
            <a:r>
              <a:rPr lang="ru-RU" sz="2000" dirty="0">
                <a:solidFill>
                  <a:srgbClr val="FF0000"/>
                </a:solidFill>
              </a:rPr>
              <a:t> та </a:t>
            </a:r>
            <a:r>
              <a:rPr lang="ru-RU" sz="2000" dirty="0" err="1">
                <a:solidFill>
                  <a:srgbClr val="FF0000"/>
                </a:solidFill>
              </a:rPr>
              <a:t>організація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учнів</a:t>
            </a:r>
            <a:r>
              <a:rPr lang="ru-RU" sz="2000" dirty="0">
                <a:solidFill>
                  <a:srgbClr val="FF0000"/>
                </a:solidFill>
              </a:rPr>
              <a:t> до </a:t>
            </a:r>
            <a:r>
              <a:rPr lang="ru-RU" sz="2000" dirty="0" err="1">
                <a:solidFill>
                  <a:srgbClr val="FF0000"/>
                </a:solidFill>
              </a:rPr>
              <a:t>виконання</a:t>
            </a:r>
            <a:r>
              <a:rPr lang="ru-RU" sz="2000" dirty="0">
                <a:solidFill>
                  <a:srgbClr val="FF0000"/>
                </a:solidFill>
              </a:rPr>
              <a:t> трудового </a:t>
            </a:r>
            <a:r>
              <a:rPr lang="ru-RU" sz="2000" dirty="0" err="1">
                <a:solidFill>
                  <a:srgbClr val="FF0000"/>
                </a:solidFill>
              </a:rPr>
              <a:t>завдання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8" y="1108545"/>
            <a:ext cx="7659420" cy="4955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000" y="4467969"/>
            <a:ext cx="3310636" cy="23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3923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</a:rPr>
              <a:t>4. </a:t>
            </a:r>
            <a:r>
              <a:rPr lang="ru-RU" sz="2000" dirty="0" err="1" smtClean="0">
                <a:solidFill>
                  <a:srgbClr val="FF0000"/>
                </a:solidFill>
              </a:rPr>
              <a:t>Інстуктаж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учнів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до </a:t>
            </a:r>
            <a:r>
              <a:rPr lang="ru-RU" sz="2000" dirty="0" err="1">
                <a:solidFill>
                  <a:srgbClr val="FF0000"/>
                </a:solidFill>
              </a:rPr>
              <a:t>виконання</a:t>
            </a:r>
            <a:r>
              <a:rPr lang="ru-RU" sz="2000" dirty="0">
                <a:solidFill>
                  <a:srgbClr val="FF0000"/>
                </a:solidFill>
              </a:rPr>
              <a:t> трудового </a:t>
            </a:r>
            <a:r>
              <a:rPr lang="ru-RU" sz="2000" dirty="0" err="1">
                <a:solidFill>
                  <a:srgbClr val="FF0000"/>
                </a:solidFill>
              </a:rPr>
              <a:t>завдання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5" y="157698"/>
            <a:ext cx="3974071" cy="3343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364" y="1988840"/>
            <a:ext cx="5303052" cy="31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561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</a:rPr>
              <a:t>5. </a:t>
            </a:r>
            <a:r>
              <a:rPr lang="ru-RU" sz="2000" dirty="0" err="1">
                <a:solidFill>
                  <a:srgbClr val="7030A0"/>
                </a:solidFill>
              </a:rPr>
              <a:t>Виготовлення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виробу</a:t>
            </a:r>
            <a:r>
              <a:rPr lang="ru-RU" sz="2000" dirty="0">
                <a:solidFill>
                  <a:srgbClr val="7030A0"/>
                </a:solidFill>
              </a:rPr>
              <a:t> за </a:t>
            </a:r>
            <a:r>
              <a:rPr lang="ru-RU" sz="2000" dirty="0" err="1">
                <a:solidFill>
                  <a:srgbClr val="7030A0"/>
                </a:solidFill>
              </a:rPr>
              <a:t>наміченим</a:t>
            </a:r>
            <a:r>
              <a:rPr lang="ru-RU" sz="2000" dirty="0">
                <a:solidFill>
                  <a:srgbClr val="7030A0"/>
                </a:solidFill>
              </a:rPr>
              <a:t> планом.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75856" y="1259687"/>
            <a:ext cx="4555034" cy="2097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відводиться</a:t>
            </a:r>
            <a:r>
              <a:rPr lang="ru-RU" b="1" dirty="0">
                <a:solidFill>
                  <a:srgbClr val="FF0000"/>
                </a:solidFill>
              </a:rPr>
              <a:t> до 80% часу уроку.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 err="1">
                <a:solidFill>
                  <a:schemeClr val="tx2"/>
                </a:solidFill>
              </a:rPr>
              <a:t>практичній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діяльності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діти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оволодівають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раціональними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прийомами</a:t>
            </a:r>
            <a:r>
              <a:rPr lang="ru-RU" dirty="0">
                <a:solidFill>
                  <a:schemeClr val="tx2"/>
                </a:solidFill>
              </a:rPr>
              <a:t> роботи </a:t>
            </a:r>
            <a:r>
              <a:rPr lang="ru-RU" dirty="0" err="1">
                <a:solidFill>
                  <a:schemeClr val="tx2"/>
                </a:solidFill>
              </a:rPr>
              <a:t>різними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інструментами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засвоюють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способи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виконання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технологічних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операцій</a:t>
            </a:r>
            <a:r>
              <a:rPr lang="ru-RU" dirty="0">
                <a:solidFill>
                  <a:schemeClr val="tx2"/>
                </a:solidFill>
              </a:rPr>
              <a:t> та монтажу </a:t>
            </a:r>
            <a:r>
              <a:rPr lang="ru-RU" dirty="0" err="1">
                <a:solidFill>
                  <a:schemeClr val="tx2"/>
                </a:solidFill>
              </a:rPr>
              <a:t>виробів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набувають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досвіду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творчої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співпраці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61" y="17812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37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13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6.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Оцінювання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виконаної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роботи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і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підведення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її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підсумків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0904" y="1259687"/>
            <a:ext cx="7179986" cy="42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</a:rPr>
              <a:t>Критерії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оцінювання</a:t>
            </a:r>
            <a:r>
              <a:rPr lang="ru-RU" sz="1600" b="1" dirty="0">
                <a:solidFill>
                  <a:srgbClr val="FF0000"/>
                </a:solidFill>
              </a:rPr>
              <a:t> у </a:t>
            </a:r>
            <a:r>
              <a:rPr lang="ru-RU" sz="1600" b="1" dirty="0" err="1">
                <a:solidFill>
                  <a:srgbClr val="FF0000"/>
                </a:solidFill>
              </a:rPr>
              <a:t>трудовій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підготовці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400" dirty="0" err="1"/>
              <a:t>носять</a:t>
            </a:r>
            <a:r>
              <a:rPr lang="ru-RU" sz="1400" dirty="0"/>
              <a:t> </a:t>
            </a:r>
            <a:r>
              <a:rPr lang="ru-RU" sz="1400" dirty="0" err="1"/>
              <a:t>комплексний</a:t>
            </a:r>
            <a:r>
              <a:rPr lang="ru-RU" sz="1400" dirty="0"/>
              <a:t> характер. </a:t>
            </a:r>
            <a:r>
              <a:rPr lang="ru-RU" sz="1400" dirty="0" smtClean="0"/>
              <a:t>----</a:t>
            </a:r>
            <a:r>
              <a:rPr lang="ru-RU" sz="1400" dirty="0" err="1" smtClean="0"/>
              <a:t>якісний</a:t>
            </a:r>
            <a:r>
              <a:rPr lang="ru-RU" sz="1400" dirty="0" smtClean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засвоєння</a:t>
            </a:r>
            <a:r>
              <a:rPr lang="ru-RU" sz="1400" dirty="0"/>
              <a:t> </a:t>
            </a:r>
            <a:r>
              <a:rPr lang="ru-RU" sz="1400" dirty="0" err="1"/>
              <a:t>передбачених</a:t>
            </a:r>
            <a:r>
              <a:rPr lang="ru-RU" sz="1400" dirty="0"/>
              <a:t> </a:t>
            </a:r>
            <a:r>
              <a:rPr lang="ru-RU" sz="1400" dirty="0" err="1"/>
              <a:t>програмою</a:t>
            </a:r>
            <a:r>
              <a:rPr lang="ru-RU" sz="1400" dirty="0"/>
              <a:t> </a:t>
            </a:r>
            <a:r>
              <a:rPr lang="ru-RU" sz="1400" dirty="0" err="1"/>
              <a:t>теоретичних</a:t>
            </a:r>
            <a:r>
              <a:rPr lang="ru-RU" sz="1400" dirty="0"/>
              <a:t> </a:t>
            </a:r>
            <a:r>
              <a:rPr lang="ru-RU" sz="1400" dirty="0" err="1"/>
              <a:t>знань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міцність</a:t>
            </a:r>
            <a:r>
              <a:rPr lang="ru-RU" sz="1400" dirty="0"/>
              <a:t>, </a:t>
            </a:r>
            <a:r>
              <a:rPr lang="ru-RU" sz="1400" dirty="0" err="1"/>
              <a:t>повнота</a:t>
            </a:r>
            <a:r>
              <a:rPr lang="ru-RU" sz="1400" dirty="0"/>
              <a:t>, </a:t>
            </a:r>
            <a:r>
              <a:rPr lang="ru-RU" sz="1400" dirty="0" err="1"/>
              <a:t>глибина</a:t>
            </a:r>
            <a:r>
              <a:rPr lang="ru-RU" sz="1400" dirty="0"/>
              <a:t>, </a:t>
            </a:r>
            <a:r>
              <a:rPr lang="ru-RU" sz="1400" dirty="0" err="1"/>
              <a:t>узагальненість</a:t>
            </a:r>
            <a:r>
              <a:rPr lang="ru-RU" sz="1400" dirty="0"/>
              <a:t>, </a:t>
            </a:r>
            <a:r>
              <a:rPr lang="ru-RU" sz="1400" dirty="0" err="1"/>
              <a:t>системність</a:t>
            </a:r>
            <a:r>
              <a:rPr lang="ru-RU" sz="1400" dirty="0"/>
              <a:t>, </a:t>
            </a:r>
            <a:r>
              <a:rPr lang="ru-RU" sz="1400" dirty="0" err="1"/>
              <a:t>дієвість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);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400" dirty="0" err="1" smtClean="0"/>
              <a:t>рівень</a:t>
            </a:r>
            <a:r>
              <a:rPr lang="ru-RU" sz="1400" dirty="0" smtClean="0"/>
              <a:t> </a:t>
            </a:r>
            <a:r>
              <a:rPr lang="ru-RU" sz="1400" dirty="0" err="1"/>
              <a:t>сформованості</a:t>
            </a:r>
            <a:r>
              <a:rPr lang="ru-RU" sz="1400" dirty="0"/>
              <a:t> </a:t>
            </a:r>
            <a:r>
              <a:rPr lang="ru-RU" sz="1400" dirty="0" err="1"/>
              <a:t>трудових</a:t>
            </a:r>
            <a:r>
              <a:rPr lang="ru-RU" sz="1400" dirty="0"/>
              <a:t> </a:t>
            </a:r>
            <a:r>
              <a:rPr lang="ru-RU" sz="1400" dirty="0" err="1"/>
              <a:t>прийомів</a:t>
            </a:r>
            <a:r>
              <a:rPr lang="ru-RU" sz="1400" dirty="0"/>
              <a:t> і </a:t>
            </a:r>
            <a:r>
              <a:rPr lang="ru-RU" sz="1400" dirty="0" err="1"/>
              <a:t>умінь</a:t>
            </a:r>
            <a:r>
              <a:rPr lang="ru-RU" sz="1400" dirty="0"/>
              <a:t> </a:t>
            </a:r>
            <a:r>
              <a:rPr lang="ru-RU" sz="1400" dirty="0" err="1"/>
              <a:t>виконувати</a:t>
            </a:r>
            <a:r>
              <a:rPr lang="ru-RU" sz="1400" dirty="0"/>
              <a:t> </a:t>
            </a:r>
            <a:r>
              <a:rPr lang="ru-RU" sz="1400" dirty="0" err="1"/>
              <a:t>технологічні</a:t>
            </a:r>
            <a:r>
              <a:rPr lang="ru-RU" sz="1400" dirty="0"/>
              <a:t> операції; 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/>
              <a:t>дотримання</a:t>
            </a:r>
            <a:r>
              <a:rPr lang="ru-RU" sz="1400" dirty="0"/>
              <a:t> </a:t>
            </a:r>
            <a:r>
              <a:rPr lang="ru-RU" sz="1400" dirty="0" err="1"/>
              <a:t>технічних</a:t>
            </a:r>
            <a:r>
              <a:rPr lang="ru-RU" sz="1400" dirty="0"/>
              <a:t> та </a:t>
            </a:r>
            <a:r>
              <a:rPr lang="ru-RU" sz="1400" dirty="0" err="1"/>
              <a:t>естетичних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/>
              <a:t> 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виконання</a:t>
            </a:r>
            <a:r>
              <a:rPr lang="ru-RU" sz="1400" dirty="0"/>
              <a:t> роботи (</a:t>
            </a:r>
            <a:r>
              <a:rPr lang="ru-RU" sz="1400" dirty="0" err="1"/>
              <a:t>якість</a:t>
            </a:r>
            <a:r>
              <a:rPr lang="ru-RU" sz="1400" dirty="0"/>
              <a:t> </a:t>
            </a:r>
            <a:r>
              <a:rPr lang="ru-RU" sz="1400" dirty="0" err="1"/>
              <a:t>виробу</a:t>
            </a:r>
            <a:r>
              <a:rPr lang="ru-RU" sz="1400" dirty="0"/>
              <a:t>);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/>
              <a:t>складність</a:t>
            </a:r>
            <a:r>
              <a:rPr lang="ru-RU" sz="1400" dirty="0"/>
              <a:t> трудового </a:t>
            </a:r>
            <a:r>
              <a:rPr lang="ru-RU" sz="1400" dirty="0" err="1"/>
              <a:t>завдання</a:t>
            </a:r>
            <a:r>
              <a:rPr lang="ru-RU" sz="1400" dirty="0"/>
              <a:t>;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/>
              <a:t>дотримання</a:t>
            </a:r>
            <a:r>
              <a:rPr lang="ru-RU" sz="1400" dirty="0"/>
              <a:t> норм часу на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виробу</a:t>
            </a:r>
            <a:r>
              <a:rPr lang="ru-RU" sz="1400" dirty="0"/>
              <a:t>; </a:t>
            </a:r>
          </a:p>
          <a:p>
            <a:pPr marL="285750" indent="-285750" algn="ctr">
              <a:buFontTx/>
              <a:buChar char="-"/>
            </a:pPr>
            <a:r>
              <a:rPr lang="ru-RU" sz="1400" dirty="0" err="1" smtClean="0"/>
              <a:t>дотримання</a:t>
            </a:r>
            <a:r>
              <a:rPr lang="ru-RU" sz="1400" dirty="0" smtClean="0"/>
              <a:t> </a:t>
            </a:r>
            <a:r>
              <a:rPr lang="ru-RU" sz="1400" dirty="0"/>
              <a:t>правил </a:t>
            </a:r>
            <a:r>
              <a:rPr lang="ru-RU" sz="1400" dirty="0" err="1"/>
              <a:t>безпеки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 та </a:t>
            </a:r>
            <a:r>
              <a:rPr lang="ru-RU" sz="1400" dirty="0" err="1"/>
              <a:t>санітарно-гігієнічних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 smtClean="0"/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самостійності</a:t>
            </a:r>
            <a:r>
              <a:rPr lang="ru-RU" sz="1400" dirty="0"/>
              <a:t> та </a:t>
            </a:r>
            <a:r>
              <a:rPr lang="ru-RU" sz="1400" dirty="0" err="1"/>
              <a:t>творчості</a:t>
            </a:r>
            <a:r>
              <a:rPr lang="ru-RU" sz="1400" dirty="0"/>
              <a:t> 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і </a:t>
            </a:r>
            <a:r>
              <a:rPr lang="ru-RU" sz="1400" dirty="0" err="1"/>
              <a:t>виконання</a:t>
            </a:r>
            <a:r>
              <a:rPr lang="ru-RU" sz="1400" dirty="0"/>
              <a:t> роботи (</a:t>
            </a:r>
            <a:r>
              <a:rPr lang="ru-RU" sz="1400" dirty="0" err="1"/>
              <a:t>планування</a:t>
            </a:r>
            <a:r>
              <a:rPr lang="ru-RU" sz="1400" dirty="0"/>
              <a:t> трудового </a:t>
            </a:r>
            <a:r>
              <a:rPr lang="ru-RU" sz="1400" dirty="0" err="1"/>
              <a:t>процесу</a:t>
            </a:r>
            <a:r>
              <a:rPr lang="ru-RU" sz="1400" dirty="0"/>
              <a:t>, </a:t>
            </a:r>
            <a:r>
              <a:rPr lang="ru-RU" sz="1400" dirty="0" err="1"/>
              <a:t>уміння</a:t>
            </a:r>
            <a:r>
              <a:rPr lang="ru-RU" sz="1400" dirty="0"/>
              <a:t> </a:t>
            </a:r>
            <a:r>
              <a:rPr lang="ru-RU" sz="1400" dirty="0" err="1"/>
              <a:t>користуватися</a:t>
            </a:r>
            <a:r>
              <a:rPr lang="ru-RU" sz="1400" dirty="0"/>
              <a:t> </a:t>
            </a:r>
            <a:r>
              <a:rPr lang="ru-RU" sz="1400" dirty="0" err="1"/>
              <a:t>різними</a:t>
            </a:r>
            <a:r>
              <a:rPr lang="ru-RU" sz="1400" dirty="0"/>
              <a:t> видами </a:t>
            </a:r>
            <a:r>
              <a:rPr lang="ru-RU" sz="1400" dirty="0" err="1"/>
              <a:t>конструкторсько-технологічної</a:t>
            </a:r>
            <a:r>
              <a:rPr lang="ru-RU" sz="1400" dirty="0"/>
              <a:t> </a:t>
            </a:r>
            <a:r>
              <a:rPr lang="ru-RU" sz="1400" dirty="0" err="1"/>
              <a:t>документації</a:t>
            </a:r>
            <a:r>
              <a:rPr lang="ru-RU" sz="1400" dirty="0"/>
              <a:t> та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джерелами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,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600" dirty="0" err="1" smtClean="0"/>
              <a:t>уміння</a:t>
            </a:r>
            <a:r>
              <a:rPr lang="ru-RU" sz="1600" dirty="0" smtClean="0"/>
              <a:t> </a:t>
            </a:r>
            <a:r>
              <a:rPr lang="ru-RU" sz="1600" dirty="0" err="1"/>
              <a:t>організовувати</a:t>
            </a:r>
            <a:r>
              <a:rPr lang="ru-RU" sz="1600" dirty="0"/>
              <a:t> </a:t>
            </a:r>
            <a:r>
              <a:rPr lang="ru-RU" sz="1600" dirty="0" err="1"/>
              <a:t>робоче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і </a:t>
            </a:r>
            <a:r>
              <a:rPr lang="ru-RU" sz="1600" dirty="0" err="1"/>
              <a:t>підтримувати</a:t>
            </a:r>
            <a:r>
              <a:rPr lang="ru-RU" sz="1600" dirty="0"/>
              <a:t> порядок на </a:t>
            </a:r>
            <a:r>
              <a:rPr lang="ru-RU" sz="1600" dirty="0" err="1"/>
              <a:t>ньому</a:t>
            </a:r>
            <a:r>
              <a:rPr lang="ru-RU" sz="1600" dirty="0"/>
              <a:t> у </a:t>
            </a:r>
            <a:r>
              <a:rPr lang="ru-RU" sz="1600" dirty="0" err="1"/>
              <a:t>процесі</a:t>
            </a:r>
            <a:r>
              <a:rPr lang="ru-RU" sz="1600" dirty="0"/>
              <a:t> роботи, самоконтроль </a:t>
            </a:r>
            <a:r>
              <a:rPr lang="ru-RU" sz="1600" dirty="0" err="1"/>
              <a:t>тощо</a:t>
            </a:r>
            <a:r>
              <a:rPr lang="ru-RU" sz="1200" dirty="0"/>
              <a:t>):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перебуває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постійною</a:t>
            </a:r>
            <a:r>
              <a:rPr lang="ru-RU" sz="1200" dirty="0"/>
              <a:t> </a:t>
            </a:r>
            <a:r>
              <a:rPr lang="ru-RU" sz="1200" dirty="0" err="1"/>
              <a:t>опікою</a:t>
            </a:r>
            <a:r>
              <a:rPr lang="ru-RU" sz="1200" dirty="0"/>
              <a:t> </a:t>
            </a:r>
            <a:r>
              <a:rPr lang="ru-RU" sz="1200" dirty="0" err="1"/>
              <a:t>вчителя</a:t>
            </a:r>
            <a:r>
              <a:rPr lang="ru-RU" sz="1200" dirty="0"/>
              <a:t>,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звертається</a:t>
            </a:r>
            <a:r>
              <a:rPr lang="ru-RU" sz="1200" dirty="0"/>
              <a:t> за </a:t>
            </a:r>
            <a:r>
              <a:rPr lang="ru-RU" sz="1200" dirty="0" err="1"/>
              <a:t>допомогою</a:t>
            </a:r>
            <a:r>
              <a:rPr lang="ru-RU" sz="1200" dirty="0"/>
              <a:t>,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працює</a:t>
            </a:r>
            <a:r>
              <a:rPr lang="ru-RU" sz="1200" dirty="0"/>
              <a:t> </a:t>
            </a:r>
            <a:r>
              <a:rPr lang="ru-RU" sz="1200" dirty="0" err="1"/>
              <a:t>самостійно</a:t>
            </a:r>
            <a:r>
              <a:rPr lang="ru-RU" sz="1200" dirty="0"/>
              <a:t>,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виявляє</a:t>
            </a:r>
            <a:r>
              <a:rPr lang="ru-RU" sz="1200" dirty="0"/>
              <a:t> </a:t>
            </a:r>
            <a:r>
              <a:rPr lang="ru-RU" sz="1200" dirty="0" err="1"/>
              <a:t>елементи</a:t>
            </a:r>
            <a:r>
              <a:rPr lang="ru-RU" sz="1200" dirty="0"/>
              <a:t> </a:t>
            </a:r>
            <a:r>
              <a:rPr lang="ru-RU" sz="1200" dirty="0" err="1"/>
              <a:t>творчості</a:t>
            </a:r>
            <a:r>
              <a:rPr lang="ru-RU" sz="1200" dirty="0"/>
              <a:t>;  емоційно-</a:t>
            </a:r>
            <a:r>
              <a:rPr lang="ru-RU" sz="1200" dirty="0" err="1"/>
              <a:t>ціннісне</a:t>
            </a:r>
            <a:r>
              <a:rPr lang="ru-RU" sz="1200" dirty="0"/>
              <a:t> </a:t>
            </a:r>
            <a:r>
              <a:rPr lang="ru-RU" sz="1200" dirty="0" err="1"/>
              <a:t>ставлення</a:t>
            </a:r>
            <a:r>
              <a:rPr lang="ru-RU" sz="1200" dirty="0"/>
              <a:t> </a:t>
            </a:r>
            <a:r>
              <a:rPr lang="ru-RU" sz="1200" dirty="0" err="1"/>
              <a:t>учнів</a:t>
            </a:r>
            <a:r>
              <a:rPr lang="ru-RU" sz="1200" dirty="0"/>
              <a:t> до </a:t>
            </a:r>
            <a:r>
              <a:rPr lang="ru-RU" sz="1200" dirty="0" err="1"/>
              <a:t>трудової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 та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складових</a:t>
            </a:r>
            <a:r>
              <a:rPr lang="ru-RU" sz="1200" dirty="0"/>
              <a:t> </a:t>
            </a:r>
            <a:r>
              <a:rPr lang="ru-RU" sz="1200" dirty="0" err="1"/>
              <a:t>компонентів</a:t>
            </a:r>
            <a:r>
              <a:rPr lang="ru-RU" sz="1200" dirty="0"/>
              <a:t>: </a:t>
            </a:r>
            <a:r>
              <a:rPr lang="ru-RU" sz="1200" dirty="0" err="1"/>
              <a:t>негативне</a:t>
            </a:r>
            <a:r>
              <a:rPr lang="ru-RU" sz="1200" dirty="0"/>
              <a:t>, </a:t>
            </a:r>
            <a:r>
              <a:rPr lang="ru-RU" sz="1200" dirty="0" err="1"/>
              <a:t>індиферентне</a:t>
            </a:r>
            <a:r>
              <a:rPr lang="ru-RU" sz="1200" dirty="0"/>
              <a:t>, </a:t>
            </a:r>
            <a:r>
              <a:rPr lang="ru-RU" sz="1200" dirty="0" err="1"/>
              <a:t>позитивне</a:t>
            </a:r>
            <a:r>
              <a:rPr lang="ru-RU" sz="1200" dirty="0"/>
              <a:t>, </a:t>
            </a:r>
            <a:r>
              <a:rPr lang="ru-RU" sz="1200" dirty="0" err="1"/>
              <a:t>творче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853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14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uk-UA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Форми оцінювання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0904" y="1259687"/>
            <a:ext cx="7179986" cy="42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rgbClr val="FF0000"/>
                </a:solidFill>
              </a:rPr>
              <a:t>різні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форми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схвалення</a:t>
            </a:r>
            <a:r>
              <a:rPr lang="ru-RU" sz="1600" dirty="0"/>
              <a:t>, 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підбадьорювання</a:t>
            </a:r>
            <a:r>
              <a:rPr lang="ru-RU" sz="1600" dirty="0"/>
              <a:t>, </a:t>
            </a:r>
            <a:r>
              <a:rPr lang="ru-RU" sz="1600" dirty="0" err="1"/>
              <a:t>виражені</a:t>
            </a:r>
            <a:r>
              <a:rPr lang="ru-RU" sz="1600" dirty="0"/>
              <a:t> словесно, </a:t>
            </a:r>
            <a:r>
              <a:rPr lang="ru-RU" sz="1600" dirty="0" err="1"/>
              <a:t>мімікою</a:t>
            </a:r>
            <a:r>
              <a:rPr lang="ru-RU" sz="1600" dirty="0"/>
              <a:t>, жестом: “видно,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стараєшся</a:t>
            </a:r>
            <a:r>
              <a:rPr lang="ru-RU" sz="1600" dirty="0"/>
              <a:t>,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краще</a:t>
            </a:r>
            <a:r>
              <a:rPr lang="ru-RU" sz="1600" dirty="0"/>
              <a:t>, </a:t>
            </a:r>
            <a:r>
              <a:rPr lang="ru-RU" sz="1600" dirty="0" err="1"/>
              <a:t>задоволена</a:t>
            </a:r>
            <a:r>
              <a:rPr lang="ru-RU" sz="1600" dirty="0"/>
              <a:t> </a:t>
            </a:r>
            <a:r>
              <a:rPr lang="ru-RU" sz="1600" dirty="0" err="1"/>
              <a:t>твоєю</a:t>
            </a:r>
            <a:r>
              <a:rPr lang="ru-RU" sz="1600" dirty="0"/>
              <a:t> </a:t>
            </a:r>
            <a:r>
              <a:rPr lang="ru-RU" sz="1600" dirty="0" err="1"/>
              <a:t>роботою</a:t>
            </a:r>
            <a:r>
              <a:rPr lang="ru-RU" sz="1600" dirty="0"/>
              <a:t>”;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розгорнуте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словесне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оцінювання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вчитель</a:t>
            </a:r>
            <a:r>
              <a:rPr lang="ru-RU" sz="1600" dirty="0" smtClean="0"/>
              <a:t> </a:t>
            </a:r>
            <a:r>
              <a:rPr lang="ru-RU" sz="1600" dirty="0" err="1"/>
              <a:t>аналізує</a:t>
            </a:r>
            <a:r>
              <a:rPr lang="ru-RU" sz="1600" dirty="0"/>
              <a:t> </a:t>
            </a:r>
            <a:r>
              <a:rPr lang="ru-RU" sz="1600" dirty="0" err="1"/>
              <a:t>хід</a:t>
            </a:r>
            <a:r>
              <a:rPr lang="ru-RU" sz="1600" dirty="0"/>
              <a:t> роботи, </a:t>
            </a:r>
            <a:r>
              <a:rPr lang="ru-RU" sz="1600" dirty="0" err="1"/>
              <a:t>її</a:t>
            </a:r>
            <a:r>
              <a:rPr lang="ru-RU" sz="1600" dirty="0"/>
              <a:t> результат, </a:t>
            </a:r>
            <a:r>
              <a:rPr lang="ru-RU" sz="1600" dirty="0" err="1"/>
              <a:t>коментує</a:t>
            </a:r>
            <a:r>
              <a:rPr lang="ru-RU" sz="1600" dirty="0"/>
              <a:t> </a:t>
            </a:r>
            <a:r>
              <a:rPr lang="ru-RU" sz="1600" dirty="0" err="1"/>
              <a:t>спосіб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, </a:t>
            </a:r>
            <a:r>
              <a:rPr lang="ru-RU" sz="1600" dirty="0" err="1"/>
              <a:t>показує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варте</a:t>
            </a:r>
            <a:r>
              <a:rPr lang="ru-RU" sz="1600" dirty="0"/>
              <a:t> </a:t>
            </a:r>
            <a:r>
              <a:rPr lang="ru-RU" sz="1600" dirty="0" err="1"/>
              <a:t>уваги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 smtClean="0"/>
              <a:t>);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ігрова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оцінка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</a:t>
            </a:r>
            <a:r>
              <a:rPr lang="ru-RU" sz="1600" dirty="0" err="1"/>
              <a:t>нагородження</a:t>
            </a:r>
            <a:r>
              <a:rPr lang="ru-RU" sz="1600" dirty="0"/>
              <a:t> </a:t>
            </a:r>
            <a:r>
              <a:rPr lang="ru-RU" sz="1600" dirty="0" err="1"/>
              <a:t>переможців</a:t>
            </a:r>
            <a:r>
              <a:rPr lang="ru-RU" sz="1600" dirty="0"/>
              <a:t> за </a:t>
            </a:r>
            <a:r>
              <a:rPr lang="ru-RU" sz="1600" dirty="0" err="1"/>
              <a:t>трудове</a:t>
            </a:r>
            <a:r>
              <a:rPr lang="ru-RU" sz="1600" dirty="0"/>
              <a:t> </a:t>
            </a:r>
            <a:r>
              <a:rPr lang="ru-RU" sz="1600" dirty="0" err="1"/>
              <a:t>зусилля</a:t>
            </a:r>
            <a:r>
              <a:rPr lang="ru-RU" sz="1600" dirty="0"/>
              <a:t> в </a:t>
            </a:r>
            <a:r>
              <a:rPr lang="ru-RU" sz="1600" dirty="0" err="1"/>
              <a:t>ігрових</a:t>
            </a:r>
            <a:r>
              <a:rPr lang="ru-RU" sz="1600" dirty="0"/>
              <a:t> формах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різними</a:t>
            </a:r>
            <a:r>
              <a:rPr lang="ru-RU" sz="1600" dirty="0"/>
              <a:t> </a:t>
            </a:r>
            <a:r>
              <a:rPr lang="ru-RU" sz="1600" dirty="0" err="1"/>
              <a:t>ігровими</a:t>
            </a:r>
            <a:r>
              <a:rPr lang="ru-RU" sz="1600" dirty="0"/>
              <a:t> атрибутами</a:t>
            </a:r>
            <a:r>
              <a:rPr lang="ru-RU" sz="1600" dirty="0" smtClean="0"/>
              <a:t>);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відзначення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активності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учнів</a:t>
            </a:r>
            <a:r>
              <a:rPr lang="ru-RU" sz="1600" dirty="0">
                <a:solidFill>
                  <a:srgbClr val="FF0000"/>
                </a:solidFill>
              </a:rPr>
              <a:t> на уроках </a:t>
            </a:r>
            <a:r>
              <a:rPr lang="ru-RU" sz="1600" dirty="0" err="1">
                <a:solidFill>
                  <a:srgbClr val="FF0000"/>
                </a:solidFill>
              </a:rPr>
              <a:t>умовними</a:t>
            </a:r>
            <a:r>
              <a:rPr lang="ru-RU" sz="1600" dirty="0">
                <a:solidFill>
                  <a:srgbClr val="FF0000"/>
                </a:solidFill>
              </a:rPr>
              <a:t> символами</a:t>
            </a:r>
            <a:r>
              <a:rPr lang="ru-RU" sz="1600" dirty="0"/>
              <a:t>, </a:t>
            </a:r>
            <a:r>
              <a:rPr lang="ru-RU" sz="1600" dirty="0" err="1"/>
              <a:t>фішками</a:t>
            </a:r>
            <a:r>
              <a:rPr lang="ru-RU" sz="1600" dirty="0"/>
              <a:t>, </a:t>
            </a:r>
            <a:r>
              <a:rPr lang="ru-RU" sz="1600" dirty="0" err="1"/>
              <a:t>геометричними</a:t>
            </a:r>
            <a:r>
              <a:rPr lang="ru-RU" sz="1600" dirty="0"/>
              <a:t> </a:t>
            </a:r>
            <a:r>
              <a:rPr lang="ru-RU" sz="1600" dirty="0" err="1"/>
              <a:t>фігурами</a:t>
            </a:r>
            <a:r>
              <a:rPr lang="ru-RU" sz="1600" dirty="0"/>
              <a:t>; 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dirty="0">
                <a:solidFill>
                  <a:srgbClr val="FF0000"/>
                </a:solidFill>
              </a:rPr>
              <a:t>перспективна і </a:t>
            </a:r>
            <a:r>
              <a:rPr lang="ru-RU" sz="1600" dirty="0" err="1">
                <a:solidFill>
                  <a:srgbClr val="FF0000"/>
                </a:solidFill>
              </a:rPr>
              <a:t>відстрочена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оцінка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</a:t>
            </a:r>
            <a:r>
              <a:rPr lang="ru-RU" sz="1600" dirty="0" err="1"/>
              <a:t>вчитель</a:t>
            </a:r>
            <a:r>
              <a:rPr lang="ru-RU" sz="1600" dirty="0"/>
              <a:t> </a:t>
            </a:r>
            <a:r>
              <a:rPr lang="ru-RU" sz="1600" dirty="0" err="1"/>
              <a:t>роз’яснює</a:t>
            </a:r>
            <a:r>
              <a:rPr lang="ru-RU" sz="1600" dirty="0"/>
              <a:t>, за </a:t>
            </a:r>
            <a:r>
              <a:rPr lang="ru-RU" sz="1600" dirty="0" err="1"/>
              <a:t>яких</a:t>
            </a:r>
            <a:r>
              <a:rPr lang="ru-RU" sz="1600" dirty="0"/>
              <a:t> умов </a:t>
            </a:r>
            <a:r>
              <a:rPr lang="ru-RU" sz="1600" dirty="0" err="1"/>
              <a:t>учень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в </a:t>
            </a:r>
            <a:r>
              <a:rPr lang="ru-RU" sz="1600" dirty="0" err="1"/>
              <a:t>перспективі</a:t>
            </a:r>
            <a:r>
              <a:rPr lang="ru-RU" sz="1600" dirty="0"/>
              <a:t> </a:t>
            </a:r>
            <a:r>
              <a:rPr lang="ru-RU" sz="1600" dirty="0" err="1"/>
              <a:t>одержати</a:t>
            </a:r>
            <a:r>
              <a:rPr lang="ru-RU" sz="1600" dirty="0"/>
              <a:t> </a:t>
            </a:r>
            <a:r>
              <a:rPr lang="ru-RU" sz="1600" dirty="0" err="1"/>
              <a:t>найвище</a:t>
            </a:r>
            <a:r>
              <a:rPr lang="ru-RU" sz="1600" dirty="0"/>
              <a:t> </a:t>
            </a:r>
            <a:r>
              <a:rPr lang="ru-RU" sz="1600" dirty="0" err="1"/>
              <a:t>схвалення</a:t>
            </a:r>
            <a:r>
              <a:rPr lang="ru-RU" sz="1600" dirty="0" smtClean="0"/>
              <a:t>);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динамічна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виставка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дитячих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робіт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з будь-</a:t>
            </a:r>
            <a:r>
              <a:rPr lang="ru-RU" sz="1600" dirty="0" err="1"/>
              <a:t>якого</a:t>
            </a:r>
            <a:r>
              <a:rPr lang="ru-RU" sz="1600" dirty="0"/>
              <a:t> виду </a:t>
            </a:r>
            <a:r>
              <a:rPr lang="ru-RU" sz="1600" dirty="0" err="1"/>
              <a:t>діяльності</a:t>
            </a:r>
            <a:r>
              <a:rPr lang="ru-RU" sz="1600" dirty="0"/>
              <a:t> для </a:t>
            </a:r>
            <a:r>
              <a:rPr lang="ru-RU" sz="1600" dirty="0" err="1"/>
              <a:t>ознайомлення</a:t>
            </a:r>
            <a:r>
              <a:rPr lang="ru-RU" sz="1600" dirty="0"/>
              <a:t> </a:t>
            </a:r>
            <a:r>
              <a:rPr lang="ru-RU" sz="1600" dirty="0" err="1"/>
              <a:t>колективу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, </a:t>
            </a:r>
            <a:r>
              <a:rPr lang="ru-RU" sz="1600" dirty="0" err="1"/>
              <a:t>батьків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0516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15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uk-UA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Критерії  оцінювання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0904" y="1259687"/>
            <a:ext cx="7179986" cy="42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рівні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навчальних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досягнень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молодших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школярів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оцінюються</a:t>
            </a:r>
            <a:r>
              <a:rPr lang="ru-RU" sz="1600" dirty="0">
                <a:solidFill>
                  <a:schemeClr val="tx2"/>
                </a:solidFill>
              </a:rPr>
              <a:t> в 1-2 </a:t>
            </a:r>
            <a:r>
              <a:rPr lang="ru-RU" sz="1600" dirty="0" err="1">
                <a:solidFill>
                  <a:schemeClr val="tx2"/>
                </a:solidFill>
              </a:rPr>
              <a:t>класах</a:t>
            </a:r>
            <a:r>
              <a:rPr lang="ru-RU" sz="1600" dirty="0">
                <a:solidFill>
                  <a:schemeClr val="tx2"/>
                </a:solidFill>
              </a:rPr>
              <a:t> вербально, в </a:t>
            </a:r>
            <a:r>
              <a:rPr lang="ru-RU" sz="1600" dirty="0" err="1">
                <a:solidFill>
                  <a:schemeClr val="tx2"/>
                </a:solidFill>
              </a:rPr>
              <a:t>оцінних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судженнях</a:t>
            </a:r>
            <a:r>
              <a:rPr lang="ru-RU" sz="1600" dirty="0">
                <a:solidFill>
                  <a:schemeClr val="tx2"/>
                </a:solidFill>
              </a:rPr>
              <a:t> і </a:t>
            </a:r>
            <a:r>
              <a:rPr lang="ru-RU" sz="1600" dirty="0" err="1">
                <a:solidFill>
                  <a:schemeClr val="tx2"/>
                </a:solidFill>
              </a:rPr>
              <a:t>висновках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>
                <a:solidFill>
                  <a:schemeClr val="tx2"/>
                </a:solidFill>
              </a:rPr>
              <a:t>учителя та </a:t>
            </a:r>
            <a:r>
              <a:rPr lang="ru-RU" sz="1600" dirty="0" err="1">
                <a:solidFill>
                  <a:schemeClr val="tx2"/>
                </a:solidFill>
              </a:rPr>
              <a:t>учнів</a:t>
            </a:r>
            <a:r>
              <a:rPr lang="ru-RU" sz="1600" smtClean="0">
                <a:solidFill>
                  <a:schemeClr val="tx2"/>
                </a:solidFill>
              </a:rPr>
              <a:t>,</a:t>
            </a:r>
          </a:p>
          <a:p>
            <a:r>
              <a:rPr lang="ru-RU" sz="160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у 3-4 </a:t>
            </a:r>
            <a:r>
              <a:rPr lang="ru-RU" sz="1600" dirty="0" err="1">
                <a:solidFill>
                  <a:schemeClr val="tx2"/>
                </a:solidFill>
              </a:rPr>
              <a:t>класах</a:t>
            </a:r>
            <a:r>
              <a:rPr lang="ru-RU" sz="1600" dirty="0">
                <a:solidFill>
                  <a:schemeClr val="tx2"/>
                </a:solidFill>
              </a:rPr>
              <a:t> - за 12-бальною школою </a:t>
            </a:r>
            <a:r>
              <a:rPr lang="ru-RU" sz="1600" dirty="0" err="1">
                <a:solidFill>
                  <a:schemeClr val="tx2"/>
                </a:solidFill>
              </a:rPr>
              <a:t>оцінок</a:t>
            </a:r>
            <a:r>
              <a:rPr lang="ru-RU" sz="1600" dirty="0">
                <a:solidFill>
                  <a:schemeClr val="tx2"/>
                </a:solidFill>
              </a:rPr>
              <a:t>, у 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кількісних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показниках</a:t>
            </a:r>
            <a:r>
              <a:rPr lang="ru-RU" sz="1600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269874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+mn-lt"/>
                <a:ea typeface="Times New Roman"/>
              </a:rPr>
              <a:t>Під поняттям </a:t>
            </a:r>
            <a:r>
              <a:rPr lang="uk-UA" sz="2400" b="1" i="1" dirty="0" err="1">
                <a:solidFill>
                  <a:srgbClr val="C00000"/>
                </a:solidFill>
                <a:latin typeface="+mn-lt"/>
                <a:ea typeface="Times New Roman"/>
              </a:rPr>
              <a:t>компетентнісний</a:t>
            </a:r>
            <a:r>
              <a:rPr lang="uk-UA" sz="2400" b="1" i="1" dirty="0">
                <a:solidFill>
                  <a:srgbClr val="C00000"/>
                </a:solidFill>
                <a:latin typeface="+mn-lt"/>
                <a:ea typeface="Times New Roman"/>
              </a:rPr>
              <a:t> підхід</a:t>
            </a:r>
            <a:r>
              <a:rPr lang="uk-UA" sz="2400" b="1" i="1" dirty="0">
                <a:latin typeface="+mn-lt"/>
                <a:ea typeface="Times New Roman"/>
              </a:rPr>
              <a:t> </a:t>
            </a:r>
            <a:r>
              <a:rPr lang="uk-UA" sz="2400" dirty="0">
                <a:latin typeface="+mn-lt"/>
                <a:ea typeface="Times New Roman"/>
              </a:rPr>
              <a:t>розуміють спрямованість освітнього процесу на формування й розвиток </a:t>
            </a:r>
            <a:r>
              <a:rPr lang="uk-UA" sz="2400" b="1" i="1" dirty="0">
                <a:latin typeface="+mn-lt"/>
                <a:ea typeface="Times New Roman"/>
              </a:rPr>
              <a:t>ключових</a:t>
            </a:r>
            <a:r>
              <a:rPr lang="uk-UA" sz="2400" i="1" dirty="0">
                <a:latin typeface="+mn-lt"/>
                <a:ea typeface="Times New Roman"/>
              </a:rPr>
              <a:t> </a:t>
            </a:r>
            <a:r>
              <a:rPr lang="uk-UA" sz="2400" dirty="0">
                <a:latin typeface="+mn-lt"/>
                <a:ea typeface="Times New Roman"/>
              </a:rPr>
              <a:t>і</a:t>
            </a:r>
            <a:r>
              <a:rPr lang="uk-UA" sz="2400" b="1" dirty="0">
                <a:latin typeface="+mn-lt"/>
                <a:ea typeface="Times New Roman"/>
              </a:rPr>
              <a:t> </a:t>
            </a:r>
            <a:r>
              <a:rPr lang="uk-UA" sz="2400" b="1" i="1" dirty="0">
                <a:latin typeface="+mn-lt"/>
                <a:ea typeface="Times New Roman"/>
              </a:rPr>
              <a:t>предметних </a:t>
            </a:r>
            <a:r>
              <a:rPr lang="uk-UA" sz="2400" b="1" i="1" dirty="0" err="1">
                <a:latin typeface="+mn-lt"/>
                <a:ea typeface="Times New Roman"/>
              </a:rPr>
              <a:t>компетентностей</a:t>
            </a:r>
            <a:r>
              <a:rPr lang="uk-UA" sz="2400" i="1" dirty="0">
                <a:latin typeface="+mn-lt"/>
                <a:ea typeface="Times New Roman"/>
              </a:rPr>
              <a:t> </a:t>
            </a:r>
            <a:r>
              <a:rPr lang="uk-UA" sz="2400" dirty="0">
                <a:latin typeface="+mn-lt"/>
                <a:ea typeface="Times New Roman"/>
              </a:rPr>
              <a:t>особистості, </a:t>
            </a:r>
            <a:r>
              <a:rPr lang="uk-UA" sz="2400" dirty="0">
                <a:latin typeface="+mn-lt"/>
              </a:rPr>
              <a:t>які покликані наблизити процес трудового навчання до життєвих потреб учня, його інтересів та природних здібностей</a:t>
            </a:r>
            <a:r>
              <a:rPr lang="uk-UA" sz="2400" i="1" dirty="0">
                <a:latin typeface="+mn-lt"/>
              </a:rPr>
              <a:t>.</a:t>
            </a:r>
          </a:p>
          <a:p>
            <a:pPr indent="450215" algn="just"/>
            <a:endParaRPr lang="en-US" sz="2400" b="1" i="1" dirty="0">
              <a:solidFill>
                <a:srgbClr val="FF0000"/>
              </a:solidFill>
              <a:latin typeface="+mn-lt"/>
            </a:endParaRPr>
          </a:p>
          <a:p>
            <a:pPr indent="450215" algn="just"/>
            <a:r>
              <a:rPr lang="uk-UA" sz="2400" b="1" i="1" dirty="0">
                <a:solidFill>
                  <a:srgbClr val="C00000"/>
                </a:solidFill>
                <a:latin typeface="+mn-lt"/>
              </a:rPr>
              <a:t>Ключова компетентність</a:t>
            </a:r>
            <a:r>
              <a:rPr lang="uk-UA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2400" dirty="0">
                <a:latin typeface="+mn-lt"/>
              </a:rPr>
              <a:t>– це знання, уміння і навички у комплексі зі сформованою життєвою позицією учня. </a:t>
            </a:r>
            <a:endParaRPr lang="ru-RU" sz="2400" dirty="0">
              <a:latin typeface="+mn-lt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9417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2 Subtítulo"/>
          <p:cNvSpPr txBox="1">
            <a:spLocks/>
          </p:cNvSpPr>
          <p:nvPr/>
        </p:nvSpPr>
        <p:spPr>
          <a:xfrm>
            <a:off x="179512" y="6525344"/>
            <a:ext cx="1822573" cy="23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: 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3</a:t>
            </a:r>
            <a:endParaRPr lang="es-ES" b="1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6372" y="3525121"/>
            <a:ext cx="2639827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Математична компетентність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16374" y="2445001"/>
            <a:ext cx="2639825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Уміння навчатися впродовж життя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6373" y="460524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Обізнаність та самовираження у сфері культури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036630" y="352512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Ініціативність і підприємливість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036630" y="460524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Соціальна та громадянська компетентності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275856" y="460524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Екологічна грамотність і здоровий спосіб життя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40466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У КОНЦЕПЦІЇ НОВОЇ УКРАЇНСЬКОЇ ШКОЛИ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ВИОКРЕМЛЮЮТЬ ТАКІ КЛЮЧОВІ КОМПЕТЕНТНОСТІ: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03599" y="1340768"/>
            <a:ext cx="2615462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>
                <a:solidFill>
                  <a:schemeClr val="tx1"/>
                </a:solidFill>
              </a:rPr>
              <a:t>Спілкування державною 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uk-UA" dirty="0">
                <a:solidFill>
                  <a:schemeClr val="tx1"/>
                </a:solidFill>
              </a:rPr>
              <a:t>(і рідною у разі відмінності) мовами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67035" y="1351355"/>
            <a:ext cx="266429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/>
              <a:t>Інформаційно-цифрова компетентність </a:t>
            </a:r>
            <a:endParaRPr lang="ru-RU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230730" y="1344266"/>
            <a:ext cx="2582539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Основні компетентності у природничих науках і технологіях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967034" y="2445001"/>
            <a:ext cx="266429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Спілкування іноземними мовами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64186" y="3040504"/>
            <a:ext cx="28479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</a:rPr>
              <a:t>КЛЮЧОВІ КОМПЕТЕНТНОСТІ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163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МЕТА: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акріпити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студентів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про урок як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основну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форму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організації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освітньої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роботи з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ознайомити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специфікою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типами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формами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роботи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структурою уроку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специфікою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використання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методів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прийомів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забезпечення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єдності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продуктивної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репродуктивної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пізнавальної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діяльності, системою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інструктажів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Розвивати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логічне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мислення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пам'ять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Виховувати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професійні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якості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вчителя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початкової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школи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664" y="3613666"/>
            <a:ext cx="2971800" cy="21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4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980728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rgbClr val="C00000"/>
                </a:solidFill>
              </a:rPr>
              <a:t>СПІЛЬНИМИ ДЛЯ ВСІХ КОМПЕТЕНТНОСТЕЙ Є ТАКІ ВМІННЯ:</a:t>
            </a:r>
          </a:p>
          <a:p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000" i="1" dirty="0"/>
              <a:t>• </a:t>
            </a:r>
            <a:r>
              <a:rPr lang="uk-UA" sz="2400" i="1" dirty="0"/>
              <a:t>уміння читати і розуміти прочитане;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уміння висловлювати думку усно і письмово;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критичне мислення;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здатність </a:t>
            </a:r>
            <a:r>
              <a:rPr lang="uk-UA" sz="2400" i="1" dirty="0" err="1"/>
              <a:t>логічно</a:t>
            </a:r>
            <a:r>
              <a:rPr lang="uk-UA" sz="2400" i="1" dirty="0"/>
              <a:t> обґрунтовувати позицію;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виявляти ініціативу;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творити;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уміння вирішувати проблеми, оцінювати ризики та </a:t>
            </a:r>
            <a:r>
              <a:rPr lang="en-US" sz="2400" i="1" dirty="0"/>
              <a:t>      </a:t>
            </a:r>
            <a:r>
              <a:rPr lang="uk-UA" sz="2400" i="1" dirty="0"/>
              <a:t>приймати рішення;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уміння </a:t>
            </a:r>
            <a:r>
              <a:rPr lang="uk-UA" sz="2400" i="1" dirty="0" err="1"/>
              <a:t>конструктивно</a:t>
            </a:r>
            <a:r>
              <a:rPr lang="uk-UA" sz="2400" i="1" dirty="0"/>
              <a:t> керувати емоціями;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застосовувати емоційний інтелект;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здатність співпрацювати в команді.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30179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715615" y="548680"/>
            <a:ext cx="7816825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uk-UA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ПЕРЕХІД ДО КОМПЕТЕНТНІСНОГО ПІДХОДУ В ОСВІТІ, ВИМАГАЄ СУТТЄВИХ ЗМІН В УСІХ ЛАНКАХ ПЕДАГОГІЧНОЇ СИСТЕМИ, А САМЕ: </a:t>
            </a: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5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83568" y="1556791"/>
            <a:ext cx="7874794" cy="3960441"/>
            <a:chOff x="683568" y="1556791"/>
            <a:chExt cx="7874794" cy="3960441"/>
          </a:xfrm>
        </p:grpSpPr>
        <p:sp>
          <p:nvSpPr>
            <p:cNvPr id="34" name="Блок-схема: сохраненные данные 33"/>
            <p:cNvSpPr/>
            <p:nvPr/>
          </p:nvSpPr>
          <p:spPr>
            <a:xfrm>
              <a:off x="715616" y="4581128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Блок-схема: сохраненные данные 32"/>
            <p:cNvSpPr/>
            <p:nvPr/>
          </p:nvSpPr>
          <p:spPr>
            <a:xfrm>
              <a:off x="683568" y="3573015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2" name="Блок-схема: сохраненные данные 31"/>
            <p:cNvSpPr/>
            <p:nvPr/>
          </p:nvSpPr>
          <p:spPr>
            <a:xfrm>
              <a:off x="683568" y="2564903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6" name="Блок-схема: сохраненные данные 5"/>
            <p:cNvSpPr/>
            <p:nvPr/>
          </p:nvSpPr>
          <p:spPr>
            <a:xfrm>
              <a:off x="715616" y="1556791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49" name="2 Marcador de contenido"/>
            <p:cNvSpPr txBox="1">
              <a:spLocks/>
            </p:cNvSpPr>
            <p:nvPr/>
          </p:nvSpPr>
          <p:spPr>
            <a:xfrm>
              <a:off x="892512" y="1980084"/>
              <a:ext cx="3014812" cy="353714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83067" y="1700808"/>
              <a:ext cx="2208813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uk-UA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цінностях, меті і результатах освіти 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9632" y="2812822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освіти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9632" y="3717032"/>
              <a:ext cx="2280900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педагогічній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діяльності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вчителя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1640" y="4657188"/>
              <a:ext cx="2313551" cy="78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технологічному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забезпеченні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освітнього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процесу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23928" y="1584249"/>
              <a:ext cx="5008512" cy="784830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  <a:spcBef>
                  <a:spcPts val="0"/>
                </a:spcBef>
                <a:tabLst>
                  <a:tab pos="266700" algn="l"/>
                </a:tabLst>
              </a:pP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 засвоєння системи знань, умінь і навичок до формування базових соціальних і предметних компетенцій сучасного </a:t>
              </a:r>
              <a:r>
                <a:rPr lang="uk-UA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фахіця</a:t>
              </a: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23928" y="2598003"/>
              <a:ext cx="5008512" cy="830997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дисциплінарно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розкиданої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абстрактної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теоретичної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інформації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зорієнтовуючої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компетентних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дій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вчинків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23928" y="3645024"/>
              <a:ext cx="5008512" cy="754053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монологічного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викладу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педагогіки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творчої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співпраці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діалогу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учитель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учень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49850" y="4634552"/>
              <a:ext cx="5008512" cy="738664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традиційних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«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повідомляючих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інноваційних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технологій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15443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6</a:t>
            </a:r>
            <a:endParaRPr lang="es-HN" b="1" dirty="0"/>
          </a:p>
        </p:txBody>
      </p:sp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309320"/>
            <a:ext cx="365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80728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Спеціальні методичні компетенції: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uk-UA" sz="20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цільова</a:t>
            </a:r>
            <a:r>
              <a:rPr lang="uk-UA" sz="2400" dirty="0"/>
              <a:t> (уміння педагога визначати цілі навчання);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змістовна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dirty="0"/>
              <a:t>(уміння визначати зміст навчання);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проектувальна</a:t>
            </a:r>
            <a:r>
              <a:rPr lang="uk-UA" sz="2400" b="1" dirty="0"/>
              <a:t> </a:t>
            </a:r>
            <a:r>
              <a:rPr lang="uk-UA" sz="2400" dirty="0"/>
              <a:t>(уміння проектувати освітній процес);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рефлексивна</a:t>
            </a:r>
            <a:r>
              <a:rPr lang="uk-UA" sz="2400" dirty="0"/>
              <a:t> (уміння обґрунтовувати ефективність обраних методичних підходів);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моніторингова</a:t>
            </a:r>
            <a:r>
              <a:rPr lang="uk-UA" sz="2400" dirty="0"/>
              <a:t> (уміння відслідковувати результати навчання).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960608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ownloads\3D_Figures\3D_Figures\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0" y="44624"/>
            <a:ext cx="6055296" cy="60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0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7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5" name="Picture 4" descr="http://fotohomka.ru/images/Nov/02/6800a0663a79985d928c829f2fe86ac8/mini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168"/>
          <a:stretch/>
        </p:blipFill>
        <p:spPr bwMode="auto">
          <a:xfrm>
            <a:off x="6012160" y="3245668"/>
            <a:ext cx="2304256" cy="228774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2190516"/>
              </p:ext>
            </p:extLst>
          </p:nvPr>
        </p:nvGraphicFramePr>
        <p:xfrm>
          <a:off x="1600986" y="2492896"/>
          <a:ext cx="3763102" cy="211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6510" y="1340768"/>
            <a:ext cx="243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C00000"/>
                </a:solidFill>
              </a:rPr>
              <a:t>ПРОФЕСІЙНІ УМІННЯ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1511482"/>
              </p:ext>
            </p:extLst>
          </p:nvPr>
        </p:nvGraphicFramePr>
        <p:xfrm>
          <a:off x="5724128" y="476672"/>
          <a:ext cx="259327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85927292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0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8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083859" y="862690"/>
            <a:ext cx="6688346" cy="4366510"/>
            <a:chOff x="810241" y="476672"/>
            <a:chExt cx="7290151" cy="505876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768414" y="5015024"/>
              <a:ext cx="6306890" cy="5204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TextBox 12"/>
            <p:cNvSpPr txBox="1"/>
            <p:nvPr/>
          </p:nvSpPr>
          <p:spPr>
            <a:xfrm rot="16200000">
              <a:off x="-766216" y="2775430"/>
              <a:ext cx="3991588" cy="838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МЕТА УРОКУ</a:t>
              </a:r>
              <a:endPara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476672"/>
              <a:ext cx="6307955" cy="2954176"/>
              <a:chOff x="1477273" y="1412300"/>
              <a:chExt cx="6097029" cy="2695475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477273" y="1782586"/>
                <a:ext cx="6096000" cy="43777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1" name="Полилиния 30"/>
              <p:cNvSpPr/>
              <p:nvPr/>
            </p:nvSpPr>
            <p:spPr>
              <a:xfrm>
                <a:off x="1828800" y="1412300"/>
                <a:ext cx="4267200" cy="659048"/>
              </a:xfrm>
              <a:custGeom>
                <a:avLst/>
                <a:gdLst>
                  <a:gd name="connsiteX0" fmla="*/ 0 w 4267200"/>
                  <a:gd name="connsiteY0" fmla="*/ 168895 h 1013349"/>
                  <a:gd name="connsiteX1" fmla="*/ 168895 w 4267200"/>
                  <a:gd name="connsiteY1" fmla="*/ 0 h 1013349"/>
                  <a:gd name="connsiteX2" fmla="*/ 4098305 w 4267200"/>
                  <a:gd name="connsiteY2" fmla="*/ 0 h 1013349"/>
                  <a:gd name="connsiteX3" fmla="*/ 4267200 w 4267200"/>
                  <a:gd name="connsiteY3" fmla="*/ 168895 h 1013349"/>
                  <a:gd name="connsiteX4" fmla="*/ 4267200 w 4267200"/>
                  <a:gd name="connsiteY4" fmla="*/ 844454 h 1013349"/>
                  <a:gd name="connsiteX5" fmla="*/ 4098305 w 4267200"/>
                  <a:gd name="connsiteY5" fmla="*/ 1013349 h 1013349"/>
                  <a:gd name="connsiteX6" fmla="*/ 168895 w 4267200"/>
                  <a:gd name="connsiteY6" fmla="*/ 1013349 h 1013349"/>
                  <a:gd name="connsiteX7" fmla="*/ 0 w 4267200"/>
                  <a:gd name="connsiteY7" fmla="*/ 844454 h 1013349"/>
                  <a:gd name="connsiteX8" fmla="*/ 0 w 4267200"/>
                  <a:gd name="connsiteY8" fmla="*/ 168895 h 101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7200" h="1013349">
                    <a:moveTo>
                      <a:pt x="0" y="168895"/>
                    </a:moveTo>
                    <a:cubicBezTo>
                      <a:pt x="0" y="75617"/>
                      <a:pt x="75617" y="0"/>
                      <a:pt x="168895" y="0"/>
                    </a:cubicBezTo>
                    <a:lnTo>
                      <a:pt x="4098305" y="0"/>
                    </a:lnTo>
                    <a:cubicBezTo>
                      <a:pt x="4191583" y="0"/>
                      <a:pt x="4267200" y="75617"/>
                      <a:pt x="4267200" y="168895"/>
                    </a:cubicBezTo>
                    <a:lnTo>
                      <a:pt x="4267200" y="844454"/>
                    </a:lnTo>
                    <a:cubicBezTo>
                      <a:pt x="4267200" y="937732"/>
                      <a:pt x="4191583" y="1013349"/>
                      <a:pt x="4098305" y="1013349"/>
                    </a:cubicBezTo>
                    <a:lnTo>
                      <a:pt x="168895" y="1013349"/>
                    </a:lnTo>
                    <a:cubicBezTo>
                      <a:pt x="75617" y="1013349"/>
                      <a:pt x="0" y="937732"/>
                      <a:pt x="0" y="844454"/>
                    </a:cubicBezTo>
                    <a:lnTo>
                      <a:pt x="0" y="168895"/>
                    </a:lnTo>
                    <a:close/>
                  </a:path>
                </a:pathLst>
              </a:custGeom>
              <a:solidFill>
                <a:srgbClr val="91B91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0758" tIns="49468" rIns="210758" bIns="49468" numCol="1" spcCol="1270" anchor="ctr" anchorCtr="0">
                <a:noAutofit/>
              </a:bodyPr>
              <a:lstStyle/>
              <a:p>
                <a:pPr lvl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Задачі уроку</a:t>
                </a:r>
                <a:endParaRPr lang="ru-RU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477273" y="2692132"/>
                <a:ext cx="6096000" cy="4689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3" name="Полилиния 32"/>
              <p:cNvSpPr/>
              <p:nvPr/>
            </p:nvSpPr>
            <p:spPr>
              <a:xfrm>
                <a:off x="1825274" y="2354749"/>
                <a:ext cx="4267200" cy="663858"/>
              </a:xfrm>
              <a:custGeom>
                <a:avLst/>
                <a:gdLst>
                  <a:gd name="connsiteX0" fmla="*/ 0 w 4267200"/>
                  <a:gd name="connsiteY0" fmla="*/ 171703 h 1030200"/>
                  <a:gd name="connsiteX1" fmla="*/ 171703 w 4267200"/>
                  <a:gd name="connsiteY1" fmla="*/ 0 h 1030200"/>
                  <a:gd name="connsiteX2" fmla="*/ 4095497 w 4267200"/>
                  <a:gd name="connsiteY2" fmla="*/ 0 h 1030200"/>
                  <a:gd name="connsiteX3" fmla="*/ 4267200 w 4267200"/>
                  <a:gd name="connsiteY3" fmla="*/ 171703 h 1030200"/>
                  <a:gd name="connsiteX4" fmla="*/ 4267200 w 4267200"/>
                  <a:gd name="connsiteY4" fmla="*/ 858497 h 1030200"/>
                  <a:gd name="connsiteX5" fmla="*/ 4095497 w 4267200"/>
                  <a:gd name="connsiteY5" fmla="*/ 1030200 h 1030200"/>
                  <a:gd name="connsiteX6" fmla="*/ 171703 w 4267200"/>
                  <a:gd name="connsiteY6" fmla="*/ 1030200 h 1030200"/>
                  <a:gd name="connsiteX7" fmla="*/ 0 w 4267200"/>
                  <a:gd name="connsiteY7" fmla="*/ 858497 h 1030200"/>
                  <a:gd name="connsiteX8" fmla="*/ 0 w 4267200"/>
                  <a:gd name="connsiteY8" fmla="*/ 171703 h 10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7200" h="1030200">
                    <a:moveTo>
                      <a:pt x="0" y="171703"/>
                    </a:moveTo>
                    <a:cubicBezTo>
                      <a:pt x="0" y="76874"/>
                      <a:pt x="76874" y="0"/>
                      <a:pt x="171703" y="0"/>
                    </a:cubicBezTo>
                    <a:lnTo>
                      <a:pt x="4095497" y="0"/>
                    </a:lnTo>
                    <a:cubicBezTo>
                      <a:pt x="4190326" y="0"/>
                      <a:pt x="4267200" y="76874"/>
                      <a:pt x="4267200" y="171703"/>
                    </a:cubicBezTo>
                    <a:lnTo>
                      <a:pt x="4267200" y="858497"/>
                    </a:lnTo>
                    <a:cubicBezTo>
                      <a:pt x="4267200" y="953326"/>
                      <a:pt x="4190326" y="1030200"/>
                      <a:pt x="4095497" y="1030200"/>
                    </a:cubicBezTo>
                    <a:lnTo>
                      <a:pt x="171703" y="1030200"/>
                    </a:lnTo>
                    <a:cubicBezTo>
                      <a:pt x="76874" y="1030200"/>
                      <a:pt x="0" y="953326"/>
                      <a:pt x="0" y="858497"/>
                    </a:cubicBezTo>
                    <a:lnTo>
                      <a:pt x="0" y="171703"/>
                    </a:lnTo>
                    <a:close/>
                  </a:path>
                </a:pathLst>
              </a:custGeom>
              <a:solidFill>
                <a:srgbClr val="91B91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1580" tIns="50290" rIns="211580" bIns="50290" numCol="1" spcCol="1270" anchor="ctr" anchorCtr="0">
                <a:noAutofit/>
              </a:bodyPr>
              <a:lstStyle/>
              <a:p>
                <a:pPr lvl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kern="1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Зміст навчання</a:t>
                </a:r>
                <a:endParaRPr lang="ru-RU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478302" y="3632935"/>
                <a:ext cx="6096000" cy="47484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5" name="Полилиния 34"/>
              <p:cNvSpPr/>
              <p:nvPr/>
            </p:nvSpPr>
            <p:spPr>
              <a:xfrm>
                <a:off x="1835900" y="3295473"/>
                <a:ext cx="4267200" cy="637507"/>
              </a:xfrm>
              <a:custGeom>
                <a:avLst/>
                <a:gdLst>
                  <a:gd name="connsiteX0" fmla="*/ 0 w 4267200"/>
                  <a:gd name="connsiteY0" fmla="*/ 141110 h 846645"/>
                  <a:gd name="connsiteX1" fmla="*/ 141110 w 4267200"/>
                  <a:gd name="connsiteY1" fmla="*/ 0 h 846645"/>
                  <a:gd name="connsiteX2" fmla="*/ 4126090 w 4267200"/>
                  <a:gd name="connsiteY2" fmla="*/ 0 h 846645"/>
                  <a:gd name="connsiteX3" fmla="*/ 4267200 w 4267200"/>
                  <a:gd name="connsiteY3" fmla="*/ 141110 h 846645"/>
                  <a:gd name="connsiteX4" fmla="*/ 4267200 w 4267200"/>
                  <a:gd name="connsiteY4" fmla="*/ 705535 h 846645"/>
                  <a:gd name="connsiteX5" fmla="*/ 4126090 w 4267200"/>
                  <a:gd name="connsiteY5" fmla="*/ 846645 h 846645"/>
                  <a:gd name="connsiteX6" fmla="*/ 141110 w 4267200"/>
                  <a:gd name="connsiteY6" fmla="*/ 846645 h 846645"/>
                  <a:gd name="connsiteX7" fmla="*/ 0 w 4267200"/>
                  <a:gd name="connsiteY7" fmla="*/ 705535 h 846645"/>
                  <a:gd name="connsiteX8" fmla="*/ 0 w 4267200"/>
                  <a:gd name="connsiteY8" fmla="*/ 141110 h 84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7200" h="846645">
                    <a:moveTo>
                      <a:pt x="0" y="141110"/>
                    </a:moveTo>
                    <a:cubicBezTo>
                      <a:pt x="0" y="63177"/>
                      <a:pt x="63177" y="0"/>
                      <a:pt x="141110" y="0"/>
                    </a:cubicBezTo>
                    <a:lnTo>
                      <a:pt x="4126090" y="0"/>
                    </a:lnTo>
                    <a:cubicBezTo>
                      <a:pt x="4204023" y="0"/>
                      <a:pt x="4267200" y="63177"/>
                      <a:pt x="4267200" y="141110"/>
                    </a:cubicBezTo>
                    <a:lnTo>
                      <a:pt x="4267200" y="705535"/>
                    </a:lnTo>
                    <a:cubicBezTo>
                      <a:pt x="4267200" y="783468"/>
                      <a:pt x="4204023" y="846645"/>
                      <a:pt x="4126090" y="846645"/>
                    </a:cubicBezTo>
                    <a:lnTo>
                      <a:pt x="141110" y="846645"/>
                    </a:lnTo>
                    <a:cubicBezTo>
                      <a:pt x="63177" y="846645"/>
                      <a:pt x="0" y="783468"/>
                      <a:pt x="0" y="705535"/>
                    </a:cubicBezTo>
                    <a:lnTo>
                      <a:pt x="0" y="141110"/>
                    </a:lnTo>
                    <a:close/>
                  </a:path>
                </a:pathLst>
              </a:custGeom>
              <a:solidFill>
                <a:srgbClr val="91B91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2620" tIns="41330" rIns="202620" bIns="41330" numCol="1" spcCol="1270" anchor="ctr" anchorCtr="0">
                <a:noAutofit/>
              </a:bodyPr>
              <a:lstStyle/>
              <a:p>
                <a:pPr lvl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kern="1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Методи навчання</a:t>
                </a:r>
                <a:endParaRPr lang="ru-RU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1793502" y="3970049"/>
              <a:ext cx="6306890" cy="5409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2109634" y="3620704"/>
              <a:ext cx="4414823" cy="698692"/>
            </a:xfrm>
            <a:custGeom>
              <a:avLst/>
              <a:gdLst>
                <a:gd name="connsiteX0" fmla="*/ 0 w 4267200"/>
                <a:gd name="connsiteY0" fmla="*/ 141110 h 846645"/>
                <a:gd name="connsiteX1" fmla="*/ 141110 w 4267200"/>
                <a:gd name="connsiteY1" fmla="*/ 0 h 846645"/>
                <a:gd name="connsiteX2" fmla="*/ 4126090 w 4267200"/>
                <a:gd name="connsiteY2" fmla="*/ 0 h 846645"/>
                <a:gd name="connsiteX3" fmla="*/ 4267200 w 4267200"/>
                <a:gd name="connsiteY3" fmla="*/ 141110 h 846645"/>
                <a:gd name="connsiteX4" fmla="*/ 4267200 w 4267200"/>
                <a:gd name="connsiteY4" fmla="*/ 705535 h 846645"/>
                <a:gd name="connsiteX5" fmla="*/ 4126090 w 4267200"/>
                <a:gd name="connsiteY5" fmla="*/ 846645 h 846645"/>
                <a:gd name="connsiteX6" fmla="*/ 141110 w 4267200"/>
                <a:gd name="connsiteY6" fmla="*/ 846645 h 846645"/>
                <a:gd name="connsiteX7" fmla="*/ 0 w 4267200"/>
                <a:gd name="connsiteY7" fmla="*/ 705535 h 846645"/>
                <a:gd name="connsiteX8" fmla="*/ 0 w 4267200"/>
                <a:gd name="connsiteY8" fmla="*/ 141110 h 84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846645">
                  <a:moveTo>
                    <a:pt x="0" y="141110"/>
                  </a:moveTo>
                  <a:cubicBezTo>
                    <a:pt x="0" y="63177"/>
                    <a:pt x="63177" y="0"/>
                    <a:pt x="141110" y="0"/>
                  </a:cubicBezTo>
                  <a:lnTo>
                    <a:pt x="4126090" y="0"/>
                  </a:lnTo>
                  <a:cubicBezTo>
                    <a:pt x="4204023" y="0"/>
                    <a:pt x="4267200" y="63177"/>
                    <a:pt x="4267200" y="141110"/>
                  </a:cubicBezTo>
                  <a:lnTo>
                    <a:pt x="4267200" y="705535"/>
                  </a:lnTo>
                  <a:cubicBezTo>
                    <a:pt x="4267200" y="783468"/>
                    <a:pt x="4204023" y="846645"/>
                    <a:pt x="4126090" y="846645"/>
                  </a:cubicBezTo>
                  <a:lnTo>
                    <a:pt x="141110" y="846645"/>
                  </a:lnTo>
                  <a:cubicBezTo>
                    <a:pt x="63177" y="846645"/>
                    <a:pt x="0" y="783468"/>
                    <a:pt x="0" y="705535"/>
                  </a:cubicBezTo>
                  <a:lnTo>
                    <a:pt x="0" y="141110"/>
                  </a:lnTo>
                  <a:close/>
                </a:path>
              </a:pathLst>
            </a:custGeom>
            <a:solidFill>
              <a:srgbClr val="91B913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20" tIns="41330" rIns="202620" bIns="413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Засоби навчання</a:t>
              </a:r>
              <a:endParaRPr lang="ru-RU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109634" y="4707596"/>
              <a:ext cx="4414823" cy="698692"/>
            </a:xfrm>
            <a:custGeom>
              <a:avLst/>
              <a:gdLst>
                <a:gd name="connsiteX0" fmla="*/ 0 w 4267200"/>
                <a:gd name="connsiteY0" fmla="*/ 141110 h 846645"/>
                <a:gd name="connsiteX1" fmla="*/ 141110 w 4267200"/>
                <a:gd name="connsiteY1" fmla="*/ 0 h 846645"/>
                <a:gd name="connsiteX2" fmla="*/ 4126090 w 4267200"/>
                <a:gd name="connsiteY2" fmla="*/ 0 h 846645"/>
                <a:gd name="connsiteX3" fmla="*/ 4267200 w 4267200"/>
                <a:gd name="connsiteY3" fmla="*/ 141110 h 846645"/>
                <a:gd name="connsiteX4" fmla="*/ 4267200 w 4267200"/>
                <a:gd name="connsiteY4" fmla="*/ 705535 h 846645"/>
                <a:gd name="connsiteX5" fmla="*/ 4126090 w 4267200"/>
                <a:gd name="connsiteY5" fmla="*/ 846645 h 846645"/>
                <a:gd name="connsiteX6" fmla="*/ 141110 w 4267200"/>
                <a:gd name="connsiteY6" fmla="*/ 846645 h 846645"/>
                <a:gd name="connsiteX7" fmla="*/ 0 w 4267200"/>
                <a:gd name="connsiteY7" fmla="*/ 705535 h 846645"/>
                <a:gd name="connsiteX8" fmla="*/ 0 w 4267200"/>
                <a:gd name="connsiteY8" fmla="*/ 141110 h 84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846645">
                  <a:moveTo>
                    <a:pt x="0" y="141110"/>
                  </a:moveTo>
                  <a:cubicBezTo>
                    <a:pt x="0" y="63177"/>
                    <a:pt x="63177" y="0"/>
                    <a:pt x="141110" y="0"/>
                  </a:cubicBezTo>
                  <a:lnTo>
                    <a:pt x="4126090" y="0"/>
                  </a:lnTo>
                  <a:cubicBezTo>
                    <a:pt x="4204023" y="0"/>
                    <a:pt x="4267200" y="63177"/>
                    <a:pt x="4267200" y="141110"/>
                  </a:cubicBezTo>
                  <a:lnTo>
                    <a:pt x="4267200" y="705535"/>
                  </a:lnTo>
                  <a:cubicBezTo>
                    <a:pt x="4267200" y="783468"/>
                    <a:pt x="4204023" y="846645"/>
                    <a:pt x="4126090" y="846645"/>
                  </a:cubicBezTo>
                  <a:lnTo>
                    <a:pt x="141110" y="846645"/>
                  </a:lnTo>
                  <a:cubicBezTo>
                    <a:pt x="63177" y="846645"/>
                    <a:pt x="0" y="783468"/>
                    <a:pt x="0" y="705535"/>
                  </a:cubicBezTo>
                  <a:lnTo>
                    <a:pt x="0" y="141110"/>
                  </a:lnTo>
                  <a:close/>
                </a:path>
              </a:pathLst>
            </a:custGeom>
            <a:solidFill>
              <a:srgbClr val="91B913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20" tIns="41330" rIns="202620" bIns="413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Форми навчання</a:t>
              </a:r>
              <a:endParaRPr lang="ru-RU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380312" y="1368264"/>
              <a:ext cx="0" cy="511073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380312" y="2399362"/>
              <a:ext cx="0" cy="511073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380312" y="3430848"/>
              <a:ext cx="0" cy="511073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392998" y="4510968"/>
              <a:ext cx="0" cy="502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41186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9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692696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ЗАВДАННЯМИ СУЧАСНОГО УРОКУ, ЗОРІЄНТОВАНОГО НА РЕАЛІЗАЦІЮ КОМПЕТЕНТНІСНОГО ПІДХОДУ В НАВЧАННІ Є:</a:t>
            </a:r>
            <a:endParaRPr lang="ru-RU" sz="2000" b="1" dirty="0">
              <a:solidFill>
                <a:srgbClr val="C00000"/>
              </a:solidFill>
            </a:endParaRPr>
          </a:p>
          <a:p>
            <a:pPr indent="447675"/>
            <a:endParaRPr lang="uk-UA" dirty="0">
              <a:solidFill>
                <a:schemeClr val="accent6">
                  <a:lumMod val="75000"/>
                </a:schemeClr>
              </a:solidFill>
            </a:endParaRP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підвищення рівня мотивації учнів;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використання  суб’єктивного досвіду набутого учнями;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ефективне та творче застосування набутих знань та досвіду на практиці;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формування у учнів навичок отримувати, осмислювати та використовувати інформацію з різних джерел;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організаційна чіткість і оптимізація кожного уроку;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підвищення рівня самоосвітньої та творчої активності учнів;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створення умов для інтенсифікації навчально-виховного процесу;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наявність контролю, самоконтролю та взаємоконтролю  за процесом навчання;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формування моральних цінностей особистості;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розвиток соціальних та комунікативних здібностей учнів;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створення ситуації успіху.</a:t>
            </a:r>
          </a:p>
        </p:txBody>
      </p:sp>
    </p:spTree>
    <p:extLst>
      <p:ext uri="{BB962C8B-B14F-4D97-AF65-F5344CB8AC3E}">
        <p14:creationId xmlns:p14="http://schemas.microsoft.com/office/powerpoint/2010/main" val="78728916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8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91880" y="170080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СТРУКТУРИ УРОКУ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2443" y="2258869"/>
            <a:ext cx="523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ПІДГОТОВКИ</a:t>
            </a:r>
          </a:p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ОРГАНІЗАЦІЇ УРОКУ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284984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ЗМІСТУ УРОКУ І</a:t>
            </a:r>
          </a:p>
          <a:p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 НАВЧАННЯ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347101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ТЕХНІКИ</a:t>
            </a:r>
          </a:p>
          <a:p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УРОКУ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620688"/>
            <a:ext cx="4164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ВИМОГИ ДО УРОКУ</a:t>
            </a:r>
            <a:endParaRPr lang="ru-RU" sz="3600" b="1" dirty="0"/>
          </a:p>
        </p:txBody>
      </p:sp>
      <p:pic>
        <p:nvPicPr>
          <p:cNvPr id="2050" name="Picture 2" descr="C:\Users\Администратор\Downloads\3D_Figures\3D_Figures\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1" y="971573"/>
            <a:ext cx="3895299" cy="51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78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9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7" y="975013"/>
            <a:ext cx="7816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СТРУКТУРИ УРОКУ ВКЛЮЧАЮТЬ: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чітко визначені цілі та завдання уроку;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визначення типу уроку, органічний зв’язок усіх його частин;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зв’язок уроку з попереднім </a:t>
            </a:r>
            <a:r>
              <a:rPr lang="uk-UA" dirty="0" err="1"/>
              <a:t>уроком</a:t>
            </a:r>
            <a:r>
              <a:rPr lang="uk-UA" dirty="0"/>
              <a:t> і формування перспективи на наступний;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вибір оптимальних, виходячи із цілей і завдань уроку, методів вивчення і закріплення нового матеріалу;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раціональність проведення рефлексії уроку;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оптимальність домашнього завдання (форма, обсяг, запис у щоденнику, облік індивідуальних особливостей і т. д.).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06975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10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9714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ПІДГОТОВКИ ТА ОРГАНІЗАЦІЇ УРОКУ ПЕРДБАЧАЮТЬ: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підготовку та використання демонстраційного і роздавального матеріалу;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можливість для учнів одержувати частину завдань самостійно під керівництвом учителя;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використання контролю і самоконтролю учнів у процесі виконання навчальних завдань;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перевірку і самоперевірку після виконання ними завдання;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виділення складних моментів нової теми, вибір методики їхнього пояснення.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9810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11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9714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ЗМІСТУ УРОКУ І ПРОЦЕСУ НАВЧАННЯ ВКЛЮЧАЮТЬ: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сприяння розвитку пізнавальних процесів учнів (сприйняття, пам’яті, уваги, мислення, мовлення);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формування якостей особистості школярів (дисциплінованості, акуратності, ініціативності і т. д.);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сприяння формуванню позитивного відношення учнів до навчання.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3914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3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uk-UA" dirty="0" smtClean="0">
                <a:solidFill>
                  <a:srgbClr val="444444"/>
                </a:solidFill>
                <a:latin typeface="Open Sans"/>
              </a:rPr>
              <a:t>ПЛАН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119" y="1859340"/>
            <a:ext cx="7840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 1.Специфіка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2.Типи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3.Структура уроку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4.Форми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роботи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5.Специфіка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використання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методів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прийомів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en-US" dirty="0">
                <a:solidFill>
                  <a:srgbClr val="444444"/>
                </a:solidFill>
                <a:latin typeface="Open Sans"/>
              </a:rPr>
              <a:t>6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.Система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інструктажів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874" y="4010384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0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12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9714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ТЕХНІКИ ПРОВЕДЕННЯ УРОКУ ПЕРЕДБАЧАЮТЬ: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певний ритм і темп уроку оптимальний для учнів класу;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сприятливий психологічний клімат на </a:t>
            </a:r>
            <a:r>
              <a:rPr lang="uk-UA" dirty="0" err="1"/>
              <a:t>уроці</a:t>
            </a:r>
            <a:r>
              <a:rPr lang="uk-UA" dirty="0"/>
              <a:t> (взаємна доброзичливість, готовність учителя прийти на допомогу учневі і т. д.);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взаємне співробітництво вчителя й учнів, педагогічний такт;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використання різних видів діяльності учнів, підтримання інтересу до уроку.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6284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13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12442" y="3991950"/>
            <a:ext cx="5236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Наказ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08.10.2019 року № 1273 </a:t>
            </a:r>
            <a:endParaRPr lang="ru-RU" sz="16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1844823"/>
            <a:ext cx="5904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Типова </a:t>
            </a:r>
            <a:r>
              <a:rPr lang="ru-RU" sz="1600" b="1" dirty="0" err="1">
                <a:solidFill>
                  <a:schemeClr val="accent1"/>
                </a:solidFill>
              </a:rPr>
              <a:t>освітня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програма</a:t>
            </a:r>
            <a:r>
              <a:rPr lang="ru-RU" sz="1600" b="1" dirty="0">
                <a:solidFill>
                  <a:schemeClr val="accent1"/>
                </a:solidFill>
              </a:rPr>
              <a:t>, </a:t>
            </a:r>
            <a:r>
              <a:rPr lang="ru-RU" sz="1600" b="1" dirty="0" err="1">
                <a:solidFill>
                  <a:schemeClr val="accent1"/>
                </a:solidFill>
              </a:rPr>
              <a:t>розроблена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під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керівництвом</a:t>
            </a:r>
            <a:r>
              <a:rPr lang="ru-RU" sz="1600" b="1" dirty="0">
                <a:solidFill>
                  <a:schemeClr val="accent1"/>
                </a:solidFill>
              </a:rPr>
              <a:t> Савченко О. Я. </a:t>
            </a:r>
            <a:r>
              <a:rPr lang="ru-RU" sz="1600" b="1" dirty="0" smtClean="0">
                <a:solidFill>
                  <a:schemeClr val="accent1"/>
                </a:solidFill>
              </a:rPr>
              <a:t>1- 2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клас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b="1" dirty="0">
                <a:solidFill>
                  <a:schemeClr val="accent1"/>
                </a:solidFill>
              </a:rPr>
              <a:t>Типова </a:t>
            </a:r>
            <a:r>
              <a:rPr lang="ru-RU" sz="1600" b="1" dirty="0" err="1">
                <a:solidFill>
                  <a:schemeClr val="accent1"/>
                </a:solidFill>
              </a:rPr>
              <a:t>освітня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програма</a:t>
            </a:r>
            <a:r>
              <a:rPr lang="ru-RU" sz="1600" b="1" dirty="0">
                <a:solidFill>
                  <a:schemeClr val="accent1"/>
                </a:solidFill>
              </a:rPr>
              <a:t>, </a:t>
            </a:r>
            <a:r>
              <a:rPr lang="ru-RU" sz="1600" b="1" dirty="0" err="1">
                <a:solidFill>
                  <a:schemeClr val="accent1"/>
                </a:solidFill>
              </a:rPr>
              <a:t>розроблена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під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керівництвом</a:t>
            </a:r>
            <a:r>
              <a:rPr lang="ru-RU" sz="1600" b="1" dirty="0">
                <a:solidFill>
                  <a:schemeClr val="accent1"/>
                </a:solidFill>
              </a:rPr>
              <a:t> Савченко О. Я. 3- 4 </a:t>
            </a:r>
            <a:r>
              <a:rPr lang="ru-RU" sz="1600" b="1" dirty="0" err="1">
                <a:solidFill>
                  <a:schemeClr val="accent1"/>
                </a:solidFill>
              </a:rPr>
              <a:t>клас</a:t>
            </a:r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7" y="620688"/>
            <a:ext cx="707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АНАЛІЗ ТИПОВОЇ ПРОГРАМИ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(САВЧЕНКО О.Я.)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Администратор\Downloads\3D_Figures\3D_Figures\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4" y="1628800"/>
            <a:ext cx="302433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5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2 Marcador de contenido"/>
          <p:cNvSpPr txBox="1">
            <a:spLocks/>
          </p:cNvSpPr>
          <p:nvPr/>
        </p:nvSpPr>
        <p:spPr>
          <a:xfrm>
            <a:off x="611560" y="404664"/>
            <a:ext cx="7848872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rgbClr val="C00000"/>
                </a:solidFill>
              </a:rPr>
              <a:t>УЧИТЕЛЬ МАЄ ВОЛОДІТИ ДОБРЕ РОЗВИНЕНИМИ НАВИЧКАМИ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C00000"/>
                </a:solidFill>
              </a:rPr>
              <a:t>МОДЕЛЮВАННЯ, </a:t>
            </a:r>
            <a:r>
              <a:rPr lang="uk-UA" sz="2000" b="1" dirty="0" smtClean="0">
                <a:solidFill>
                  <a:srgbClr val="C00000"/>
                </a:solidFill>
              </a:rPr>
              <a:t>ПРОЄКТУВАННЯ</a:t>
            </a:r>
            <a:r>
              <a:rPr lang="uk-UA" sz="2000" b="1" dirty="0">
                <a:solidFill>
                  <a:srgbClr val="C00000"/>
                </a:solidFill>
              </a:rPr>
              <a:t>, КОНСТРУЮВАННЯ </a:t>
            </a:r>
            <a:r>
              <a:rPr lang="uk-UA" sz="2000" dirty="0">
                <a:solidFill>
                  <a:srgbClr val="C00000"/>
                </a:solidFill>
              </a:rPr>
              <a:t>УРОКУ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207" y="-2602121"/>
            <a:ext cx="1513577" cy="8964488"/>
          </a:xfrm>
          <a:prstGeom prst="rect">
            <a:avLst/>
          </a:prstGeom>
        </p:spPr>
      </p:pic>
      <p:sp>
        <p:nvSpPr>
          <p:cNvPr id="50" name="49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14</a:t>
            </a:r>
            <a:endParaRPr lang="es-ES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7434" y="-1107033"/>
            <a:ext cx="1638868" cy="8982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3909" y="458924"/>
            <a:ext cx="1584176" cy="8964490"/>
          </a:xfrm>
          <a:prstGeom prst="rect">
            <a:avLst/>
          </a:prstGeom>
        </p:spPr>
      </p:pic>
      <p:pic>
        <p:nvPicPr>
          <p:cNvPr id="32" name="3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33" name="32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340768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Моделювання </a:t>
            </a:r>
            <a:r>
              <a:rPr lang="uk-UA" sz="1400" dirty="0">
                <a:solidFill>
                  <a:schemeClr val="bg1"/>
                </a:solidFill>
              </a:rPr>
              <a:t>– створення</a:t>
            </a:r>
          </a:p>
          <a:p>
            <a:r>
              <a:rPr lang="uk-UA" sz="1400" dirty="0">
                <a:solidFill>
                  <a:schemeClr val="bg1"/>
                </a:solidFill>
              </a:rPr>
              <a:t>умовної</a:t>
            </a:r>
          </a:p>
          <a:p>
            <a:r>
              <a:rPr lang="uk-UA" sz="1400" dirty="0">
                <a:solidFill>
                  <a:schemeClr val="bg1"/>
                </a:solidFill>
              </a:rPr>
              <a:t>моделі уроку:</a:t>
            </a:r>
            <a:r>
              <a:rPr lang="uk-UA" sz="1400" b="1" dirty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268760"/>
            <a:ext cx="6301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чітке визначення місця уроку і в змістовому, і в методичному аспектах у межах навчальної програми, розділу, теми;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формулювання загальної мети вивчення матеріалу;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вибір педагогічних методів, прийомів, технологій, використання яких забезпечить досягнення поставленої мети найбільш раціональним шляхом.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9763" y="2780928"/>
            <a:ext cx="22408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Проєктування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–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створення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структури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педагогічного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процесу</a:t>
            </a:r>
            <a:r>
              <a:rPr lang="ru-RU" sz="1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708920"/>
            <a:ext cx="6174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визначення виховних і розвиваючих завдань;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прогнозування результатів;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опрацювання змістової частини матеріалу;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визначення методів, прийомів роботи;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прогнозування навчальних та загальних </a:t>
            </a:r>
            <a:r>
              <a:rPr lang="uk-UA" sz="1400" dirty="0" err="1"/>
              <a:t>компетентностей</a:t>
            </a:r>
            <a:r>
              <a:rPr lang="uk-UA" sz="1400" dirty="0"/>
              <a:t>, які формуються на </a:t>
            </a:r>
            <a:r>
              <a:rPr lang="uk-UA" sz="1400" dirty="0" err="1"/>
              <a:t>уроці</a:t>
            </a:r>
            <a:r>
              <a:rPr lang="uk-UA" sz="1400" dirty="0"/>
              <a:t>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5327" y="4365104"/>
            <a:ext cx="15513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Конструювання</a:t>
            </a:r>
            <a:r>
              <a:rPr lang="ru-RU" sz="1400" dirty="0">
                <a:solidFill>
                  <a:schemeClr val="bg1"/>
                </a:solidFill>
              </a:rPr>
              <a:t> –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створення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конструктора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(конспекту)</a:t>
            </a:r>
          </a:p>
          <a:p>
            <a:r>
              <a:rPr lang="ru-RU" sz="1400" dirty="0">
                <a:solidFill>
                  <a:schemeClr val="bg1"/>
                </a:solidFill>
              </a:rPr>
              <a:t>уроку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4293096"/>
            <a:ext cx="6246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чітке формулювання мети, завдань, типу, форми проведення уроку;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конкретизація методів, прийомів;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запис дій учителя та передбачення дій учнів;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 раціональний розподіл часу;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виділення структурних елементів навчальної діяльності.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3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2 Marcador de contenido"/>
          <p:cNvSpPr txBox="1">
            <a:spLocks/>
          </p:cNvSpPr>
          <p:nvPr/>
        </p:nvSpPr>
        <p:spPr>
          <a:xfrm>
            <a:off x="611560" y="404664"/>
            <a:ext cx="7848872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rgbClr val="C00000"/>
                </a:solidFill>
              </a:rPr>
              <a:t>УЧИТЕЛЬ МАЄ ВОЛОДІТИ ДОБРЕ РОЗВИНЕНИМИ НАВИЧКАМИ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C00000"/>
                </a:solidFill>
              </a:rPr>
              <a:t>МОДЕЛЮВАННЯ, </a:t>
            </a:r>
            <a:r>
              <a:rPr lang="uk-UA" sz="2000" b="1" dirty="0" smtClean="0">
                <a:solidFill>
                  <a:srgbClr val="C00000"/>
                </a:solidFill>
              </a:rPr>
              <a:t>ПРОЄКТУВАННЯ</a:t>
            </a:r>
            <a:r>
              <a:rPr lang="uk-UA" sz="2000" b="1" dirty="0">
                <a:solidFill>
                  <a:srgbClr val="C00000"/>
                </a:solidFill>
              </a:rPr>
              <a:t>, КОНСТРУЮВАННЯ </a:t>
            </a:r>
            <a:r>
              <a:rPr lang="uk-UA" sz="2000" dirty="0">
                <a:solidFill>
                  <a:srgbClr val="C00000"/>
                </a:solidFill>
              </a:rPr>
              <a:t>УРОКУ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207" y="-2602121"/>
            <a:ext cx="1513577" cy="8964488"/>
          </a:xfrm>
          <a:prstGeom prst="rect">
            <a:avLst/>
          </a:prstGeom>
        </p:spPr>
      </p:pic>
      <p:sp>
        <p:nvSpPr>
          <p:cNvPr id="50" name="49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15</a:t>
            </a:r>
            <a:endParaRPr lang="es-ES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9483" y="-1130439"/>
            <a:ext cx="1638868" cy="8982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3909" y="458924"/>
            <a:ext cx="1584176" cy="8964490"/>
          </a:xfrm>
          <a:prstGeom prst="rect">
            <a:avLst/>
          </a:prstGeom>
        </p:spPr>
      </p:pic>
      <p:pic>
        <p:nvPicPr>
          <p:cNvPr id="32" name="3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33" name="32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340768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268760"/>
            <a:ext cx="63012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606060"/>
                </a:solidFill>
                <a:latin typeface="Open Sans"/>
              </a:rPr>
              <a:t>Структура уроку з </a:t>
            </a:r>
            <a:r>
              <a:rPr lang="ru-RU" sz="1400" b="1" dirty="0" err="1">
                <a:solidFill>
                  <a:srgbClr val="606060"/>
                </a:solidFill>
                <a:latin typeface="Open Sans"/>
              </a:rPr>
              <a:t>ліплення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pPr lvl="0"/>
            <a:r>
              <a:rPr lang="ru-RU" sz="1400" u="sng" dirty="0">
                <a:solidFill>
                  <a:srgbClr val="606060"/>
                </a:solidFill>
                <a:latin typeface="Open Sans"/>
              </a:rPr>
              <a:t>1)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Організаційний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момент.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pPr lvl="0"/>
            <a:r>
              <a:rPr lang="ru-RU" sz="1400" dirty="0">
                <a:solidFill>
                  <a:srgbClr val="606060"/>
                </a:solidFill>
                <a:latin typeface="Open Sans"/>
              </a:rPr>
              <a:t>Створення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інтересу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емоційного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настрою. (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Розкривається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тема уроку в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ігровій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формі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або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створюється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проблемна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ситуація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2) Основна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частина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чи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пізнавальна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Показ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аналіз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зображуваного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(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натури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зразка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)</a:t>
            </a: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Розмова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</a:t>
            </a: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Художнє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слово.</a:t>
            </a: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3) Практична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частина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Конкретні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вказівки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до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виконання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роботи.</a:t>
            </a: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Активна участь </a:t>
            </a:r>
            <a:r>
              <a:rPr lang="ru-RU" sz="1400" dirty="0" err="1" smtClean="0">
                <a:solidFill>
                  <a:srgbClr val="606060"/>
                </a:solidFill>
                <a:latin typeface="Open Sans"/>
              </a:rPr>
              <a:t>учнів</a:t>
            </a:r>
            <a:r>
              <a:rPr lang="ru-RU" sz="1400" dirty="0" smtClean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у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поясненнях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показі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прийомів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виконання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.</a:t>
            </a: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Під час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пояснення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чи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повторення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пройденого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пропонують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розвиваючі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ігри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вправи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що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допомагає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запам'ятати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процес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зображення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а й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призводить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 smtClean="0">
                <a:solidFill>
                  <a:srgbClr val="606060"/>
                </a:solidFill>
                <a:latin typeface="Open Sans"/>
              </a:rPr>
              <a:t>учнів</a:t>
            </a:r>
            <a:r>
              <a:rPr lang="ru-RU" sz="1400" dirty="0" smtClean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у стан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творчого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піднесення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і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бажання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творити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.</a:t>
            </a: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4) </a:t>
            </a:r>
            <a:r>
              <a:rPr lang="ru-RU" sz="1400" u="sng" dirty="0" err="1" smtClean="0">
                <a:solidFill>
                  <a:srgbClr val="606060"/>
                </a:solidFill>
                <a:latin typeface="Open Sans"/>
              </a:rPr>
              <a:t>Виконання</a:t>
            </a:r>
            <a:r>
              <a:rPr lang="ru-RU" sz="1400" u="sng" dirty="0" smtClean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 smtClean="0">
                <a:solidFill>
                  <a:srgbClr val="606060"/>
                </a:solidFill>
                <a:latin typeface="Open Sans"/>
              </a:rPr>
              <a:t>завдання</a:t>
            </a:r>
            <a:r>
              <a:rPr lang="ru-RU" sz="1400" u="sng" dirty="0" smtClean="0">
                <a:solidFill>
                  <a:srgbClr val="606060"/>
                </a:solidFill>
                <a:latin typeface="Open Sans"/>
              </a:rPr>
              <a:t>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Допомога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у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формі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навідних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питань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порадою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.</a:t>
            </a: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Показ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зображення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(на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окремому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аркуші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smtClean="0">
                <a:solidFill>
                  <a:srgbClr val="606060"/>
                </a:solidFill>
                <a:latin typeface="Open Sans"/>
              </a:rPr>
              <a:t>учителя).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5)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Заключна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частина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заняття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Перегляд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оцінка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дитячих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робіт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8999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16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1560" y="5486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ДЛЯ РОЗВ’ЯЗАННЯ ЗАДАЧ КОМПЕТЕНТНІСНОЇ ОСВІТИ ВЧИТЕЛЬ МАЄ НЕЗАЛЕЖНО ВІД СТАЖУ РОБОТИ, КАТЕГОРІЇ, ТЕХНОЛОГІЇ, ЯКУ ВІН ВИКОРИСТОВУЄ, КЕРУВАТИСЯ ТАКИМИ ПРАВИЛАМИ: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3232" y="155679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1</a:t>
            </a:r>
            <a:r>
              <a:rPr lang="uk-UA" sz="1600" b="1" dirty="0">
                <a:solidFill>
                  <a:srgbClr val="C00000"/>
                </a:solidFill>
              </a:rPr>
              <a:t>.</a:t>
            </a:r>
            <a:r>
              <a:rPr lang="uk-UA" sz="1600" b="1" dirty="0"/>
              <a:t> </a:t>
            </a:r>
            <a:r>
              <a:rPr lang="uk-UA" sz="2000" dirty="0"/>
              <a:t>Головним є не предмет, якому навчають, а особистість, яку формують.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9888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2.</a:t>
            </a:r>
            <a:r>
              <a:rPr lang="uk-UA" sz="2400" dirty="0"/>
              <a:t> </a:t>
            </a:r>
            <a:r>
              <a:rPr lang="uk-UA" sz="2000" dirty="0"/>
              <a:t>На виховання активності не слід шкодувати ні часу, ні зусиль.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2420888"/>
            <a:ext cx="8136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3.</a:t>
            </a:r>
            <a:r>
              <a:rPr lang="uk-UA" dirty="0"/>
              <a:t> </a:t>
            </a:r>
            <a:r>
              <a:rPr lang="uk-UA" sz="2000" dirty="0"/>
              <a:t>Допомагати учням оволодіти найбільш продуктивними методами навчально-пізнавальної діяльності, навчати їх вчитися.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574" y="3140968"/>
            <a:ext cx="8143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4.</a:t>
            </a:r>
            <a:r>
              <a:rPr lang="uk-UA" dirty="0"/>
              <a:t> </a:t>
            </a:r>
            <a:r>
              <a:rPr lang="uk-UA" sz="2000" dirty="0"/>
              <a:t>Творче мислення розвивати всебічним аналізом проблем, пізнавальні задачі розв’язувати кількома способами, частіше практикувати творчі завдання. 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3420" y="4149080"/>
            <a:ext cx="8235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5.</a:t>
            </a:r>
            <a:r>
              <a:rPr lang="uk-UA" dirty="0"/>
              <a:t> </a:t>
            </a:r>
            <a:r>
              <a:rPr lang="uk-UA" sz="2000" dirty="0"/>
              <a:t>У процесі навчання обов’язково враховувати індивідуалізацію та диференціацію. 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574" y="4924982"/>
            <a:ext cx="8115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6.</a:t>
            </a:r>
            <a:r>
              <a:rPr lang="uk-UA" dirty="0"/>
              <a:t> </a:t>
            </a:r>
            <a:r>
              <a:rPr lang="uk-UA" sz="2000" dirty="0"/>
              <a:t>Заохочувати учнів до дослідницької та експериментальної роботи застосовуючи методи проектно-технологічної діяльності.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464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69532" y="2132856"/>
            <a:ext cx="3530660" cy="648072"/>
          </a:xfrm>
        </p:spPr>
        <p:txBody>
          <a:bodyPr>
            <a:noAutofit/>
          </a:bodyPr>
          <a:lstStyle/>
          <a:p>
            <a:pPr algn="l"/>
            <a:r>
              <a:rPr lang="uk-UA" b="1" cap="all" dirty="0"/>
              <a:t>Дякую за увагу!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498588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“”</a:t>
            </a:r>
            <a:endParaRPr lang="es-ES" sz="16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18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4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0119" y="1859340"/>
            <a:ext cx="784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904" y="1720840"/>
            <a:ext cx="7593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Open Sans"/>
              </a:rPr>
              <a:t>Урок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–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основна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форма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організації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навчально-виховної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роботи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школі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Під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уроком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розуміють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заняття, яке проводиться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постійним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складом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одного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рівня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підготовки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Спільними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для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всіх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є те,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вони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проводяться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сталим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розкладом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мають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однакову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тривалість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(35, 40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хв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.),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чітко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визначену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тему,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організаційну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структуру,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визначаються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змістом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програмового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матеріалу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характером, способом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трудової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30" y="155827"/>
            <a:ext cx="2749675" cy="14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5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444444"/>
                </a:solidFill>
                <a:latin typeface="Open Sans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119" y="1859340"/>
            <a:ext cx="7840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2"/>
                </a:solidFill>
              </a:rPr>
              <a:t>Ц</a:t>
            </a:r>
            <a:r>
              <a:rPr lang="ru-RU" sz="2400" b="1" dirty="0" err="1" smtClean="0">
                <a:solidFill>
                  <a:schemeClr val="tx2"/>
                </a:solidFill>
              </a:rPr>
              <a:t>ентральне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місце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уроці</a:t>
            </a:r>
            <a:r>
              <a:rPr lang="ru-RU" sz="2400" b="1" dirty="0">
                <a:solidFill>
                  <a:schemeClr val="tx2"/>
                </a:solidFill>
              </a:rPr>
              <a:t> трудового </a:t>
            </a:r>
            <a:r>
              <a:rPr lang="ru-RU" sz="2400" b="1" dirty="0" err="1">
                <a:solidFill>
                  <a:schemeClr val="tx2"/>
                </a:solidFill>
              </a:rPr>
              <a:t>навчання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займає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практична </a:t>
            </a:r>
            <a:r>
              <a:rPr lang="ru-RU" sz="2400" b="1" dirty="0">
                <a:solidFill>
                  <a:schemeClr val="tx2"/>
                </a:solidFill>
              </a:rPr>
              <a:t>робота </a:t>
            </a:r>
            <a:r>
              <a:rPr lang="ru-RU" sz="2400" b="1" dirty="0" err="1">
                <a:solidFill>
                  <a:schemeClr val="tx2"/>
                </a:solidFill>
              </a:rPr>
              <a:t>учнів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практична </a:t>
            </a:r>
            <a:r>
              <a:rPr lang="ru-RU" dirty="0"/>
              <a:t>робота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: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корисну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,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дитячому</a:t>
            </a:r>
            <a:r>
              <a:rPr lang="ru-RU" dirty="0"/>
              <a:t> садку, </a:t>
            </a:r>
            <a:r>
              <a:rPr lang="ru-RU" dirty="0" err="1"/>
              <a:t>сімї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продуктивний</a:t>
            </a:r>
            <a:r>
              <a:rPr lang="ru-RU" dirty="0" smtClean="0"/>
              <a:t> </a:t>
            </a:r>
            <a:r>
              <a:rPr lang="ru-RU" dirty="0"/>
              <a:t>характер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необмежені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Спираючись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руками,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програми</a:t>
            </a:r>
            <a:r>
              <a:rPr lang="ru-RU" dirty="0"/>
              <a:t>; робота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</a:t>
            </a:r>
            <a:r>
              <a:rPr lang="ru-RU" dirty="0" err="1"/>
              <a:t>зобовязує</a:t>
            </a:r>
            <a:r>
              <a:rPr lang="ru-RU" dirty="0"/>
              <a:t> учителя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слідкувати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дотриманням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учнями</a:t>
            </a:r>
            <a:r>
              <a:rPr lang="ru-RU" dirty="0">
                <a:solidFill>
                  <a:srgbClr val="FF0000"/>
                </a:solidFill>
              </a:rPr>
              <a:t> правил </a:t>
            </a:r>
            <a:r>
              <a:rPr lang="ru-RU" dirty="0" err="1">
                <a:solidFill>
                  <a:srgbClr val="FF0000"/>
                </a:solidFill>
              </a:rPr>
              <a:t>безпечної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праці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960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6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444444"/>
                </a:solidFill>
                <a:latin typeface="Open Sans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31236"/>
            <a:ext cx="244827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структури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уроку;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підготовки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уроку;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змісту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процесу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;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техніки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проведення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31236"/>
            <a:ext cx="4101304" cy="44379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/>
              <a:t>уроки </a:t>
            </a:r>
            <a:r>
              <a:rPr lang="ru-RU" dirty="0" err="1"/>
              <a:t>вивчення</a:t>
            </a:r>
            <a:r>
              <a:rPr lang="ru-RU" dirty="0"/>
              <a:t> нового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уроки </a:t>
            </a:r>
            <a:r>
              <a:rPr lang="ru-RU" dirty="0" err="1"/>
              <a:t>формування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уроки </a:t>
            </a:r>
            <a:r>
              <a:rPr lang="ru-RU" dirty="0" err="1"/>
              <a:t>закріплення</a:t>
            </a:r>
            <a:r>
              <a:rPr lang="ru-RU" dirty="0"/>
              <a:t> та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уроки </a:t>
            </a:r>
            <a:r>
              <a:rPr lang="ru-RU" dirty="0" err="1"/>
              <a:t>узагальнення</a:t>
            </a:r>
            <a:r>
              <a:rPr lang="ru-RU" dirty="0"/>
              <a:t> та </a:t>
            </a:r>
            <a:r>
              <a:rPr lang="ru-RU" dirty="0" err="1"/>
              <a:t>систематизації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уроки контролю та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err="1" smtClean="0"/>
              <a:t>комбіновані</a:t>
            </a:r>
            <a:r>
              <a:rPr lang="ru-RU" dirty="0" smtClean="0"/>
              <a:t> </a:t>
            </a:r>
            <a:r>
              <a:rPr lang="ru-RU" dirty="0"/>
              <a:t>уроки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бінарні</a:t>
            </a:r>
            <a:r>
              <a:rPr lang="ru-RU" dirty="0"/>
              <a:t> уроки; </a:t>
            </a:r>
            <a:endParaRPr lang="ru-RU" dirty="0" smtClean="0"/>
          </a:p>
          <a:p>
            <a:pPr algn="ctr"/>
            <a:r>
              <a:rPr lang="ru-RU" dirty="0" smtClean="0"/>
              <a:t>уроки-</a:t>
            </a:r>
            <a:r>
              <a:rPr lang="ru-RU" dirty="0" err="1" smtClean="0"/>
              <a:t>подорожі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уроки </a:t>
            </a:r>
            <a:r>
              <a:rPr lang="ru-RU" dirty="0" err="1"/>
              <a:t>екскурсії</a:t>
            </a:r>
            <a:r>
              <a:rPr lang="ru-RU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2793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7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918" y="588014"/>
            <a:ext cx="638508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1.Трудова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діяльність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повязана не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лише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засвоєнням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знань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набуттям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практичних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умінь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навичок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а й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створенням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матеріальних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цінностей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2.Серед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джерел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знань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важливе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місце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займають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знаряддя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предмети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праці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трудові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технологічні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процеси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3.Виховна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дія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процесі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спрямована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перш за все на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формування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розвиток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загально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людських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якостей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особистості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4.Заняття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проводяться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навчально-виробничих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умовах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–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робочих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кімнатах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05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715615" y="548680"/>
            <a:ext cx="7816825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8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83568" y="1556791"/>
            <a:ext cx="7874794" cy="3960441"/>
            <a:chOff x="683568" y="1556791"/>
            <a:chExt cx="7874794" cy="3960441"/>
          </a:xfrm>
        </p:grpSpPr>
        <p:sp>
          <p:nvSpPr>
            <p:cNvPr id="34" name="Блок-схема: сохраненные данные 33"/>
            <p:cNvSpPr/>
            <p:nvPr/>
          </p:nvSpPr>
          <p:spPr>
            <a:xfrm>
              <a:off x="715616" y="4581128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Блок-схема: сохраненные данные 32"/>
            <p:cNvSpPr/>
            <p:nvPr/>
          </p:nvSpPr>
          <p:spPr>
            <a:xfrm>
              <a:off x="683568" y="3573015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2" name="Блок-схема: сохраненные данные 31"/>
            <p:cNvSpPr/>
            <p:nvPr/>
          </p:nvSpPr>
          <p:spPr>
            <a:xfrm>
              <a:off x="683568" y="2564903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6" name="Блок-схема: сохраненные данные 5"/>
            <p:cNvSpPr/>
            <p:nvPr/>
          </p:nvSpPr>
          <p:spPr>
            <a:xfrm>
              <a:off x="715616" y="1556791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49" name="2 Marcador de contenido"/>
            <p:cNvSpPr txBox="1">
              <a:spLocks/>
            </p:cNvSpPr>
            <p:nvPr/>
          </p:nvSpPr>
          <p:spPr>
            <a:xfrm>
              <a:off x="892512" y="1980084"/>
              <a:ext cx="3014812" cy="353714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83067" y="1700808"/>
              <a:ext cx="2208813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uk-UA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цінностях, меті і результатах освіти 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9632" y="2812822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освіти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9632" y="3717032"/>
              <a:ext cx="2280900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педагогічній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діяльності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вчителя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1640" y="4657188"/>
              <a:ext cx="2313551" cy="78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технологічному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забезпеченні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освітнього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процесу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23928" y="1584249"/>
              <a:ext cx="5008512" cy="784830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  <a:spcBef>
                  <a:spcPts val="0"/>
                </a:spcBef>
                <a:tabLst>
                  <a:tab pos="266700" algn="l"/>
                </a:tabLst>
              </a:pP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 засвоєння системи знань, умінь і навичок до формування базових соціальних і предметних компетенцій сучасного </a:t>
              </a:r>
              <a:r>
                <a:rPr lang="uk-UA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фахіця</a:t>
              </a: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23928" y="2598003"/>
              <a:ext cx="5008512" cy="830997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дисциплінарно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розкиданої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абстрактної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теоретичної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інформації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зорієнтовуючої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компетентних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дій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вчинків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23928" y="3645024"/>
              <a:ext cx="5008512" cy="754053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монологічного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викладу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педагогіки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творчої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співпраці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діалогу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учитель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учень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49850" y="4634552"/>
              <a:ext cx="5008512" cy="738664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традиційних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«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повідомляючих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інноваційних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технологій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14" y="1257870"/>
            <a:ext cx="85058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8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9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751344"/>
            <a:ext cx="792088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solidFill>
                  <a:srgbClr val="FF0000"/>
                </a:solidFill>
              </a:rPr>
              <a:t>Повідомлення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теми і мети уроку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–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r>
              <a:rPr lang="ru-RU" dirty="0"/>
              <a:t>. Мотив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буде </a:t>
            </a:r>
            <a:r>
              <a:rPr lang="ru-RU" dirty="0" err="1"/>
              <a:t>сформований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усвідомлять</a:t>
            </a:r>
            <a:r>
              <a:rPr lang="ru-RU" dirty="0"/>
              <a:t> </a:t>
            </a:r>
            <a:r>
              <a:rPr lang="ru-RU" dirty="0" err="1"/>
              <a:t>доцільність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ї </a:t>
            </a:r>
            <a:r>
              <a:rPr lang="ru-RU" dirty="0" err="1"/>
              <a:t>захочуть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участь. </a:t>
            </a:r>
            <a:r>
              <a:rPr lang="ru-RU" dirty="0" err="1"/>
              <a:t>Отже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разом з </a:t>
            </a:r>
            <a:r>
              <a:rPr lang="ru-RU" dirty="0" err="1"/>
              <a:t>учнями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переконливо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довести, кому, для </a:t>
            </a:r>
            <a:r>
              <a:rPr lang="ru-RU" dirty="0" err="1"/>
              <a:t>чого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і </a:t>
            </a:r>
            <a:r>
              <a:rPr lang="ru-RU" dirty="0" err="1"/>
              <a:t>зацікавити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молодшому</a:t>
            </a:r>
            <a:r>
              <a:rPr lang="ru-RU" dirty="0"/>
              <a:t>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починати</a:t>
            </a:r>
            <a:r>
              <a:rPr lang="ru-RU" dirty="0"/>
              <a:t> з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для </a:t>
            </a:r>
            <a:r>
              <a:rPr lang="ru-RU" dirty="0" err="1"/>
              <a:t>власних</a:t>
            </a:r>
            <a:r>
              <a:rPr lang="ru-RU" dirty="0"/>
              <a:t> потреб, для </a:t>
            </a:r>
            <a:r>
              <a:rPr lang="ru-RU" dirty="0" err="1"/>
              <a:t>рідних</a:t>
            </a:r>
            <a:r>
              <a:rPr lang="ru-RU" dirty="0"/>
              <a:t> і </a:t>
            </a:r>
            <a:r>
              <a:rPr lang="ru-RU" dirty="0" err="1"/>
              <a:t>друзів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переходячи</a:t>
            </a:r>
            <a:r>
              <a:rPr lang="ru-RU" dirty="0"/>
              <a:t> до потреб </a:t>
            </a:r>
            <a:r>
              <a:rPr lang="ru-RU" dirty="0" err="1"/>
              <a:t>більш</a:t>
            </a:r>
            <a:r>
              <a:rPr lang="ru-RU" dirty="0"/>
              <a:t> широкого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. </a:t>
            </a:r>
            <a:r>
              <a:rPr lang="ru-RU" dirty="0" err="1"/>
              <a:t>Зацікавленню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, особливо на перших порах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ігрових</a:t>
            </a:r>
            <a:r>
              <a:rPr lang="ru-RU" dirty="0"/>
              <a:t> форм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861048"/>
            <a:ext cx="5832648" cy="1299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є загадки, </a:t>
            </a:r>
            <a:r>
              <a:rPr lang="ru-RU" dirty="0" err="1"/>
              <a:t>приказки</a:t>
            </a:r>
            <a:r>
              <a:rPr lang="ru-RU" dirty="0"/>
              <a:t> та </a:t>
            </a:r>
            <a:r>
              <a:rPr lang="ru-RU" dirty="0" err="1"/>
              <a:t>прислів’я</a:t>
            </a:r>
            <a:r>
              <a:rPr lang="ru-RU" dirty="0"/>
              <a:t>, </a:t>
            </a:r>
            <a:r>
              <a:rPr lang="ru-RU" dirty="0" err="1"/>
              <a:t>девізи</a:t>
            </a:r>
            <a:r>
              <a:rPr lang="ru-RU" dirty="0"/>
              <a:t>, </a:t>
            </a:r>
            <a:r>
              <a:rPr lang="ru-RU" dirty="0" err="1"/>
              <a:t>римування</a:t>
            </a:r>
            <a:r>
              <a:rPr lang="ru-RU" dirty="0"/>
              <a:t>, </a:t>
            </a:r>
            <a:r>
              <a:rPr lang="ru-RU" dirty="0" err="1"/>
              <a:t>ребуси</a:t>
            </a:r>
            <a:r>
              <a:rPr lang="ru-RU" dirty="0"/>
              <a:t>, </a:t>
            </a:r>
            <a:r>
              <a:rPr lang="ru-RU" dirty="0" smtClean="0"/>
              <a:t>опора </a:t>
            </a:r>
            <a:r>
              <a:rPr lang="ru-RU" dirty="0"/>
              <a:t>на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ремесел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та </a:t>
            </a:r>
            <a:r>
              <a:rPr lang="ru-RU" dirty="0" err="1"/>
              <a:t>виробничим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9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2326</Words>
  <Application>Microsoft Office PowerPoint</Application>
  <PresentationFormat>Экран (4:3)</PresentationFormat>
  <Paragraphs>318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User</cp:lastModifiedBy>
  <cp:revision>143</cp:revision>
  <dcterms:created xsi:type="dcterms:W3CDTF">2010-06-24T19:27:56Z</dcterms:created>
  <dcterms:modified xsi:type="dcterms:W3CDTF">2023-10-25T11:12:57Z</dcterms:modified>
</cp:coreProperties>
</file>