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sldIdLst>
    <p:sldId id="256" r:id="rId4"/>
    <p:sldId id="26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a-referat.com/%D0%A2%D0%BE%D0%B3%D0%BE" TargetMode="External"/><Relationship Id="rId3" Type="http://schemas.openxmlformats.org/officeDocument/2006/relationships/hyperlink" Target="http://ua-referat.com/%D0%97%D0%B4%D1%96%D0%B1%D0%BD%D0%BE%D1%81%D1%82%D1%96" TargetMode="External"/><Relationship Id="rId7" Type="http://schemas.openxmlformats.org/officeDocument/2006/relationships/hyperlink" Target="http://ua-referat.com/%D0%9C%D0%B0%D1%82%D0%B5%D1%80%D1%96%D0%B0%D0%BB%D0%B8" TargetMode="External"/><Relationship Id="rId2" Type="http://schemas.openxmlformats.org/officeDocument/2006/relationships/hyperlink" Target="http://ua-referat.com/%D0%9F%D0%BE%D0%BD%D1%8F%D1%82%D1%82%D1%8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a-referat.com/%D0%A1%D0%BB%D0%BE%D0%B2%D0%BE" TargetMode="External"/><Relationship Id="rId11" Type="http://schemas.openxmlformats.org/officeDocument/2006/relationships/hyperlink" Target="http://ua-referat.com/%D0%92%D1%96%D0%BD" TargetMode="External"/><Relationship Id="rId5" Type="http://schemas.openxmlformats.org/officeDocument/2006/relationships/hyperlink" Target="http://ua-referat.com/%D0%9D%D0%B0%D0%B2%D1%87%D0%B0%D0%BD%D0%BD%D1%8F" TargetMode="External"/><Relationship Id="rId10" Type="http://schemas.openxmlformats.org/officeDocument/2006/relationships/hyperlink" Target="http://ua-referat.com/%D0%9F%D1%80%D0%B8%D1%80%D0%BE%D0%B4%D0%B0" TargetMode="External"/><Relationship Id="rId4" Type="http://schemas.openxmlformats.org/officeDocument/2006/relationships/hyperlink" Target="http://ua-referat.com/%D0%92%D1%96%D0%B4%D0%BF%D0%BE%D0%B2%D1%96%D0%B4%D1%8C" TargetMode="External"/><Relationship Id="rId9" Type="http://schemas.openxmlformats.org/officeDocument/2006/relationships/hyperlink" Target="http://ua-referat.com/%D0%9B%D1%8E%D0%B4%D0%B8%D0%BD%D0%B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3412976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тему: Культура ХХ-ХХІ ст.</a:t>
            </a:r>
            <a:endParaRPr lang="ru-RU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6093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52474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351" y="270892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Розвиток</a:t>
            </a:r>
            <a:r>
              <a:rPr lang="ru-RU" dirty="0">
                <a:effectLst/>
              </a:rPr>
              <a:t> "</a:t>
            </a:r>
            <a:r>
              <a:rPr lang="ru-RU" dirty="0" err="1">
                <a:effectLst/>
              </a:rPr>
              <a:t>масової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культури</a:t>
            </a:r>
            <a:r>
              <a:rPr lang="ru-RU" dirty="0">
                <a:effectLst/>
              </a:rPr>
              <a:t>" в </a:t>
            </a:r>
            <a:r>
              <a:rPr lang="ru-RU" dirty="0" err="1">
                <a:effectLst/>
              </a:rPr>
              <a:t>Європі</a:t>
            </a:r>
            <a:r>
              <a:rPr lang="ru-RU" dirty="0">
                <a:effectLst/>
              </a:rPr>
              <a:t> та США </a:t>
            </a:r>
            <a:r>
              <a:rPr lang="ru-RU" dirty="0" err="1">
                <a:effectLst/>
              </a:rPr>
              <a:t>йшов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різними</a:t>
            </a:r>
            <a:r>
              <a:rPr lang="ru-RU" dirty="0">
                <a:effectLst/>
              </a:rPr>
              <a:t> шляхами. В </a:t>
            </a:r>
            <a:r>
              <a:rPr lang="ru-RU" dirty="0" err="1">
                <a:effectLst/>
              </a:rPr>
              <a:t>Європі</a:t>
            </a:r>
            <a:r>
              <a:rPr lang="ru-RU" dirty="0">
                <a:effectLst/>
              </a:rPr>
              <a:t> "</a:t>
            </a:r>
            <a:r>
              <a:rPr lang="ru-RU" dirty="0" err="1">
                <a:effectLst/>
              </a:rPr>
              <a:t>масова</a:t>
            </a:r>
            <a:r>
              <a:rPr lang="ru-RU" dirty="0">
                <a:effectLst/>
              </a:rPr>
              <a:t> культура" (</a:t>
            </a:r>
            <a:r>
              <a:rPr lang="ru-RU" dirty="0" err="1">
                <a:effectLst/>
              </a:rPr>
              <a:t>народні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розваги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мистецтво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жонглерів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мімів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гістріонів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протистояла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офіційній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контрольованій</a:t>
            </a:r>
            <a:r>
              <a:rPr lang="ru-RU" dirty="0">
                <a:effectLst/>
              </a:rPr>
              <a:t> державою та </a:t>
            </a:r>
            <a:r>
              <a:rPr lang="ru-RU" dirty="0" err="1">
                <a:effectLst/>
              </a:rPr>
              <a:t>церквою</a:t>
            </a:r>
            <a:r>
              <a:rPr lang="ru-RU" dirty="0">
                <a:effectLst/>
              </a:rPr>
              <a:t>. В США "</a:t>
            </a:r>
            <a:r>
              <a:rPr lang="ru-RU" dirty="0" err="1">
                <a:effectLst/>
              </a:rPr>
              <a:t>масова</a:t>
            </a:r>
            <a:r>
              <a:rPr lang="ru-RU" dirty="0">
                <a:effectLst/>
              </a:rPr>
              <a:t> культура" </a:t>
            </a:r>
            <a:r>
              <a:rPr lang="ru-RU" dirty="0" err="1">
                <a:effectLst/>
              </a:rPr>
              <a:t>спершу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пропагувала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стереотипи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ідеї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офіційної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основним</a:t>
            </a:r>
            <a:r>
              <a:rPr lang="ru-RU" dirty="0">
                <a:effectLst/>
              </a:rPr>
              <a:t> регулятором </a:t>
            </a:r>
            <a:r>
              <a:rPr lang="ru-RU" dirty="0" err="1">
                <a:effectLst/>
              </a:rPr>
              <a:t>якої</a:t>
            </a:r>
            <a:r>
              <a:rPr lang="ru-RU" dirty="0">
                <a:effectLst/>
              </a:rPr>
              <a:t> стала реклама. 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2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c\Desktop\184158_html_m45ca45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масової культури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2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6"/>
            <a:ext cx="914400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201622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effectLst/>
              </a:rPr>
              <a:t>Принципово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новими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напрямками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музиці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ХХ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століття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стали 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джаз,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виник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з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злиття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африканської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та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європейської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музичних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традицій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величезна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кількість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різновидів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рока (є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навіть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рок-опера Л.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Уеббера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«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Ісус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Христос -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суперзірка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»),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численні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жанри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естрадної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/>
              </a:rPr>
              <a:t>музики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c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8032" cy="8382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              Постмодернізм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1845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</a:rPr>
              <a:t>У 60-70-ті роки ХХ </a:t>
            </a:r>
            <a:r>
              <a:rPr lang="ru-RU" b="1" dirty="0" err="1">
                <a:solidFill>
                  <a:schemeClr val="tx1"/>
                </a:solidFill>
              </a:rPr>
              <a:t>століття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західноєвропейській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художній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культурі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стався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новий</a:t>
            </a:r>
            <a:r>
              <a:rPr lang="ru-RU" b="1" dirty="0">
                <a:solidFill>
                  <a:schemeClr val="tx1"/>
                </a:solidFill>
              </a:rPr>
              <a:t> поворот, в </a:t>
            </a:r>
            <a:r>
              <a:rPr lang="ru-RU" b="1" dirty="0" err="1">
                <a:solidFill>
                  <a:schemeClr val="tx1"/>
                </a:solidFill>
              </a:rPr>
              <a:t>результаті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якого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сформувалося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новий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напрям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отримало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назву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постмодернізм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Постмодерністська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свідомість</a:t>
            </a:r>
            <a:r>
              <a:rPr lang="ru-RU" b="1" dirty="0">
                <a:solidFill>
                  <a:schemeClr val="tx1"/>
                </a:solidFill>
              </a:rPr>
              <a:t> направлено на </a:t>
            </a:r>
            <a:r>
              <a:rPr lang="ru-RU" b="1" dirty="0" err="1">
                <a:solidFill>
                  <a:schemeClr val="tx1"/>
                </a:solidFill>
              </a:rPr>
              <a:t>заперечення</a:t>
            </a:r>
            <a:r>
              <a:rPr lang="ru-RU" b="1" dirty="0">
                <a:solidFill>
                  <a:schemeClr val="tx1"/>
                </a:solidFill>
              </a:rPr>
              <a:t> всякого роду норм і </a:t>
            </a:r>
            <a:r>
              <a:rPr lang="ru-RU" b="1" dirty="0" err="1">
                <a:solidFill>
                  <a:schemeClr val="tx1"/>
                </a:solidFill>
              </a:rPr>
              <a:t>традицій</a:t>
            </a:r>
            <a:r>
              <a:rPr lang="ru-RU" b="1" dirty="0">
                <a:solidFill>
                  <a:schemeClr val="tx1"/>
                </a:solidFill>
              </a:rPr>
              <a:t> - </a:t>
            </a:r>
            <a:r>
              <a:rPr lang="ru-RU" b="1" dirty="0" err="1">
                <a:solidFill>
                  <a:schemeClr val="tx1"/>
                </a:solidFill>
              </a:rPr>
              <a:t>естетичних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методологічних</a:t>
            </a:r>
            <a:r>
              <a:rPr lang="ru-RU" b="1" dirty="0">
                <a:solidFill>
                  <a:schemeClr val="tx1"/>
                </a:solidFill>
              </a:rPr>
              <a:t> і т. д., на </a:t>
            </a:r>
            <a:r>
              <a:rPr lang="ru-RU" b="1" dirty="0" err="1">
                <a:solidFill>
                  <a:schemeClr val="tx1"/>
                </a:solidFill>
              </a:rPr>
              <a:t>відмову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авторитетів</a:t>
            </a:r>
            <a:r>
              <a:rPr lang="ru-RU" b="1" dirty="0">
                <a:solidFill>
                  <a:schemeClr val="tx1"/>
                </a:solidFill>
              </a:rPr>
              <a:t> будь-</a:t>
            </a:r>
            <a:r>
              <a:rPr lang="ru-RU" b="1" dirty="0" err="1">
                <a:solidFill>
                  <a:schemeClr val="tx1"/>
                </a:solidFill>
              </a:rPr>
              <a:t>якого</a:t>
            </a:r>
            <a:r>
              <a:rPr lang="ru-RU" b="1" dirty="0">
                <a:solidFill>
                  <a:schemeClr val="tx1"/>
                </a:solidFill>
              </a:rPr>
              <a:t> рангу, </a:t>
            </a:r>
            <a:r>
              <a:rPr lang="ru-RU" b="1" dirty="0" err="1">
                <a:solidFill>
                  <a:schemeClr val="tx1"/>
                </a:solidFill>
              </a:rPr>
              <a:t>починаючи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етичних</a:t>
            </a:r>
            <a:r>
              <a:rPr lang="ru-RU" b="1" dirty="0">
                <a:solidFill>
                  <a:schemeClr val="tx1"/>
                </a:solidFill>
              </a:rPr>
              <a:t> парадигм і </a:t>
            </a:r>
            <a:r>
              <a:rPr lang="ru-RU" b="1" dirty="0" err="1">
                <a:solidFill>
                  <a:schemeClr val="tx1"/>
                </a:solidFill>
              </a:rPr>
              <a:t>закінчуючи</a:t>
            </a:r>
            <a:r>
              <a:rPr lang="ru-RU" b="1" dirty="0">
                <a:solidFill>
                  <a:schemeClr val="tx1"/>
                </a:solidFill>
              </a:rPr>
              <a:t> правилами </a:t>
            </a:r>
            <a:r>
              <a:rPr lang="ru-RU" b="1" dirty="0" err="1">
                <a:solidFill>
                  <a:schemeClr val="tx1"/>
                </a:solidFill>
              </a:rPr>
              <a:t>поведінки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спілкуванні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іншими</a:t>
            </a:r>
            <a:r>
              <a:rPr lang="ru-RU" b="1" dirty="0">
                <a:solidFill>
                  <a:schemeClr val="tx1"/>
                </a:solidFill>
              </a:rPr>
              <a:t> людьми. </a:t>
            </a:r>
            <a:r>
              <a:rPr lang="ru-RU" b="1" dirty="0" err="1">
                <a:solidFill>
                  <a:schemeClr val="tx1"/>
                </a:solidFill>
              </a:rPr>
              <a:t>Інша</a:t>
            </a:r>
            <a:r>
              <a:rPr lang="ru-RU" b="1" dirty="0">
                <a:solidFill>
                  <a:schemeClr val="tx1"/>
                </a:solidFill>
              </a:rPr>
              <a:t> точка </a:t>
            </a:r>
            <a:r>
              <a:rPr lang="ru-RU" b="1" dirty="0" err="1">
                <a:solidFill>
                  <a:schemeClr val="tx1"/>
                </a:solidFill>
              </a:rPr>
              <a:t>зору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розглядає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постмодернізм</a:t>
            </a:r>
            <a:r>
              <a:rPr lang="ru-RU" b="1" dirty="0">
                <a:solidFill>
                  <a:schemeClr val="tx1"/>
                </a:solidFill>
              </a:rPr>
              <a:t> як </a:t>
            </a:r>
            <a:r>
              <a:rPr lang="ru-RU" b="1" dirty="0" err="1">
                <a:solidFill>
                  <a:schemeClr val="tx1"/>
                </a:solidFill>
              </a:rPr>
              <a:t>напрям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сучасної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європейської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культури</a:t>
            </a:r>
            <a:r>
              <a:rPr lang="ru-RU" b="1" dirty="0">
                <a:solidFill>
                  <a:schemeClr val="tx1"/>
                </a:solidFill>
              </a:rPr>
              <a:t>, метою </a:t>
            </a:r>
            <a:r>
              <a:rPr lang="ru-RU" b="1" dirty="0" err="1">
                <a:solidFill>
                  <a:schemeClr val="tx1"/>
                </a:solidFill>
              </a:rPr>
              <a:t>якого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подолання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духовної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кризи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сучасного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суспільства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усунення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розриву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між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масовою</a:t>
            </a:r>
            <a:r>
              <a:rPr lang="ru-RU" b="1" dirty="0">
                <a:solidFill>
                  <a:schemeClr val="tx1"/>
                </a:solidFill>
              </a:rPr>
              <a:t> й </a:t>
            </a:r>
            <a:r>
              <a:rPr lang="ru-RU" b="1" dirty="0" err="1">
                <a:solidFill>
                  <a:schemeClr val="tx1"/>
                </a:solidFill>
              </a:rPr>
              <a:t>елітарною</a:t>
            </a:r>
            <a:r>
              <a:rPr lang="ru-RU" b="1" dirty="0">
                <a:solidFill>
                  <a:schemeClr val="tx1"/>
                </a:solidFill>
              </a:rPr>
              <a:t> культурою.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c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 модернізм в архітектурі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pc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Пост модернізм </a:t>
            </a:r>
            <a:r>
              <a:rPr lang="uk-UA" dirty="0" smtClean="0">
                <a:solidFill>
                  <a:schemeClr val="tx1"/>
                </a:solidFill>
              </a:rPr>
              <a:t>в мистецтві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c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–це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6399" y="1268760"/>
            <a:ext cx="8686800" cy="4525963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  <a:hlinkClick r:id="rId2" tooltip="Поняття"/>
              </a:rPr>
              <a:t>Поняття</a:t>
            </a:r>
            <a:r>
              <a:rPr lang="ru-RU" sz="2400" dirty="0">
                <a:solidFill>
                  <a:schemeClr val="tx1"/>
                </a:solidFill>
              </a:rPr>
              <a:t> «культура» у прямому </a:t>
            </a:r>
            <a:r>
              <a:rPr lang="ru-RU" sz="2400" dirty="0" err="1">
                <a:solidFill>
                  <a:schemeClr val="tx1"/>
                </a:solidFill>
              </a:rPr>
              <a:t>сенсі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означає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розвиток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результат </a:t>
            </a:r>
            <a:r>
              <a:rPr lang="ru-RU" sz="2400" dirty="0" err="1">
                <a:solidFill>
                  <a:schemeClr val="tx1"/>
                </a:solidFill>
              </a:rPr>
              <a:t>розвитку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деяких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духовних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  <a:hlinkClick r:id="rId3" tooltip="Здібності"/>
              </a:rPr>
              <a:t>здібностей</a:t>
            </a:r>
            <a:r>
              <a:rPr lang="ru-RU" sz="2400" dirty="0">
                <a:solidFill>
                  <a:schemeClr val="tx1"/>
                </a:solidFill>
              </a:rPr>
              <a:t> за </a:t>
            </a:r>
            <a:r>
              <a:rPr lang="ru-RU" sz="2400" dirty="0" err="1">
                <a:solidFill>
                  <a:schemeClr val="tx1"/>
                </a:solidFill>
              </a:rPr>
              <a:t>допомогою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  <a:hlinkClick r:id="rId4" tooltip="Відповідь"/>
              </a:rPr>
              <a:t>відповідних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вправ</a:t>
            </a:r>
            <a:r>
              <a:rPr lang="ru-RU" sz="2400" dirty="0">
                <a:solidFill>
                  <a:schemeClr val="tx1"/>
                </a:solidFill>
              </a:rPr>
              <a:t>. У </a:t>
            </a:r>
            <a:r>
              <a:rPr lang="ru-RU" sz="2400" dirty="0" err="1">
                <a:solidFill>
                  <a:schemeClr val="tx1"/>
                </a:solidFill>
              </a:rPr>
              <a:t>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загальному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сенсі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риса </a:t>
            </a:r>
            <a:r>
              <a:rPr lang="ru-RU" sz="2400" dirty="0" err="1">
                <a:solidFill>
                  <a:schemeClr val="tx1"/>
                </a:solidFill>
              </a:rPr>
              <a:t>особистості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виникла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внаслідок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  <a:hlinkClick r:id="rId5" tooltip="Навчання"/>
              </a:rPr>
              <a:t>навчання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виховання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області</a:t>
            </a:r>
            <a:r>
              <a:rPr lang="ru-RU" sz="2400" dirty="0">
                <a:solidFill>
                  <a:schemeClr val="tx1"/>
                </a:solidFill>
              </a:rPr>
              <a:t> смаку, здорового </a:t>
            </a:r>
            <a:r>
              <a:rPr lang="ru-RU" sz="2400" dirty="0" err="1">
                <a:solidFill>
                  <a:schemeClr val="tx1"/>
                </a:solidFill>
              </a:rPr>
              <a:t>глузду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критичності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суджень</a:t>
            </a:r>
            <a:r>
              <a:rPr lang="ru-RU" sz="2400" dirty="0">
                <a:solidFill>
                  <a:schemeClr val="tx1"/>
                </a:solidFill>
              </a:rPr>
              <a:t>. У </a:t>
            </a:r>
            <a:r>
              <a:rPr lang="ru-RU" sz="2400" dirty="0" err="1">
                <a:solidFill>
                  <a:schemeClr val="tx1"/>
                </a:solidFill>
              </a:rPr>
              <a:t>цьому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сенсі</a:t>
            </a:r>
            <a:r>
              <a:rPr lang="ru-RU" sz="2400" dirty="0">
                <a:solidFill>
                  <a:schemeClr val="tx1"/>
                </a:solidFill>
              </a:rPr>
              <a:t> часто </a:t>
            </a:r>
            <a:r>
              <a:rPr lang="ru-RU" sz="2400" dirty="0" err="1">
                <a:solidFill>
                  <a:schemeClr val="tx1"/>
                </a:solidFill>
              </a:rPr>
              <a:t>говорять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загальну</a:t>
            </a:r>
            <a:r>
              <a:rPr lang="ru-RU" sz="2400" dirty="0">
                <a:solidFill>
                  <a:schemeClr val="tx1"/>
                </a:solidFill>
              </a:rPr>
              <a:t> культуру. </a:t>
            </a:r>
            <a:r>
              <a:rPr lang="ru-RU" sz="2400" dirty="0" err="1">
                <a:solidFill>
                  <a:schemeClr val="tx1"/>
                </a:solidFill>
              </a:rPr>
              <a:t>Рідше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tx1"/>
                </a:solidFill>
                <a:hlinkClick r:id="rId6" tooltip="Слово"/>
              </a:rPr>
              <a:t>слово</a:t>
            </a:r>
            <a:r>
              <a:rPr lang="ru-RU" sz="2400" dirty="0">
                <a:solidFill>
                  <a:schemeClr val="tx1"/>
                </a:solidFill>
              </a:rPr>
              <a:t> «культура» як </a:t>
            </a:r>
            <a:r>
              <a:rPr lang="ru-RU" sz="2400" dirty="0" err="1">
                <a:solidFill>
                  <a:schemeClr val="tx1"/>
                </a:solidFill>
              </a:rPr>
              <a:t>синонім</a:t>
            </a:r>
            <a:r>
              <a:rPr lang="ru-RU" sz="2400" dirty="0">
                <a:solidFill>
                  <a:schemeClr val="tx1"/>
                </a:solidFill>
              </a:rPr>
              <a:t> слова </a:t>
            </a:r>
            <a:r>
              <a:rPr lang="ru-RU" sz="2400" dirty="0" err="1">
                <a:solidFill>
                  <a:schemeClr val="tx1"/>
                </a:solidFill>
              </a:rPr>
              <a:t>цивілізація</a:t>
            </a:r>
            <a:r>
              <a:rPr lang="ru-RU" sz="2400" dirty="0">
                <a:solidFill>
                  <a:schemeClr val="tx1"/>
                </a:solidFill>
              </a:rPr>
              <a:t>. 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Культура, </a:t>
            </a:r>
            <a:r>
              <a:rPr lang="ru-RU" sz="2400" dirty="0" err="1">
                <a:solidFill>
                  <a:schemeClr val="tx1"/>
                </a:solidFill>
              </a:rPr>
              <a:t>якщо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розглядати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її</a:t>
            </a:r>
            <a:r>
              <a:rPr lang="ru-RU" sz="2400" dirty="0">
                <a:solidFill>
                  <a:schemeClr val="tx1"/>
                </a:solidFill>
              </a:rPr>
              <a:t> у широкому </a:t>
            </a:r>
            <a:r>
              <a:rPr lang="ru-RU" sz="2400" dirty="0" err="1">
                <a:solidFill>
                  <a:schemeClr val="tx1"/>
                </a:solidFill>
              </a:rPr>
              <a:t>плані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включає</a:t>
            </a:r>
            <a:r>
              <a:rPr lang="ru-RU" sz="2400" dirty="0">
                <a:solidFill>
                  <a:schemeClr val="tx1"/>
                </a:solidFill>
              </a:rPr>
              <a:t> в себе як </a:t>
            </a:r>
            <a:r>
              <a:rPr lang="ru-RU" sz="2400" dirty="0" err="1">
                <a:solidFill>
                  <a:schemeClr val="tx1"/>
                </a:solidFill>
                <a:hlinkClick r:id="rId7" tooltip="Матеріали"/>
              </a:rPr>
              <a:t>матеріальні</a:t>
            </a:r>
            <a:r>
              <a:rPr lang="ru-RU" sz="2400" dirty="0">
                <a:solidFill>
                  <a:schemeClr val="tx1"/>
                </a:solidFill>
              </a:rPr>
              <a:t>, так і </a:t>
            </a:r>
            <a:r>
              <a:rPr lang="ru-RU" sz="2400" dirty="0" err="1">
                <a:solidFill>
                  <a:schemeClr val="tx1"/>
                </a:solidFill>
              </a:rPr>
              <a:t>духовні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засоби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життєдіяльності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людини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створені</a:t>
            </a:r>
            <a:r>
              <a:rPr lang="ru-RU" sz="2400" dirty="0">
                <a:solidFill>
                  <a:schemeClr val="tx1"/>
                </a:solidFill>
              </a:rPr>
              <a:t> самою </a:t>
            </a:r>
            <a:r>
              <a:rPr lang="ru-RU" sz="2400" dirty="0" err="1">
                <a:solidFill>
                  <a:schemeClr val="tx1"/>
                </a:solidFill>
              </a:rPr>
              <a:t>людиною.</a:t>
            </a:r>
            <a:r>
              <a:rPr lang="ru-RU" sz="2400" dirty="0" err="1">
                <a:solidFill>
                  <a:schemeClr val="tx1"/>
                </a:solidFill>
                <a:hlinkClick r:id="rId7" tooltip="Матеріали"/>
              </a:rPr>
              <a:t>Матеріальні</a:t>
            </a:r>
            <a:r>
              <a:rPr lang="ru-RU" sz="2400" dirty="0">
                <a:solidFill>
                  <a:schemeClr val="tx1"/>
                </a:solidFill>
              </a:rPr>
              <a:t> і </a:t>
            </a:r>
            <a:r>
              <a:rPr lang="ru-RU" sz="2400" dirty="0" err="1">
                <a:solidFill>
                  <a:schemeClr val="tx1"/>
                </a:solidFill>
              </a:rPr>
              <a:t>духовні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цінності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створені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людиною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називаються</a:t>
            </a:r>
            <a:r>
              <a:rPr lang="ru-RU" sz="2400" dirty="0">
                <a:solidFill>
                  <a:schemeClr val="tx1"/>
                </a:solidFill>
              </a:rPr>
              <a:t> артефактами. У силу </a:t>
            </a:r>
            <a:r>
              <a:rPr lang="ru-RU" sz="2400" dirty="0">
                <a:solidFill>
                  <a:schemeClr val="tx1"/>
                </a:solidFill>
                <a:hlinkClick r:id="rId8" tooltip="Того"/>
              </a:rPr>
              <a:t>того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  <a:hlinkClick r:id="rId9" tooltip="Людина"/>
              </a:rPr>
              <a:t>людина</a:t>
            </a:r>
            <a:r>
              <a:rPr lang="ru-RU" sz="2400" dirty="0">
                <a:solidFill>
                  <a:schemeClr val="tx1"/>
                </a:solidFill>
              </a:rPr>
              <a:t> за </a:t>
            </a:r>
            <a:r>
              <a:rPr lang="ru-RU" sz="2400" dirty="0" err="1">
                <a:solidFill>
                  <a:schemeClr val="tx1"/>
                </a:solidFill>
              </a:rPr>
              <a:t>своєю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tx1"/>
                </a:solidFill>
                <a:hlinkClick r:id="rId10" tooltip="Природа"/>
              </a:rPr>
              <a:t>природою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істота</a:t>
            </a:r>
            <a:r>
              <a:rPr lang="ru-RU" sz="2400" dirty="0">
                <a:solidFill>
                  <a:schemeClr val="tx1"/>
                </a:solidFill>
              </a:rPr>
              <a:t> духовно-</a:t>
            </a:r>
            <a:r>
              <a:rPr lang="ru-RU" sz="2400" dirty="0" err="1">
                <a:solidFill>
                  <a:schemeClr val="tx1"/>
                </a:solidFill>
              </a:rPr>
              <a:t>матеріальне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  <a:r>
              <a:rPr lang="ru-RU" sz="2400" dirty="0">
                <a:solidFill>
                  <a:schemeClr val="tx1"/>
                </a:solidFill>
                <a:hlinkClick r:id="rId11" tooltip="Він"/>
              </a:rPr>
              <a:t> </a:t>
            </a:r>
            <a:r>
              <a:rPr lang="ru-RU" sz="2400" dirty="0" err="1">
                <a:solidFill>
                  <a:schemeClr val="tx1"/>
                </a:solidFill>
                <a:hlinkClick r:id="rId11" tooltip="Він"/>
              </a:rPr>
              <a:t>він</a:t>
            </a:r>
            <a:r>
              <a:rPr lang="ru-RU" sz="2400" dirty="0" err="1">
                <a:solidFill>
                  <a:schemeClr val="tx1"/>
                </a:solidFill>
              </a:rPr>
              <a:t>споживає</a:t>
            </a:r>
            <a:r>
              <a:rPr lang="ru-RU" sz="2400" dirty="0">
                <a:solidFill>
                  <a:schemeClr val="tx1"/>
                </a:solidFill>
              </a:rPr>
              <a:t> як </a:t>
            </a:r>
            <a:r>
              <a:rPr lang="ru-RU" sz="2400" dirty="0" err="1">
                <a:solidFill>
                  <a:schemeClr val="tx1"/>
                </a:solidFill>
                <a:hlinkClick r:id="rId7" tooltip="Матеріали"/>
              </a:rPr>
              <a:t>матеріальні</a:t>
            </a:r>
            <a:r>
              <a:rPr lang="ru-RU" sz="2400" dirty="0">
                <a:solidFill>
                  <a:schemeClr val="tx1"/>
                </a:solidFill>
              </a:rPr>
              <a:t>, так і </a:t>
            </a:r>
            <a:r>
              <a:rPr lang="ru-RU" sz="2400" dirty="0" err="1">
                <a:solidFill>
                  <a:schemeClr val="tx1"/>
                </a:solidFill>
              </a:rPr>
              <a:t>духовні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артефакти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0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1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6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3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7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Основні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напрями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тенденції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розвитку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культури</a:t>
            </a:r>
            <a:r>
              <a:rPr lang="ru-RU" b="1" dirty="0">
                <a:solidFill>
                  <a:srgbClr val="FF0000"/>
                </a:solidFill>
              </a:rPr>
              <a:t> ХХ ст.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 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характерних</a:t>
            </a:r>
            <a:r>
              <a:rPr lang="ru-RU" dirty="0"/>
              <a:t> рис культурного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є </a:t>
            </a:r>
            <a:r>
              <a:rPr lang="ru-RU" dirty="0" err="1"/>
              <a:t>виникнення</a:t>
            </a:r>
            <a:r>
              <a:rPr lang="ru-RU" dirty="0"/>
              <a:t> та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b="1" dirty="0" err="1">
                <a:solidFill>
                  <a:srgbClr val="00B0F0"/>
                </a:solidFill>
              </a:rPr>
              <a:t>модернізму</a:t>
            </a:r>
            <a:r>
              <a:rPr lang="ru-RU" b="1" dirty="0">
                <a:solidFill>
                  <a:srgbClr val="00B0F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як </a:t>
            </a:r>
            <a:r>
              <a:rPr lang="ru-RU" dirty="0" err="1"/>
              <a:t>своєрідна</a:t>
            </a:r>
            <a:r>
              <a:rPr lang="ru-RU" dirty="0"/>
              <a:t> </a:t>
            </a:r>
            <a:r>
              <a:rPr lang="ru-RU" dirty="0" err="1"/>
              <a:t>світоглядна</a:t>
            </a:r>
            <a:r>
              <a:rPr lang="ru-RU" dirty="0"/>
              <a:t> та </a:t>
            </a:r>
            <a:r>
              <a:rPr lang="ru-RU" dirty="0" err="1"/>
              <a:t>художньо-естетична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модернізм</a:t>
            </a:r>
            <a:r>
              <a:rPr lang="ru-RU" dirty="0"/>
              <a:t> </a:t>
            </a:r>
            <a:r>
              <a:rPr lang="ru-RU" dirty="0" err="1"/>
              <a:t>заперечує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руйнівним</a:t>
            </a:r>
            <a:r>
              <a:rPr lang="ru-RU" dirty="0"/>
              <a:t> силам.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різкий</a:t>
            </a:r>
            <a:r>
              <a:rPr lang="ru-RU" dirty="0"/>
              <a:t>, а </a:t>
            </a:r>
            <a:r>
              <a:rPr lang="ru-RU" dirty="0" err="1"/>
              <a:t>іноді</a:t>
            </a:r>
            <a:r>
              <a:rPr lang="ru-RU" dirty="0"/>
              <a:t> й </a:t>
            </a:r>
            <a:r>
              <a:rPr lang="ru-RU" dirty="0" err="1"/>
              <a:t>войовничий</a:t>
            </a:r>
            <a:r>
              <a:rPr lang="ru-RU" dirty="0"/>
              <a:t> </a:t>
            </a:r>
            <a:r>
              <a:rPr lang="ru-RU" dirty="0" err="1"/>
              <a:t>антитрадиціоналізм</a:t>
            </a:r>
            <a:r>
              <a:rPr lang="ru-RU" dirty="0"/>
              <a:t> </a:t>
            </a:r>
            <a:r>
              <a:rPr lang="ru-RU" dirty="0" err="1"/>
              <a:t>модернізму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бунтівних</a:t>
            </a:r>
            <a:r>
              <a:rPr lang="ru-RU" dirty="0"/>
              <a:t> та </a:t>
            </a:r>
            <a:r>
              <a:rPr lang="ru-RU" dirty="0" err="1"/>
              <a:t>екстравагантних</a:t>
            </a:r>
            <a:r>
              <a:rPr lang="ru-RU" dirty="0"/>
              <a:t> форм </a:t>
            </a:r>
            <a:r>
              <a:rPr lang="ru-RU" dirty="0" err="1"/>
              <a:t>виявлення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0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24936" cy="626469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>
                <a:solidFill>
                  <a:schemeClr val="tx1"/>
                </a:solidFill>
              </a:rPr>
              <a:t>Філософсько-світоглядними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підвалинами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модернізму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були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ідеї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ірраціоналістичного</a:t>
            </a:r>
            <a:r>
              <a:rPr lang="ru-RU" sz="2400" b="1" dirty="0">
                <a:solidFill>
                  <a:schemeClr val="tx1"/>
                </a:solidFill>
              </a:rPr>
              <a:t> волюнтаризму </a:t>
            </a:r>
            <a:r>
              <a:rPr lang="ru-RU" sz="2400" b="1" dirty="0" err="1">
                <a:solidFill>
                  <a:schemeClr val="tx1"/>
                </a:solidFill>
              </a:rPr>
              <a:t>німецьких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філософів</a:t>
            </a:r>
            <a:r>
              <a:rPr lang="ru-RU" sz="2400" b="1" dirty="0">
                <a:solidFill>
                  <a:schemeClr val="tx1"/>
                </a:solidFill>
              </a:rPr>
              <a:t> Артура </a:t>
            </a:r>
            <a:r>
              <a:rPr lang="ru-RU" sz="2400" b="1" dirty="0" err="1">
                <a:solidFill>
                  <a:schemeClr val="tx1"/>
                </a:solidFill>
              </a:rPr>
              <a:t>Шопенгауера</a:t>
            </a:r>
            <a:r>
              <a:rPr lang="ru-RU" sz="2400" b="1" dirty="0">
                <a:solidFill>
                  <a:schemeClr val="tx1"/>
                </a:solidFill>
              </a:rPr>
              <a:t> (1788 - 1860) та </a:t>
            </a:r>
            <a:r>
              <a:rPr lang="ru-RU" sz="2400" b="1" dirty="0" err="1">
                <a:solidFill>
                  <a:schemeClr val="tx1"/>
                </a:solidFill>
              </a:rPr>
              <a:t>Фрідріха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Ніцше</a:t>
            </a:r>
            <a:r>
              <a:rPr lang="ru-RU" sz="2400" b="1" dirty="0">
                <a:solidFill>
                  <a:schemeClr val="tx1"/>
                </a:solidFill>
              </a:rPr>
              <a:t> (1844 - 1900), </a:t>
            </a:r>
            <a:r>
              <a:rPr lang="ru-RU" sz="2400" b="1" dirty="0" err="1">
                <a:solidFill>
                  <a:schemeClr val="tx1"/>
                </a:solidFill>
              </a:rPr>
              <a:t>інтуїтивізму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французького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мислителя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Анрі</a:t>
            </a:r>
            <a:r>
              <a:rPr lang="ru-RU" sz="2400" b="1" dirty="0">
                <a:solidFill>
                  <a:schemeClr val="tx1"/>
                </a:solidFill>
              </a:rPr>
              <a:t> Бергсона (1859 - 1941), </a:t>
            </a:r>
            <a:r>
              <a:rPr lang="ru-RU" sz="2400" b="1" dirty="0" err="1">
                <a:solidFill>
                  <a:schemeClr val="tx1"/>
                </a:solidFill>
              </a:rPr>
              <a:t>психоаналізу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австрійського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філософа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лікаря-психіатра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Зігмунда</a:t>
            </a:r>
            <a:r>
              <a:rPr lang="ru-RU" sz="2400" b="1" dirty="0">
                <a:solidFill>
                  <a:schemeClr val="tx1"/>
                </a:solidFill>
              </a:rPr>
              <a:t> Фрейда (1856 - 1939) та </a:t>
            </a:r>
            <a:r>
              <a:rPr lang="ru-RU" sz="2400" b="1" dirty="0" err="1">
                <a:solidFill>
                  <a:schemeClr val="tx1"/>
                </a:solidFill>
              </a:rPr>
              <a:t>швейцарського</a:t>
            </a:r>
            <a:r>
              <a:rPr lang="ru-RU" sz="2400" b="1" dirty="0">
                <a:solidFill>
                  <a:schemeClr val="tx1"/>
                </a:solidFill>
              </a:rPr>
              <a:t> психолога Карла Густава Юнга (1875 - 1961), </a:t>
            </a:r>
            <a:r>
              <a:rPr lang="ru-RU" sz="2400" b="1" dirty="0" err="1">
                <a:solidFill>
                  <a:schemeClr val="tx1"/>
                </a:solidFill>
              </a:rPr>
              <a:t>екзистенціалізму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французьких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філософів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письменників</a:t>
            </a:r>
            <a:r>
              <a:rPr lang="ru-RU" sz="2400" b="1" dirty="0">
                <a:solidFill>
                  <a:schemeClr val="tx1"/>
                </a:solidFill>
              </a:rPr>
              <a:t> Жана Поля Сартра (1905 - 1980), Альбера Камю (1913 - 1960) та </a:t>
            </a:r>
            <a:r>
              <a:rPr lang="ru-RU" sz="2400" b="1" dirty="0" err="1">
                <a:solidFill>
                  <a:schemeClr val="tx1"/>
                </a:solidFill>
              </a:rPr>
              <a:t>німецького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мислителя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Мартіна</a:t>
            </a:r>
            <a:r>
              <a:rPr lang="ru-RU" sz="2400" b="1" dirty="0">
                <a:solidFill>
                  <a:schemeClr val="tx1"/>
                </a:solidFill>
              </a:rPr>
              <a:t> Хайдеггера (1889 - 1976). </a:t>
            </a:r>
            <a:r>
              <a:rPr lang="ru-RU" sz="2400" b="1" dirty="0" err="1">
                <a:solidFill>
                  <a:schemeClr val="tx1"/>
                </a:solidFill>
              </a:rPr>
              <a:t>Важливе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значення</a:t>
            </a:r>
            <a:r>
              <a:rPr lang="ru-RU" sz="2400" b="1" dirty="0"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solidFill>
                  <a:schemeClr val="tx1"/>
                </a:solidFill>
              </a:rPr>
              <a:t>світоглядних</a:t>
            </a:r>
            <a:r>
              <a:rPr lang="ru-RU" sz="2400" b="1" dirty="0">
                <a:solidFill>
                  <a:schemeClr val="tx1"/>
                </a:solidFill>
              </a:rPr>
              <a:t> засад </a:t>
            </a:r>
            <a:r>
              <a:rPr lang="ru-RU" sz="2400" b="1" dirty="0" err="1">
                <a:solidFill>
                  <a:schemeClr val="tx1"/>
                </a:solidFill>
              </a:rPr>
              <a:t>модернізму</a:t>
            </a:r>
            <a:r>
              <a:rPr lang="ru-RU" sz="2400" b="1" dirty="0">
                <a:solidFill>
                  <a:schemeClr val="tx1"/>
                </a:solidFill>
              </a:rPr>
              <a:t> мала й </a:t>
            </a:r>
            <a:r>
              <a:rPr lang="ru-RU" sz="2400" b="1" dirty="0" err="1">
                <a:solidFill>
                  <a:schemeClr val="tx1"/>
                </a:solidFill>
              </a:rPr>
              <a:t>феноменологія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німецького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філософа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Едмунда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Гуссерля</a:t>
            </a:r>
            <a:r>
              <a:rPr lang="ru-RU" sz="2400" b="1" dirty="0">
                <a:solidFill>
                  <a:schemeClr val="tx1"/>
                </a:solidFill>
              </a:rPr>
              <a:t> (1859-1938).</a:t>
            </a:r>
          </a:p>
        </p:txBody>
      </p:sp>
    </p:spTree>
    <p:extLst>
      <p:ext uri="{BB962C8B-B14F-4D97-AF65-F5344CB8AC3E}">
        <p14:creationId xmlns:p14="http://schemas.microsoft.com/office/powerpoint/2010/main" val="4239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esktop\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c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Модернізм в живописі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c\Desktop\12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368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Модернізм в архітектурі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c\Desktop\Arxitektura_v_postmoderniz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342</Words>
  <Application>Microsoft Office PowerPoint</Application>
  <PresentationFormat>Экран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Волна</vt:lpstr>
      <vt:lpstr>Трек</vt:lpstr>
      <vt:lpstr>Воздушный поток</vt:lpstr>
      <vt:lpstr>Презентація на тему: Культура ХХ-ХХІ ст.</vt:lpstr>
      <vt:lpstr>Культура –це </vt:lpstr>
      <vt:lpstr>Презентация PowerPoint</vt:lpstr>
      <vt:lpstr>Основні напрями і тенденції розвитку культури ХХ ст.</vt:lpstr>
      <vt:lpstr>Презентация PowerPoint</vt:lpstr>
      <vt:lpstr>Презентация PowerPoint</vt:lpstr>
      <vt:lpstr>Презентация PowerPoint</vt:lpstr>
      <vt:lpstr>Модернізм в живописі</vt:lpstr>
      <vt:lpstr>Модернізм в архітектурі</vt:lpstr>
      <vt:lpstr>Розвиток "масової культури" в Європі та США йшов різними шляхами. В Європі "масова культура" (народні розваги, мистецтво жонглерів, мімів, гістріонів) завжди протистояла культурі офіційній, контрольованій державою та церквою. В США "масова культура" спершу пропагувала стереотипи й ідеї офіційної культури, основним регулятором якої стала реклама. </vt:lpstr>
      <vt:lpstr>Презентация PowerPoint</vt:lpstr>
      <vt:lpstr>Приклади масової культури</vt:lpstr>
      <vt:lpstr>Презентация PowerPoint</vt:lpstr>
      <vt:lpstr>Презентация PowerPoint</vt:lpstr>
      <vt:lpstr>Принципово новими напрямками в музиці ХХ століття стали джаз, що виник з злиття африканської та європейської музичних традицій, величезна кількість різновидів рока (є навіть рок-опера Л. Уеббера «Ісус Христос - суперзірка»), численні жанри естрадної музики.</vt:lpstr>
      <vt:lpstr>              Постмодернізм</vt:lpstr>
      <vt:lpstr>Презентация PowerPoint</vt:lpstr>
      <vt:lpstr>Пост модернізм в архітектурі</vt:lpstr>
      <vt:lpstr>Пост модернізм в мистецтві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Культура ХХ-ХХІ ст.</dc:title>
  <dc:creator>pc</dc:creator>
  <cp:lastModifiedBy>pc</cp:lastModifiedBy>
  <cp:revision>15</cp:revision>
  <dcterms:created xsi:type="dcterms:W3CDTF">2016-04-02T08:19:13Z</dcterms:created>
  <dcterms:modified xsi:type="dcterms:W3CDTF">2016-04-06T06:36:33Z</dcterms:modified>
</cp:coreProperties>
</file>