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81" r:id="rId9"/>
    <p:sldId id="282" r:id="rId10"/>
    <p:sldId id="280" r:id="rId11"/>
    <p:sldId id="290" r:id="rId12"/>
    <p:sldId id="288" r:id="rId13"/>
    <p:sldId id="388" r:id="rId14"/>
    <p:sldId id="299" r:id="rId15"/>
    <p:sldId id="308" r:id="rId16"/>
    <p:sldId id="284" r:id="rId17"/>
    <p:sldId id="285" r:id="rId18"/>
    <p:sldId id="286" r:id="rId19"/>
    <p:sldId id="287" r:id="rId20"/>
    <p:sldId id="291" r:id="rId21"/>
    <p:sldId id="283" r:id="rId22"/>
    <p:sldId id="272" r:id="rId23"/>
    <p:sldId id="273" r:id="rId24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6D003-6BE7-5930-591B-2C8A1B9F1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8BD0F62-4662-7FEF-7DB9-0FC6187AA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CC4371B-684B-C8F0-EA06-A96D1551C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FAA41B1-B4F8-4E0F-87E9-189DF95D3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0697721-4A20-D3D3-8588-34D0BF1D1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4007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074E6-71D0-0B97-F236-C4CAB233D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63CD909-2682-4CF5-0CF7-AE21B039B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862D952-562C-559A-0483-A9BC48E3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4C8AF03-D337-6E75-C51B-B0F9E046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D7DAFFD-2834-ED7E-AE5B-AAA130E0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5298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BAD3BC69-7BE3-DD9B-5645-B05BA2A803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70358AE-E197-56D3-50B0-940AB337B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A1000B-CAF7-5F3E-8380-AF1E43C52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7EF8E8A-D069-2F96-3B6B-2586B4943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FE0E226-FA33-F2F5-0B20-E21B433B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7062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5DE760-EA53-1E9A-FB44-4D6A243D9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2600FB0-D639-8D6A-9BC4-9894BD80B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7297C55-E361-28A4-87B4-9DBC9011E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6E06BF7-06CD-A63A-4E28-BCA40039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06BB652-4D6B-6794-CBC7-E64764F1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9898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07E2EF-D9E6-91DC-603D-61513444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A15C335-2C86-8AB4-FB67-F334B13FD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359AB42-3CFE-AAD2-6885-B80F0B99F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FC13700-7D88-B873-1F99-A7AE13F9F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B2EF965-6B7B-B62E-D1E8-299D75EA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95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44EC3-6FAC-341F-9DD7-0D5E849CC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455231-2F5B-5F10-790D-54718CE10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C045FB9-39FF-CD76-0768-C12155B86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E98A548-9195-2AFD-660E-9BA411A7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CF9FEEC-DF86-6962-20C2-22CDC1FD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8A07A10-9000-C4A6-ED9A-6E7513AD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572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45148-DD55-E3C4-167D-1F2D19E73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991AC53-BEF5-884A-A862-D4C065EA3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A9657E8-E08D-8EA1-64E3-7EDFE5E61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5CE8BA0-A622-B34F-2801-4C1DAD236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4A26D79-89F9-6345-D3F1-CAADD851C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90345BB-CFB3-AF5E-8640-8E3DE8CD8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8BEAE83-DCA0-A873-26C1-8D47B21A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067015F7-94A7-83F0-D050-DC3D75DB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385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A71F86-B7DA-8915-FA14-E87120F3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849D972-073D-5361-ACB0-096D99772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AC31E76-38A5-956D-4765-856D590E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6698A2E0-50E4-833C-94BF-E11A67A9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7192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10CCE34C-A81D-44B4-1899-4932CD27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F0C8EB22-11C6-7778-D22C-82B05440E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546A1AE-04A9-C896-A52A-19CE5392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5739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A4809-D0CC-0B9B-742A-7243F1E2B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442F914-CF4A-FC64-683C-0AB9C56A2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7075DFE-9BE7-EF86-C2E6-4A5B4DAAD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959C524-C541-D260-0962-4691172B5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5E8F01C-A857-576D-0521-6062FAB30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8FCEB52-E0AA-00FD-64A2-B66A7DFCA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4052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056FF3-8216-EC96-52AC-C3261D6BB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BAC91D91-F5B9-E6F5-D7D9-228F6AE97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EA5C62C-DDBE-A176-C19E-6885C5FF3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1FAD44B-A89A-6042-3FD4-CE149182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CDD00C0-69B5-17EE-BC1C-810F89F4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199B97A-A7A6-98A6-3D45-44B3D795D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6812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95604AD1-93E4-DD3B-B562-342E644FE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F4E56CA-3039-567C-DF97-BC479AF82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8A2A0F4-5563-B8AE-C35B-6DB5B02078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9415C-918D-4B1C-981A-80795ED6E1B6}" type="datetimeFigureOut">
              <a:rPr lang="ru-UA" smtClean="0"/>
              <a:t>02.02.2023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E9B0A8C-E2BA-71A2-7070-5CD17307C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01E628A-B64F-1BE6-3112-F59865C00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C7027-A057-40CE-ADF6-25A0B90AF641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9323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24B36-2754-88B8-793F-2BC388465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099" y="1825748"/>
            <a:ext cx="11029070" cy="238760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</a:t>
            </a:r>
            <a:br>
              <a:rPr lang="uk-UA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8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Інформаційні технології </a:t>
            </a:r>
            <a:br>
              <a:rPr lang="uk-UA" sz="8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8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</a:t>
            </a:r>
            <a:endParaRPr lang="ru-UA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4CE266A-0020-1D91-F8C3-574EC63E7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9624"/>
            <a:ext cx="9144000" cy="1332914"/>
          </a:xfrm>
        </p:spPr>
        <p:txBody>
          <a:bodyPr/>
          <a:lstStyle/>
          <a:p>
            <a:r>
              <a:rPr lang="ru-RU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Ситніцька</a:t>
            </a:r>
            <a:r>
              <a:rPr lang="ru-RU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Марина </a:t>
            </a:r>
            <a:r>
              <a:rPr lang="ru-RU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Вікторівна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викладач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вищої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категорії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викладач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-методист 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e-mail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: epfk.sytnitskaja@gmail.com).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06823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0C601-D115-A733-7BA6-94070F202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2315"/>
          </a:xfrm>
        </p:spPr>
        <p:txBody>
          <a:bodyPr>
            <a:normAutofit fontScale="90000"/>
          </a:bodyPr>
          <a:lstStyle/>
          <a:p>
            <a:r>
              <a:rPr lang="ru-RU" b="0" i="0" dirty="0" err="1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Компетентності</a:t>
            </a:r>
            <a:r>
              <a:rPr lang="ru-RU" b="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вчителя</a:t>
            </a:r>
            <a:r>
              <a:rPr lang="ru-RU" b="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початкових</a:t>
            </a:r>
            <a:r>
              <a:rPr lang="ru-RU" b="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класів</a:t>
            </a:r>
            <a:r>
              <a:rPr lang="ru-RU" b="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відповідно</a:t>
            </a:r>
            <a:r>
              <a:rPr lang="ru-RU" b="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innerspace"/>
              </a:rPr>
              <a:t>професійного</a:t>
            </a:r>
            <a:r>
              <a:rPr lang="ru-RU" b="1" i="0" dirty="0">
                <a:solidFill>
                  <a:srgbClr val="7030A0"/>
                </a:solidFill>
                <a:effectLst/>
                <a:latin typeface="innerspace"/>
              </a:rPr>
              <a:t> стандарту за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innerspace"/>
              </a:rPr>
              <a:t>професією</a:t>
            </a:r>
            <a:r>
              <a:rPr lang="ru-RU" b="1" i="0" dirty="0">
                <a:solidFill>
                  <a:srgbClr val="7030A0"/>
                </a:solidFill>
                <a:effectLst/>
                <a:latin typeface="innerspace"/>
              </a:rPr>
              <a:t> "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innerspace"/>
              </a:rPr>
              <a:t>Вчитель</a:t>
            </a:r>
            <a:r>
              <a:rPr lang="ru-RU" b="1" i="0" dirty="0">
                <a:solidFill>
                  <a:srgbClr val="7030A0"/>
                </a:solidFill>
                <a:effectLst/>
                <a:latin typeface="innerspace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innerspace"/>
              </a:rPr>
              <a:t>початкових</a:t>
            </a:r>
            <a:r>
              <a:rPr lang="ru-RU" b="1" i="0" dirty="0">
                <a:solidFill>
                  <a:srgbClr val="7030A0"/>
                </a:solidFill>
                <a:effectLst/>
                <a:latin typeface="innerspace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innerspace"/>
              </a:rPr>
              <a:t>класів</a:t>
            </a:r>
            <a:r>
              <a:rPr lang="ru-RU" b="1" i="0" dirty="0">
                <a:solidFill>
                  <a:srgbClr val="7030A0"/>
                </a:solidFill>
                <a:effectLst/>
                <a:latin typeface="innerspace"/>
              </a:rPr>
              <a:t> закладу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innerspace"/>
              </a:rPr>
              <a:t>загальної</a:t>
            </a:r>
            <a:r>
              <a:rPr lang="ru-RU" b="1" i="0" dirty="0">
                <a:solidFill>
                  <a:srgbClr val="7030A0"/>
                </a:solidFill>
                <a:effectLst/>
                <a:latin typeface="innerspace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innerspace"/>
              </a:rPr>
              <a:t>середньої</a:t>
            </a:r>
            <a:r>
              <a:rPr lang="ru-RU" b="1" i="0" dirty="0">
                <a:solidFill>
                  <a:srgbClr val="7030A0"/>
                </a:solidFill>
                <a:effectLst/>
                <a:latin typeface="innerspace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innerspace"/>
              </a:rPr>
              <a:t>освіти</a:t>
            </a:r>
            <a:r>
              <a:rPr lang="ru-RU" b="1" i="0" dirty="0">
                <a:solidFill>
                  <a:srgbClr val="7030A0"/>
                </a:solidFill>
                <a:effectLst/>
                <a:latin typeface="innerspace"/>
              </a:rPr>
              <a:t>"</a:t>
            </a:r>
            <a:endParaRPr lang="ru-UA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A3D2CB-5D27-C478-D209-8C2A50AD7D23}"/>
              </a:ext>
            </a:extLst>
          </p:cNvPr>
          <p:cNvSpPr txBox="1"/>
          <p:nvPr/>
        </p:nvSpPr>
        <p:spPr>
          <a:xfrm>
            <a:off x="407810" y="2823313"/>
            <a:ext cx="609834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fontAlgn="base"/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До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переліку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професійних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 компетентностей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увійшли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: 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мовно-комунікативна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предметно-методична;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1" i="0" dirty="0" err="1">
                <a:solidFill>
                  <a:srgbClr val="FF0000"/>
                </a:solidFill>
                <a:effectLst/>
                <a:latin typeface="innerspace"/>
              </a:rPr>
              <a:t>інформаційно-цифрова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психологічна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емоційно-етична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педагогічне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 партнерство;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інклюзивна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AE10A8-784F-3DDE-232B-CB9E071C19FF}"/>
              </a:ext>
            </a:extLst>
          </p:cNvPr>
          <p:cNvSpPr txBox="1"/>
          <p:nvPr/>
        </p:nvSpPr>
        <p:spPr>
          <a:xfrm>
            <a:off x="5859194" y="2823313"/>
            <a:ext cx="609834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здоров’язбережувальна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проєктувальна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прогностична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організаційна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оцінювально-аналітична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інноваційна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рефлексивна;</a:t>
            </a:r>
          </a:p>
          <a:p>
            <a:pPr algn="just" rtl="0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здатність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 до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навчання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впродовж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innerspace"/>
              </a:rPr>
              <a:t>життя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innerspace"/>
              </a:rPr>
              <a:t>.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1989275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2B64A-1A20-8107-B034-DBBEAA0EF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0" u="none" strike="noStrike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ДЕРЖАВНИЙ СТАНДАРТ </a:t>
            </a:r>
            <a:r>
              <a:rPr lang="ru-RU" sz="3600" b="1" i="0" u="none" strike="noStrike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початкової</a:t>
            </a:r>
            <a:r>
              <a:rPr lang="ru-RU" sz="3600" b="1" i="0" u="none" strike="noStrike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600" b="1" i="0" u="none" strike="noStrike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освіти</a:t>
            </a:r>
            <a:endParaRPr lang="ru-UA" sz="7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6770453-987B-A7A8-4F9D-E3228E07F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81" y="1533732"/>
            <a:ext cx="9333258" cy="525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018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2B64A-1A20-8107-B034-DBBEAA0EF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0" u="none" strike="noStrike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ДЕРЖАВНИЙ СТАНДАРТ </a:t>
            </a:r>
            <a:r>
              <a:rPr lang="ru-RU" sz="3600" b="1" i="0" u="none" strike="noStrike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початкової</a:t>
            </a:r>
            <a:r>
              <a:rPr lang="ru-RU" sz="3600" b="1" i="0" u="none" strike="noStrike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600" b="1" i="0" u="none" strike="noStrike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освіти</a:t>
            </a:r>
            <a:endParaRPr lang="ru-UA" sz="7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4A8F6B-016E-C3F2-425D-0EBCDBB4DAEF}"/>
              </a:ext>
            </a:extLst>
          </p:cNvPr>
          <p:cNvSpPr txBox="1"/>
          <p:nvPr/>
        </p:nvSpPr>
        <p:spPr>
          <a:xfrm>
            <a:off x="838199" y="1690688"/>
            <a:ext cx="1069119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0" i="0" dirty="0">
                <a:solidFill>
                  <a:srgbClr val="333333"/>
                </a:solidFill>
                <a:effectLst/>
              </a:rPr>
              <a:t>До </a:t>
            </a:r>
            <a:r>
              <a:rPr lang="uk-UA" sz="3600" b="1" i="1" dirty="0">
                <a:solidFill>
                  <a:srgbClr val="333333"/>
                </a:solidFill>
                <a:effectLst/>
              </a:rPr>
              <a:t>ключових </a:t>
            </a:r>
            <a:r>
              <a:rPr lang="uk-UA" sz="3600" b="1" i="1" dirty="0" err="1">
                <a:solidFill>
                  <a:srgbClr val="333333"/>
                </a:solidFill>
                <a:effectLst/>
              </a:rPr>
              <a:t>компетентностей</a:t>
            </a:r>
            <a:r>
              <a:rPr lang="uk-UA" sz="3600" b="1" i="1" dirty="0">
                <a:solidFill>
                  <a:srgbClr val="333333"/>
                </a:solidFill>
                <a:effectLst/>
              </a:rPr>
              <a:t> </a:t>
            </a:r>
            <a:r>
              <a:rPr lang="uk-UA" sz="3600" b="0" i="0" dirty="0">
                <a:solidFill>
                  <a:srgbClr val="333333"/>
                </a:solidFill>
                <a:effectLst/>
              </a:rPr>
              <a:t>належать:</a:t>
            </a:r>
          </a:p>
          <a:p>
            <a:r>
              <a:rPr lang="uk-UA" sz="3600" b="1" i="0" dirty="0">
                <a:solidFill>
                  <a:srgbClr val="333333"/>
                </a:solidFill>
                <a:effectLst/>
              </a:rPr>
              <a:t>інформаційно-комунікаційна компетентність</a:t>
            </a:r>
            <a:r>
              <a:rPr lang="uk-UA" sz="3600" b="0" i="0" dirty="0">
                <a:solidFill>
                  <a:srgbClr val="333333"/>
                </a:solidFill>
                <a:effectLst/>
              </a:rPr>
              <a:t>, що передбачає опанування основою цифрової грамотності для розвитку і спілкування, здатність безпечного та етичного використання засобів інформаційно-комунікаційної компетентності у навчанні та інших життєвих ситуаціях;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963948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565" y="1196752"/>
            <a:ext cx="11423374" cy="4896544"/>
          </a:xfrm>
        </p:spPr>
        <p:txBody>
          <a:bodyPr>
            <a:normAutofit fontScale="90000"/>
          </a:bodyPr>
          <a:lstStyle/>
          <a:p>
            <a:pPr indent="809625" algn="ctr"/>
            <a:r>
              <a:rPr lang="uk-UA" altLang="uk-UA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(</a:t>
            </a:r>
            <a:r>
              <a:rPr lang="uk-UA" altLang="uk-UA" sz="2800" b="1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грецьк</a:t>
            </a:r>
            <a:r>
              <a:rPr lang="uk-UA" altLang="uk-UA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. «</a:t>
            </a:r>
            <a:r>
              <a:rPr lang="en-US" altLang="uk-UA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techne</a:t>
            </a:r>
            <a:r>
              <a:rPr lang="uk-UA" altLang="uk-UA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» – мистецтво, майстерність + «</a:t>
            </a:r>
            <a:r>
              <a:rPr lang="en-US" altLang="uk-UA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logos</a:t>
            </a:r>
            <a:r>
              <a:rPr lang="uk-UA" altLang="uk-UA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» – поняття, вчення)</a:t>
            </a:r>
            <a:br>
              <a:rPr lang="uk-UA" altLang="uk-UA" sz="2800" b="1" dirty="0">
                <a:latin typeface="+mn-lt"/>
                <a:cs typeface="Times New Roman" pitchFamily="18" charset="0"/>
              </a:rPr>
            </a:br>
            <a:r>
              <a:rPr lang="en-US" altLang="uk-UA" sz="2800" b="1" dirty="0">
                <a:latin typeface="+mn-lt"/>
                <a:cs typeface="Times New Roman" pitchFamily="18" charset="0"/>
              </a:rPr>
              <a:t>          </a:t>
            </a:r>
            <a:br>
              <a:rPr lang="en-US" altLang="uk-UA" sz="2800" b="1" dirty="0">
                <a:latin typeface="+mn-lt"/>
                <a:cs typeface="Times New Roman" pitchFamily="18" charset="0"/>
              </a:rPr>
            </a:br>
            <a:r>
              <a:rPr lang="en-US" altLang="uk-UA" sz="2800" b="1" dirty="0">
                <a:latin typeface="+mn-lt"/>
                <a:cs typeface="Times New Roman" pitchFamily="18" charset="0"/>
              </a:rPr>
              <a:t>          </a:t>
            </a:r>
            <a:r>
              <a:rPr lang="uk-UA" altLang="uk-UA" sz="3600" b="1" u="sng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Технологія</a:t>
            </a:r>
            <a:r>
              <a:rPr lang="uk-UA" altLang="uk-UA" sz="36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uk-UA" altLang="uk-UA" sz="3600" b="1" dirty="0">
                <a:latin typeface="+mn-lt"/>
                <a:cs typeface="Times New Roman" pitchFamily="18" charset="0"/>
              </a:rPr>
              <a:t>– науково й/або практично обґрунтована система діяльності, застосовувана людиною з метою перетворення навколишнього середовища, виробництва </a:t>
            </a:r>
            <a:r>
              <a:rPr lang="uk-UA" altLang="uk-UA" sz="36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матеріальних</a:t>
            </a:r>
            <a:r>
              <a:rPr lang="uk-UA" altLang="uk-UA" sz="3600" b="1" dirty="0">
                <a:latin typeface="+mn-lt"/>
                <a:cs typeface="Times New Roman" pitchFamily="18" charset="0"/>
              </a:rPr>
              <a:t> або </a:t>
            </a:r>
            <a:r>
              <a:rPr lang="uk-UA" altLang="uk-UA" sz="36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духовних цінностей.</a:t>
            </a:r>
            <a:br>
              <a:rPr lang="uk-UA" altLang="uk-UA" sz="3600" b="1" dirty="0">
                <a:latin typeface="+mn-lt"/>
                <a:cs typeface="Times New Roman" pitchFamily="18" charset="0"/>
              </a:rPr>
            </a:br>
            <a:br>
              <a:rPr lang="uk-UA" altLang="uk-UA" sz="3600" b="1" dirty="0">
                <a:latin typeface="+mn-lt"/>
                <a:cs typeface="Times New Roman" pitchFamily="18" charset="0"/>
              </a:rPr>
            </a:br>
            <a:r>
              <a:rPr lang="uk-UA" altLang="uk-UA" sz="3600" b="1" dirty="0">
                <a:latin typeface="+mn-lt"/>
                <a:cs typeface="Times New Roman" pitchFamily="18" charset="0"/>
              </a:rPr>
              <a:t> </a:t>
            </a:r>
            <a:r>
              <a:rPr lang="en-US" altLang="uk-UA" sz="3600" b="1" dirty="0">
                <a:latin typeface="+mn-lt"/>
                <a:cs typeface="Times New Roman" pitchFamily="18" charset="0"/>
              </a:rPr>
              <a:t>         </a:t>
            </a:r>
            <a:r>
              <a:rPr lang="uk-UA" altLang="uk-UA" sz="3600" b="1" u="sng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Технологія</a:t>
            </a:r>
            <a:r>
              <a:rPr lang="uk-UA" altLang="uk-UA" sz="36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uk-UA" altLang="uk-UA" sz="3600" b="1" dirty="0">
                <a:latin typeface="+mn-lt"/>
                <a:cs typeface="Times New Roman" pitchFamily="18" charset="0"/>
              </a:rPr>
              <a:t>– це система запропонованих наукою алгоритмів, способів, засобів вирішення поставлених завдань.</a:t>
            </a:r>
            <a:endParaRPr lang="ru-RU" dirty="0">
              <a:latin typeface="+mn-lt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228396"/>
            <a:ext cx="9846637" cy="936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6000" b="1" dirty="0">
                <a:solidFill>
                  <a:srgbClr val="7030A0"/>
                </a:solidFill>
                <a:cs typeface="Times New Roman" pitchFamily="18" charset="0"/>
              </a:rPr>
              <a:t>Технологія</a:t>
            </a:r>
            <a:endParaRPr lang="ru-RU" sz="6000" b="1" dirty="0">
              <a:solidFill>
                <a:srgbClr val="7030A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068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скругленным углом 1"/>
          <p:cNvSpPr/>
          <p:nvPr/>
        </p:nvSpPr>
        <p:spPr>
          <a:xfrm>
            <a:off x="344556" y="300878"/>
            <a:ext cx="11502887" cy="5039748"/>
          </a:xfrm>
          <a:prstGeom prst="round1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600" b="1" cap="all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Структурні елементи технології як системи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uk-UA" sz="3600" b="1" cap="all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514350" indent="-514350" defTabSz="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uk-UA" sz="3200" b="1" dirty="0">
                <a:solidFill>
                  <a:schemeClr val="tx1"/>
                </a:solidFill>
                <a:cs typeface="Times New Roman" pitchFamily="18" charset="0"/>
              </a:rPr>
              <a:t>цілі навчання;</a:t>
            </a:r>
          </a:p>
          <a:p>
            <a:pPr marL="514350" indent="-514350" defTabSz="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uk-UA" sz="3200" b="1" dirty="0">
                <a:solidFill>
                  <a:schemeClr val="tx1"/>
                </a:solidFill>
                <a:cs typeface="Times New Roman" pitchFamily="18" charset="0"/>
              </a:rPr>
              <a:t>психологічна закономірність засвоєння матеріалу;</a:t>
            </a:r>
          </a:p>
          <a:p>
            <a:pPr marL="514350" indent="-514350" defTabSz="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uk-UA" sz="3200" b="1" dirty="0">
                <a:solidFill>
                  <a:schemeClr val="tx1"/>
                </a:solidFill>
                <a:cs typeface="Times New Roman" pitchFamily="18" charset="0"/>
              </a:rPr>
              <a:t>способи діяльності вчителя;</a:t>
            </a:r>
          </a:p>
          <a:p>
            <a:pPr marL="514350" indent="-514350" defTabSz="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uk-UA" sz="3200" b="1" dirty="0">
                <a:solidFill>
                  <a:schemeClr val="tx1"/>
                </a:solidFill>
                <a:cs typeface="Times New Roman" pitchFamily="18" charset="0"/>
              </a:rPr>
              <a:t>способи діяльності учнів;</a:t>
            </a:r>
          </a:p>
          <a:p>
            <a:pPr marL="514350" indent="-514350" defTabSz="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3200" b="1" dirty="0">
                <a:solidFill>
                  <a:schemeClr val="tx1"/>
                </a:solidFill>
                <a:cs typeface="Times New Roman" pitchFamily="18" charset="0"/>
              </a:rPr>
              <a:t>ступінь досягнення мети навчання.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18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0"/>
            <a:ext cx="9247584" cy="888274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>
              <a:defRPr/>
            </a:pPr>
            <a:r>
              <a:rPr lang="uk-UA" sz="4000" b="1" cap="all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Технології навчання</a:t>
            </a:r>
            <a:endParaRPr lang="ru-RU" sz="4000" b="1" cap="all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Блок-схема: сохраненные данные 11"/>
          <p:cNvSpPr/>
          <p:nvPr/>
        </p:nvSpPr>
        <p:spPr>
          <a:xfrm>
            <a:off x="5645330" y="3238926"/>
            <a:ext cx="6121412" cy="1250132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Технологія навчання як дослідження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Блок-схема: сохраненные данные 15"/>
          <p:cNvSpPr/>
          <p:nvPr/>
        </p:nvSpPr>
        <p:spPr>
          <a:xfrm>
            <a:off x="5645330" y="1968776"/>
            <a:ext cx="6121412" cy="1100185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Модульно-рейтингова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Блок-схема: сохраненные данные 16"/>
          <p:cNvSpPr/>
          <p:nvPr/>
        </p:nvSpPr>
        <p:spPr>
          <a:xfrm>
            <a:off x="5656169" y="5696986"/>
            <a:ext cx="6108202" cy="1045337"/>
          </a:xfrm>
          <a:prstGeom prst="flowChartOnlineStorage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Нові інформаційні технології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Блок-схема: сохраненные данные 18"/>
          <p:cNvSpPr/>
          <p:nvPr/>
        </p:nvSpPr>
        <p:spPr>
          <a:xfrm>
            <a:off x="5645330" y="996018"/>
            <a:ext cx="6121412" cy="865015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Проблемна</a:t>
            </a:r>
            <a:r>
              <a:rPr lang="uk-UA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Блок-схема: сохраненные данные 19"/>
          <p:cNvSpPr/>
          <p:nvPr/>
        </p:nvSpPr>
        <p:spPr>
          <a:xfrm>
            <a:off x="425258" y="2280721"/>
            <a:ext cx="5022670" cy="958205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Програмована 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Блок-схема: сохраненные данные 20"/>
          <p:cNvSpPr/>
          <p:nvPr/>
        </p:nvSpPr>
        <p:spPr>
          <a:xfrm>
            <a:off x="5645330" y="4659025"/>
            <a:ext cx="6121412" cy="930217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Диференційована</a:t>
            </a:r>
            <a:r>
              <a:rPr lang="uk-UA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Блок-схема: сохраненные данные 22"/>
          <p:cNvSpPr/>
          <p:nvPr/>
        </p:nvSpPr>
        <p:spPr>
          <a:xfrm>
            <a:off x="425258" y="5445225"/>
            <a:ext cx="5022670" cy="1314697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Технологія формування творчої особистості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Блок-схема: сохраненные данные 23"/>
          <p:cNvSpPr/>
          <p:nvPr/>
        </p:nvSpPr>
        <p:spPr>
          <a:xfrm>
            <a:off x="425258" y="4273228"/>
            <a:ext cx="5022670" cy="955973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Розвивальна 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Блок-схема: сохраненные данные 24"/>
          <p:cNvSpPr/>
          <p:nvPr/>
        </p:nvSpPr>
        <p:spPr>
          <a:xfrm>
            <a:off x="439927" y="3302922"/>
            <a:ext cx="5008001" cy="906308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Групова 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Блок-схема: сохраненные данные 25"/>
          <p:cNvSpPr/>
          <p:nvPr/>
        </p:nvSpPr>
        <p:spPr>
          <a:xfrm>
            <a:off x="425258" y="996016"/>
            <a:ext cx="5022670" cy="1136840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Пояснювально-ілюстративна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6506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AFE856-D1D7-03E6-7BCD-F520E0F90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26" y="0"/>
            <a:ext cx="10515600" cy="1325563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Етапи розвитку інформаційних технологій</a:t>
            </a:r>
            <a:endParaRPr lang="ru-UA" sz="8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9682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0D87C7-D873-03DF-42E4-D762C86F6911}"/>
              </a:ext>
            </a:extLst>
          </p:cNvPr>
          <p:cNvSpPr txBox="1"/>
          <p:nvPr/>
        </p:nvSpPr>
        <p:spPr>
          <a:xfrm>
            <a:off x="692247" y="980606"/>
            <a:ext cx="10807505" cy="32198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Інформаційна технологія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сукупність засобів, методів і прийомів збирання, зберігання, опрацювання, подання та передавання повідомлень, що розширює знання людей та розвиває їхні можливості щодо управління технічними та соціальними процесами.</a:t>
            </a:r>
            <a:endParaRPr lang="ru-UA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UA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BC6A04-6FEA-8F1E-D4B4-DD0196495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416" y="4200462"/>
            <a:ext cx="8616390" cy="14184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C57100-797D-215C-87DD-E2C5ED5FEE70}"/>
              </a:ext>
            </a:extLst>
          </p:cNvPr>
          <p:cNvSpPr txBox="1"/>
          <p:nvPr/>
        </p:nvSpPr>
        <p:spPr>
          <a:xfrm>
            <a:off x="3961806" y="383113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Складові</a:t>
            </a:r>
            <a:r>
              <a:rPr lang="ru-RU" sz="2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інформаційної</a:t>
            </a:r>
            <a:r>
              <a:rPr lang="ru-RU" sz="2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технології</a:t>
            </a:r>
            <a:endParaRPr lang="ru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838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98DBB-7139-1C10-381B-5915EBCB5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5B8499-C664-662F-766A-934280BCAC65}"/>
              </a:ext>
            </a:extLst>
          </p:cNvPr>
          <p:cNvSpPr txBox="1"/>
          <p:nvPr/>
        </p:nvSpPr>
        <p:spPr>
          <a:xfrm>
            <a:off x="838199" y="1951672"/>
            <a:ext cx="105155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>
                <a:effectLst/>
                <a:ea typeface="Times New Roman" panose="02020603050405020304" pitchFamily="18" charset="0"/>
              </a:rPr>
              <a:t>Засоби інформаційних технологій </a:t>
            </a:r>
            <a:r>
              <a:rPr lang="uk-UA" sz="3200" dirty="0">
                <a:effectLst/>
                <a:ea typeface="Times New Roman" panose="02020603050405020304" pitchFamily="18" charset="0"/>
              </a:rPr>
              <a:t>– це програмно-апаратні засоби і пристрої, що функціонують на базі обчислювальної техніки, а також сучасні засоби і системи інформаційного обміну, що забезпечують операції збирання, накопичення, збереження, обробки, передачі інформації. 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526134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66104-1C2C-0AD4-9B09-D71C66478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 технології навчання</a:t>
            </a:r>
            <a:endParaRPr lang="ru-UA" sz="5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7E107B-EEC5-77B2-ABAD-97ACE5F4E359}"/>
              </a:ext>
            </a:extLst>
          </p:cNvPr>
          <p:cNvSpPr txBox="1"/>
          <p:nvPr/>
        </p:nvSpPr>
        <p:spPr>
          <a:xfrm>
            <a:off x="838199" y="1950806"/>
            <a:ext cx="10515599" cy="4678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 технології навчання 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це методологія і технологія </a:t>
            </a:r>
            <a:r>
              <a:rPr lang="uk-UA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процесу з використанням новітніх електронних засобів навчання в першу чергу електронно обчислювальних машин (комп’ютерів).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Основною метою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сучасних інформаційних технологій навчання є підготовка учнів до повноцінної життєдіяльності в умовах інформаційного суспільства. </a:t>
            </a:r>
            <a:endParaRPr lang="ru-UA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80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6A1C6-12D7-31E5-EB67-9FB254434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викладання навчальної дисципліни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4C8102-631B-E5A5-A570-C7E5732082CE}"/>
              </a:ext>
            </a:extLst>
          </p:cNvPr>
          <p:cNvSpPr txBox="1"/>
          <p:nvPr/>
        </p:nvSpPr>
        <p:spPr>
          <a:xfrm>
            <a:off x="838199" y="1951672"/>
            <a:ext cx="1083798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/>
              <a:t>Забезпечення теоретичної і практичної підготовки студентів до організації різних форм роботи з дітьми з використанням інформаційних технологій навчання</a:t>
            </a:r>
          </a:p>
        </p:txBody>
      </p:sp>
    </p:spTree>
    <p:extLst>
      <p:ext uri="{BB962C8B-B14F-4D97-AF65-F5344CB8AC3E}">
        <p14:creationId xmlns:p14="http://schemas.microsoft.com/office/powerpoint/2010/main" val="2854454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0A2027-EBB2-71DD-8BA9-275ABCE5E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35" y="126589"/>
            <a:ext cx="10836965" cy="1325563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Інформаційні технології в процесі навчання дозволяють</a:t>
            </a:r>
            <a:endParaRPr lang="ru-UA" sz="8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33C094-E3D9-FCB2-6834-BD61B51B560E}"/>
              </a:ext>
            </a:extLst>
          </p:cNvPr>
          <p:cNvSpPr txBox="1"/>
          <p:nvPr/>
        </p:nvSpPr>
        <p:spPr>
          <a:xfrm>
            <a:off x="516835" y="1346131"/>
            <a:ext cx="1143662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Активізувати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пізнавальну діяльність учнів.</a:t>
            </a:r>
            <a:endParaRPr lang="ru-UA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Забезпечити </a:t>
            </a: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позитивну мотивацію 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навчання.</a:t>
            </a:r>
            <a:endParaRPr lang="ru-UA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Проводити </a:t>
            </a:r>
            <a:r>
              <a:rPr lang="uk-UA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високому естетичному і емоційному рівні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Забезпечити </a:t>
            </a: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високий ступінь диференціації 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 (майже індивідуалізацію).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Збільшити обсяг 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виконуваної </a:t>
            </a: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uk-UA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уроці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в 1,5 – 2 рази.</a:t>
            </a:r>
            <a:endParaRPr lang="ru-UA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Удосконалити контроль знань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Раціонально організувати 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освітній процес, підвищити ефективність уроку.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Формувати </a:t>
            </a: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навички пошуково-дослідницької діяльності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Забезпечити </a:t>
            </a:r>
            <a:r>
              <a:rPr lang="uk-UA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доступ до різних довідкових систем</a:t>
            </a:r>
            <a:r>
              <a:rPr lang="uk-UA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електронних бібліотек, інших інформаційних ресурсів.</a:t>
            </a:r>
            <a:endParaRPr lang="ru-UA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51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B8D74-97A9-B88C-FA1A-406785332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47" y="-21170"/>
            <a:ext cx="11493304" cy="1325563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Основні шляхів застосування інформаційних технологій в освіті</a:t>
            </a:r>
            <a:endParaRPr lang="ru-UA" sz="8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2F2B68-B018-C84D-E0C5-0933F83AD5B2}"/>
              </a:ext>
            </a:extLst>
          </p:cNvPr>
          <p:cNvSpPr txBox="1"/>
          <p:nvPr/>
        </p:nvSpPr>
        <p:spPr>
          <a:xfrm>
            <a:off x="349347" y="1163716"/>
            <a:ext cx="11493305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 інформаційних середовищ навчальних закладів;</a:t>
            </a:r>
            <a:endParaRPr lang="ru-UA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 педагогічних програмних засобів (ППЗ);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 інформаційно-комунікаційних технологій під час здійснення проективного і дослідницького навчання; </a:t>
            </a:r>
            <a:endParaRPr lang="ru-UA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Застосування мультимедійних засобів навчання;</a:t>
            </a:r>
            <a:endParaRPr lang="ru-UA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Розробка дистанційних курсів;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 інформаційних технологій в управлінні навчальним закладом; Використання засобів Інтернет з метою пошуку інформації, розробки програмно-методичного забезпечення навчальних закладів, професійного і психологічного консультування;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uk-UA" sz="25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-сайтів навчальних закладів;</a:t>
            </a:r>
            <a:endParaRPr lang="uk-UA" sz="25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Здійсненні профорієнтаційної роботи в закладах освіти;</a:t>
            </a:r>
            <a:endParaRPr lang="ru-UA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Розробка і використання контролюючих програмних продуктів;</a:t>
            </a:r>
            <a:endParaRPr lang="ru-UA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 електронних бібліотек, </a:t>
            </a:r>
            <a:r>
              <a:rPr lang="uk-UA" sz="25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медіатек</a:t>
            </a:r>
            <a:r>
              <a:rPr lang="uk-UA" sz="2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тощо. </a:t>
            </a:r>
            <a:endParaRPr lang="ru-UA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301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CE987-F101-1031-A524-49881DAE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Етапи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інформаційних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технологій</a:t>
            </a:r>
            <a:endParaRPr lang="ru-UA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376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FCD4E2-9094-5899-95CB-5DC790C13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AE8594A-FD7A-3C55-1449-0AB944F88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68" y="255607"/>
            <a:ext cx="11047063" cy="333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72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FB4D1D-93F0-0961-DBFA-0B8480C3D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навчальної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</a:t>
            </a:r>
            <a:endParaRPr lang="ru-UA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F7543B-7FA9-E693-5E92-347F32DAC5E2}"/>
              </a:ext>
            </a:extLst>
          </p:cNvPr>
          <p:cNvSpPr txBox="1"/>
          <p:nvPr/>
        </p:nvSpPr>
        <p:spPr>
          <a:xfrm>
            <a:off x="559190" y="1490063"/>
            <a:ext cx="1106072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– ознайомлення студентів із теоретичними основами та науковими розвідками проблеми впровадження інформаційних технологій навчання в ЗЗСО; </a:t>
            </a:r>
          </a:p>
          <a:p>
            <a:r>
              <a:rPr lang="uk-UA" sz="3200" dirty="0"/>
              <a:t>– вивчення студентами особливостей комп’ютерно-ігрового середовища ЗЗСО; </a:t>
            </a:r>
          </a:p>
          <a:p>
            <a:r>
              <a:rPr lang="uk-UA" sz="3200" dirty="0"/>
              <a:t>– набуття практичних навичок використання онлайн-ресурсів для створення навчального контенту; </a:t>
            </a:r>
          </a:p>
          <a:p>
            <a:r>
              <a:rPr lang="uk-UA" sz="3200" dirty="0"/>
              <a:t>– вивчення особливостей методичного забезпечення формування цифрової компетентності здобувачів освіти</a:t>
            </a:r>
          </a:p>
        </p:txBody>
      </p:sp>
    </p:spTree>
    <p:extLst>
      <p:ext uri="{BB962C8B-B14F-4D97-AF65-F5344CB8AC3E}">
        <p14:creationId xmlns:p14="http://schemas.microsoft.com/office/powerpoint/2010/main" val="171203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B6A5D-6D43-C7EB-7E61-901B87C0C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курсу</a:t>
            </a:r>
            <a:endParaRPr lang="ru-UA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BCB549-2B97-479B-9DAB-8A47501EB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649"/>
            <a:ext cx="10515600" cy="4587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/>
              <a:t>Кількість лекцій – 7</a:t>
            </a:r>
          </a:p>
          <a:p>
            <a:pPr marL="0" indent="0">
              <a:buNone/>
            </a:pPr>
            <a:r>
              <a:rPr lang="uk-UA" sz="4000" dirty="0"/>
              <a:t>Кількість лабораторних занять – 15</a:t>
            </a:r>
          </a:p>
          <a:p>
            <a:pPr marL="0" indent="0">
              <a:buNone/>
            </a:pPr>
            <a:r>
              <a:rPr lang="uk-UA" sz="4000" dirty="0"/>
              <a:t>Індивідуальне домашнє завдання</a:t>
            </a:r>
          </a:p>
          <a:p>
            <a:pPr marL="0" indent="0">
              <a:buNone/>
            </a:pPr>
            <a:r>
              <a:rPr lang="uk-UA" sz="4000" dirty="0"/>
              <a:t>Форма контролю – залік</a:t>
            </a:r>
          </a:p>
          <a:p>
            <a:pPr marL="0" indent="0">
              <a:buNone/>
            </a:pPr>
            <a:endParaRPr lang="uk-UA" sz="4000" dirty="0"/>
          </a:p>
          <a:p>
            <a:pPr marL="0" indent="0">
              <a:buNone/>
            </a:pPr>
            <a:endParaRPr lang="ru-UA" sz="4000" dirty="0"/>
          </a:p>
        </p:txBody>
      </p:sp>
    </p:spTree>
    <p:extLst>
      <p:ext uri="{BB962C8B-B14F-4D97-AF65-F5344CB8AC3E}">
        <p14:creationId xmlns:p14="http://schemas.microsoft.com/office/powerpoint/2010/main" val="138171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62FE323-510C-78BA-AA66-14A523B6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2" y="365125"/>
            <a:ext cx="10819228" cy="1325563"/>
          </a:xfrm>
        </p:spPr>
        <p:txBody>
          <a:bodyPr>
            <a:normAutofit/>
          </a:bodyPr>
          <a:lstStyle/>
          <a:p>
            <a:r>
              <a:rPr lang="uk-UA" sz="6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накопичення балів</a:t>
            </a:r>
            <a:endParaRPr lang="ru-UA" sz="6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DDED5239-AEA0-2F72-C98C-28E284A2C40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33896495"/>
              </p:ext>
            </p:extLst>
          </p:nvPr>
        </p:nvGraphicFramePr>
        <p:xfrm>
          <a:off x="534572" y="1964372"/>
          <a:ext cx="11254155" cy="25654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920009">
                  <a:extLst>
                    <a:ext uri="{9D8B030D-6E8A-4147-A177-3AD203B41FA5}">
                      <a16:colId xmlns:a16="http://schemas.microsoft.com/office/drawing/2014/main" val="1440369275"/>
                    </a:ext>
                  </a:extLst>
                </a:gridCol>
                <a:gridCol w="1725476">
                  <a:extLst>
                    <a:ext uri="{9D8B030D-6E8A-4147-A177-3AD203B41FA5}">
                      <a16:colId xmlns:a16="http://schemas.microsoft.com/office/drawing/2014/main" val="1355904803"/>
                    </a:ext>
                  </a:extLst>
                </a:gridCol>
                <a:gridCol w="2060442">
                  <a:extLst>
                    <a:ext uri="{9D8B030D-6E8A-4147-A177-3AD203B41FA5}">
                      <a16:colId xmlns:a16="http://schemas.microsoft.com/office/drawing/2014/main" val="645289834"/>
                    </a:ext>
                  </a:extLst>
                </a:gridCol>
                <a:gridCol w="2177853">
                  <a:extLst>
                    <a:ext uri="{9D8B030D-6E8A-4147-A177-3AD203B41FA5}">
                      <a16:colId xmlns:a16="http://schemas.microsoft.com/office/drawing/2014/main" val="1483215580"/>
                    </a:ext>
                  </a:extLst>
                </a:gridCol>
                <a:gridCol w="1632237">
                  <a:extLst>
                    <a:ext uri="{9D8B030D-6E8A-4147-A177-3AD203B41FA5}">
                      <a16:colId xmlns:a16="http://schemas.microsoft.com/office/drawing/2014/main" val="2595508370"/>
                    </a:ext>
                  </a:extLst>
                </a:gridCol>
                <a:gridCol w="869069">
                  <a:extLst>
                    <a:ext uri="{9D8B030D-6E8A-4147-A177-3AD203B41FA5}">
                      <a16:colId xmlns:a16="http://schemas.microsoft.com/office/drawing/2014/main" val="3412980315"/>
                    </a:ext>
                  </a:extLst>
                </a:gridCol>
                <a:gridCol w="869069">
                  <a:extLst>
                    <a:ext uri="{9D8B030D-6E8A-4147-A177-3AD203B41FA5}">
                      <a16:colId xmlns:a16="http://schemas.microsoft.com/office/drawing/2014/main" val="2882398613"/>
                    </a:ext>
                  </a:extLst>
                </a:gridCol>
              </a:tblGrid>
              <a:tr h="561187">
                <a:tc gridSpan="4">
                  <a:txBody>
                    <a:bodyPr/>
                    <a:lstStyle/>
                    <a:p>
                      <a:pPr algn="ctr"/>
                      <a:r>
                        <a:rPr lang="uk-UA" sz="2800" b="1" dirty="0">
                          <a:effectLst/>
                        </a:rPr>
                        <a:t>Поточний контроль знань</a:t>
                      </a:r>
                      <a:endParaRPr lang="ru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effectLst/>
                        </a:rPr>
                        <a:t>ІДЗ</a:t>
                      </a:r>
                      <a:endParaRPr lang="ru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effectLst/>
                        </a:rPr>
                        <a:t>Залік</a:t>
                      </a:r>
                      <a:endParaRPr lang="ru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effectLst/>
                        </a:rPr>
                        <a:t>Сума</a:t>
                      </a:r>
                      <a:endParaRPr lang="ru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85855"/>
                  </a:ext>
                </a:extLst>
              </a:tr>
              <a:tr h="962035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effectLst/>
                        </a:rPr>
                        <a:t>Модульна атестація № 1</a:t>
                      </a:r>
                      <a:endParaRPr lang="ru-UA" sz="1600" b="1" dirty="0">
                        <a:effectLst/>
                      </a:endParaRPr>
                    </a:p>
                    <a:p>
                      <a:pPr algn="ctr"/>
                      <a:r>
                        <a:rPr lang="uk-UA" sz="2400" dirty="0">
                          <a:effectLst/>
                        </a:rPr>
                        <a:t>(30 балів)</a:t>
                      </a:r>
                      <a:endParaRPr lang="ru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effectLst/>
                        </a:rPr>
                        <a:t>Модульна атестація № 2</a:t>
                      </a:r>
                      <a:endParaRPr lang="ru-UA" sz="1600" b="1" dirty="0">
                        <a:effectLst/>
                      </a:endParaRPr>
                    </a:p>
                    <a:p>
                      <a:pPr algn="ctr"/>
                      <a:r>
                        <a:rPr lang="uk-UA" sz="2400" b="0" dirty="0">
                          <a:effectLst/>
                        </a:rPr>
                        <a:t>(30 балів)</a:t>
                      </a:r>
                      <a:endParaRPr lang="ru-UA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011365"/>
                  </a:ext>
                </a:extLst>
              </a:tr>
              <a:tr h="481017">
                <a:tc>
                  <a:txBody>
                    <a:bodyPr/>
                    <a:lstStyle/>
                    <a:p>
                      <a:pPr algn="ctr"/>
                      <a:r>
                        <a:rPr lang="uk-UA" sz="2400" b="1" i="0" dirty="0">
                          <a:effectLst/>
                        </a:rPr>
                        <a:t>ЛР (7 робіт)</a:t>
                      </a:r>
                      <a:endParaRPr lang="ru-UA" sz="16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i="0" dirty="0">
                          <a:effectLst/>
                        </a:rPr>
                        <a:t>МК1</a:t>
                      </a:r>
                      <a:endParaRPr lang="ru-UA" sz="16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i="0" dirty="0">
                          <a:effectLst/>
                        </a:rPr>
                        <a:t>ЛР (7 робіт)</a:t>
                      </a:r>
                      <a:endParaRPr lang="ru-UA" sz="16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i="0" dirty="0">
                          <a:effectLst/>
                        </a:rPr>
                        <a:t>МК2</a:t>
                      </a:r>
                      <a:endParaRPr lang="ru-UA" sz="16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6856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effectLst/>
                        </a:rPr>
                        <a:t>10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effectLst/>
                        </a:rPr>
                        <a:t>20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effectLst/>
                        </a:rPr>
                        <a:t>10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effectLst/>
                        </a:rPr>
                        <a:t>20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effectLst/>
                        </a:rPr>
                        <a:t>20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effectLst/>
                        </a:rPr>
                        <a:t>100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980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85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0A69E97-65D2-7789-433B-50BF79773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908" y="1214438"/>
            <a:ext cx="10914184" cy="2387600"/>
          </a:xfrm>
        </p:spPr>
        <p:txBody>
          <a:bodyPr>
            <a:noAutofit/>
          </a:bodyPr>
          <a:lstStyle/>
          <a:p>
            <a:r>
              <a:rPr lang="uk-UA" sz="6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 інформаційних технологій навчання в освітньому процесі ЗЗСО</a:t>
            </a:r>
            <a:endParaRPr lang="ru-UA" sz="6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ідзаголовок 3">
            <a:extLst>
              <a:ext uri="{FF2B5EF4-FFF2-40B4-BE49-F238E27FC236}">
                <a16:creationId xmlns:a16="http://schemas.microsoft.com/office/drawing/2014/main" id="{712CD17B-90A8-A3A0-3C95-731CE0F7D3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0253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6BF228-7CDD-66DD-00AF-9FACDAE01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Питання для розгляду</a:t>
            </a:r>
            <a:endParaRPr lang="ru-UA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2957A9-FA7D-8B5E-DF66-ED764FB93D20}"/>
              </a:ext>
            </a:extLst>
          </p:cNvPr>
          <p:cNvSpPr txBox="1"/>
          <p:nvPr/>
        </p:nvSpPr>
        <p:spPr>
          <a:xfrm>
            <a:off x="838200" y="1674674"/>
            <a:ext cx="1075357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3200" dirty="0" err="1"/>
              <a:t>Поняття</a:t>
            </a:r>
            <a:r>
              <a:rPr lang="ru-RU" sz="3200" dirty="0"/>
              <a:t> </a:t>
            </a:r>
            <a:r>
              <a:rPr lang="ru-RU" sz="3200" dirty="0" err="1"/>
              <a:t>технологій</a:t>
            </a:r>
            <a:r>
              <a:rPr lang="ru-RU" sz="3200" dirty="0"/>
              <a:t> та </a:t>
            </a:r>
            <a:r>
              <a:rPr lang="ru-RU" sz="3200" dirty="0" err="1"/>
              <a:t>інформаційних</a:t>
            </a:r>
            <a:r>
              <a:rPr lang="ru-RU" sz="3200" dirty="0"/>
              <a:t> </a:t>
            </a:r>
            <a:r>
              <a:rPr lang="ru-RU" sz="3200" dirty="0" err="1"/>
              <a:t>технологій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endParaRPr lang="ru-RU" sz="3200" dirty="0"/>
          </a:p>
          <a:p>
            <a:pPr marL="342900" indent="-342900">
              <a:buFont typeface="+mj-lt"/>
              <a:buAutoNum type="arabicPeriod"/>
            </a:pPr>
            <a:r>
              <a:rPr lang="ru-RU" sz="3200" dirty="0" err="1"/>
              <a:t>Етапи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err="1"/>
              <a:t>інформаційних</a:t>
            </a:r>
            <a:r>
              <a:rPr lang="ru-RU" sz="3200" dirty="0"/>
              <a:t> </a:t>
            </a:r>
            <a:r>
              <a:rPr lang="ru-RU" sz="3200" dirty="0" err="1"/>
              <a:t>технологій</a:t>
            </a:r>
            <a:r>
              <a:rPr lang="ru-RU" sz="32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err="1"/>
              <a:t>Комп’ютер</a:t>
            </a:r>
            <a:r>
              <a:rPr lang="ru-RU" sz="3200" dirty="0"/>
              <a:t> як </a:t>
            </a:r>
            <a:r>
              <a:rPr lang="ru-RU" sz="3200" dirty="0" err="1"/>
              <a:t>інтелектуальне</a:t>
            </a:r>
            <a:r>
              <a:rPr lang="ru-RU" sz="3200" dirty="0"/>
              <a:t> </a:t>
            </a:r>
            <a:r>
              <a:rPr lang="ru-RU" sz="3200" dirty="0" err="1"/>
              <a:t>знаряддя</a:t>
            </a:r>
            <a:endParaRPr lang="ru-RU" sz="3200" dirty="0"/>
          </a:p>
          <a:p>
            <a:pPr marL="342900" indent="-342900">
              <a:buFont typeface="+mj-lt"/>
              <a:buAutoNum type="arabicPeriod"/>
            </a:pPr>
            <a:r>
              <a:rPr lang="ru-RU" sz="3200" dirty="0" err="1"/>
              <a:t>Мультимедійні</a:t>
            </a:r>
            <a:r>
              <a:rPr lang="ru-RU" sz="3200" dirty="0"/>
              <a:t> </a:t>
            </a:r>
            <a:r>
              <a:rPr lang="ru-RU" sz="3200" dirty="0" err="1"/>
              <a:t>технології</a:t>
            </a:r>
            <a:r>
              <a:rPr lang="ru-RU" sz="3200" dirty="0"/>
              <a:t> в </a:t>
            </a:r>
            <a:r>
              <a:rPr lang="ru-RU" sz="3200" dirty="0" err="1"/>
              <a:t>освітньому</a:t>
            </a:r>
            <a:r>
              <a:rPr lang="ru-RU" sz="3200" dirty="0"/>
              <a:t> </a:t>
            </a:r>
            <a:r>
              <a:rPr lang="ru-RU" sz="3200" dirty="0" err="1"/>
              <a:t>процесі</a:t>
            </a:r>
            <a:endParaRPr lang="ru-RU" sz="3200" dirty="0"/>
          </a:p>
          <a:p>
            <a:pPr marL="342900" indent="-342900">
              <a:buFont typeface="+mj-lt"/>
              <a:buAutoNum type="arabicPeriod"/>
            </a:pPr>
            <a:r>
              <a:rPr lang="ru-RU" sz="3200" dirty="0" err="1"/>
              <a:t>Інформаційний</a:t>
            </a:r>
            <a:r>
              <a:rPr lang="ru-RU" sz="3200" dirty="0"/>
              <a:t> </a:t>
            </a:r>
            <a:r>
              <a:rPr lang="ru-RU" sz="3200" dirty="0" err="1"/>
              <a:t>простір</a:t>
            </a:r>
            <a:r>
              <a:rPr lang="ru-RU" sz="3200" dirty="0"/>
              <a:t> та </a:t>
            </a:r>
            <a:r>
              <a:rPr lang="ru-RU" sz="3200" dirty="0" err="1"/>
              <a:t>інформаційне</a:t>
            </a:r>
            <a:r>
              <a:rPr lang="ru-RU" sz="3200" dirty="0"/>
              <a:t> </a:t>
            </a:r>
            <a:r>
              <a:rPr lang="ru-RU" sz="3200" dirty="0" err="1"/>
              <a:t>середовище</a:t>
            </a:r>
            <a:r>
              <a:rPr lang="ru-RU" sz="3200" dirty="0"/>
              <a:t> закладу </a:t>
            </a:r>
            <a:r>
              <a:rPr lang="ru-RU" sz="3200" dirty="0" err="1"/>
              <a:t>дошкільної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 як результат </a:t>
            </a:r>
            <a:r>
              <a:rPr lang="ru-RU" sz="3200" dirty="0" err="1"/>
              <a:t>інтеграції</a:t>
            </a:r>
            <a:r>
              <a:rPr lang="ru-RU" sz="3200" dirty="0"/>
              <a:t> </a:t>
            </a:r>
            <a:r>
              <a:rPr lang="ru-RU" sz="3200" dirty="0" err="1"/>
              <a:t>інформаційних</a:t>
            </a:r>
            <a:r>
              <a:rPr lang="ru-RU" sz="3200" dirty="0"/>
              <a:t> </a:t>
            </a:r>
            <a:r>
              <a:rPr lang="ru-RU" sz="3200" dirty="0" err="1"/>
              <a:t>технологій</a:t>
            </a:r>
            <a:r>
              <a:rPr lang="ru-RU" sz="3200" dirty="0"/>
              <a:t> в </a:t>
            </a:r>
            <a:r>
              <a:rPr lang="ru-RU" sz="3200" dirty="0" err="1"/>
              <a:t>освітній</a:t>
            </a:r>
            <a:r>
              <a:rPr lang="ru-RU" sz="3200" dirty="0"/>
              <a:t> </a:t>
            </a:r>
            <a:r>
              <a:rPr lang="ru-RU" sz="3200" dirty="0" err="1"/>
              <a:t>процес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276139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D7573E-DD76-9649-EAAC-E1A579184C13}"/>
              </a:ext>
            </a:extLst>
          </p:cNvPr>
          <p:cNvSpPr txBox="1"/>
          <p:nvPr/>
        </p:nvSpPr>
        <p:spPr>
          <a:xfrm>
            <a:off x="740312" y="473837"/>
            <a:ext cx="10711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ХХІ </a:t>
            </a:r>
            <a:r>
              <a:rPr lang="ru-RU" sz="2800" b="1" dirty="0" err="1"/>
              <a:t>століття</a:t>
            </a:r>
            <a:r>
              <a:rPr lang="ru-RU" sz="2800" b="1" dirty="0"/>
              <a:t> </a:t>
            </a:r>
            <a:r>
              <a:rPr lang="ru-RU" sz="2800" dirty="0"/>
              <a:t>– </a:t>
            </a:r>
            <a:r>
              <a:rPr lang="ru-RU" sz="2800" dirty="0" err="1"/>
              <a:t>характеризується</a:t>
            </a:r>
            <a:r>
              <a:rPr lang="ru-RU" sz="2800" dirty="0"/>
              <a:t> </a:t>
            </a:r>
            <a:r>
              <a:rPr lang="ru-RU" sz="2800" dirty="0" err="1"/>
              <a:t>наявністю</a:t>
            </a:r>
            <a:r>
              <a:rPr lang="ru-RU" sz="2800" dirty="0"/>
              <a:t> </a:t>
            </a:r>
            <a:r>
              <a:rPr lang="ru-RU" sz="2800" dirty="0" err="1"/>
              <a:t>інформаційного</a:t>
            </a:r>
            <a:r>
              <a:rPr lang="ru-RU" sz="2800" dirty="0"/>
              <a:t> </a:t>
            </a:r>
            <a:r>
              <a:rPr lang="ru-RU" sz="2800" dirty="0" err="1"/>
              <a:t>суспільства</a:t>
            </a:r>
            <a:r>
              <a:rPr lang="ru-RU" sz="2800" dirty="0"/>
              <a:t>, головною </a:t>
            </a:r>
            <a:r>
              <a:rPr lang="ru-RU" sz="2800" dirty="0" err="1"/>
              <a:t>рисою</a:t>
            </a:r>
            <a:r>
              <a:rPr lang="ru-RU" sz="2800" dirty="0"/>
              <a:t> </a:t>
            </a:r>
            <a:r>
              <a:rPr lang="ru-RU" sz="2800" dirty="0" err="1"/>
              <a:t>якого</a:t>
            </a:r>
            <a:r>
              <a:rPr lang="ru-RU" sz="2800" dirty="0"/>
              <a:t> є </a:t>
            </a:r>
            <a:r>
              <a:rPr lang="ru-RU" sz="2800" b="1" dirty="0" err="1"/>
              <a:t>перетворення</a:t>
            </a:r>
            <a:r>
              <a:rPr lang="ru-RU" sz="2800" b="1" dirty="0"/>
              <a:t> </a:t>
            </a:r>
            <a:r>
              <a:rPr lang="ru-RU" sz="2800" b="1" dirty="0" err="1"/>
              <a:t>інформації</a:t>
            </a:r>
            <a:r>
              <a:rPr lang="ru-RU" sz="2800" b="1" dirty="0"/>
              <a:t> </a:t>
            </a:r>
            <a:r>
              <a:rPr lang="ru-RU" sz="2800" dirty="0"/>
              <a:t>в один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головних</a:t>
            </a:r>
            <a:r>
              <a:rPr lang="ru-RU" sz="2800" dirty="0"/>
              <a:t> </a:t>
            </a:r>
            <a:r>
              <a:rPr lang="ru-RU" sz="2800" dirty="0" err="1"/>
              <a:t>виробничих</a:t>
            </a:r>
            <a:r>
              <a:rPr lang="ru-RU" sz="2800" dirty="0"/>
              <a:t> </a:t>
            </a:r>
            <a:r>
              <a:rPr lang="ru-RU" sz="2800" dirty="0" err="1"/>
              <a:t>ресурсів</a:t>
            </a:r>
            <a:endParaRPr lang="ru-UA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9ADA11-C17A-FF0D-B536-6E49386B20D7}"/>
              </a:ext>
            </a:extLst>
          </p:cNvPr>
          <p:cNvSpPr txBox="1"/>
          <p:nvPr/>
        </p:nvSpPr>
        <p:spPr>
          <a:xfrm>
            <a:off x="980048" y="2646794"/>
            <a:ext cx="1023190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/>
              <a:t>професійна</a:t>
            </a:r>
            <a:r>
              <a:rPr lang="ru-RU" sz="2800" b="1" dirty="0"/>
              <a:t> </a:t>
            </a:r>
            <a:r>
              <a:rPr lang="ru-RU" sz="2800" b="1" dirty="0" err="1"/>
              <a:t>підготовка</a:t>
            </a:r>
            <a:r>
              <a:rPr lang="ru-RU" sz="2800" b="1" dirty="0"/>
              <a:t> </a:t>
            </a:r>
            <a:r>
              <a:rPr lang="ru-RU" sz="2800" b="1" dirty="0" err="1"/>
              <a:t>майбутніх</a:t>
            </a:r>
            <a:r>
              <a:rPr lang="ru-RU" sz="2800" b="1" dirty="0"/>
              <a:t> </a:t>
            </a:r>
            <a:r>
              <a:rPr lang="ru-RU" sz="2800" b="1" dirty="0" err="1"/>
              <a:t>педагогів</a:t>
            </a:r>
            <a:r>
              <a:rPr lang="ru-RU" sz="2800" dirty="0"/>
              <a:t>, </a:t>
            </a:r>
            <a:r>
              <a:rPr lang="ru-RU" sz="2800" dirty="0" err="1"/>
              <a:t>їхня</a:t>
            </a:r>
            <a:r>
              <a:rPr lang="ru-RU" sz="2800" dirty="0"/>
              <a:t> </a:t>
            </a:r>
            <a:r>
              <a:rPr lang="ru-RU" sz="2800" dirty="0" err="1">
                <a:solidFill>
                  <a:srgbClr val="C00000"/>
                </a:solidFill>
              </a:rPr>
              <a:t>інформаційна</a:t>
            </a:r>
            <a:r>
              <a:rPr lang="ru-RU" sz="2800" dirty="0">
                <a:solidFill>
                  <a:srgbClr val="C00000"/>
                </a:solidFill>
              </a:rPr>
              <a:t> культура</a:t>
            </a:r>
            <a:r>
              <a:rPr lang="ru-RU" sz="2800" dirty="0"/>
              <a:t> та </a:t>
            </a:r>
            <a:r>
              <a:rPr lang="ru-RU" sz="2800" dirty="0" err="1">
                <a:solidFill>
                  <a:srgbClr val="C00000"/>
                </a:solidFill>
              </a:rPr>
              <a:t>професійна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готовність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до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інформаційних</a:t>
            </a:r>
            <a:r>
              <a:rPr lang="ru-RU" sz="2800" dirty="0"/>
              <a:t> </a:t>
            </a:r>
            <a:r>
              <a:rPr lang="ru-RU" sz="2800" dirty="0" err="1"/>
              <a:t>технологій</a:t>
            </a:r>
            <a:r>
              <a:rPr lang="ru-RU" sz="2800" dirty="0"/>
              <a:t> </a:t>
            </a:r>
            <a:r>
              <a:rPr lang="ru-RU" sz="2800" dirty="0" err="1"/>
              <a:t>вимагають</a:t>
            </a:r>
            <a:r>
              <a:rPr lang="ru-RU" sz="2800" dirty="0"/>
              <a:t> </a:t>
            </a:r>
            <a:r>
              <a:rPr lang="ru-RU" sz="2800" dirty="0" err="1"/>
              <a:t>особливої</a:t>
            </a:r>
            <a:r>
              <a:rPr lang="ru-RU" sz="2800" dirty="0"/>
              <a:t> </a:t>
            </a:r>
            <a:r>
              <a:rPr lang="ru-RU" sz="2800" dirty="0" err="1"/>
              <a:t>уваги</a:t>
            </a:r>
            <a:r>
              <a:rPr lang="ru-RU" sz="2800" dirty="0"/>
              <a:t> та </a:t>
            </a:r>
            <a:r>
              <a:rPr lang="ru-RU" sz="2800" b="1" dirty="0" err="1"/>
              <a:t>виступають</a:t>
            </a:r>
            <a:r>
              <a:rPr lang="ru-RU" sz="2800" b="1" dirty="0"/>
              <a:t> </a:t>
            </a:r>
            <a:r>
              <a:rPr lang="ru-RU" sz="2800" b="1" dirty="0" err="1"/>
              <a:t>гарантією</a:t>
            </a:r>
            <a:r>
              <a:rPr lang="ru-RU" sz="2800" b="1" dirty="0"/>
              <a:t> </a:t>
            </a:r>
            <a:r>
              <a:rPr lang="ru-RU" sz="2800" dirty="0" err="1"/>
              <a:t>впровадження</a:t>
            </a:r>
            <a:r>
              <a:rPr lang="ru-RU" sz="2800" dirty="0"/>
              <a:t> </a:t>
            </a:r>
            <a:r>
              <a:rPr lang="ru-RU" sz="2800" dirty="0" err="1"/>
              <a:t>інформаційно-комунікаційних</a:t>
            </a:r>
            <a:r>
              <a:rPr lang="ru-RU" sz="2800" dirty="0"/>
              <a:t> </a:t>
            </a:r>
            <a:r>
              <a:rPr lang="ru-RU" sz="2800" dirty="0" err="1"/>
              <a:t>технологій</a:t>
            </a:r>
            <a:r>
              <a:rPr lang="ru-RU" sz="2800" dirty="0"/>
              <a:t> в </a:t>
            </a:r>
            <a:r>
              <a:rPr lang="ru-RU" sz="2800" dirty="0" err="1"/>
              <a:t>усі</a:t>
            </a:r>
            <a:r>
              <a:rPr lang="ru-RU" sz="2800" dirty="0"/>
              <a:t> </a:t>
            </a:r>
            <a:r>
              <a:rPr lang="ru-RU" sz="2800" dirty="0" err="1"/>
              <a:t>сфери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суспільства</a:t>
            </a:r>
            <a:r>
              <a:rPr lang="ru-RU" sz="2800" dirty="0"/>
              <a:t>.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3576268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E2E2A-58CE-0661-0D88-06AA95CB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23" y="0"/>
            <a:ext cx="10515600" cy="1325563"/>
          </a:xfrm>
        </p:spPr>
        <p:txBody>
          <a:bodyPr>
            <a:normAutofit/>
          </a:bodyPr>
          <a:lstStyle/>
          <a:p>
            <a:r>
              <a:rPr lang="uk-UA" sz="4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Завдання інформатизації освіти</a:t>
            </a:r>
            <a:endParaRPr lang="ru-UA" sz="9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27583E-4A6D-A9E9-773B-D2BBB5BE2642}"/>
              </a:ext>
            </a:extLst>
          </p:cNvPr>
          <p:cNvSpPr txBox="1"/>
          <p:nvPr/>
        </p:nvSpPr>
        <p:spPr>
          <a:xfrm>
            <a:off x="281354" y="940416"/>
            <a:ext cx="11788726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</a:rPr>
              <a:t>Підвищення якості підготовки фахівців на основі використання у освітньому процесі </a:t>
            </a:r>
            <a:r>
              <a:rPr lang="uk-UA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інформаційних технологій</a:t>
            </a:r>
            <a:r>
              <a:rPr lang="uk-UA" sz="2500" dirty="0">
                <a:effectLst/>
                <a:ea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</a:rPr>
              <a:t>Упровадження активних методів навчання, підвищення творчої та інтелектуальної складової. 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</a:rPr>
              <a:t>Інтеграція різноманітних видів навчальної діяльності. 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</a:rPr>
              <a:t>Адаптація технологій навчання до індивідуальних особливостей студентів.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5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Розробка нових технологій навчання</a:t>
            </a:r>
            <a:r>
              <a:rPr lang="uk-UA" sz="2500" dirty="0">
                <a:effectLst/>
                <a:ea typeface="Times New Roman" panose="02020603050405020304" pitchFamily="18" charset="0"/>
              </a:rPr>
              <a:t>, що сприяють активації пізнавальної діяльності всіх, хто навчається, підвищують мотивацію </a:t>
            </a:r>
            <a:r>
              <a:rPr lang="uk-UA" sz="25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на основі засобів і методів інформаційно-комунікаційних технологій </a:t>
            </a:r>
            <a:r>
              <a:rPr lang="uk-UA" sz="2500" dirty="0">
                <a:effectLst/>
                <a:ea typeface="Times New Roman" panose="02020603050405020304" pitchFamily="18" charset="0"/>
              </a:rPr>
              <a:t>до їх використання у професійній діяльності.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</a:rPr>
              <a:t>Забезпечення неперервності і наступності в навчанні.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</a:rPr>
              <a:t>Розробка навчальних матеріалів для </a:t>
            </a:r>
            <a:r>
              <a:rPr lang="uk-UA" sz="25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дистанційного навчання</a:t>
            </a:r>
            <a:r>
              <a:rPr lang="uk-UA" sz="25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500" dirty="0">
                <a:effectLst/>
                <a:ea typeface="Times New Roman" panose="02020603050405020304" pitchFamily="18" charset="0"/>
              </a:rPr>
              <a:t>Удосконалення програмно-методичного забезпечення навчального процесу.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5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Упровадження інформаційних технологій </a:t>
            </a:r>
            <a:r>
              <a:rPr lang="uk-UA" sz="2500" dirty="0">
                <a:effectLst/>
                <a:ea typeface="Times New Roman" panose="02020603050405020304" pitchFamily="18" charset="0"/>
              </a:rPr>
              <a:t>у процес спеціальної професійної діяльності фахівців різних профілів</a:t>
            </a:r>
            <a:endParaRPr lang="ru-UA" sz="2500" dirty="0"/>
          </a:p>
        </p:txBody>
      </p:sp>
    </p:spTree>
    <p:extLst>
      <p:ext uri="{BB962C8B-B14F-4D97-AF65-F5344CB8AC3E}">
        <p14:creationId xmlns:p14="http://schemas.microsoft.com/office/powerpoint/2010/main" val="24225386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877</Words>
  <Application>Microsoft Office PowerPoint</Application>
  <PresentationFormat>Широкий екран</PresentationFormat>
  <Paragraphs>123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innerspace</vt:lpstr>
      <vt:lpstr>Open Sans</vt:lpstr>
      <vt:lpstr>Times New Roman</vt:lpstr>
      <vt:lpstr>Тема Office</vt:lpstr>
      <vt:lpstr>Дисципліна Інформаційні технології  навчання</vt:lpstr>
      <vt:lpstr>Мета викладання навчальної дисципліни</vt:lpstr>
      <vt:lpstr>Завдання вивчення навчальної дисципліни</vt:lpstr>
      <vt:lpstr>Структура курсу</vt:lpstr>
      <vt:lpstr>Система накопичення балів</vt:lpstr>
      <vt:lpstr>Місце інформаційних технологій навчання в освітньому процесі ЗЗСО</vt:lpstr>
      <vt:lpstr>Питання для розгляду</vt:lpstr>
      <vt:lpstr>Презентація PowerPoint</vt:lpstr>
      <vt:lpstr>Завдання інформатизації освіти</vt:lpstr>
      <vt:lpstr>Компетентності вчителя початкових класів відповідно до професійного стандарту за професією "Вчитель початкових класів закладу загальної середньої освіти"</vt:lpstr>
      <vt:lpstr>ДЕРЖАВНИЙ СТАНДАРТ початкової освіти</vt:lpstr>
      <vt:lpstr>ДЕРЖАВНИЙ СТАНДАРТ початкової освіти</vt:lpstr>
      <vt:lpstr>(грецьк. «techne» – мистецтво, майстерність + «logos» – поняття, вчення)                      Технологія – науково й/або практично обґрунтована система діяльності, застосовувана людиною з метою перетворення навколишнього середовища, виробництва матеріальних або духовних цінностей.            Технологія – це система запропонованих наукою алгоритмів, способів, засобів вирішення поставлених завдань.</vt:lpstr>
      <vt:lpstr>Презентація PowerPoint</vt:lpstr>
      <vt:lpstr>Презентація PowerPoint</vt:lpstr>
      <vt:lpstr>Етапи розвитку інформаційних технологій</vt:lpstr>
      <vt:lpstr>Презентація PowerPoint</vt:lpstr>
      <vt:lpstr>Презентація PowerPoint</vt:lpstr>
      <vt:lpstr>Інформаційні технології навчання</vt:lpstr>
      <vt:lpstr>Інформаційні технології в процесі навчання дозволяють</vt:lpstr>
      <vt:lpstr>Основні шляхів застосування інформаційних технологій в освіті</vt:lpstr>
      <vt:lpstr>Етапи розвитку інформаційних технологій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sytni</dc:creator>
  <cp:lastModifiedBy>sytni</cp:lastModifiedBy>
  <cp:revision>22</cp:revision>
  <dcterms:created xsi:type="dcterms:W3CDTF">2023-01-31T07:32:46Z</dcterms:created>
  <dcterms:modified xsi:type="dcterms:W3CDTF">2023-02-02T20:27:12Z</dcterms:modified>
</cp:coreProperties>
</file>