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3" r:id="rId9"/>
    <p:sldId id="304" r:id="rId10"/>
    <p:sldId id="259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87" r:id="rId29"/>
    <p:sldId id="306" r:id="rId30"/>
    <p:sldId id="314" r:id="rId31"/>
    <p:sldId id="309" r:id="rId32"/>
    <p:sldId id="288" r:id="rId33"/>
    <p:sldId id="289" r:id="rId34"/>
    <p:sldId id="305" r:id="rId35"/>
    <p:sldId id="290" r:id="rId36"/>
    <p:sldId id="282" r:id="rId37"/>
    <p:sldId id="265" r:id="rId38"/>
    <p:sldId id="291" r:id="rId39"/>
    <p:sldId id="283" r:id="rId40"/>
    <p:sldId id="311" r:id="rId41"/>
    <p:sldId id="276" r:id="rId42"/>
    <p:sldId id="293" r:id="rId43"/>
    <p:sldId id="294" r:id="rId44"/>
    <p:sldId id="295" r:id="rId45"/>
    <p:sldId id="292" r:id="rId46"/>
    <p:sldId id="298" r:id="rId47"/>
    <p:sldId id="299" r:id="rId48"/>
    <p:sldId id="300" r:id="rId49"/>
    <p:sldId id="303" r:id="rId50"/>
    <p:sldId id="302" r:id="rId51"/>
    <p:sldId id="312" r:id="rId52"/>
    <p:sldId id="297" r:id="rId53"/>
    <p:sldId id="31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image" Target="../media/image25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Українські землі у складі Російської імперії в 1900-1914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Основні дати подій: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17756"/>
              </p:ext>
            </p:extLst>
          </p:nvPr>
        </p:nvGraphicFramePr>
        <p:xfrm>
          <a:off x="467544" y="2204864"/>
          <a:ext cx="8208912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669674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1900 р. 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Створення РУП (Революційної української партії)</a:t>
                      </a:r>
                    </a:p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1908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Створення ТУП  (Товариство українських</a:t>
                      </a:r>
                      <a:r>
                        <a:rPr lang="uk-UA" baseline="0" dirty="0" smtClean="0"/>
                        <a:t> поступовців</a:t>
                      </a:r>
                      <a:r>
                        <a:rPr lang="uk-UA" dirty="0" smtClean="0"/>
                        <a:t>)</a:t>
                      </a:r>
                    </a:p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1905 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Створення  першої в Наддніпрянській</a:t>
                      </a:r>
                      <a:r>
                        <a:rPr lang="uk-UA" baseline="0" dirty="0" smtClean="0"/>
                        <a:t> Україні «Просвіти»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1906-1911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Столипінська аграрна реформа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 січня 1905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«кривава неділя», початок</a:t>
                      </a:r>
                      <a:r>
                        <a:rPr lang="uk-UA" baseline="0" dirty="0" smtClean="0"/>
                        <a:t> революції.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7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Утворення монополістичних об'єднань в Україні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u="sng" dirty="0" smtClean="0"/>
              <a:t>Головною особливістю розвитку Наддніпрянської </a:t>
            </a:r>
            <a:r>
              <a:rPr lang="uk-UA" b="1" dirty="0" smtClean="0"/>
              <a:t>Україні на початку XX ст. був поступовий перехід від вільного підприємництва до монополістичного капіталізму.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Сприятливе географічне розташування українських земель,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величезні запаси розвіданої на них у той час сировини, в т. ч. кам’яного вугілля та різних руд,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Наявність, внаслідок демографічного вибуху, який мав місце в останній чверті ХІХ ст., великої кількості робочих рук </a:t>
            </a:r>
          </a:p>
          <a:p>
            <a:pPr marL="0" indent="0">
              <a:buNone/>
            </a:pPr>
            <a:r>
              <a:rPr lang="uk-UA" b="1" dirty="0" smtClean="0"/>
              <a:t>надзвичайно прискорювало індустріальний розвиток південно-східних українських губерній.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691680" y="4554836"/>
            <a:ext cx="3240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Українські землі у складі Російської імперії в 1900-1914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b="1" dirty="0" smtClean="0"/>
              <a:t>Концентрація промисловості </a:t>
            </a:r>
            <a:r>
              <a:rPr lang="uk-UA" dirty="0" smtClean="0"/>
              <a:t>стала сутнісною ознакою економіки в українських губерніях і цю обставину варто розглядати як надійну перспективу </a:t>
            </a:r>
            <a:r>
              <a:rPr lang="uk-UA" b="1" dirty="0" smtClean="0"/>
              <a:t>економічного прогресу.</a:t>
            </a:r>
            <a:r>
              <a:rPr lang="uk-UA" dirty="0" smtClean="0"/>
              <a:t> Проявом останнього було </a:t>
            </a:r>
            <a:r>
              <a:rPr lang="uk-UA" b="1" dirty="0" smtClean="0"/>
              <a:t>створення монополій</a:t>
            </a:r>
            <a:r>
              <a:rPr lang="uk-UA" dirty="0" smtClean="0"/>
              <a:t>, переважно </a:t>
            </a:r>
            <a:r>
              <a:rPr lang="uk-UA" b="1" dirty="0" smtClean="0"/>
              <a:t>синдикатів</a:t>
            </a:r>
            <a:r>
              <a:rPr lang="uk-UA" dirty="0" smtClean="0"/>
              <a:t> у промисловості. 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Перша монополія з’явилась у цукрозаводській промисловості в 1887 р.</a:t>
            </a:r>
            <a:r>
              <a:rPr lang="uk-UA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У 1902 р</a:t>
            </a:r>
            <a:r>
              <a:rPr lang="uk-UA" dirty="0" smtClean="0"/>
              <a:t>. виникли відразу три синдикати: </a:t>
            </a:r>
            <a:r>
              <a:rPr lang="uk-UA" b="1" dirty="0" smtClean="0"/>
              <a:t>«Продамет», «Трубопроводи» і «</a:t>
            </a:r>
            <a:r>
              <a:rPr lang="uk-UA" b="1" dirty="0" err="1" smtClean="0"/>
              <a:t>Продвагон</a:t>
            </a:r>
            <a:r>
              <a:rPr lang="uk-UA" b="1" dirty="0" smtClean="0"/>
              <a:t>»,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у 1904 р</a:t>
            </a:r>
            <a:r>
              <a:rPr lang="uk-UA" dirty="0" smtClean="0"/>
              <a:t>. – </a:t>
            </a:r>
            <a:r>
              <a:rPr lang="uk-UA" b="1" i="1" dirty="0" smtClean="0"/>
              <a:t>«</a:t>
            </a:r>
            <a:r>
              <a:rPr lang="uk-UA" b="1" i="1" dirty="0" err="1" smtClean="0"/>
              <a:t>Продвугілля</a:t>
            </a:r>
            <a:r>
              <a:rPr lang="uk-UA" b="1" i="1" dirty="0" smtClean="0"/>
              <a:t>».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Загалом в Україні діяло </a:t>
            </a:r>
            <a:r>
              <a:rPr lang="uk-UA" b="1" dirty="0" smtClean="0"/>
              <a:t>30 синдикатів</a:t>
            </a:r>
            <a:r>
              <a:rPr lang="uk-UA" dirty="0" smtClean="0"/>
              <a:t>, які контролювали 60-80 % збуту відповідної продукції. </a:t>
            </a:r>
            <a:r>
              <a:rPr lang="uk-UA" b="1" i="1" dirty="0" smtClean="0"/>
              <a:t>Знову ж таки їх центральний управлінський апарат перебував в Санкт-Петербурзі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6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	Одночасно </a:t>
            </a:r>
            <a:r>
              <a:rPr lang="uk-UA" dirty="0"/>
              <a:t>з концентрацією промисловості </a:t>
            </a:r>
            <a:r>
              <a:rPr lang="uk-UA" b="1" dirty="0"/>
              <a:t>відбувалась концентрація капіталу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u="sng" dirty="0" smtClean="0"/>
              <a:t>Українців серед </a:t>
            </a:r>
            <a:r>
              <a:rPr lang="uk-UA" b="1" u="sng" dirty="0"/>
              <a:t>керівників синдикатів і банків не було. </a:t>
            </a:r>
            <a:r>
              <a:rPr lang="uk-UA" dirty="0"/>
              <a:t>Однак у цей </a:t>
            </a:r>
            <a:r>
              <a:rPr lang="uk-UA" b="1" dirty="0"/>
              <a:t>час успішними підприємцями були зокрема представники українських родин Терещенків, </a:t>
            </a:r>
            <a:r>
              <a:rPr lang="uk-UA" b="1" dirty="0" err="1"/>
              <a:t>Харитоненків</a:t>
            </a:r>
            <a:r>
              <a:rPr lang="uk-UA" b="1" dirty="0"/>
              <a:t>, </a:t>
            </a:r>
            <a:r>
              <a:rPr lang="uk-UA" b="1" dirty="0" err="1"/>
              <a:t>Симиренків</a:t>
            </a:r>
            <a:r>
              <a:rPr lang="uk-UA" b="1" dirty="0"/>
              <a:t>.</a:t>
            </a:r>
          </a:p>
          <a:p>
            <a:pPr marL="0" indent="0">
              <a:buNone/>
            </a:pPr>
            <a:r>
              <a:rPr lang="uk-UA" dirty="0" smtClean="0"/>
              <a:t>	На </a:t>
            </a:r>
            <a:r>
              <a:rPr lang="uk-UA" dirty="0"/>
              <a:t>початку ХХ ст. мав місце небачений досі приплив </a:t>
            </a:r>
            <a:r>
              <a:rPr lang="uk-UA" b="1" dirty="0"/>
              <a:t>іноземного капіталу в промисловість України</a:t>
            </a:r>
            <a:r>
              <a:rPr lang="uk-UA" dirty="0"/>
              <a:t>, в т. ч. бельгійського, французького, англійського.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У </a:t>
            </a:r>
            <a:r>
              <a:rPr lang="uk-UA" dirty="0"/>
              <a:t>вугільній галузі іноземні капітали (переважно французькі) сягали 63 %, у металургійній – 90 %. Відповідно основні </a:t>
            </a:r>
            <a:r>
              <a:rPr lang="uk-UA" b="1" dirty="0"/>
              <a:t>прибутки</a:t>
            </a:r>
            <a:r>
              <a:rPr lang="uk-UA" dirty="0"/>
              <a:t> від виробництва продукції на їх підприємствах </a:t>
            </a:r>
            <a:r>
              <a:rPr lang="uk-UA" b="1" dirty="0"/>
              <a:t>перекачувались за кордон</a:t>
            </a:r>
            <a:r>
              <a:rPr lang="uk-UA" b="1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0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	В Україні промисловість розвивалася </a:t>
            </a:r>
            <a:r>
              <a:rPr lang="uk-UA" b="1" dirty="0"/>
              <a:t>нерівномірно за регіонами</a:t>
            </a:r>
            <a:r>
              <a:rPr lang="uk-UA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u="sng" dirty="0" smtClean="0"/>
              <a:t> </a:t>
            </a:r>
            <a:r>
              <a:rPr lang="uk-UA" u="sng" dirty="0"/>
              <a:t>на Південному Сході і Півдні </a:t>
            </a:r>
            <a:r>
              <a:rPr lang="uk-UA" dirty="0"/>
              <a:t>переважав </a:t>
            </a:r>
            <a:r>
              <a:rPr lang="uk-UA" b="1" dirty="0"/>
              <a:t>індустріальний сектор </a:t>
            </a:r>
            <a:r>
              <a:rPr lang="uk-UA" dirty="0"/>
              <a:t>економіки,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u="sng" dirty="0" smtClean="0"/>
              <a:t>на </a:t>
            </a:r>
            <a:r>
              <a:rPr lang="uk-UA" u="sng" dirty="0"/>
              <a:t>Правобережжі </a:t>
            </a:r>
            <a:r>
              <a:rPr lang="uk-UA" dirty="0"/>
              <a:t>– </a:t>
            </a:r>
            <a:r>
              <a:rPr lang="uk-UA" b="1" dirty="0"/>
              <a:t>аграрний. </a:t>
            </a:r>
            <a:endParaRPr lang="uk-UA" b="1" dirty="0" smtClean="0"/>
          </a:p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чітко </a:t>
            </a:r>
            <a:r>
              <a:rPr lang="uk-UA" dirty="0">
                <a:solidFill>
                  <a:srgbClr val="FF0000"/>
                </a:solidFill>
              </a:rPr>
              <a:t>прослідковувалась </a:t>
            </a:r>
            <a:r>
              <a:rPr lang="uk-UA" b="1" i="1" u="sng" dirty="0">
                <a:solidFill>
                  <a:srgbClr val="FF0000"/>
                </a:solidFill>
              </a:rPr>
              <a:t>спеціалізація </a:t>
            </a:r>
            <a:r>
              <a:rPr lang="uk-UA" b="1" i="1" u="sng" dirty="0" smtClean="0">
                <a:solidFill>
                  <a:srgbClr val="FF0000"/>
                </a:solidFill>
              </a:rPr>
              <a:t>промисловості</a:t>
            </a:r>
            <a:r>
              <a:rPr lang="uk-UA" dirty="0">
                <a:solidFill>
                  <a:srgbClr val="FF0000"/>
                </a:solidFill>
              </a:rPr>
              <a:t>: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</a:t>
            </a:r>
            <a:r>
              <a:rPr lang="uk-UA" dirty="0"/>
              <a:t>Донбасі домінувала </a:t>
            </a:r>
            <a:r>
              <a:rPr lang="uk-UA" b="1" dirty="0"/>
              <a:t>вугільна</a:t>
            </a:r>
            <a:r>
              <a:rPr lang="uk-UA" dirty="0"/>
              <a:t> галузь,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Кривому </a:t>
            </a:r>
            <a:r>
              <a:rPr lang="uk-UA" dirty="0"/>
              <a:t>Розі – </a:t>
            </a:r>
            <a:r>
              <a:rPr lang="uk-UA" b="1" dirty="0"/>
              <a:t>залізорудна</a:t>
            </a:r>
            <a:r>
              <a:rPr lang="uk-UA" dirty="0"/>
              <a:t>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 </a:t>
            </a:r>
            <a:r>
              <a:rPr lang="uk-UA" dirty="0"/>
              <a:t>Нікополі – </a:t>
            </a:r>
            <a:r>
              <a:rPr lang="uk-UA" b="1" dirty="0"/>
              <a:t>марганцева,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 Правобережжі </a:t>
            </a:r>
            <a:r>
              <a:rPr lang="uk-UA" dirty="0"/>
              <a:t>– </a:t>
            </a:r>
            <a:r>
              <a:rPr lang="uk-UA" b="1" dirty="0"/>
              <a:t>цукрова.</a:t>
            </a:r>
            <a:r>
              <a:rPr lang="uk-UA" dirty="0"/>
              <a:t>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Катеринославська </a:t>
            </a:r>
            <a:r>
              <a:rPr lang="uk-UA" dirty="0"/>
              <a:t>губернія </a:t>
            </a:r>
            <a:r>
              <a:rPr lang="uk-UA" dirty="0" smtClean="0"/>
              <a:t>значний розвиток </a:t>
            </a:r>
            <a:r>
              <a:rPr lang="uk-UA" b="1" dirty="0"/>
              <a:t>машинобудівно</a:t>
            </a:r>
            <a:r>
              <a:rPr lang="uk-UA" dirty="0"/>
              <a:t>ї галузі.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 </a:t>
            </a:r>
            <a:r>
              <a:rPr lang="uk-UA" dirty="0"/>
              <a:t>Миколаївському </a:t>
            </a:r>
            <a:r>
              <a:rPr lang="uk-UA" b="1" dirty="0"/>
              <a:t>суднобудівному </a:t>
            </a:r>
            <a:r>
              <a:rPr lang="uk-UA" dirty="0"/>
              <a:t>заводі будувались пароплави, які ходили всіма морями і океанами.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 smtClean="0"/>
              <a:t>За </a:t>
            </a:r>
            <a:r>
              <a:rPr lang="uk-UA" i="1" dirty="0"/>
              <a:t>рівнем розвитку провідних галузей великої промисловості Україна посідала одне з перших місць в Російській імперії</a:t>
            </a:r>
            <a:r>
              <a:rPr lang="uk-UA" i="1" dirty="0" smtClean="0"/>
              <a:t>.</a:t>
            </a:r>
            <a:endParaRPr lang="uk-UA" i="1" dirty="0"/>
          </a:p>
          <a:p>
            <a:pPr marL="0" indent="0">
              <a:buNone/>
            </a:pPr>
            <a:r>
              <a:rPr lang="uk-UA" dirty="0" smtClean="0"/>
              <a:t>Промисловість в  </a:t>
            </a:r>
            <a:r>
              <a:rPr lang="uk-UA" dirty="0"/>
              <a:t>Україні </a:t>
            </a:r>
            <a:r>
              <a:rPr lang="uk-UA" dirty="0" smtClean="0"/>
              <a:t>розвивалась </a:t>
            </a:r>
            <a:r>
              <a:rPr lang="uk-UA" b="1" dirty="0"/>
              <a:t>однобічно</a:t>
            </a:r>
            <a:r>
              <a:rPr lang="uk-UA" dirty="0"/>
              <a:t>, оскільки майже </a:t>
            </a:r>
            <a:r>
              <a:rPr lang="uk-UA" b="1" dirty="0"/>
              <a:t>не було текстильної, хімічної, поліграфічної та інших галузей.</a:t>
            </a:r>
          </a:p>
        </p:txBody>
      </p:sp>
    </p:spTree>
    <p:extLst>
      <p:ext uri="{BB962C8B-B14F-4D97-AF65-F5344CB8AC3E}">
        <p14:creationId xmlns:p14="http://schemas.microsoft.com/office/powerpoint/2010/main" val="36394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Через бурхливий </a:t>
            </a:r>
            <a:r>
              <a:rPr lang="uk-UA" dirty="0"/>
              <a:t>розвиток промисловості </a:t>
            </a:r>
            <a:r>
              <a:rPr lang="uk-UA" dirty="0" smtClean="0"/>
              <a:t>відбуваються значних </a:t>
            </a:r>
            <a:r>
              <a:rPr lang="uk-UA" dirty="0"/>
              <a:t>змін у </a:t>
            </a:r>
            <a:r>
              <a:rPr lang="uk-UA" b="1" dirty="0"/>
              <a:t>соціальній структурі українського суспільства. </a:t>
            </a:r>
            <a:endParaRPr lang="uk-UA" b="1" dirty="0" smtClean="0"/>
          </a:p>
          <a:p>
            <a:pPr marL="0" indent="0" algn="ctr">
              <a:buNone/>
            </a:pPr>
            <a:r>
              <a:rPr lang="uk-UA" b="1" dirty="0"/>
              <a:t>	</a:t>
            </a:r>
            <a:endParaRPr lang="uk-UA" b="1" dirty="0" smtClean="0"/>
          </a:p>
          <a:p>
            <a:pPr marL="0" indent="0" algn="ctr">
              <a:buNone/>
            </a:pPr>
            <a:r>
              <a:rPr lang="uk-UA" u="sng" dirty="0" smtClean="0"/>
              <a:t>В </a:t>
            </a:r>
            <a:r>
              <a:rPr lang="uk-UA" u="sng" dirty="0"/>
              <a:t>цей час в Україні було </a:t>
            </a:r>
            <a:r>
              <a:rPr lang="uk-UA" b="1" u="sng" dirty="0"/>
              <a:t>4 великі міста</a:t>
            </a:r>
            <a:r>
              <a:rPr lang="uk-UA" u="sng" dirty="0"/>
              <a:t>: </a:t>
            </a:r>
            <a:endParaRPr lang="uk-UA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u="sng" dirty="0" smtClean="0"/>
              <a:t>Одеса</a:t>
            </a:r>
            <a:r>
              <a:rPr lang="uk-UA" dirty="0" smtClean="0"/>
              <a:t> </a:t>
            </a:r>
            <a:r>
              <a:rPr lang="uk-UA" dirty="0"/>
              <a:t>– (403,8 тис. жителів),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u="sng" dirty="0" smtClean="0"/>
              <a:t>Київ </a:t>
            </a:r>
            <a:r>
              <a:rPr lang="uk-UA" dirty="0"/>
              <a:t>– (247,7 тис.),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u="sng" dirty="0" smtClean="0"/>
              <a:t>Харків</a:t>
            </a:r>
            <a:r>
              <a:rPr lang="uk-UA" dirty="0" smtClean="0"/>
              <a:t> </a:t>
            </a:r>
            <a:r>
              <a:rPr lang="uk-UA" dirty="0"/>
              <a:t>– (173,9 тис.),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u="sng" dirty="0" smtClean="0"/>
              <a:t>Катеринослав</a:t>
            </a:r>
            <a:r>
              <a:rPr lang="uk-UA" dirty="0" smtClean="0"/>
              <a:t> </a:t>
            </a:r>
            <a:r>
              <a:rPr lang="uk-UA" dirty="0"/>
              <a:t>– (112,8 тис.).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 містах проживало </a:t>
            </a:r>
            <a:r>
              <a:rPr lang="uk-UA" dirty="0"/>
              <a:t>35 % </a:t>
            </a:r>
            <a:r>
              <a:rPr lang="uk-UA" dirty="0" smtClean="0"/>
              <a:t>населення </a:t>
            </a:r>
            <a:r>
              <a:rPr lang="uk-UA" dirty="0"/>
              <a:t>України. Хоч українські землі залишались ще аграрними, ч</a:t>
            </a:r>
            <a:r>
              <a:rPr lang="uk-UA" b="1" dirty="0"/>
              <a:t>исельність робітників неухильно </a:t>
            </a:r>
            <a:r>
              <a:rPr lang="uk-UA" b="1" i="1" dirty="0" smtClean="0"/>
              <a:t>зростала.</a:t>
            </a:r>
            <a:r>
              <a:rPr lang="uk-UA" dirty="0" smtClean="0"/>
              <a:t> 	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Робітництво </a:t>
            </a:r>
            <a:r>
              <a:rPr lang="uk-UA" dirty="0"/>
              <a:t>за своїм походженням було </a:t>
            </a:r>
            <a:r>
              <a:rPr lang="uk-UA" b="1" dirty="0" err="1" smtClean="0"/>
              <a:t>полінаціональним</a:t>
            </a:r>
            <a:r>
              <a:rPr lang="uk-UA" dirty="0" smtClean="0"/>
              <a:t> (українці, росіяни, молдавани, болгари, греки, вірмени та ін. 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993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Але саме в цей сприятливий час для подальшого економічного зростання, розпочалась </a:t>
            </a:r>
            <a:r>
              <a:rPr lang="uk-UA" b="1" u="sng" dirty="0" smtClean="0"/>
              <a:t>економічна криза</a:t>
            </a:r>
            <a:r>
              <a:rPr lang="uk-UA" b="1" dirty="0" smtClean="0"/>
              <a:t>. Вона тривала з 1900 по 1903 рр. </a:t>
            </a:r>
            <a:r>
              <a:rPr lang="uk-UA" dirty="0" smtClean="0"/>
              <a:t>У кризовому становищі опинилась передусім металургійна і гірничодобувна промисловість. </a:t>
            </a:r>
          </a:p>
          <a:p>
            <a:pPr marL="0" indent="0" algn="ctr">
              <a:buNone/>
            </a:pPr>
            <a:r>
              <a:rPr lang="uk-UA" b="1" dirty="0" smtClean="0"/>
              <a:t>	</a:t>
            </a:r>
            <a:r>
              <a:rPr lang="uk-UA" dirty="0" smtClean="0"/>
              <a:t>У </a:t>
            </a:r>
            <a:r>
              <a:rPr lang="uk-UA" b="1" dirty="0" smtClean="0"/>
              <a:t>результаті </a:t>
            </a:r>
            <a:r>
              <a:rPr lang="uk-UA" dirty="0" smtClean="0"/>
              <a:t>промислового спаду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серед робітників помітно зросло </a:t>
            </a:r>
            <a:r>
              <a:rPr lang="uk-UA" b="1" i="1" dirty="0" smtClean="0"/>
              <a:t>безробіття</a:t>
            </a:r>
            <a:r>
              <a:rPr lang="uk-UA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/>
              <a:t>знизилася зарплата </a:t>
            </a:r>
            <a:r>
              <a:rPr lang="uk-UA" i="1" dirty="0" smtClean="0"/>
              <a:t>на</a:t>
            </a:r>
            <a:r>
              <a:rPr lang="uk-UA" dirty="0" smtClean="0"/>
              <a:t> 30-40 %.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робочий день </a:t>
            </a:r>
            <a:r>
              <a:rPr lang="uk-UA" b="1" i="1" dirty="0" smtClean="0"/>
              <a:t>не був обмежений законодавством</a:t>
            </a:r>
            <a:r>
              <a:rPr lang="uk-UA" i="1" dirty="0" smtClean="0"/>
              <a:t>,</a:t>
            </a:r>
            <a:r>
              <a:rPr lang="uk-UA" dirty="0" smtClean="0"/>
              <a:t> тому в Російській імперії він тривав 12-14 годин.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В гірничодобувній, металургійній та інших галузях була </a:t>
            </a:r>
            <a:r>
              <a:rPr lang="uk-UA" b="1" i="1" dirty="0" smtClean="0"/>
              <a:t>відсутня система охорони праці</a:t>
            </a:r>
            <a:r>
              <a:rPr lang="uk-UA" b="1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i="1" dirty="0" smtClean="0"/>
              <a:t>Побутові умови</a:t>
            </a:r>
            <a:r>
              <a:rPr lang="uk-UA" dirty="0" smtClean="0"/>
              <a:t> більшості працівників були вкрай </a:t>
            </a:r>
            <a:r>
              <a:rPr lang="uk-UA" b="1" i="1" dirty="0" smtClean="0"/>
              <a:t>незадовільними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/>
              <a:t>Медичне обслуговування</a:t>
            </a:r>
            <a:r>
              <a:rPr lang="uk-UA" dirty="0" smtClean="0"/>
              <a:t>, насамперед через високу плату лікарям, також було </a:t>
            </a:r>
            <a:r>
              <a:rPr lang="uk-UA" b="1" dirty="0" smtClean="0"/>
              <a:t>недоступним.</a:t>
            </a:r>
            <a:r>
              <a:rPr lang="uk-UA" u="sng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/>
              <a:t>Професійне зростання робітників гальмувалось </a:t>
            </a:r>
            <a:r>
              <a:rPr lang="uk-UA" dirty="0" smtClean="0"/>
              <a:t>через неписьменність багатьох з них (освіта платна та недоступна широким масам населення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04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>
                <a:solidFill>
                  <a:srgbClr val="FF0000"/>
                </a:solidFill>
              </a:rPr>
              <a:t>Отже,</a:t>
            </a:r>
            <a:r>
              <a:rPr lang="uk-UA" dirty="0"/>
              <a:t> на початку ХХ ст. в українських губерніях Російської імперії відбувався </a:t>
            </a:r>
            <a:r>
              <a:rPr lang="uk-UA" b="1" dirty="0"/>
              <a:t>бурхливий розвиток промисловості</a:t>
            </a:r>
            <a:r>
              <a:rPr lang="uk-UA" dirty="0"/>
              <a:t>. Вона давала значний обсяг залізної руди, кам’яного вугілля, готової продукції, швидкими темпами зростали концентрація виробництва, капіталу та робочої сили. Значний вплив на ці процеси мав </a:t>
            </a:r>
            <a:r>
              <a:rPr lang="uk-UA" b="1" dirty="0"/>
              <a:t>іноземний капітал</a:t>
            </a:r>
            <a:r>
              <a:rPr lang="uk-UA" dirty="0"/>
              <a:t>. Промислові об’єкти на території України були часткою </a:t>
            </a:r>
            <a:r>
              <a:rPr lang="uk-UA" b="1" dirty="0"/>
              <a:t>загальноросійського економічного потенціалу</a:t>
            </a:r>
            <a:r>
              <a:rPr lang="uk-UA" dirty="0"/>
              <a:t>. Разом з тим географічне розташування, великі поклади сировини, передусім залізної руди та вугілля, наявність дешевої робочої сили призвели до </a:t>
            </a:r>
            <a:r>
              <a:rPr lang="uk-UA" b="1" dirty="0"/>
              <a:t>суттєвих особливостей економічного розвитку: нерівномірності промислового розвитку регіонів, спеціалізації в промисловості.</a:t>
            </a:r>
          </a:p>
        </p:txBody>
      </p:sp>
    </p:spTree>
    <p:extLst>
      <p:ext uri="{BB962C8B-B14F-4D97-AF65-F5344CB8AC3E}">
        <p14:creationId xmlns:p14="http://schemas.microsoft.com/office/powerpoint/2010/main" val="2995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/>
              <a:t>	</a:t>
            </a:r>
            <a:r>
              <a:rPr lang="uk-UA" b="1" dirty="0" smtClean="0"/>
              <a:t>Сільське господарство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 початку ХХ ст. більшість території України була аграрною, 84 % її населення становили селяни.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Збереження </a:t>
            </a:r>
            <a:r>
              <a:rPr lang="uk-UA" dirty="0"/>
              <a:t>землеволодіння поміщиків і безземелля й малоземелля селян.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Розвиток кооперативного руху, створення сільськогосподарських спілок.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Поглиблення соціальної диференціації селянства (заможні, середні, бідні).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Посилення трудової міграції, виїзд селян на сільськогосподарські заробітки.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164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/>
              <a:t>	Сільське </a:t>
            </a:r>
            <a:r>
              <a:rPr lang="uk-UA" dirty="0" smtClean="0"/>
              <a:t>господарство</a:t>
            </a:r>
          </a:p>
          <a:p>
            <a:pPr marL="0" indent="0">
              <a:buNone/>
            </a:pPr>
            <a:r>
              <a:rPr lang="uk-UA" dirty="0" smtClean="0"/>
              <a:t>	У </a:t>
            </a:r>
            <a:r>
              <a:rPr lang="uk-UA" dirty="0"/>
              <a:t>сільському господарстві України були помітні елементи капіталістичного розвитку, а саме: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/>
              <a:t>використання </a:t>
            </a:r>
            <a:r>
              <a:rPr lang="uk-UA" dirty="0"/>
              <a:t>заможними господарями </a:t>
            </a:r>
            <a:r>
              <a:rPr lang="uk-UA" b="1" i="1" dirty="0"/>
              <a:t>найманої праці та машин, </a:t>
            </a:r>
            <a:endParaRPr lang="uk-UA" b="1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/>
              <a:t>застосування </a:t>
            </a:r>
            <a:r>
              <a:rPr lang="uk-UA" b="1" i="1" dirty="0"/>
              <a:t>багатопільної системи обробітку землі. </a:t>
            </a:r>
            <a:endParaRPr lang="uk-UA" b="1" i="1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Відбувалася </a:t>
            </a:r>
            <a:r>
              <a:rPr lang="uk-UA" b="1" i="1" dirty="0"/>
              <a:t>спеціалізація сільгоспвиробництва </a:t>
            </a:r>
            <a:r>
              <a:rPr lang="uk-UA" dirty="0"/>
              <a:t>за регіонами, розвивався ринок хліба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	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Наддніпрянська </a:t>
            </a:r>
            <a:r>
              <a:rPr lang="uk-UA" dirty="0"/>
              <a:t>Україна була включена до загальноросійського </a:t>
            </a:r>
            <a:r>
              <a:rPr lang="uk-UA" b="1" i="1" dirty="0"/>
              <a:t>внутрішнього і зовнішнього ринків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Працювали </a:t>
            </a:r>
            <a:r>
              <a:rPr lang="uk-UA" dirty="0" err="1"/>
              <a:t>інтенсивно</a:t>
            </a:r>
            <a:r>
              <a:rPr lang="uk-UA" dirty="0"/>
              <a:t> </a:t>
            </a:r>
            <a:r>
              <a:rPr lang="uk-UA" b="1" i="1" dirty="0"/>
              <a:t>ярмарки та базари. </a:t>
            </a:r>
            <a:r>
              <a:rPr lang="uk-UA" dirty="0"/>
              <a:t>В 1904 р. в Україні діяли 5600 ярмарків, значна їх частина були спеціалізованими.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3303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Економічний </a:t>
            </a:r>
            <a:r>
              <a:rPr lang="uk-UA" sz="3600" dirty="0">
                <a:solidFill>
                  <a:srgbClr val="FF0000"/>
                </a:solidFill>
              </a:rPr>
              <a:t>розвиток Наддніпрянської України на початку </a:t>
            </a:r>
            <a:r>
              <a:rPr lang="en-US" sz="3600" dirty="0">
                <a:solidFill>
                  <a:srgbClr val="FF0000"/>
                </a:solidFill>
              </a:rPr>
              <a:t>XX </a:t>
            </a:r>
            <a:r>
              <a:rPr lang="uk-UA" sz="3600" dirty="0">
                <a:solidFill>
                  <a:srgbClr val="FF0000"/>
                </a:solidFill>
              </a:rPr>
              <a:t>ст.</a:t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 господарство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Експорт з України перевищував імпорт на 367 млн. рублів. </a:t>
            </a:r>
            <a:r>
              <a:rPr lang="uk-UA" dirty="0" smtClean="0"/>
              <a:t>Перше місце в експорті займав цукор – 50 %, друге – зерно і третє – вугілля.</a:t>
            </a:r>
          </a:p>
          <a:p>
            <a:pPr marL="0" indent="0">
              <a:buNone/>
            </a:pPr>
            <a:r>
              <a:rPr lang="uk-UA" dirty="0" smtClean="0"/>
              <a:t>	Таким чином, у сільському господарстві України на початку ХХ ст</a:t>
            </a:r>
            <a:r>
              <a:rPr lang="uk-UA" b="1" dirty="0" smtClean="0"/>
              <a:t>. збереглися поміщицьке землеволодіння та община. </a:t>
            </a:r>
          </a:p>
          <a:p>
            <a:pPr marL="0" indent="0">
              <a:buNone/>
            </a:pPr>
            <a:r>
              <a:rPr lang="uk-UA" i="1" u="sng" dirty="0" smtClean="0"/>
              <a:t>Негативно впливали на ефективність сільськогосподарського виробництва та матеріальне становище селян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малоземелля і безземелля,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викупні платежі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висока орендна плата за землю.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надлишок робочої сили призводив до того, що наймана праця селян була малооплачуваною, і відповідно малопродуктивною.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5395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Персоналії:</a:t>
            </a:r>
            <a:br>
              <a:rPr lang="uk-UA" dirty="0" smtClean="0"/>
            </a:br>
            <a:r>
              <a:rPr lang="uk-UA" dirty="0" err="1" smtClean="0">
                <a:solidFill>
                  <a:srgbClr val="C00000"/>
                </a:solidFill>
              </a:rPr>
              <a:t>Чикаленко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Євген </a:t>
            </a:r>
            <a:r>
              <a:rPr lang="uk-UA" dirty="0" err="1">
                <a:solidFill>
                  <a:srgbClr val="C00000"/>
                </a:solidFill>
              </a:rPr>
              <a:t>Харламович</a:t>
            </a:r>
            <a:r>
              <a:rPr lang="uk-UA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громадський </a:t>
            </a:r>
            <a:r>
              <a:rPr lang="uk-UA" dirty="0"/>
              <a:t>діяч, меценат, </a:t>
            </a:r>
            <a:r>
              <a:rPr lang="uk-UA" b="1" dirty="0"/>
              <a:t>за фахом агроном</a:t>
            </a:r>
            <a:r>
              <a:rPr lang="uk-UA" dirty="0"/>
              <a:t>. Народився в </a:t>
            </a:r>
            <a:r>
              <a:rPr lang="uk-UA" dirty="0" err="1"/>
              <a:t>с.Перешори</a:t>
            </a:r>
            <a:r>
              <a:rPr lang="uk-UA" dirty="0"/>
              <a:t> Херсонської губернії у багатій селянській сім'ї.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Навчався </a:t>
            </a:r>
            <a:r>
              <a:rPr lang="uk-UA" dirty="0"/>
              <a:t>в Харківському університеті, де вступив до української студентської громади. </a:t>
            </a:r>
            <a:r>
              <a:rPr lang="uk-UA" b="1" dirty="0" smtClean="0"/>
              <a:t>Один </a:t>
            </a:r>
            <a:r>
              <a:rPr lang="uk-UA" b="1" dirty="0"/>
              <a:t>із провідних членів "Старої громади” (з 1900), Української демократичної партії (з 1904) та Української демократично-радикальної партії (з 1905), засновник і фактичний голова Товариства українських поступовців. </a:t>
            </a:r>
            <a:endParaRPr lang="uk-UA" b="1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У </a:t>
            </a:r>
            <a:r>
              <a:rPr lang="uk-UA" dirty="0"/>
              <a:t>1897 в Одесі та згодом у Санкт-Петербурзі вийшли його популярні "Розмови про сільське </a:t>
            </a:r>
            <a:r>
              <a:rPr lang="uk-UA" dirty="0" smtClean="0"/>
              <a:t>хазяйство»,  </a:t>
            </a:r>
            <a:r>
              <a:rPr lang="uk-UA" b="1" dirty="0" smtClean="0"/>
              <a:t>був </a:t>
            </a:r>
            <a:r>
              <a:rPr lang="uk-UA" b="1" dirty="0"/>
              <a:t>видавцем єдиної україномовної щоденної газети в Російській імперії — "Громадська думка" (потім "Рада"). </a:t>
            </a:r>
            <a:endParaRPr lang="uk-UA" b="1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Під </a:t>
            </a:r>
            <a:r>
              <a:rPr lang="uk-UA" dirty="0"/>
              <a:t>час Першої світової війни жив у Фінляндії, Петрограді та Москві. Після лютневої революції 1917 повернувся в Україну, але активної участі в політичному житті не брав.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У </a:t>
            </a:r>
            <a:r>
              <a:rPr lang="uk-UA" dirty="0"/>
              <a:t>січні 1919 виїхав до Галичини, де був інтернований поляками. З 1920 мешкав в Австрії. У 1925 став головою Термінологічної комісії Української сільськогосподарської академії в </a:t>
            </a:r>
            <a:r>
              <a:rPr lang="uk-UA" dirty="0" err="1"/>
              <a:t>Подебрадах</a:t>
            </a:r>
            <a:r>
              <a:rPr lang="uk-UA" dirty="0"/>
              <a:t> (Чехословаччина). Автор "Спогадів" (1925—1926) та "Щоденника" (1931).</a:t>
            </a:r>
          </a:p>
        </p:txBody>
      </p:sp>
    </p:spTree>
    <p:extLst>
      <p:ext uri="{BB962C8B-B14F-4D97-AF65-F5344CB8AC3E}">
        <p14:creationId xmlns:p14="http://schemas.microsoft.com/office/powerpoint/2010/main" val="22465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 українських політичних партій в Наддніпрянській Україні наприкінці ХІХ – на початку ХХ 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	На початку ХХ ст. відбувається остаточна </a:t>
            </a:r>
            <a:r>
              <a:rPr lang="uk-UA" b="1" dirty="0"/>
              <a:t>політизація українського національного руху у Наддніпрянщині.</a:t>
            </a:r>
          </a:p>
          <a:p>
            <a:pPr marL="0" indent="0">
              <a:buNone/>
            </a:pPr>
            <a:r>
              <a:rPr lang="uk-UA" dirty="0" smtClean="0"/>
              <a:t>	У  </a:t>
            </a:r>
            <a:r>
              <a:rPr lang="uk-UA" dirty="0"/>
              <a:t>Наддніпрянщині виникли українські політичні партії двох напрямків: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самостійники</a:t>
            </a:r>
            <a:r>
              <a:rPr lang="uk-UA" b="1" i="1" dirty="0"/>
              <a:t>,</a:t>
            </a:r>
            <a:r>
              <a:rPr lang="uk-UA" i="1" dirty="0"/>
              <a:t> які  прагнули утворення незалежної української держави</a:t>
            </a:r>
            <a:r>
              <a:rPr lang="uk-UA" dirty="0"/>
              <a:t>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автономісти</a:t>
            </a:r>
            <a:r>
              <a:rPr lang="uk-UA" b="1" dirty="0"/>
              <a:t>,</a:t>
            </a:r>
            <a:r>
              <a:rPr lang="uk-UA" dirty="0"/>
              <a:t> які виступали за </a:t>
            </a:r>
            <a:r>
              <a:rPr lang="uk-UA" i="1" dirty="0"/>
              <a:t>національну автономію України у складі Російської імперії </a:t>
            </a:r>
            <a:r>
              <a:rPr lang="uk-UA" dirty="0"/>
              <a:t>і складали більшість в українському національному русі.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	</a:t>
            </a:r>
            <a:endParaRPr lang="uk-UA" dirty="0" smtClean="0"/>
          </a:p>
          <a:p>
            <a:pPr marL="0" indent="0" algn="just">
              <a:buNone/>
            </a:pPr>
            <a:r>
              <a:rPr lang="uk-UA" b="1" i="1" spc="300" dirty="0" smtClean="0"/>
              <a:t>Більшість </a:t>
            </a:r>
            <a:r>
              <a:rPr lang="uk-UA" b="1" i="1" spc="300" dirty="0"/>
              <a:t>політичних партій мало соціалістичну спрямованість.</a:t>
            </a:r>
          </a:p>
        </p:txBody>
      </p:sp>
    </p:spTree>
    <p:extLst>
      <p:ext uri="{BB962C8B-B14F-4D97-AF65-F5344CB8AC3E}">
        <p14:creationId xmlns:p14="http://schemas.microsoft.com/office/powerpoint/2010/main" val="8441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43620"/>
              </p:ext>
            </p:extLst>
          </p:nvPr>
        </p:nvGraphicFramePr>
        <p:xfrm>
          <a:off x="251520" y="116633"/>
          <a:ext cx="8640960" cy="6336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6466"/>
                <a:gridCol w="5834494"/>
              </a:tblGrid>
              <a:tr h="567461">
                <a:tc>
                  <a:txBody>
                    <a:bodyPr/>
                    <a:lstStyle/>
                    <a:p>
                      <a:pPr marL="457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Партія </a:t>
                      </a:r>
                      <a:endParaRPr lang="uk-UA" sz="1100" dirty="0">
                        <a:effectLst/>
                      </a:endParaRPr>
                    </a:p>
                    <a:p>
                      <a:pPr marL="457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Програма діяльності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3287"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Революційна українська партія </a:t>
                      </a:r>
                      <a:r>
                        <a:rPr lang="uk-UA" sz="1300" dirty="0">
                          <a:effectLst/>
                        </a:rPr>
                        <a:t>(РУП</a:t>
                      </a:r>
                      <a:r>
                        <a:rPr lang="uk-UA" sz="1300" dirty="0" smtClean="0">
                          <a:effectLst/>
                        </a:rPr>
                        <a:t>), </a:t>
                      </a:r>
                      <a:r>
                        <a:rPr lang="uk-UA" sz="1300" u="sng" dirty="0" smtClean="0">
                          <a:effectLst/>
                        </a:rPr>
                        <a:t>соціалістичний</a:t>
                      </a:r>
                      <a:r>
                        <a:rPr lang="uk-UA" sz="1300" u="sng" baseline="0" dirty="0" smtClean="0">
                          <a:effectLst/>
                        </a:rPr>
                        <a:t> напрям</a:t>
                      </a:r>
                      <a:r>
                        <a:rPr lang="uk-UA" sz="1300" baseline="0" dirty="0" smtClean="0">
                          <a:effectLst/>
                        </a:rPr>
                        <a:t>, </a:t>
                      </a:r>
                      <a:r>
                        <a:rPr lang="uk-UA" sz="13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1900 </a:t>
                      </a:r>
                      <a:r>
                        <a:rPr lang="uk-UA" sz="1300" dirty="0" smtClean="0">
                          <a:effectLst/>
                        </a:rPr>
                        <a:t> </a:t>
                      </a:r>
                      <a:r>
                        <a:rPr lang="uk-UA" sz="1300" dirty="0" smtClean="0">
                          <a:effectLst/>
                        </a:rPr>
                        <a:t>Харків</a:t>
                      </a:r>
                      <a:endParaRPr lang="uk-UA" sz="1300" dirty="0">
                        <a:effectLst/>
                      </a:endParaRP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(Д</a:t>
                      </a:r>
                      <a:r>
                        <a:rPr lang="uk-UA" sz="1300" dirty="0">
                          <a:effectLst/>
                        </a:rPr>
                        <a:t>. Антонович,</a:t>
                      </a: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М. Русов,</a:t>
                      </a: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Д. Познанський)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Автономна Україна </a:t>
                      </a:r>
                      <a:r>
                        <a:rPr lang="uk-UA" sz="1300" dirty="0">
                          <a:effectLst/>
                        </a:rPr>
                        <a:t>в складі </a:t>
                      </a:r>
                      <a:r>
                        <a:rPr lang="uk-UA" sz="1300" dirty="0" smtClean="0">
                          <a:effectLst/>
                        </a:rPr>
                        <a:t>федеративної Російської </a:t>
                      </a:r>
                      <a:r>
                        <a:rPr lang="uk-UA" sz="1300" dirty="0">
                          <a:effectLst/>
                        </a:rPr>
                        <a:t>республіки.</a:t>
                      </a:r>
                    </a:p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Ліквідація поміщицького </a:t>
                      </a:r>
                      <a:r>
                        <a:rPr lang="uk-UA" sz="1300" dirty="0" smtClean="0">
                          <a:effectLst/>
                        </a:rPr>
                        <a:t>землеволодіння. Боротьба </a:t>
                      </a:r>
                      <a:r>
                        <a:rPr lang="uk-UA" sz="1300" dirty="0">
                          <a:effectLst/>
                        </a:rPr>
                        <a:t>за національні права й </a:t>
                      </a:r>
                      <a:r>
                        <a:rPr lang="uk-UA" sz="1300" dirty="0" smtClean="0">
                          <a:effectLst/>
                        </a:rPr>
                        <a:t>соціальну революцію</a:t>
                      </a:r>
                      <a:r>
                        <a:rPr lang="uk-UA" sz="1300" dirty="0">
                          <a:effectLst/>
                        </a:rPr>
                        <a:t>. </a:t>
                      </a:r>
                      <a:r>
                        <a:rPr lang="uk-UA" sz="1300" dirty="0" smtClean="0">
                          <a:effectLst/>
                        </a:rPr>
                        <a:t>1900 р. – брошура «Самостійна Україна», автор М. Міхновський  – програмний документ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8652"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effectLst/>
                        </a:rPr>
                        <a:t>Українська соціалістична партія</a:t>
                      </a: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(УСП), </a:t>
                      </a:r>
                      <a:r>
                        <a:rPr lang="uk-UA" sz="1300" u="sng" dirty="0" smtClean="0">
                          <a:effectLst/>
                        </a:rPr>
                        <a:t>соціалістичний напрям,  </a:t>
                      </a:r>
                      <a:r>
                        <a:rPr lang="uk-UA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1900</a:t>
                      </a:r>
                      <a:endParaRPr lang="uk-UA" sz="13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(Б. </a:t>
                      </a:r>
                      <a:r>
                        <a:rPr lang="uk-UA" sz="1300" dirty="0" err="1" smtClean="0">
                          <a:effectLst/>
                        </a:rPr>
                        <a:t>Ярошевський</a:t>
                      </a:r>
                      <a:r>
                        <a:rPr lang="uk-UA" sz="1300" dirty="0" smtClean="0">
                          <a:effectLst/>
                        </a:rPr>
                        <a:t>, </a:t>
                      </a:r>
                      <a:r>
                        <a:rPr lang="uk-UA" sz="1300" dirty="0" smtClean="0">
                          <a:effectLst/>
                        </a:rPr>
                        <a:t>М. Меленевський-Басюк)</a:t>
                      </a:r>
                      <a:endParaRPr lang="uk-UA" sz="13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Демократична українська республіка</a:t>
                      </a:r>
                      <a:r>
                        <a:rPr lang="uk-UA" sz="1300" baseline="0" dirty="0" smtClean="0">
                          <a:effectLst/>
                        </a:rPr>
                        <a:t> із </a:t>
                      </a:r>
                      <a:r>
                        <a:rPr lang="uk-UA" sz="1300" baseline="0" dirty="0" err="1" smtClean="0">
                          <a:effectLst/>
                        </a:rPr>
                        <a:t>сусмпільною</a:t>
                      </a:r>
                      <a:r>
                        <a:rPr lang="uk-UA" sz="1300" baseline="0" dirty="0" smtClean="0">
                          <a:effectLst/>
                        </a:rPr>
                        <a:t> власністю на засоби виробництва.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Союз із соціалістичними</a:t>
                      </a:r>
                      <a:r>
                        <a:rPr lang="uk-UA" sz="1300" baseline="0" dirty="0" smtClean="0">
                          <a:effectLst/>
                        </a:rPr>
                        <a:t> партіями Польщі та Росії у боротьбі із </a:t>
                      </a:r>
                      <a:r>
                        <a:rPr lang="uk-UA" sz="1300" baseline="0" dirty="0" err="1" smtClean="0">
                          <a:effectLst/>
                        </a:rPr>
                        <a:t>амодержавством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8652"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Українська народна партія (</a:t>
                      </a:r>
                      <a:r>
                        <a:rPr lang="uk-UA" sz="1300" dirty="0">
                          <a:effectLst/>
                        </a:rPr>
                        <a:t>УНП</a:t>
                      </a:r>
                      <a:r>
                        <a:rPr lang="uk-UA" sz="1300" dirty="0" smtClean="0">
                          <a:effectLst/>
                        </a:rPr>
                        <a:t>), </a:t>
                      </a:r>
                      <a:r>
                        <a:rPr lang="uk-UA" sz="1300" u="sng" dirty="0" smtClean="0">
                          <a:effectLst/>
                        </a:rPr>
                        <a:t>націоналістичний напрям </a:t>
                      </a:r>
                      <a:r>
                        <a:rPr lang="uk-UA" sz="1300" b="1" dirty="0">
                          <a:solidFill>
                            <a:srgbClr val="FF0000"/>
                          </a:solidFill>
                          <a:effectLst/>
                        </a:rPr>
                        <a:t>1902 р.</a:t>
                      </a: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(М. Міхновський</a:t>
                      </a:r>
                      <a:r>
                        <a:rPr lang="uk-UA" sz="1300" dirty="0" smtClean="0">
                          <a:effectLst/>
                        </a:rPr>
                        <a:t>, О</a:t>
                      </a:r>
                      <a:r>
                        <a:rPr lang="uk-UA" sz="1300" dirty="0">
                          <a:effectLst/>
                        </a:rPr>
                        <a:t>. Макаренко)</a:t>
                      </a:r>
                    </a:p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Створення </a:t>
                      </a:r>
                      <a:r>
                        <a:rPr lang="uk-UA" sz="1300" b="1" dirty="0">
                          <a:solidFill>
                            <a:srgbClr val="FF0000"/>
                          </a:solidFill>
                          <a:effectLst/>
                        </a:rPr>
                        <a:t>самостійної соборної Української держави під гаслом «Україна для українців». </a:t>
                      </a:r>
                      <a:r>
                        <a:rPr lang="uk-UA" sz="1300" dirty="0">
                          <a:effectLst/>
                        </a:rPr>
                        <a:t>Орієнтація на національну </a:t>
                      </a:r>
                      <a:r>
                        <a:rPr lang="uk-UA" sz="1300" dirty="0" smtClean="0">
                          <a:effectLst/>
                        </a:rPr>
                        <a:t>інтелігенцію</a:t>
                      </a:r>
                      <a:r>
                        <a:rPr lang="uk-UA" sz="1300" dirty="0">
                          <a:effectLst/>
                        </a:rPr>
                        <a:t> 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8652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effectLst/>
                        </a:rPr>
                        <a:t>Українська соціал-демократична спілка («Спілка») </a:t>
                      </a:r>
                      <a:endParaRPr lang="uk-UA" sz="1300" b="1" dirty="0" smtClean="0">
                        <a:effectLst/>
                      </a:endParaRP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вийшла </a:t>
                      </a:r>
                      <a:r>
                        <a:rPr lang="uk-UA" sz="1300" dirty="0" smtClean="0">
                          <a:effectLst/>
                        </a:rPr>
                        <a:t>з </a:t>
                      </a:r>
                      <a:r>
                        <a:rPr lang="uk-UA" sz="1300" dirty="0" err="1" smtClean="0">
                          <a:effectLst/>
                        </a:rPr>
                        <a:t>РУПу</a:t>
                      </a:r>
                      <a:r>
                        <a:rPr lang="uk-UA" sz="1300" dirty="0" smtClean="0">
                          <a:effectLst/>
                        </a:rPr>
                        <a:t>, </a:t>
                      </a:r>
                      <a:endParaRPr lang="uk-UA" sz="1300" u="sng" dirty="0" smtClean="0">
                        <a:effectLst/>
                      </a:endParaRP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u="sng" dirty="0" err="1" smtClean="0">
                          <a:effectLst/>
                        </a:rPr>
                        <a:t>ціалістичний</a:t>
                      </a:r>
                      <a:r>
                        <a:rPr lang="uk-UA" sz="1300" u="sng" dirty="0" smtClean="0">
                          <a:effectLst/>
                        </a:rPr>
                        <a:t> </a:t>
                      </a:r>
                      <a:r>
                        <a:rPr lang="uk-UA" sz="1300" u="sng" dirty="0" smtClean="0">
                          <a:effectLst/>
                        </a:rPr>
                        <a:t>напрям</a:t>
                      </a:r>
                      <a:r>
                        <a:rPr lang="uk-UA" sz="1300" dirty="0" smtClean="0">
                          <a:effectLst/>
                        </a:rPr>
                        <a:t>, </a:t>
                      </a:r>
                      <a:r>
                        <a:rPr lang="uk-UA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1904 р.</a:t>
                      </a:r>
                      <a:endParaRPr lang="uk-UA" sz="13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 </a:t>
                      </a:r>
                      <a:r>
                        <a:rPr lang="uk-UA" sz="1300" dirty="0" smtClean="0">
                          <a:effectLst/>
                        </a:rPr>
                        <a:t>(</a:t>
                      </a:r>
                      <a:r>
                        <a:rPr lang="uk-UA" sz="1300" dirty="0" err="1" smtClean="0">
                          <a:effectLst/>
                        </a:rPr>
                        <a:t>М.Меленевський</a:t>
                      </a:r>
                      <a:r>
                        <a:rPr lang="uk-UA" sz="1300" dirty="0" smtClean="0">
                          <a:effectLst/>
                        </a:rPr>
                        <a:t>-Басюк)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Соціалістична революція в союзі з російськими соціал-демократами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35217"/>
              </p:ext>
            </p:extLst>
          </p:nvPr>
        </p:nvGraphicFramePr>
        <p:xfrm>
          <a:off x="251520" y="116631"/>
          <a:ext cx="8640960" cy="66247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  <a:gridCol w="5688632"/>
              </a:tblGrid>
              <a:tr h="589370">
                <a:tc>
                  <a:txBody>
                    <a:bodyPr/>
                    <a:lstStyle/>
                    <a:p>
                      <a:pPr marL="457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Партія </a:t>
                      </a:r>
                      <a:endParaRPr lang="uk-UA" sz="1100" dirty="0">
                        <a:effectLst/>
                      </a:endParaRPr>
                    </a:p>
                    <a:p>
                      <a:pPr marL="457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Програма діяльності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97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Українська соціал-демократична </a:t>
                      </a:r>
                      <a:r>
                        <a:rPr lang="uk-UA" sz="1400" b="1" dirty="0" smtClean="0">
                          <a:effectLst/>
                        </a:rPr>
                        <a:t>робітнича партія </a:t>
                      </a:r>
                      <a:r>
                        <a:rPr lang="uk-UA" sz="1400" dirty="0">
                          <a:effectLst/>
                        </a:rPr>
                        <a:t>(УСДРП</a:t>
                      </a:r>
                      <a:r>
                        <a:rPr lang="uk-UA" sz="1400" dirty="0" smtClean="0">
                          <a:effectLst/>
                        </a:rPr>
                        <a:t>), </a:t>
                      </a:r>
                      <a:r>
                        <a:rPr lang="uk-UA" sz="1400" u="sng" dirty="0" smtClean="0">
                          <a:effectLst/>
                        </a:rPr>
                        <a:t>соціалістичний напрям,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1905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р.</a:t>
                      </a:r>
                      <a:endParaRPr lang="uk-UA" sz="11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(Д. Антонович</a:t>
                      </a:r>
                      <a:r>
                        <a:rPr lang="uk-UA" sz="1400" dirty="0" smtClean="0">
                          <a:effectLst/>
                        </a:rPr>
                        <a:t>, С</a:t>
                      </a:r>
                      <a:r>
                        <a:rPr lang="uk-UA" sz="1400" dirty="0">
                          <a:effectLst/>
                        </a:rPr>
                        <a:t>. Петлюра</a:t>
                      </a:r>
                      <a:r>
                        <a:rPr lang="uk-UA" sz="1400" dirty="0" smtClean="0">
                          <a:effectLst/>
                        </a:rPr>
                        <a:t>,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</a:t>
                      </a:r>
                      <a:r>
                        <a:rPr lang="uk-UA" sz="1400" dirty="0">
                          <a:effectLst/>
                        </a:rPr>
                        <a:t>. Винниченко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400" dirty="0">
                          <a:effectLst/>
                        </a:rPr>
                        <a:t>Проголошення в Росії </a:t>
                      </a:r>
                      <a:r>
                        <a:rPr lang="uk-UA" sz="1400" dirty="0" smtClean="0">
                          <a:effectLst/>
                        </a:rPr>
                        <a:t>демократичної республіки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b="1" dirty="0">
                          <a:effectLst/>
                        </a:rPr>
                        <a:t>надання Україні автономії</a:t>
                      </a:r>
                      <a:r>
                        <a:rPr lang="uk-UA" sz="1400" b="1" dirty="0" smtClean="0">
                          <a:effectLst/>
                        </a:rPr>
                        <a:t>,</a:t>
                      </a:r>
                      <a:r>
                        <a:rPr lang="uk-UA" sz="1400" dirty="0" smtClean="0">
                          <a:effectLst/>
                        </a:rPr>
                        <a:t> розбудова </a:t>
                      </a:r>
                      <a:r>
                        <a:rPr lang="uk-UA" sz="1400" dirty="0">
                          <a:effectLst/>
                        </a:rPr>
                        <a:t>національно-культурного життя.</a:t>
                      </a:r>
                      <a:endParaRPr lang="uk-UA" sz="11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400" dirty="0">
                          <a:effectLst/>
                        </a:rPr>
                        <a:t>Орієнтація на селян і робітників.</a:t>
                      </a:r>
                      <a:endParaRPr lang="uk-UA" sz="11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97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Українська</a:t>
                      </a:r>
                      <a:endParaRPr lang="uk-UA" sz="1100" b="1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демократично-радикальна </a:t>
                      </a:r>
                      <a:r>
                        <a:rPr lang="uk-UA" sz="1400" b="1" dirty="0">
                          <a:effectLst/>
                        </a:rPr>
                        <a:t>партія </a:t>
                      </a:r>
                      <a:r>
                        <a:rPr lang="uk-UA" sz="1400" dirty="0">
                          <a:effectLst/>
                        </a:rPr>
                        <a:t>(УДРП</a:t>
                      </a:r>
                      <a:r>
                        <a:rPr lang="uk-UA" sz="1400" dirty="0" smtClean="0">
                          <a:effectLst/>
                        </a:rPr>
                        <a:t>),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u="sng" baseline="0" dirty="0" smtClean="0">
                          <a:effectLst/>
                        </a:rPr>
                        <a:t>ліберально-демократичний напрям</a:t>
                      </a:r>
                      <a:r>
                        <a:rPr lang="uk-UA" sz="1400" baseline="0" dirty="0" smtClean="0">
                          <a:effectLst/>
                        </a:rPr>
                        <a:t>,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1905 р.</a:t>
                      </a:r>
                      <a:endParaRPr lang="uk-UA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(А. </a:t>
                      </a:r>
                      <a:r>
                        <a:rPr lang="uk-UA" sz="1400" dirty="0" smtClean="0">
                          <a:effectLst/>
                        </a:rPr>
                        <a:t>Лотоцький, Є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Чикаленко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endParaRPr lang="uk-UA" sz="11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Б. Грінченко)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Виникла в результаті злиття </a:t>
                      </a:r>
                      <a:r>
                        <a:rPr lang="uk-UA" sz="1400" dirty="0" smtClean="0">
                          <a:effectLst/>
                        </a:rPr>
                        <a:t>Української демократичної </a:t>
                      </a:r>
                      <a:r>
                        <a:rPr lang="uk-UA" sz="1400" dirty="0">
                          <a:effectLst/>
                        </a:rPr>
                        <a:t>партії (УДП</a:t>
                      </a:r>
                      <a:r>
                        <a:rPr lang="uk-UA" sz="1400" dirty="0" smtClean="0">
                          <a:effectLst/>
                        </a:rPr>
                        <a:t>) та </a:t>
                      </a:r>
                      <a:r>
                        <a:rPr lang="uk-UA" sz="1400" dirty="0">
                          <a:effectLst/>
                        </a:rPr>
                        <a:t>Української радикальної партії (УРП).</a:t>
                      </a:r>
                      <a:endParaRPr lang="uk-UA" sz="11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Відстоювання </a:t>
                      </a:r>
                      <a:r>
                        <a:rPr lang="uk-UA" sz="1400" dirty="0" smtClean="0">
                          <a:effectLst/>
                        </a:rPr>
                        <a:t>ліберально-демократичних позицій</a:t>
                      </a:r>
                      <a:r>
                        <a:rPr lang="uk-UA" sz="1400" dirty="0">
                          <a:effectLst/>
                        </a:rPr>
                        <a:t>, ідеї </a:t>
                      </a:r>
                      <a:r>
                        <a:rPr lang="uk-UA" sz="1400" dirty="0" smtClean="0">
                          <a:effectLst/>
                        </a:rPr>
                        <a:t>встановлення в </a:t>
                      </a:r>
                      <a:r>
                        <a:rPr lang="uk-UA" sz="1400" dirty="0">
                          <a:effectLst/>
                        </a:rPr>
                        <a:t>Російській імперії конституційної монархії</a:t>
                      </a:r>
                      <a:r>
                        <a:rPr lang="uk-UA" sz="1400" dirty="0" smtClean="0">
                          <a:effectLst/>
                        </a:rPr>
                        <a:t>, яка </a:t>
                      </a:r>
                      <a:r>
                        <a:rPr lang="uk-UA" sz="1400" dirty="0">
                          <a:effectLst/>
                        </a:rPr>
                        <a:t>надала б </a:t>
                      </a:r>
                      <a:r>
                        <a:rPr lang="uk-UA" sz="1400" b="1" dirty="0">
                          <a:effectLst/>
                        </a:rPr>
                        <a:t>Україні </a:t>
                      </a:r>
                      <a:r>
                        <a:rPr lang="uk-UA" sz="1400" b="1" dirty="0" smtClean="0">
                          <a:effectLst/>
                        </a:rPr>
                        <a:t>автономію </a:t>
                      </a:r>
                      <a:r>
                        <a:rPr lang="uk-UA" sz="1400" b="1" dirty="0">
                          <a:effectLst/>
                        </a:rPr>
                        <a:t>у складі Росії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342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Товариство українських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поступовців </a:t>
                      </a:r>
                      <a:r>
                        <a:rPr lang="uk-UA" sz="1300" dirty="0">
                          <a:effectLst/>
                        </a:rPr>
                        <a:t>(ТУП) </a:t>
                      </a:r>
                      <a:endParaRPr lang="uk-UA" sz="1300" dirty="0" smtClean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1908 </a:t>
                      </a:r>
                      <a:r>
                        <a:rPr lang="uk-UA" sz="1300" b="1" dirty="0">
                          <a:solidFill>
                            <a:srgbClr val="FF0000"/>
                          </a:solidFill>
                          <a:effectLst/>
                        </a:rPr>
                        <a:t>р.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(М. Грушевський</a:t>
                      </a:r>
                      <a:r>
                        <a:rPr lang="uk-UA" sz="1300" dirty="0" smtClean="0">
                          <a:effectLst/>
                        </a:rPr>
                        <a:t>, С</a:t>
                      </a:r>
                      <a:r>
                        <a:rPr lang="uk-UA" sz="1300" dirty="0">
                          <a:effectLst/>
                        </a:rPr>
                        <a:t>. Єфремов)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</a:rPr>
                        <a:t>Проголошення автономії України у </a:t>
                      </a:r>
                      <a:r>
                        <a:rPr lang="uk-UA" sz="1300" b="1" dirty="0" smtClean="0">
                          <a:effectLst/>
                        </a:rPr>
                        <a:t>складі Росії</a:t>
                      </a:r>
                      <a:r>
                        <a:rPr lang="uk-UA" sz="1300" b="1" dirty="0">
                          <a:effectLst/>
                        </a:rPr>
                        <a:t>, </a:t>
                      </a:r>
                      <a:r>
                        <a:rPr lang="uk-UA" sz="1300" dirty="0">
                          <a:effectLst/>
                        </a:rPr>
                        <a:t>запровадження української мови </a:t>
                      </a:r>
                      <a:r>
                        <a:rPr lang="uk-UA" sz="1300" dirty="0" smtClean="0">
                          <a:effectLst/>
                        </a:rPr>
                        <a:t>в школах</a:t>
                      </a:r>
                      <a:r>
                        <a:rPr lang="uk-UA" sz="1300" dirty="0">
                          <a:effectLst/>
                        </a:rPr>
                        <a:t>, судах, церковному житті</a:t>
                      </a:r>
                      <a:r>
                        <a:rPr lang="uk-UA" sz="1300" dirty="0" smtClean="0">
                          <a:effectLst/>
                        </a:rPr>
                        <a:t>. 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5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Міхновський, В. Винниченко, С. Петлюра, 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С.Єфремов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Б. Грінченко.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1" y="1628800"/>
            <a:ext cx="1944216" cy="22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17" y="1772816"/>
            <a:ext cx="1905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97734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39044"/>
            <a:ext cx="190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Брошюра М.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Міхновського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4323"/>
              </p:ext>
            </p:extLst>
          </p:nvPr>
        </p:nvGraphicFramePr>
        <p:xfrm>
          <a:off x="251520" y="1556790"/>
          <a:ext cx="8712968" cy="51125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0752"/>
                <a:gridCol w="5732216"/>
              </a:tblGrid>
              <a:tr h="940415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Мета партії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Створення політично незалежної української держави</a:t>
                      </a:r>
                      <a:endParaRPr lang="uk-UA" noProof="0" dirty="0"/>
                    </a:p>
                  </a:txBody>
                  <a:tcPr/>
                </a:tc>
              </a:tr>
              <a:tr h="1343449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Новий лідер національного руху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Інтелігенція третьої хвилі, яка на відміну від першої (Чарторийські, </a:t>
                      </a:r>
                      <a:r>
                        <a:rPr lang="uk-UA" noProof="0" dirty="0" err="1" smtClean="0"/>
                        <a:t>Вишневицькі</a:t>
                      </a:r>
                      <a:r>
                        <a:rPr lang="uk-UA" noProof="0" dirty="0" smtClean="0"/>
                        <a:t>) і другої (Безбородьки, Прокоповичі) служить своєму народові</a:t>
                      </a:r>
                      <a:endParaRPr lang="uk-UA" noProof="0" dirty="0"/>
                    </a:p>
                  </a:txBody>
                  <a:tcPr/>
                </a:tc>
              </a:tr>
              <a:tr h="940415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Спосіб досягнення</a:t>
                      </a:r>
                    </a:p>
                    <a:p>
                      <a:r>
                        <a:rPr lang="uk-UA" noProof="0" dirty="0" smtClean="0"/>
                        <a:t>поставленої мети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«Боротьба кривава і безпощадна»</a:t>
                      </a:r>
                      <a:endParaRPr lang="uk-UA" noProof="0" dirty="0"/>
                    </a:p>
                  </a:txBody>
                  <a:tcPr/>
                </a:tc>
              </a:tr>
              <a:tr h="1343449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Основні принципи боротьби за національну</a:t>
                      </a:r>
                    </a:p>
                    <a:p>
                      <a:r>
                        <a:rPr lang="uk-UA" noProof="0" dirty="0" smtClean="0"/>
                        <a:t>українську державність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«Усі, хто на цілій Україні не за нас, ті проти нас»</a:t>
                      </a:r>
                    </a:p>
                    <a:p>
                      <a:r>
                        <a:rPr lang="uk-UA" noProof="0" dirty="0" smtClean="0"/>
                        <a:t>«Україна для українців»</a:t>
                      </a:r>
                    </a:p>
                    <a:p>
                      <a:r>
                        <a:rPr lang="uk-UA" noProof="0" dirty="0" smtClean="0"/>
                        <a:t>«Поборемо або вмремо»</a:t>
                      </a:r>
                      <a:endParaRPr lang="uk-UA" noProof="0" dirty="0"/>
                    </a:p>
                  </a:txBody>
                  <a:tcPr/>
                </a:tc>
              </a:tr>
              <a:tr h="5448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0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Події революції 1905 - 1907 рр. в Україні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u="sng" dirty="0"/>
              <a:t>Причини революції 1905 - 1907 рр. в Російській імперії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Збереження </a:t>
            </a:r>
            <a:r>
              <a:rPr lang="uk-UA" dirty="0"/>
              <a:t>самодержавства.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Відсутність гарантованих прав і свобод громадян.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Невирішеність аграрного питання.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Посилення експлуатації робітників.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Безробіття.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Національне гноблення неросійських народів.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Поразка Росії у війні з Японією.</a:t>
            </a:r>
          </a:p>
        </p:txBody>
      </p:sp>
    </p:spTree>
    <p:extLst>
      <p:ext uri="{BB962C8B-B14F-4D97-AF65-F5344CB8AC3E}">
        <p14:creationId xmlns:p14="http://schemas.microsoft.com/office/powerpoint/2010/main" val="10546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Завдання революції</a:t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Ліквідація самодержавства.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Установлення конституційно-демократичного ладу.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Проголошення прав і свобод громадян.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Ліквідація поміщицького землеволодіння й розподіл землі між селянами.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Установлення 8-годинного робочого дня й запровадження системи соціального захисту робітників.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Скасування обмежень у правах неросійських народів і надання можливості їх національного самовизначення.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1831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січня 1905р. </a:t>
            </a:r>
            <a:r>
              <a:rPr lang="uk-UA" sz="2200" dirty="0"/>
              <a:t>- розстріл царськими військами мирної демонстрації робітників у Санкт-Петербурзі ("кривава неділя"). </a:t>
            </a:r>
            <a:br>
              <a:rPr lang="uk-UA" sz="2200" dirty="0"/>
            </a:br>
            <a:r>
              <a:rPr lang="uk-UA" dirty="0" smtClean="0">
                <a:solidFill>
                  <a:srgbClr val="FF0000"/>
                </a:solidFill>
              </a:rPr>
              <a:t>"</a:t>
            </a:r>
            <a:r>
              <a:rPr lang="uk-UA" dirty="0">
                <a:solidFill>
                  <a:srgbClr val="FF0000"/>
                </a:solidFill>
              </a:rPr>
              <a:t>кривава неділя</a:t>
            </a:r>
            <a:r>
              <a:rPr lang="uk-UA" dirty="0" smtClean="0">
                <a:solidFill>
                  <a:srgbClr val="FF0000"/>
                </a:solidFill>
              </a:rPr>
              <a:t>"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447675">
              <a:buNone/>
            </a:pPr>
            <a:r>
              <a:rPr lang="uk-UA" dirty="0" smtClean="0">
                <a:solidFill>
                  <a:srgbClr val="000000"/>
                </a:solidFill>
                <a:latin typeface="Arial"/>
              </a:rPr>
              <a:t>У 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центрі драми виявився уродженець Полтавської губернії священик Г.А. </a:t>
            </a:r>
            <a:r>
              <a:rPr lang="uk-UA" dirty="0" err="1" smtClean="0">
                <a:solidFill>
                  <a:srgbClr val="000000"/>
                </a:solidFill>
                <a:latin typeface="Arial"/>
              </a:rPr>
              <a:t>Гапон</a:t>
            </a:r>
            <a:r>
              <a:rPr lang="uk-UA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447675">
              <a:buNone/>
            </a:pPr>
            <a:r>
              <a:rPr lang="uk-UA" dirty="0"/>
              <a:t>На початку січня 1905 на найбільшому підприємстві </a:t>
            </a:r>
            <a:r>
              <a:rPr lang="uk-UA" dirty="0" err="1"/>
              <a:t>Петербурга</a:t>
            </a:r>
            <a:r>
              <a:rPr lang="uk-UA" dirty="0"/>
              <a:t> - </a:t>
            </a:r>
            <a:r>
              <a:rPr lang="uk-UA" b="1" dirty="0" err="1"/>
              <a:t>Путіловському</a:t>
            </a:r>
            <a:r>
              <a:rPr lang="uk-UA" b="1" dirty="0"/>
              <a:t> заводі </a:t>
            </a:r>
            <a:r>
              <a:rPr lang="uk-UA" dirty="0"/>
              <a:t>- спалахнув страйк, викликаний звільненням кількох робітників. Страйк почав швидко поширюватися і до нього стали приєднуватися робітники інших підприємств і районів. Робітники майже одноголосно </a:t>
            </a:r>
            <a:r>
              <a:rPr lang="uk-UA" b="1" dirty="0"/>
              <a:t>прийняли рішення йти до царя з петицією</a:t>
            </a:r>
            <a:r>
              <a:rPr lang="uk-UA" dirty="0"/>
              <a:t>. Проте з повним переліком самих вимог вони ознайомлені не були; ці вимоги були складені невеликою «групою уповноважених» під головуванням </a:t>
            </a:r>
            <a:r>
              <a:rPr lang="uk-UA" dirty="0" err="1"/>
              <a:t>Гапона</a:t>
            </a:r>
            <a:r>
              <a:rPr lang="uk-UA" dirty="0"/>
              <a:t>. Робочі лише знали, що йдуть до царя просити «допомоги трудовому люду». Тим часом </a:t>
            </a:r>
            <a:r>
              <a:rPr lang="uk-UA" b="1" dirty="0"/>
              <a:t>поряд з економічними пунктами в петицію було </a:t>
            </a:r>
            <a:r>
              <a:rPr lang="uk-UA" b="1" dirty="0" err="1"/>
              <a:t>внесено</a:t>
            </a:r>
            <a:r>
              <a:rPr lang="uk-UA" b="1" dirty="0"/>
              <a:t> цілий ряд політичних вимог </a:t>
            </a:r>
            <a:r>
              <a:rPr lang="uk-UA" dirty="0" smtClean="0"/>
              <a:t>– </a:t>
            </a:r>
          </a:p>
          <a:p>
            <a:pPr marL="0" indent="447675">
              <a:buNone/>
            </a:pPr>
            <a:r>
              <a:rPr lang="uk-UA" dirty="0" smtClean="0"/>
              <a:t>скликання </a:t>
            </a:r>
            <a:r>
              <a:rPr lang="uk-UA" dirty="0"/>
              <a:t>«народного представництва», </a:t>
            </a:r>
            <a:r>
              <a:rPr lang="uk-UA" dirty="0" smtClean="0"/>
              <a:t>повна </a:t>
            </a:r>
            <a:r>
              <a:rPr lang="uk-UA" dirty="0"/>
              <a:t>політична свобода, </a:t>
            </a:r>
            <a:endParaRPr lang="uk-UA" dirty="0" smtClean="0"/>
          </a:p>
          <a:p>
            <a:pPr marL="0" indent="447675">
              <a:buNone/>
            </a:pPr>
            <a:r>
              <a:rPr lang="uk-UA" dirty="0" smtClean="0"/>
              <a:t>«</a:t>
            </a:r>
            <a:r>
              <a:rPr lang="uk-UA" dirty="0"/>
              <a:t>передача землі народу» та </a:t>
            </a:r>
            <a:r>
              <a:rPr lang="uk-UA" dirty="0" err="1"/>
              <a:t>ін</a:t>
            </a:r>
            <a:r>
              <a:rPr lang="uk-UA" dirty="0"/>
              <a:t> - </a:t>
            </a:r>
            <a:r>
              <a:rPr lang="uk-UA" b="1" dirty="0"/>
              <a:t>зачіпала основи державного устрою і носила відверто провокаційний характер</a:t>
            </a:r>
            <a:r>
              <a:rPr lang="uk-UA" dirty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8 січня ухвалили рішення ввести в столицю великі контингенти військ і блокувати центр міста. Під час подій 9 січня було вбито 96 і поранено 333 людини.</a:t>
            </a:r>
          </a:p>
          <a:p>
            <a:pPr marL="0" indent="539750"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 marL="0" indent="53975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вересні-жовтні 1905 Росію охопив майже загальний політичний страйк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79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«Кривава неділя» у Петербурзі </a:t>
            </a:r>
            <a:endParaRPr lang="uk-UA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715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669978" cy="27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Селянський рух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dirty="0" smtClean="0"/>
              <a:t>На знак протесту в Харкові, Києві, Одесі, Катеринославі, Миколаєві відбулися страйки робітників, яких підтримало селянство, почавши погроми поміщицьких маєтків. </a:t>
            </a:r>
          </a:p>
          <a:p>
            <a:pPr marL="0" indent="0">
              <a:buNone/>
            </a:pPr>
            <a:r>
              <a:rPr lang="uk-UA" b="1" dirty="0" smtClean="0"/>
              <a:t>	У травні-червні 1905 </a:t>
            </a:r>
            <a:r>
              <a:rPr lang="uk-UA" dirty="0" smtClean="0"/>
              <a:t>р. виступи селян охопили цілі райони. У червні вони вирували в 64 із 94 повітів дев’яти губерній Наддніпрянщини.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83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Персоналії:</a:t>
            </a:r>
            <a:br>
              <a:rPr lang="uk-UA" dirty="0" smtClean="0"/>
            </a:br>
            <a:r>
              <a:rPr lang="uk-UA" dirty="0" err="1" smtClean="0">
                <a:solidFill>
                  <a:srgbClr val="C00000"/>
                </a:solidFill>
              </a:rPr>
              <a:t>Чикаленко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Євген </a:t>
            </a:r>
            <a:r>
              <a:rPr lang="uk-UA" dirty="0" err="1">
                <a:solidFill>
                  <a:srgbClr val="C00000"/>
                </a:solidFill>
              </a:rPr>
              <a:t>Харламович</a:t>
            </a:r>
            <a:r>
              <a:rPr lang="uk-UA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0243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0243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3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Найбільшого громадського розголосу набули виступи селян: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b="1" dirty="0" smtClean="0"/>
              <a:t>с. </a:t>
            </a:r>
            <a:r>
              <a:rPr lang="uk-UA" b="1" dirty="0" err="1" smtClean="0"/>
              <a:t>Салиха</a:t>
            </a:r>
            <a:r>
              <a:rPr lang="uk-UA" b="1" dirty="0" smtClean="0"/>
              <a:t> Таращанського повіту на Київщині (1905 p.), </a:t>
            </a:r>
            <a:r>
              <a:rPr lang="uk-UA" dirty="0" smtClean="0"/>
              <a:t>які не тільки відібрали у свого поміщика землю, а й захищались із зброєю в руках від нападу царської кінноти;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C00000"/>
                </a:solidFill>
              </a:rPr>
              <a:t>с. Сорочинці на Полтавщині </a:t>
            </a:r>
            <a:r>
              <a:rPr lang="uk-UA" b="1" dirty="0" smtClean="0"/>
              <a:t>(30 грудня 1905 р.) </a:t>
            </a:r>
            <a:r>
              <a:rPr lang="uk-UA" dirty="0" smtClean="0"/>
              <a:t>- «Сорочинська трагедія»; селяни створили комітет, заарештували місцеву адміністрацію, роззброїли поліцію і організували охорону села, відбиваючи наступ чималого військового загону; повстання вдалося припинити лише застосувавши гармати; розправа з повсталими була жорстокою (спочатку селян зігнали на площу і примусили чотири години стояти на колінах у снігу, а потім жорстоко покарали); цій події присвячено статті «Відкритий лист статському радникові </a:t>
            </a:r>
            <a:r>
              <a:rPr lang="uk-UA" dirty="0" err="1" smtClean="0"/>
              <a:t>Філоненку</a:t>
            </a:r>
            <a:r>
              <a:rPr lang="uk-UA" dirty="0" smtClean="0"/>
              <a:t>», «Сорочинська трагедія» видатного письменника В. Короленка;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с. </a:t>
            </a:r>
            <a:r>
              <a:rPr lang="uk-UA" b="1" dirty="0" err="1" smtClean="0"/>
              <a:t>Вихвостів</a:t>
            </a:r>
            <a:r>
              <a:rPr lang="uk-UA" b="1" dirty="0" smtClean="0"/>
              <a:t> на Чернігівщині (1905 р.) </a:t>
            </a:r>
            <a:r>
              <a:rPr lang="uk-UA" dirty="0" smtClean="0"/>
              <a:t>- «</a:t>
            </a:r>
            <a:r>
              <a:rPr lang="uk-UA" dirty="0" err="1" smtClean="0"/>
              <a:t>Вихвостівська</a:t>
            </a:r>
            <a:r>
              <a:rPr lang="uk-UA" dirty="0" smtClean="0"/>
              <a:t> трагедія», присвячено твір М. Коцюбинського «</a:t>
            </a:r>
            <a:r>
              <a:rPr lang="uk-UA" dirty="0" err="1" smtClean="0"/>
              <a:t>Fata</a:t>
            </a:r>
            <a:r>
              <a:rPr lang="uk-UA" dirty="0" smtClean="0"/>
              <a:t> </a:t>
            </a:r>
            <a:r>
              <a:rPr lang="uk-UA" dirty="0" err="1" smtClean="0"/>
              <a:t>morgana</a:t>
            </a:r>
            <a:r>
              <a:rPr lang="uk-UA" dirty="0" smtClean="0"/>
              <a:t>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9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Пам'ятник учасникам селянського повстання в с. Великі Сорочинці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305050" cy="4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62502"/>
            <a:ext cx="5328592" cy="37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Революційні настрої охопили армію </a:t>
            </a:r>
            <a:r>
              <a:rPr lang="ru-RU" dirty="0" smtClean="0">
                <a:solidFill>
                  <a:srgbClr val="FF0000"/>
                </a:solidFill>
              </a:rPr>
              <a:t>та </a:t>
            </a:r>
            <a:r>
              <a:rPr lang="ru-RU" dirty="0">
                <a:solidFill>
                  <a:srgbClr val="FF0000"/>
                </a:solidFill>
              </a:rPr>
              <a:t>флот.</a:t>
            </a:r>
            <a:br>
              <a:rPr lang="ru-RU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uk-UA" dirty="0" smtClean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14 - 25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1905 р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dirty="0" smtClean="0"/>
              <a:t>повстання на броненосці "Потьомкін" на чолі з матросами  </a:t>
            </a:r>
            <a:r>
              <a:rPr lang="uk-UA" b="1" dirty="0" smtClean="0"/>
              <a:t>О. Матюшенком і </a:t>
            </a:r>
          </a:p>
          <a:p>
            <a:pPr marL="0" indent="0">
              <a:buNone/>
            </a:pPr>
            <a:r>
              <a:rPr lang="uk-UA" b="1" dirty="0" smtClean="0"/>
              <a:t>Г. Вакуленчуком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6" y="3717032"/>
            <a:ext cx="2857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29" y="440184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04" y="50673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11 - 16 листопада 1905 </a:t>
            </a:r>
            <a:r>
              <a:rPr lang="uk-UA" dirty="0"/>
              <a:t>р. - в Севастополі повстали моряки 12 кораблів Чорноморського флоту під керівництвом лейтенанта </a:t>
            </a:r>
            <a:r>
              <a:rPr lang="uk-UA" b="1" dirty="0">
                <a:solidFill>
                  <a:srgbClr val="FF0000"/>
                </a:solidFill>
              </a:rPr>
              <a:t>П. Шмідта.</a:t>
            </a:r>
          </a:p>
          <a:p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18 листопада 1905 р. </a:t>
            </a:r>
            <a:r>
              <a:rPr lang="uk-UA" dirty="0"/>
              <a:t>- виступили сапери у Києві на чолі з підпоручиком </a:t>
            </a:r>
            <a:r>
              <a:rPr lang="uk-UA" b="1" dirty="0">
                <a:solidFill>
                  <a:srgbClr val="FF0000"/>
                </a:solidFill>
              </a:rPr>
              <a:t>Б. Жаданівським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Жовтень 1905 р. - загальноросійський політичний страйк. (взяло участь 120 000 робітників України).</a:t>
            </a:r>
          </a:p>
          <a:p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17 жовтня 1905 р</a:t>
            </a:r>
            <a:r>
              <a:rPr lang="uk-UA" dirty="0"/>
              <a:t>. - Микола </a:t>
            </a:r>
            <a:r>
              <a:rPr lang="en-US" dirty="0"/>
              <a:t>II </a:t>
            </a:r>
            <a:r>
              <a:rPr lang="uk-UA" dirty="0"/>
              <a:t>видав Маніфест, у якому обіцяв підданим політичні свободи, громадянські права та скликання законодавчого органу - </a:t>
            </a:r>
            <a:r>
              <a:rPr lang="uk-UA" b="1" dirty="0">
                <a:solidFill>
                  <a:srgbClr val="FF0000"/>
                </a:solidFill>
              </a:rPr>
              <a:t>Державної Думи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8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0" y="1412776"/>
            <a:ext cx="28803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515719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Маніфест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Миколи</a:t>
            </a:r>
            <a:r>
              <a:rPr lang="ru-RU" dirty="0">
                <a:solidFill>
                  <a:prstClr val="black"/>
                </a:solidFill>
              </a:rPr>
              <a:t> II 17 </a:t>
            </a:r>
            <a:r>
              <a:rPr lang="ru-RU" dirty="0" err="1">
                <a:solidFill>
                  <a:prstClr val="black"/>
                </a:solidFill>
              </a:rPr>
              <a:t>жовтня</a:t>
            </a:r>
            <a:r>
              <a:rPr lang="ru-RU" dirty="0">
                <a:solidFill>
                  <a:prstClr val="black"/>
                </a:solidFill>
              </a:rPr>
              <a:t> 1905 р.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26" y="2708920"/>
            <a:ext cx="21564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2754" y="5877272"/>
            <a:ext cx="145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Петро Шмідт</a:t>
            </a:r>
          </a:p>
        </p:txBody>
      </p:sp>
    </p:spTree>
    <p:extLst>
      <p:ext uri="{BB962C8B-B14F-4D97-AF65-F5344CB8AC3E}">
        <p14:creationId xmlns:p14="http://schemas.microsoft.com/office/powerpoint/2010/main" val="41087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Маніфест </a:t>
            </a:r>
            <a:r>
              <a:rPr lang="uk-UA" sz="3600" dirty="0">
                <a:solidFill>
                  <a:srgbClr val="FF0000"/>
                </a:solidFill>
              </a:rPr>
              <a:t>розмежував політичні сили </a:t>
            </a:r>
            <a:r>
              <a:rPr lang="uk-UA" sz="3600" dirty="0" smtClean="0">
                <a:solidFill>
                  <a:srgbClr val="FF0000"/>
                </a:solidFill>
              </a:rPr>
              <a:t>на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групи</a:t>
            </a:r>
            <a:b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endParaRPr lang="uk-UA" dirty="0"/>
          </a:p>
          <a:p>
            <a:r>
              <a:rPr lang="uk-UA" b="1" i="1" u="sng" dirty="0"/>
              <a:t>Реакційний табір </a:t>
            </a:r>
            <a:r>
              <a:rPr lang="uk-UA" dirty="0"/>
              <a:t>- захищали існуючу економічну й політичну систему та заперечували будь-які нововведення.</a:t>
            </a:r>
          </a:p>
          <a:p>
            <a:r>
              <a:rPr lang="uk-UA" b="1" i="1" u="sng" dirty="0"/>
              <a:t>Ліберальний табір </a:t>
            </a:r>
            <a:r>
              <a:rPr lang="uk-UA" dirty="0"/>
              <a:t>- сприйняли маніфест із надією на конституцію й демократичний устрій, вважали революцію закінченою.</a:t>
            </a:r>
          </a:p>
          <a:p>
            <a:r>
              <a:rPr lang="uk-UA" b="1" i="1" u="sng" dirty="0"/>
              <a:t>Революційний табір </a:t>
            </a:r>
            <a:r>
              <a:rPr lang="uk-UA" dirty="0"/>
              <a:t>- вважали маніфест тактичним маневром з боку влади і вимагали продовження революції.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3400" i="1" dirty="0" smtClean="0"/>
              <a:t>У грудні </a:t>
            </a:r>
            <a:r>
              <a:rPr lang="uk-UA" sz="3400" i="1" dirty="0"/>
              <a:t>1905 р. - збройні повстання з метою захоплення політичної влади у Харкові, Горлівці, Луганську, Олександрівську, </a:t>
            </a:r>
            <a:r>
              <a:rPr lang="uk-UA" sz="3400" i="1" dirty="0" err="1"/>
              <a:t>Єнакієвому</a:t>
            </a:r>
            <a:r>
              <a:rPr lang="uk-UA" sz="3400" i="1" dirty="0"/>
              <a:t>. </a:t>
            </a:r>
            <a:r>
              <a:rPr lang="uk-UA" sz="3400" b="1" i="1" dirty="0"/>
              <a:t>Повстання були придушені, активні учасники та їх організатори засуджені. </a:t>
            </a:r>
            <a:r>
              <a:rPr lang="uk-UA" sz="3400" b="1" i="1" u="sng" dirty="0">
                <a:solidFill>
                  <a:srgbClr val="FF0000"/>
                </a:solidFill>
              </a:rPr>
              <a:t>Революція пішла на спад.</a:t>
            </a:r>
          </a:p>
        </p:txBody>
      </p:sp>
    </p:spTree>
    <p:extLst>
      <p:ext uri="{BB962C8B-B14F-4D97-AF65-F5344CB8AC3E}">
        <p14:creationId xmlns:p14="http://schemas.microsoft.com/office/powerpoint/2010/main" val="39400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Столипінська аграрна реформа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Важливим елементом політики самодержавства в цей період було </a:t>
            </a:r>
            <a:r>
              <a:rPr lang="uk-UA" b="1" dirty="0" smtClean="0"/>
              <a:t>насадження ідеології великодержавного шовінізму (</a:t>
            </a:r>
            <a:r>
              <a:rPr lang="uk-UA" b="1" i="1" dirty="0" smtClean="0"/>
              <a:t>пропагування переваги одного народу (нації) над іншими народами (націям) й обґрунтування «права» на дискримінацію та пригнічення інших націй.</a:t>
            </a:r>
            <a:r>
              <a:rPr lang="uk-UA" b="1" dirty="0" smtClean="0"/>
              <a:t>)</a:t>
            </a:r>
            <a:r>
              <a:rPr lang="uk-UA" dirty="0" smtClean="0"/>
              <a:t>. У березні 1908 р. у Києві було створено «Клуб </a:t>
            </a:r>
            <a:r>
              <a:rPr lang="uk-UA" dirty="0" err="1" smtClean="0"/>
              <a:t>русских</a:t>
            </a:r>
            <a:r>
              <a:rPr lang="uk-UA" dirty="0" smtClean="0"/>
              <a:t> </a:t>
            </a:r>
            <a:r>
              <a:rPr lang="uk-UA" dirty="0" err="1" smtClean="0"/>
              <a:t>националистов</a:t>
            </a:r>
            <a:r>
              <a:rPr lang="uk-UA" dirty="0" smtClean="0"/>
              <a:t>». Мета клубу - поборювати «польський тиск й українофільство». </a:t>
            </a:r>
          </a:p>
          <a:p>
            <a:pPr marL="0" indent="0">
              <a:buNone/>
            </a:pPr>
            <a:r>
              <a:rPr lang="uk-UA" dirty="0" smtClean="0"/>
              <a:t>	Після придушення революції, з метою вирішення аграрного питання, послаблення конфронтації в </a:t>
            </a:r>
            <a:r>
              <a:rPr lang="uk-UA" dirty="0"/>
              <a:t>суспільстві та недопущення нової революції </a:t>
            </a:r>
            <a:r>
              <a:rPr lang="uk-UA" b="1" dirty="0"/>
              <a:t>було проведено столипінську аграрну реформу (указ 1906 р., закони 1910 р. і 1911 р.).</a:t>
            </a:r>
          </a:p>
          <a:p>
            <a:pPr marL="0" indent="0">
              <a:buNone/>
            </a:pPr>
            <a:r>
              <a:rPr lang="uk-UA" dirty="0" smtClean="0"/>
              <a:t>	Столипін </a:t>
            </a:r>
            <a:r>
              <a:rPr lang="uk-UA" dirty="0"/>
              <a:t>запропонував реформувати сільське господарство шляхом руйнування селянської общини і перерозподілу селянських земель на користь заможних селян (куркулів). </a:t>
            </a:r>
            <a:r>
              <a:rPr lang="uk-UA" b="1" i="1" dirty="0"/>
              <a:t>Куркулі мали стати опорою царського режиму і одночасно виробниками додаткового товарного хліба.</a:t>
            </a:r>
          </a:p>
        </p:txBody>
      </p:sp>
    </p:spTree>
    <p:extLst>
      <p:ext uri="{BB962C8B-B14F-4D97-AF65-F5344CB8AC3E}">
        <p14:creationId xmlns:p14="http://schemas.microsoft.com/office/powerpoint/2010/main" val="1108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Столипінська </a:t>
            </a:r>
            <a:r>
              <a:rPr lang="uk-UA" dirty="0" err="1">
                <a:solidFill>
                  <a:srgbClr val="FF0000"/>
                </a:solidFill>
              </a:rPr>
              <a:t>аграрнареформа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1906-1911</a:t>
            </a:r>
            <a:r>
              <a:rPr lang="en-US" dirty="0">
                <a:solidFill>
                  <a:srgbClr val="FF0000"/>
                </a:solidFill>
              </a:rPr>
              <a:t>pp,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 земельної реформи П. </a:t>
            </a: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Столипіна</a:t>
            </a:r>
          </a:p>
          <a:p>
            <a:pPr marL="0" indent="0">
              <a:buNone/>
            </a:pPr>
            <a:endParaRPr lang="uk-UA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/>
              <a:t>вихід </a:t>
            </a:r>
            <a:r>
              <a:rPr lang="uk-UA" b="1" dirty="0"/>
              <a:t>селян із громади та закріплення землі у приватну власність,</a:t>
            </a:r>
            <a:r>
              <a:rPr lang="uk-UA" dirty="0"/>
              <a:t> створення на селі </a:t>
            </a:r>
            <a:r>
              <a:rPr lang="uk-UA" b="1" dirty="0">
                <a:solidFill>
                  <a:srgbClr val="C00000"/>
                </a:solidFill>
              </a:rPr>
              <a:t>відрубного </a:t>
            </a:r>
            <a:r>
              <a:rPr lang="uk-UA" dirty="0">
                <a:solidFill>
                  <a:srgbClr val="C00000"/>
                </a:solidFill>
              </a:rPr>
              <a:t>й </a:t>
            </a:r>
            <a:r>
              <a:rPr lang="uk-UA" b="1" dirty="0">
                <a:solidFill>
                  <a:srgbClr val="C00000"/>
                </a:solidFill>
              </a:rPr>
              <a:t>хуторського </a:t>
            </a:r>
            <a:r>
              <a:rPr lang="uk-UA" dirty="0"/>
              <a:t>господарств;</a:t>
            </a:r>
          </a:p>
          <a:p>
            <a:r>
              <a:rPr lang="uk-UA" dirty="0" smtClean="0"/>
              <a:t>надання </a:t>
            </a:r>
            <a:r>
              <a:rPr lang="uk-UA" b="1" dirty="0"/>
              <a:t>кредитної допомоги селянам</a:t>
            </a:r>
            <a:r>
              <a:rPr lang="uk-UA" dirty="0"/>
              <a:t> для викупу землі через Селянський поземельний банк;</a:t>
            </a:r>
          </a:p>
          <a:p>
            <a:r>
              <a:rPr lang="uk-UA" dirty="0" smtClean="0"/>
              <a:t>заохочення </a:t>
            </a:r>
            <a:r>
              <a:rPr lang="uk-UA" b="1" dirty="0"/>
              <a:t>переселення селян до малозаселених районів </a:t>
            </a:r>
            <a:r>
              <a:rPr lang="uk-UA" dirty="0"/>
              <a:t>Сибіру, Північного Кавказу і Середньої Азії.</a:t>
            </a:r>
          </a:p>
          <a:p>
            <a:pPr marL="0" indent="0">
              <a:buNone/>
            </a:pPr>
            <a:r>
              <a:rPr lang="uk-UA" dirty="0" smtClean="0"/>
              <a:t>	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i="1" dirty="0" smtClean="0"/>
              <a:t>Столипінська </a:t>
            </a:r>
            <a:r>
              <a:rPr lang="uk-UA" b="1" i="1" dirty="0"/>
              <a:t>аграрна реформа </a:t>
            </a:r>
            <a:r>
              <a:rPr lang="uk-UA" b="1" i="1" u="sng" dirty="0">
                <a:solidFill>
                  <a:srgbClr val="C00000"/>
                </a:solidFill>
              </a:rPr>
              <a:t>прискорила розвиток капіталістичних відносин в сільському господарстві</a:t>
            </a:r>
            <a:r>
              <a:rPr lang="uk-UA" b="1" i="1" dirty="0"/>
              <a:t>, однак в цілому не досягла поставлених цілей, оскільки не ліквідувала поміщицького землеволодіння, малоземелля та безземелля селян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39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П. Столипін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3422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240360" cy="37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наслідки реформи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5446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400050" lvl="1" indent="0">
              <a:buNone/>
            </a:pPr>
            <a:r>
              <a:rPr lang="uk-UA" sz="7200" b="1" dirty="0" smtClean="0">
                <a:solidFill>
                  <a:srgbClr val="00B050"/>
                </a:solidFill>
              </a:rPr>
              <a:t>В Україні ці реформи просувались найбільш успішно. </a:t>
            </a:r>
            <a:r>
              <a:rPr lang="uk-UA" sz="7200" dirty="0" smtClean="0"/>
              <a:t>Протягом 1907-1915 рр. в індивідуальну власність землю на </a:t>
            </a:r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Правобережжі закріпили 48% </a:t>
            </a:r>
            <a:r>
              <a:rPr lang="uk-UA" sz="7200" dirty="0" smtClean="0"/>
              <a:t>селян, на Півдні – 42%, на Лівобережжі –16,5%. До 1916 р. в Україні було утворено 440 тис. </a:t>
            </a:r>
            <a:r>
              <a:rPr lang="uk-UA" sz="7200" b="1" dirty="0" smtClean="0">
                <a:solidFill>
                  <a:srgbClr val="C00000"/>
                </a:solidFill>
              </a:rPr>
              <a:t>хуторів.</a:t>
            </a:r>
          </a:p>
          <a:p>
            <a:pPr marL="0" indent="0">
              <a:buNone/>
            </a:pPr>
            <a:r>
              <a:rPr lang="uk-UA" sz="7200" dirty="0" smtClean="0"/>
              <a:t>	</a:t>
            </a:r>
            <a:r>
              <a:rPr lang="uk-UA" sz="7200" b="1" dirty="0" smtClean="0"/>
              <a:t>У ході реформи значно активізувалась діяльність Селянського земельного банку, який протягом 1906-1916 рр. продав українським селянам 596,4 тис. десятин землі, переважно поміщицької.</a:t>
            </a:r>
            <a:r>
              <a:rPr lang="uk-UA" sz="7200" dirty="0" smtClean="0"/>
              <a:t> </a:t>
            </a:r>
          </a:p>
          <a:p>
            <a:pPr marL="0" indent="0">
              <a:buNone/>
            </a:pPr>
            <a:r>
              <a:rPr lang="uk-UA" sz="7200" dirty="0"/>
              <a:t>	</a:t>
            </a:r>
            <a:r>
              <a:rPr lang="uk-UA" sz="7200" dirty="0" smtClean="0"/>
              <a:t>Столипінська реформа також </a:t>
            </a:r>
            <a:r>
              <a:rPr lang="uk-UA" sz="7200" b="1" dirty="0" smtClean="0"/>
              <a:t>збільшила переселення </a:t>
            </a:r>
            <a:r>
              <a:rPr lang="uk-UA" sz="7200" dirty="0" smtClean="0"/>
              <a:t>з </a:t>
            </a:r>
            <a:r>
              <a:rPr lang="uk-UA" sz="7200" b="1" dirty="0" smtClean="0"/>
              <a:t>українських земель на Схід </a:t>
            </a:r>
            <a:r>
              <a:rPr lang="uk-UA" sz="7200" dirty="0" smtClean="0"/>
              <a:t>(Сибір, Казахстан, Північний Кавказ). Протягом 1906-1912 рр. переселилось близько 1 млн. осіб, але майже чверть їх повернулась.</a:t>
            </a:r>
          </a:p>
          <a:p>
            <a:pPr marL="0" indent="0">
              <a:buNone/>
            </a:pPr>
            <a:r>
              <a:rPr lang="uk-UA" sz="7200" dirty="0" smtClean="0"/>
              <a:t>	</a:t>
            </a:r>
            <a:r>
              <a:rPr lang="uk-UA" sz="7200" b="1" i="1" dirty="0" smtClean="0"/>
              <a:t>Однак незважаючи на такі успіхи, столипінська земельна реформа так і не виконала головного завдання </a:t>
            </a:r>
            <a:r>
              <a:rPr lang="uk-UA" sz="7200" dirty="0" smtClean="0"/>
              <a:t>– вона не стала опорою царському режиму, не ліквідувала соціальної напруги на селі, і навпаки ще більше її загострила. 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3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Персоналії:</a:t>
            </a:r>
            <a:br>
              <a:rPr lang="uk-UA" dirty="0"/>
            </a:br>
            <a:r>
              <a:rPr lang="uk-UA" dirty="0">
                <a:solidFill>
                  <a:srgbClr val="C00000"/>
                </a:solidFill>
              </a:rPr>
              <a:t>Микола Міхновський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	-  </a:t>
            </a:r>
            <a:r>
              <a:rPr lang="uk-UA" dirty="0"/>
              <a:t>видатний український політичний та громадський діяч, правник, публіцист</a:t>
            </a:r>
            <a:r>
              <a:rPr lang="uk-UA" b="1" dirty="0"/>
              <a:t>, автор брошури «Самостійна Україна», співзасновник першої політичної партії на Наддніпрянщині— Революційної Української Партії (РУП). </a:t>
            </a:r>
            <a:r>
              <a:rPr lang="uk-UA" dirty="0"/>
              <a:t>Лідер Української Народної Партії, співорганізатор Української Демократично-Хліборобської Партії, член Братства самостійників, </a:t>
            </a:r>
            <a:r>
              <a:rPr lang="uk-UA" b="1" dirty="0"/>
              <a:t>ідеолог державної самостійності України.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Був </a:t>
            </a:r>
            <a:r>
              <a:rPr lang="uk-UA" b="1" dirty="0"/>
              <a:t>першим, хто в голос заявив, що ідея створення автономної України у складі Росії є</a:t>
            </a:r>
            <a:r>
              <a:rPr lang="uk-UA" dirty="0"/>
              <a:t> повною нісенітницею, адже наша держава має право бути незалежною від будь-кого і повинна бути такою. 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У </a:t>
            </a:r>
            <a:r>
              <a:rPr lang="uk-UA" b="1" dirty="0"/>
              <a:t>період національно визвольних змагань за незалежність України М. Міхновський зарекомендував себе як видатний організатор військових формувань. </a:t>
            </a:r>
            <a:r>
              <a:rPr lang="uk-UA" dirty="0"/>
              <a:t>З перших днів лютневої революції 1917 року він глибоко усвідомлював </a:t>
            </a:r>
            <a:r>
              <a:rPr lang="uk-UA" b="1" dirty="0"/>
              <a:t>необхідність створення боєздатної української армії </a:t>
            </a:r>
            <a:r>
              <a:rPr lang="uk-UA" dirty="0"/>
              <a:t>як основи для здобуття повної української незалежності.</a:t>
            </a:r>
          </a:p>
          <a:p>
            <a:pPr marL="0" indent="0">
              <a:buNone/>
            </a:pPr>
            <a:r>
              <a:rPr lang="uk-UA" dirty="0" smtClean="0"/>
              <a:t>	З </a:t>
            </a:r>
            <a:r>
              <a:rPr lang="uk-UA" dirty="0"/>
              <a:t>початком національно демократичної революції в Україні Міхновський </a:t>
            </a:r>
            <a:r>
              <a:rPr lang="uk-UA" b="1" dirty="0"/>
              <a:t>розпочав організацію Військового віча, створив Український військовий клуб ім. гетьмана Павла Полуботка й уклав його статут, сформував Перший український козацький ім. Б. Хмельницького полк, а також полк ім. Павла Полуботка.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2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Економічні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наслідки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реформи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збільшилось </a:t>
            </a:r>
            <a:r>
              <a:rPr lang="uk-UA" dirty="0" smtClean="0"/>
              <a:t>виробництво товарного хліба;</a:t>
            </a:r>
          </a:p>
          <a:p>
            <a:r>
              <a:rPr lang="uk-UA" dirty="0" smtClean="0"/>
              <a:t>місто за рахунок розорення частини селян поповнилось дешевою робочою силою;</a:t>
            </a:r>
          </a:p>
          <a:p>
            <a:r>
              <a:rPr lang="uk-UA" dirty="0" smtClean="0"/>
              <a:t>були освоєні нові території на Сході.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00B050"/>
                </a:solidFill>
              </a:rPr>
              <a:t>Завершити</a:t>
            </a:r>
            <a:r>
              <a:rPr lang="uk-UA" dirty="0" smtClean="0">
                <a:solidFill>
                  <a:srgbClr val="00B050"/>
                </a:solidFill>
              </a:rPr>
              <a:t> свої реформи Столипіну так і </a:t>
            </a:r>
            <a:r>
              <a:rPr lang="uk-UA" b="1" dirty="0" smtClean="0">
                <a:solidFill>
                  <a:srgbClr val="00B050"/>
                </a:solidFill>
              </a:rPr>
              <a:t>не вдалося</a:t>
            </a:r>
            <a:r>
              <a:rPr lang="uk-UA" dirty="0" smtClean="0"/>
              <a:t>. </a:t>
            </a:r>
            <a:r>
              <a:rPr lang="uk-UA" b="1" dirty="0" smtClean="0"/>
              <a:t>1 вересня 1911 </a:t>
            </a:r>
            <a:r>
              <a:rPr lang="uk-UA" dirty="0" smtClean="0"/>
              <a:t>р. він був застрелений у Києві в оперному театрі. Поховано П. Столипіна на території Києво-Печерської Лаври.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89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Революційні події сприяли активізації українського національного руху:</a:t>
            </a:r>
            <a:br>
              <a:rPr lang="uk-UA" sz="3200" b="1" dirty="0">
                <a:solidFill>
                  <a:srgbClr val="FF0000"/>
                </a:solidFill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 smtClean="0"/>
              <a:t>з'явилася </a:t>
            </a:r>
            <a:r>
              <a:rPr lang="uk-UA" b="1" dirty="0"/>
              <a:t>українська преса </a:t>
            </a:r>
            <a:r>
              <a:rPr lang="uk-UA" dirty="0"/>
              <a:t>- газети "Громадська думка", "Хлібороб", "Рада";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відновилася діяльність мережі товариств </a:t>
            </a:r>
            <a:r>
              <a:rPr lang="uk-UA" dirty="0"/>
              <a:t>"Просвіта" в </a:t>
            </a:r>
            <a:r>
              <a:rPr lang="uk-UA" b="1" dirty="0"/>
              <a:t>Катеринославі, Одесі</a:t>
            </a:r>
            <a:r>
              <a:rPr lang="uk-UA" dirty="0"/>
              <a:t>, Києві, Кам'янець-Подільському, Миколаєві.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почалася українізація шкільної та вищої освіти</a:t>
            </a:r>
            <a:r>
              <a:rPr lang="uk-UA" dirty="0"/>
              <a:t>, україномовні відділення були відкриті в Харківському й Одеському університетах.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Розгорнулася діяльність українських депутатів</a:t>
            </a:r>
            <a:r>
              <a:rPr lang="uk-UA" dirty="0"/>
              <a:t> у </a:t>
            </a:r>
            <a:r>
              <a:rPr lang="en-US" dirty="0"/>
              <a:t>I </a:t>
            </a:r>
            <a:r>
              <a:rPr lang="uk-UA" dirty="0"/>
              <a:t>Державній думі (1906 рік, 102 депутати) і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II </a:t>
            </a:r>
            <a:r>
              <a:rPr lang="uk-UA" dirty="0"/>
              <a:t>Державній думі (1907 рік, 102 депутати</a:t>
            </a:r>
            <a:r>
              <a:rPr lang="uk-UA" b="1" dirty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35050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 Державна дума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	У </a:t>
            </a:r>
            <a:r>
              <a:rPr lang="uk-UA" dirty="0"/>
              <a:t>період спаду першої російської революції 1905–1907 </a:t>
            </a:r>
            <a:r>
              <a:rPr lang="en-US" dirty="0"/>
              <a:t>pp. </a:t>
            </a:r>
            <a:r>
              <a:rPr lang="uk-UA" dirty="0"/>
              <a:t>працювали </a:t>
            </a:r>
            <a:r>
              <a:rPr lang="uk-UA" b="1" dirty="0"/>
              <a:t>І </a:t>
            </a:r>
            <a:r>
              <a:rPr lang="uk-UA" b="1" dirty="0" err="1"/>
              <a:t>і</a:t>
            </a:r>
            <a:r>
              <a:rPr lang="uk-UA" b="1" dirty="0"/>
              <a:t> </a:t>
            </a:r>
            <a:r>
              <a:rPr lang="en-US" b="1" dirty="0"/>
              <a:t>II </a:t>
            </a:r>
            <a:r>
              <a:rPr lang="uk-UA" b="1" dirty="0"/>
              <a:t>Державні думи.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	І </a:t>
            </a:r>
            <a:r>
              <a:rPr lang="uk-UA" b="1" dirty="0">
                <a:solidFill>
                  <a:srgbClr val="FF0000"/>
                </a:solidFill>
              </a:rPr>
              <a:t>Державна дума працювала в Петербурзі протягом 27 квітня – 8 липня 1906 р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smtClean="0"/>
              <a:t>	</a:t>
            </a:r>
            <a:r>
              <a:rPr lang="uk-UA" dirty="0" smtClean="0"/>
              <a:t>Українська </a:t>
            </a:r>
            <a:r>
              <a:rPr lang="uk-UA" dirty="0"/>
              <a:t>думська громада (тобто фракція Державної думи, що складалася з національно свідомих депутатів від губерній України) </a:t>
            </a:r>
            <a:r>
              <a:rPr lang="uk-UA" i="1" dirty="0"/>
              <a:t>у складі </a:t>
            </a:r>
            <a:r>
              <a:rPr lang="uk-UA" b="1" i="1" dirty="0">
                <a:solidFill>
                  <a:srgbClr val="00B050"/>
                </a:solidFill>
              </a:rPr>
              <a:t>45 осіб </a:t>
            </a:r>
            <a:r>
              <a:rPr lang="uk-UA" dirty="0"/>
              <a:t>сформувалася майже негайно. </a:t>
            </a:r>
            <a:r>
              <a:rPr lang="uk-UA" b="1" dirty="0"/>
              <a:t>Очолив її адвокат і громадський діяч із Чернігівщини </a:t>
            </a:r>
            <a:r>
              <a:rPr lang="uk-UA" b="1" dirty="0" smtClean="0"/>
              <a:t>Ілля </a:t>
            </a:r>
            <a:r>
              <a:rPr lang="uk-UA" b="1" dirty="0" err="1"/>
              <a:t>Шраг</a:t>
            </a:r>
            <a:r>
              <a:rPr lang="uk-UA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9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 Державна дума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Громада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вимагала </a:t>
            </a:r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надати </a:t>
            </a:r>
            <a:r>
              <a:rPr lang="uk-UA" dirty="0"/>
              <a:t>Україні в її етнографічних межах політичну автономію,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запровадити </a:t>
            </a:r>
            <a:r>
              <a:rPr lang="uk-UA" dirty="0"/>
              <a:t>українську мову в школах, судових і адміністративних органах.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Щодо </a:t>
            </a:r>
            <a:r>
              <a:rPr lang="uk-UA" dirty="0"/>
              <a:t>головного питання революції – аграрного – у громаді не існувало єдиної </a:t>
            </a:r>
            <a:r>
              <a:rPr lang="uk-UA" dirty="0" smtClean="0"/>
              <a:t>думки.	</a:t>
            </a:r>
          </a:p>
          <a:p>
            <a:pPr marL="0" indent="0">
              <a:buNone/>
            </a:pPr>
            <a:r>
              <a:rPr lang="uk-UA" dirty="0"/>
              <a:t>	Для висвітлення своєї діяльності в Думі громада заснувала </a:t>
            </a:r>
            <a:r>
              <a:rPr lang="uk-UA" b="1" dirty="0">
                <a:solidFill>
                  <a:srgbClr val="FF0000"/>
                </a:solidFill>
              </a:rPr>
              <a:t>друкований орган – журнал "</a:t>
            </a:r>
            <a:r>
              <a:rPr lang="uk-UA" b="1" dirty="0" err="1">
                <a:solidFill>
                  <a:srgbClr val="FF0000"/>
                </a:solidFill>
              </a:rPr>
              <a:t>Украинский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вестник</a:t>
            </a:r>
            <a:r>
              <a:rPr lang="uk-UA" b="1" dirty="0">
                <a:solidFill>
                  <a:srgbClr val="FF0000"/>
                </a:solidFill>
              </a:rPr>
              <a:t>",</a:t>
            </a:r>
            <a:r>
              <a:rPr lang="uk-UA" dirty="0"/>
              <a:t> у якому співробітничали М. Грушевський, І. Франко, М. </a:t>
            </a:r>
            <a:r>
              <a:rPr lang="uk-UA" dirty="0" err="1" smtClean="0"/>
              <a:t>Туган</a:t>
            </a:r>
            <a:r>
              <a:rPr lang="uk-UA" dirty="0" smtClean="0"/>
              <a:t>-Барановський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І </a:t>
            </a:r>
            <a:r>
              <a:rPr lang="uk-UA" dirty="0"/>
              <a:t>Дума була розпущена трохи більше, як через 2 місяці від початку її роботи.</a:t>
            </a:r>
          </a:p>
        </p:txBody>
      </p:sp>
    </p:spTree>
    <p:extLst>
      <p:ext uri="{BB962C8B-B14F-4D97-AF65-F5344CB8AC3E}">
        <p14:creationId xmlns:p14="http://schemas.microsoft.com/office/powerpoint/2010/main" val="2042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ІІ Державна дума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На початку 1907 р. царизм дозволив вибори </a:t>
            </a:r>
            <a:r>
              <a:rPr lang="uk-UA" b="1" dirty="0" smtClean="0"/>
              <a:t>до II Державної думи</a:t>
            </a:r>
            <a:r>
              <a:rPr lang="uk-UA" b="1" dirty="0"/>
              <a:t>. </a:t>
            </a:r>
            <a:endParaRPr lang="uk-UA" b="1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Українська </a:t>
            </a:r>
            <a:r>
              <a:rPr lang="uk-UA" dirty="0"/>
              <a:t>громада нового складу налічувала в </a:t>
            </a:r>
            <a:r>
              <a:rPr lang="uk-UA" dirty="0">
                <a:solidFill>
                  <a:srgbClr val="00B050"/>
                </a:solidFill>
              </a:rPr>
              <a:t>Думі </a:t>
            </a:r>
            <a:r>
              <a:rPr lang="uk-UA" b="1" dirty="0">
                <a:solidFill>
                  <a:srgbClr val="00B050"/>
                </a:solidFill>
              </a:rPr>
              <a:t>47 членів</a:t>
            </a:r>
            <a:r>
              <a:rPr lang="uk-UA" dirty="0"/>
              <a:t>. Вона видавала журнал українською мовою "Рідна справа (Вісті з Думи)".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Платформа </a:t>
            </a:r>
            <a:r>
              <a:rPr lang="uk-UA" dirty="0"/>
              <a:t>громади складалася на основі програмних установок УСДРП: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автономія </a:t>
            </a:r>
            <a:r>
              <a:rPr lang="uk-UA" dirty="0"/>
              <a:t>України,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амністія </a:t>
            </a:r>
            <a:r>
              <a:rPr lang="uk-UA" dirty="0"/>
              <a:t>політв'язням,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свобода </a:t>
            </a:r>
            <a:r>
              <a:rPr lang="uk-UA" dirty="0"/>
              <a:t>слова, друку, зборів, пересувань, союзів і віросповідань,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українізація </a:t>
            </a:r>
            <a:r>
              <a:rPr lang="uk-UA" dirty="0"/>
              <a:t>школи, судочинства й церкви. </a:t>
            </a:r>
            <a:endParaRPr lang="uk-UA" dirty="0" smtClean="0"/>
          </a:p>
          <a:p>
            <a:pPr marL="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Нова </a:t>
            </a:r>
            <a:r>
              <a:rPr lang="uk-UA" i="1" dirty="0">
                <a:solidFill>
                  <a:srgbClr val="FF0000"/>
                </a:solidFill>
              </a:rPr>
              <a:t>думська громада також не мала єдиної позиції щодо аграрного питання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5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ІІ Державна дума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9600" b="1" dirty="0" smtClean="0">
                <a:solidFill>
                  <a:srgbClr val="FF0000"/>
                </a:solidFill>
              </a:rPr>
              <a:t>3 </a:t>
            </a:r>
            <a:r>
              <a:rPr lang="uk-UA" sz="9600" b="1" dirty="0">
                <a:solidFill>
                  <a:srgbClr val="FF0000"/>
                </a:solidFill>
              </a:rPr>
              <a:t>червня 1907 року Друга Державна дума була розпущена </a:t>
            </a:r>
            <a:r>
              <a:rPr lang="uk-UA" sz="9600" b="1" dirty="0" smtClean="0">
                <a:solidFill>
                  <a:srgbClr val="FF0000"/>
                </a:solidFill>
              </a:rPr>
              <a:t>царем</a:t>
            </a:r>
            <a:r>
              <a:rPr lang="uk-UA" sz="9600" dirty="0" smtClean="0"/>
              <a:t>. Микола II видав новий виборчий закон, який забезпечував цілковиту перевагу в новому складі Думи поміщикам і представникам буржуазії. Цей крок вважається її кінцем. </a:t>
            </a:r>
          </a:p>
          <a:p>
            <a:pPr marL="0" indent="0">
              <a:buNone/>
            </a:pPr>
            <a:r>
              <a:rPr lang="uk-UA" sz="9600" dirty="0" smtClean="0"/>
              <a:t>	Юридично його можна охарактеризувати як державний переворот, оскільки він не відповідав положенню </a:t>
            </a:r>
            <a:r>
              <a:rPr lang="uk-UA" sz="9600" dirty="0" err="1" smtClean="0"/>
              <a:t>маніфеста</a:t>
            </a:r>
            <a:r>
              <a:rPr lang="uk-UA" sz="9600" dirty="0" smtClean="0"/>
              <a:t> 17 жовтня 1905 р. про те, що жодний законодавчий акт не повинен прийматися без згоди Думи.</a:t>
            </a:r>
          </a:p>
          <a:p>
            <a:pPr marL="0" indent="0">
              <a:buNone/>
            </a:pPr>
            <a:r>
              <a:rPr lang="uk-UA" sz="9600" dirty="0" smtClean="0"/>
              <a:t>	</a:t>
            </a:r>
            <a:r>
              <a:rPr lang="uk-UA" sz="9600" b="1" u="sng" dirty="0" smtClean="0"/>
              <a:t>Після поразки революції 1905 - 1907 рр. всі українські партії зазнали переслідування влади</a:t>
            </a:r>
            <a:r>
              <a:rPr lang="uk-UA" sz="9600" dirty="0" smtClean="0"/>
              <a:t>. Революція </a:t>
            </a:r>
            <a:r>
              <a:rPr lang="uk-UA" sz="9600" dirty="0"/>
              <a:t>сприяла пробудженню національної свідомості українського народу й набуттю політичними партіями досвіду боротьби за демократизацію суспільно-політичного ладу.</a:t>
            </a:r>
          </a:p>
          <a:p>
            <a:endParaRPr lang="uk-UA" sz="3400" dirty="0"/>
          </a:p>
        </p:txBody>
      </p:sp>
    </p:spTree>
    <p:extLst>
      <p:ext uri="{BB962C8B-B14F-4D97-AF65-F5344CB8AC3E}">
        <p14:creationId xmlns:p14="http://schemas.microsoft.com/office/powerpoint/2010/main" val="25522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50" y="236137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Національна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політика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самодержавства</a:t>
            </a:r>
            <a:r>
              <a:rPr lang="ru-RU" sz="3600" dirty="0">
                <a:solidFill>
                  <a:srgbClr val="FF0000"/>
                </a:solidFill>
              </a:rPr>
              <a:t> в </a:t>
            </a:r>
            <a:r>
              <a:rPr lang="ru-RU" sz="3600" dirty="0" err="1">
                <a:solidFill>
                  <a:srgbClr val="FF0000"/>
                </a:solidFill>
              </a:rPr>
              <a:t>Україні</a:t>
            </a:r>
            <a:r>
              <a:rPr lang="ru-RU" sz="3600" dirty="0">
                <a:solidFill>
                  <a:srgbClr val="FF0000"/>
                </a:solidFill>
              </a:rPr>
              <a:t> (1907- 1914 </a:t>
            </a:r>
            <a:r>
              <a:rPr lang="ru-RU" sz="3600" dirty="0" err="1">
                <a:solidFill>
                  <a:srgbClr val="FF0000"/>
                </a:solidFill>
              </a:rPr>
              <a:t>pp</a:t>
            </a:r>
            <a:r>
              <a:rPr lang="ru-RU" sz="3600" dirty="0">
                <a:solidFill>
                  <a:srgbClr val="FF0000"/>
                </a:solidFill>
              </a:rPr>
              <a:t>.).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Після </a:t>
            </a:r>
            <a:r>
              <a:rPr lang="uk-UA" dirty="0"/>
              <a:t>поразки російської революції 1905–1907 </a:t>
            </a:r>
            <a:r>
              <a:rPr lang="en-US" dirty="0"/>
              <a:t>pp. </a:t>
            </a:r>
            <a:r>
              <a:rPr lang="uk-UA" dirty="0"/>
              <a:t>настав </a:t>
            </a:r>
            <a:r>
              <a:rPr lang="uk-UA" b="1" dirty="0"/>
              <a:t>період реакції</a:t>
            </a:r>
            <a:r>
              <a:rPr lang="uk-UA" dirty="0"/>
              <a:t>. Цей період жорстокого придушення передового, демократичного, нещадних репресій проти учасників визвольних рухів – національних, соціальних, політичних, культурно-освітніх – увійшов в історію під назвою </a:t>
            </a:r>
            <a:r>
              <a:rPr lang="uk-UA" b="1" dirty="0"/>
              <a:t>"столипінщини", "столипінська реакція" </a:t>
            </a:r>
            <a:endParaRPr lang="uk-UA" sz="3400" b="1" dirty="0"/>
          </a:p>
        </p:txBody>
      </p:sp>
    </p:spTree>
    <p:extLst>
      <p:ext uri="{BB962C8B-B14F-4D97-AF65-F5344CB8AC3E}">
        <p14:creationId xmlns:p14="http://schemas.microsoft.com/office/powerpoint/2010/main" val="561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Національна політика самодержавства в Україні (1907- </a:t>
            </a:r>
            <a:r>
              <a:rPr lang="uk-UA" dirty="0" smtClean="0">
                <a:solidFill>
                  <a:srgbClr val="FF0000"/>
                </a:solidFill>
              </a:rPr>
              <a:t>1914 </a:t>
            </a:r>
            <a:r>
              <a:rPr lang="uk-UA" dirty="0" err="1" smtClean="0">
                <a:solidFill>
                  <a:srgbClr val="FF0000"/>
                </a:solidFill>
              </a:rPr>
              <a:t>pp</a:t>
            </a:r>
            <a:r>
              <a:rPr lang="uk-UA" dirty="0" smtClean="0">
                <a:solidFill>
                  <a:srgbClr val="FF0000"/>
                </a:solidFill>
              </a:rPr>
              <a:t>.).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	Період </a:t>
            </a:r>
            <a:r>
              <a:rPr lang="uk-UA" dirty="0"/>
              <a:t>реакції позначений і </a:t>
            </a:r>
            <a:r>
              <a:rPr lang="uk-UA" b="1" dirty="0">
                <a:solidFill>
                  <a:srgbClr val="FF0000"/>
                </a:solidFill>
              </a:rPr>
              <a:t>новим посиленням національного гніту в Україні. 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Було </a:t>
            </a:r>
            <a:r>
              <a:rPr lang="uk-UA" dirty="0"/>
              <a:t>категорично заборонено викладання українською мовою.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Не </a:t>
            </a:r>
            <a:r>
              <a:rPr lang="uk-UA" dirty="0"/>
              <a:t>дозволялося навіть користуватися рідною мовою при тлумаченні окремих незрозумілих учням слів.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Цензура </a:t>
            </a:r>
            <a:r>
              <a:rPr lang="uk-UA" dirty="0"/>
              <a:t>заборонила вживати в будь-яких публікаціях слова "Україна", "український народ".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Царською </a:t>
            </a:r>
            <a:r>
              <a:rPr lang="uk-UA" dirty="0"/>
              <a:t>владою було заборонено збирання коштів серед населення України для спорудження пам'ятника Т. Шевченкові на його могилі в Каневі.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Були </a:t>
            </a:r>
            <a:r>
              <a:rPr lang="uk-UA" dirty="0"/>
              <a:t>закриті "Просвіти".</a:t>
            </a:r>
            <a:endParaRPr lang="uk-UA" sz="3400" dirty="0"/>
          </a:p>
        </p:txBody>
      </p:sp>
    </p:spTree>
    <p:extLst>
      <p:ext uri="{BB962C8B-B14F-4D97-AF65-F5344CB8AC3E}">
        <p14:creationId xmlns:p14="http://schemas.microsoft.com/office/powerpoint/2010/main" val="8760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Національна політика самодержавства в Україні (1907- 1914 </a:t>
            </a:r>
            <a:r>
              <a:rPr lang="uk-UA" sz="3600" dirty="0" err="1" smtClean="0">
                <a:solidFill>
                  <a:srgbClr val="FF0000"/>
                </a:solidFill>
              </a:rPr>
              <a:t>pp</a:t>
            </a:r>
            <a:r>
              <a:rPr lang="uk-UA" sz="3600" dirty="0" smtClean="0">
                <a:solidFill>
                  <a:srgbClr val="FF0000"/>
                </a:solidFill>
              </a:rPr>
              <a:t>.).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b="1" dirty="0" smtClean="0"/>
              <a:t>Політика русифікації оформлялася законами III Державної думи, яка розпочала свою діяльність 1 листопада 1907 р.</a:t>
            </a:r>
          </a:p>
          <a:p>
            <a:pPr marL="0" indent="0">
              <a:buNone/>
            </a:pPr>
            <a:r>
              <a:rPr lang="uk-UA" sz="3400" dirty="0" smtClean="0"/>
              <a:t>	</a:t>
            </a:r>
            <a:r>
              <a:rPr lang="uk-UA" sz="3400" b="1" dirty="0" smtClean="0">
                <a:solidFill>
                  <a:srgbClr val="FF0000"/>
                </a:solidFill>
              </a:rPr>
              <a:t>Державна дума в національному питанні повністю орієнтувалася на урядовий курс</a:t>
            </a:r>
            <a:endParaRPr lang="uk-UA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створення Холмської губернії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dirty="0" smtClean="0"/>
              <a:t>Ще одним важливим питанням, що торкалось українського населення, було </a:t>
            </a:r>
            <a:r>
              <a:rPr lang="uk-UA" b="1" dirty="0" smtClean="0"/>
              <a:t>виділення Холмщини і Підляшшя зі складу Царства Польського й утворення </a:t>
            </a:r>
            <a:r>
              <a:rPr lang="uk-UA" b="1" dirty="0" smtClean="0">
                <a:solidFill>
                  <a:srgbClr val="00B050"/>
                </a:solidFill>
              </a:rPr>
              <a:t>Холмської губернії. </a:t>
            </a:r>
          </a:p>
          <a:p>
            <a:pPr marL="0" indent="0">
              <a:buNone/>
            </a:pPr>
            <a:r>
              <a:rPr lang="uk-UA" dirty="0" smtClean="0"/>
              <a:t>	Уперше це питання постало під час роботи II Думи. Приводом до розробки законопроекту стала боротьба за "</a:t>
            </a:r>
            <a:r>
              <a:rPr lang="uk-UA" b="1" i="1" dirty="0" smtClean="0"/>
              <a:t>звільнення православного населення від польського наступу</a:t>
            </a:r>
            <a:r>
              <a:rPr lang="uk-UA" dirty="0" smtClean="0"/>
              <a:t>". </a:t>
            </a:r>
          </a:p>
          <a:p>
            <a:pPr marL="0" indent="0">
              <a:buNone/>
            </a:pPr>
            <a:r>
              <a:rPr lang="uk-UA" dirty="0" smtClean="0"/>
              <a:t>	Наступна, III Дума, схвалила цей проект. Поляки намагалися перешкодити прийняттю цього законопроекту, </a:t>
            </a:r>
            <a:r>
              <a:rPr lang="uk-UA" b="1" dirty="0" smtClean="0"/>
              <a:t>називаючи його "четвертим поділом Польщі". </a:t>
            </a:r>
            <a:r>
              <a:rPr lang="uk-UA" dirty="0" smtClean="0"/>
              <a:t>Остаточне голосування відбулось </a:t>
            </a:r>
            <a:r>
              <a:rPr lang="uk-UA" b="1" dirty="0" smtClean="0">
                <a:solidFill>
                  <a:srgbClr val="FF0000"/>
                </a:solidFill>
              </a:rPr>
              <a:t>9 травня 1912 р., </a:t>
            </a:r>
            <a:r>
              <a:rPr lang="uk-UA" dirty="0" smtClean="0"/>
              <a:t>і рішення про </a:t>
            </a:r>
            <a:r>
              <a:rPr lang="uk-UA" b="1" dirty="0" smtClean="0">
                <a:solidFill>
                  <a:srgbClr val="FF0000"/>
                </a:solidFill>
              </a:rPr>
              <a:t>створення Холмської губернії було схвалено</a:t>
            </a:r>
            <a:r>
              <a:rPr lang="uk-UA" dirty="0" smtClean="0"/>
              <a:t>.</a:t>
            </a:r>
            <a:endParaRPr lang="uk-UA" sz="3400" b="1" dirty="0"/>
          </a:p>
        </p:txBody>
      </p:sp>
    </p:spTree>
    <p:extLst>
      <p:ext uri="{BB962C8B-B14F-4D97-AF65-F5344CB8AC3E}">
        <p14:creationId xmlns:p14="http://schemas.microsoft.com/office/powerpoint/2010/main" val="23441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Персоналії:</a:t>
            </a:r>
            <a:br>
              <a:rPr lang="uk-UA" dirty="0"/>
            </a:br>
            <a:r>
              <a:rPr lang="uk-UA" dirty="0" smtClean="0">
                <a:solidFill>
                  <a:srgbClr val="C00000"/>
                </a:solidFill>
              </a:rPr>
              <a:t>Микола Міхновський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8965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Справа Бейліса (1911-1913)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	Із метою відволікти населення від боротьби з самодержавством царський уряд намагався поширити в Україну </a:t>
            </a:r>
            <a:r>
              <a:rPr lang="uk-UA" b="1" dirty="0"/>
              <a:t>антисемітські настрої. 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Навесні </a:t>
            </a:r>
            <a:r>
              <a:rPr lang="uk-UA" b="1" dirty="0"/>
              <a:t>1911 р. </a:t>
            </a:r>
            <a:r>
              <a:rPr lang="uk-UA" dirty="0"/>
              <a:t>в печерах Бабиного Яру було знайдено тіло 13-річного Андрія </a:t>
            </a:r>
            <a:r>
              <a:rPr lang="uk-UA" dirty="0" err="1"/>
              <a:t>Ющинського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Члени </a:t>
            </a:r>
            <a:r>
              <a:rPr lang="uk-UA" dirty="0"/>
              <a:t>російських чорносотенних організацій почали поширювати чутки, ніби це зробили євреї для одержання крові в ритуальних </a:t>
            </a:r>
            <a:r>
              <a:rPr lang="uk-UA" dirty="0" smtClean="0"/>
              <a:t>цілях. </a:t>
            </a:r>
            <a:r>
              <a:rPr lang="uk-UA" dirty="0"/>
              <a:t>За підозрою у скоєнні злочину був </a:t>
            </a:r>
            <a:r>
              <a:rPr lang="uk-UA" b="1" dirty="0"/>
              <a:t>заарештований М. Бейліс </a:t>
            </a:r>
            <a:r>
              <a:rPr lang="uk-UA" dirty="0"/>
              <a:t>(батько п'яти дітей).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Самодержавство </a:t>
            </a:r>
            <a:r>
              <a:rPr lang="uk-UA" b="1" dirty="0"/>
              <a:t>намагалося спровокувати єврейські погроми. </a:t>
            </a:r>
            <a:r>
              <a:rPr lang="uk-UA" b="1" dirty="0" smtClean="0"/>
              <a:t>	</a:t>
            </a:r>
            <a:r>
              <a:rPr lang="uk-UA" dirty="0" smtClean="0"/>
              <a:t>"</a:t>
            </a:r>
            <a:r>
              <a:rPr lang="uk-UA" dirty="0"/>
              <a:t>Справа Бейліса" тривала майже два роки і завершилася великим судовим процесом у Києві.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На захист </a:t>
            </a:r>
            <a:r>
              <a:rPr lang="uk-UA" dirty="0"/>
              <a:t>М. Бейліса виступила демократична громадськість України й Росії. Гнівні статті протесту проти провокацій царизму висловили М. Грушевський, А. Шептицький, С. Єфремов, В. Короленко. </a:t>
            </a:r>
            <a:r>
              <a:rPr lang="uk-UA" b="1" dirty="0"/>
              <a:t>Присяжні виправдали М. Бейліса, і царський суд змушений був звільнити його.</a:t>
            </a:r>
            <a:endParaRPr lang="uk-UA" sz="3400" b="1" dirty="0"/>
          </a:p>
        </p:txBody>
      </p:sp>
    </p:spTree>
    <p:extLst>
      <p:ext uri="{BB962C8B-B14F-4D97-AF65-F5344CB8AC3E}">
        <p14:creationId xmlns:p14="http://schemas.microsoft.com/office/powerpoint/2010/main" val="17651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Національно-культурна сфера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dirty="0" smtClean="0"/>
              <a:t>У роки революції 1905-1907 рр. влада була змушена здійснити </a:t>
            </a:r>
            <a:r>
              <a:rPr lang="uk-UA" b="1" dirty="0" smtClean="0"/>
              <a:t>поступки в національно-культурній сфері </a:t>
            </a:r>
            <a:r>
              <a:rPr lang="uk-UA" dirty="0" smtClean="0"/>
              <a:t>неросійським народам імперії.</a:t>
            </a:r>
          </a:p>
          <a:p>
            <a:pPr marL="0" indent="0">
              <a:buNone/>
            </a:pPr>
            <a:r>
              <a:rPr lang="uk-UA" dirty="0" smtClean="0"/>
              <a:t>	Офіційне рішення про скасування обмежень, запроваджених </a:t>
            </a:r>
            <a:r>
              <a:rPr lang="uk-UA" b="1" dirty="0" smtClean="0">
                <a:solidFill>
                  <a:srgbClr val="FF0000"/>
                </a:solidFill>
              </a:rPr>
              <a:t>Емським указом, з’явилося у травні 1906 р</a:t>
            </a:r>
            <a:r>
              <a:rPr lang="uk-UA" b="1" dirty="0" smtClean="0"/>
              <a:t>. </a:t>
            </a:r>
          </a:p>
          <a:p>
            <a:pPr marL="0" indent="0">
              <a:buNone/>
            </a:pPr>
            <a:r>
              <a:rPr lang="ru-RU" b="1" dirty="0"/>
              <a:t>	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127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Просвіта</a:t>
            </a:r>
            <a:r>
              <a:rPr lang="ru-RU" sz="2400" dirty="0" smtClean="0">
                <a:solidFill>
                  <a:srgbClr val="FF0000"/>
                </a:solidFill>
              </a:rPr>
              <a:t>»- </a:t>
            </a:r>
            <a:r>
              <a:rPr lang="uk-UA" sz="2400" dirty="0" smtClean="0"/>
              <a:t>українське </a:t>
            </a:r>
            <a:r>
              <a:rPr lang="uk-UA" sz="2400" dirty="0"/>
              <a:t>культурно-освітнє товариство, </a:t>
            </a:r>
            <a:r>
              <a:rPr lang="uk-UA" sz="2400" b="1" dirty="0"/>
              <a:t>засноване у Львові групою народовців в грудні 1868 р. 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3"/>
            <a:ext cx="8856984" cy="5693044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 smtClean="0"/>
              <a:t>Основним завданням товариства </a:t>
            </a:r>
            <a:r>
              <a:rPr lang="uk-UA" dirty="0" smtClean="0"/>
              <a:t>стало сприяння просвіті українського народу в культурному, національно-політичному та економічному напрямках.</a:t>
            </a:r>
          </a:p>
          <a:p>
            <a:pPr marL="0" indent="0">
              <a:buNone/>
            </a:pPr>
            <a:r>
              <a:rPr lang="uk-UA" dirty="0"/>
              <a:t>	Революція 1905-1907 рр. зумовила поширення із Західної до Наддніпрянської України мережі «Просвіт</a:t>
            </a:r>
            <a:r>
              <a:rPr lang="uk-UA" u="sng" dirty="0"/>
              <a:t>». </a:t>
            </a:r>
            <a:r>
              <a:rPr lang="uk-UA" b="1" u="sng" dirty="0" smtClean="0">
                <a:solidFill>
                  <a:srgbClr val="FF0000"/>
                </a:solidFill>
              </a:rPr>
              <a:t> В </a:t>
            </a:r>
            <a:r>
              <a:rPr lang="uk-UA" b="1" u="sng" dirty="0" smtClean="0">
                <a:solidFill>
                  <a:srgbClr val="00B050"/>
                </a:solidFill>
              </a:rPr>
              <a:t>Наддніпрянській Україні</a:t>
            </a:r>
            <a:r>
              <a:rPr lang="uk-UA" b="1" u="sng" dirty="0" smtClean="0">
                <a:solidFill>
                  <a:srgbClr val="FF0000"/>
                </a:solidFill>
              </a:rPr>
              <a:t> перші товариства «Просвіта» виникли в жовтні 1905 р. в Катеринославі та Одесі</a:t>
            </a:r>
            <a:r>
              <a:rPr lang="uk-UA" u="sng" dirty="0" smtClean="0"/>
              <a:t>, </a:t>
            </a:r>
            <a:r>
              <a:rPr lang="uk-UA" dirty="0" smtClean="0"/>
              <a:t>згодом такі товариства з’явилися в Києві, Кам’янець-Подільському, Житомирі, Миколаєві та в інших містах. </a:t>
            </a:r>
          </a:p>
          <a:p>
            <a:pPr marL="0" indent="0">
              <a:buNone/>
            </a:pPr>
            <a:r>
              <a:rPr lang="uk-UA" dirty="0" smtClean="0"/>
              <a:t>	У </a:t>
            </a:r>
            <a:r>
              <a:rPr lang="uk-UA" dirty="0"/>
              <a:t>травні 1906 р. «Просвіта ім. Т. Шевченка» відкрилася в Києві. Її головою став Б. Грінченко.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Вони </a:t>
            </a:r>
            <a:r>
              <a:rPr lang="uk-UA" dirty="0"/>
              <a:t>здійснювали видавничу діяльність, організовували в селах читальні, розповсюджували українські видання. </a:t>
            </a:r>
            <a:r>
              <a:rPr lang="uk-UA" dirty="0" smtClean="0"/>
              <a:t>	</a:t>
            </a:r>
            <a:r>
              <a:rPr lang="uk-UA" b="1" dirty="0" smtClean="0"/>
              <a:t>Неофіційним </a:t>
            </a:r>
            <a:r>
              <a:rPr lang="uk-UA" b="1" dirty="0"/>
              <a:t>друкованим органом просвітянського руху стала газета «Рада». </a:t>
            </a:r>
            <a:r>
              <a:rPr lang="uk-UA" dirty="0"/>
              <a:t>Її видання фінансували українські меценати Є. </a:t>
            </a:r>
            <a:r>
              <a:rPr lang="uk-UA" dirty="0" err="1"/>
              <a:t>Чикаленко</a:t>
            </a:r>
            <a:r>
              <a:rPr lang="uk-UA" dirty="0"/>
              <a:t> та В. Симиренко.	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72308"/>
            <a:ext cx="1724397" cy="15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8992"/>
            <a:ext cx="1224136" cy="11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Національно-культурна сфера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Українці </a:t>
            </a:r>
            <a:r>
              <a:rPr lang="uk-UA" dirty="0"/>
              <a:t>в роки революції висували вимоги запровадження рідної мови в середній та вищій школах</a:t>
            </a:r>
            <a:r>
              <a:rPr lang="uk-UA" dirty="0" smtClean="0"/>
              <a:t>. </a:t>
            </a:r>
            <a:r>
              <a:rPr lang="uk-UA" dirty="0"/>
              <a:t>Російський уряд змушений був піти на поступки. </a:t>
            </a:r>
            <a:r>
              <a:rPr lang="uk-UA" b="1" dirty="0"/>
              <a:t>У 1906 р. з’явився циркуляр міністра освіти, який дозволяв учителям на </a:t>
            </a:r>
            <a:r>
              <a:rPr lang="uk-UA" b="1" dirty="0" smtClean="0"/>
              <a:t>у роках </a:t>
            </a:r>
            <a:r>
              <a:rPr lang="uk-UA" b="1" dirty="0"/>
              <a:t>вживати «малоросійську мову для пояснення того, чого учні не розуміють». </a:t>
            </a:r>
            <a:endParaRPr lang="uk-UA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94" name="DefaultOcx" r:id="rId2" imgW="257040" imgH="304920"/>
        </mc:Choice>
        <mc:Fallback>
          <p:control name="DefaultOcx"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95" name="HTMLOption1" r:id="rId3" imgW="257040" imgH="304920"/>
        </mc:Choice>
        <mc:Fallback>
          <p:control name="HTMLOption1" r:id="rId3" imgW="25704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96" name="HTMLOption2" r:id="rId4" imgW="257040" imgH="304920"/>
        </mc:Choice>
        <mc:Fallback>
          <p:control name="HTMLOption2" r:id="rId4" imgW="25704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97" name="HTMLOption3" r:id="rId5" imgW="257040" imgH="304920"/>
        </mc:Choice>
        <mc:Fallback>
          <p:control name="HTMLOption3" r:id="rId5" imgW="25704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98" name="HTMLOption4" r:id="rId6" imgW="257040" imgH="304920"/>
        </mc:Choice>
        <mc:Fallback>
          <p:control name="HTMLOption4" r:id="rId6" imgW="25704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99" name="HTMLOption5" r:id="rId7" imgW="257040" imgH="304920"/>
        </mc:Choice>
        <mc:Fallback>
          <p:control name="HTMLOption5" r:id="rId7" imgW="25704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0" name="HTMLOption6" r:id="rId8" imgW="257040" imgH="304920"/>
        </mc:Choice>
        <mc:Fallback>
          <p:control name="HTMLOption6" r:id="rId8" imgW="25704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1" name="HTMLOption7" r:id="rId9" imgW="257040" imgH="304920"/>
        </mc:Choice>
        <mc:Fallback>
          <p:control name="HTMLOption7" r:id="rId9" imgW="257040" imgH="304920">
            <p:pic>
              <p:nvPicPr>
                <p:cNvPr id="0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2" name="HTMLOption8" r:id="rId10" imgW="257040" imgH="304920"/>
        </mc:Choice>
        <mc:Fallback>
          <p:control name="HTMLOption8" r:id="rId10" imgW="257040" imgH="304920">
            <p:pic>
              <p:nvPicPr>
                <p:cNvPr id="0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3" name="HTMLOption9" r:id="rId11" imgW="257040" imgH="304920"/>
        </mc:Choice>
        <mc:Fallback>
          <p:control name="HTMLOption9" r:id="rId11" imgW="257040" imgH="304920">
            <p:pic>
              <p:nvPicPr>
                <p:cNvPr id="0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4" name="HTMLOption10" r:id="rId12" imgW="257040" imgH="304920"/>
        </mc:Choice>
        <mc:Fallback>
          <p:control name="HTMLOption10" r:id="rId12" imgW="257040" imgH="304920">
            <p:pic>
              <p:nvPicPr>
                <p:cNvPr id="0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5" name="HTMLOption11" r:id="rId13" imgW="257040" imgH="304920"/>
        </mc:Choice>
        <mc:Fallback>
          <p:control name="HTMLOption11" r:id="rId13" imgW="257040" imgH="304920">
            <p:pic>
              <p:nvPicPr>
                <p:cNvPr id="0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6" name="HTMLOption12" r:id="rId14" imgW="257040" imgH="304920"/>
        </mc:Choice>
        <mc:Fallback>
          <p:control name="HTMLOption12" r:id="rId14" imgW="257040" imgH="304920">
            <p:pic>
              <p:nvPicPr>
                <p:cNvPr id="0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7" name="HTMLOption13" r:id="rId15" imgW="257040" imgH="304920"/>
        </mc:Choice>
        <mc:Fallback>
          <p:control name="HTMLOption13" r:id="rId15" imgW="257040" imgH="304920">
            <p:pic>
              <p:nvPicPr>
                <p:cNvPr id="0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8" name="HTMLOption14" r:id="rId16" imgW="257040" imgH="304920"/>
        </mc:Choice>
        <mc:Fallback>
          <p:control name="HTMLOption14" r:id="rId16" imgW="257040" imgH="304920">
            <p:pic>
              <p:nvPicPr>
                <p:cNvPr id="0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09" name="HTMLOption15" r:id="rId17" imgW="257040" imgH="304920"/>
        </mc:Choice>
        <mc:Fallback>
          <p:control name="HTMLOption15" r:id="rId17" imgW="257040" imgH="304920">
            <p:pic>
              <p:nvPicPr>
                <p:cNvPr id="0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0" name="HTMLOption16" r:id="rId18" imgW="257040" imgH="304920"/>
        </mc:Choice>
        <mc:Fallback>
          <p:control name="HTMLOption16" r:id="rId18" imgW="257040" imgH="304920">
            <p:pic>
              <p:nvPicPr>
                <p:cNvPr id="0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1" name="HTMLOption17" r:id="rId19" imgW="257040" imgH="304920"/>
        </mc:Choice>
        <mc:Fallback>
          <p:control name="HTMLOption17" r:id="rId19" imgW="257040" imgH="304920">
            <p:pic>
              <p:nvPicPr>
                <p:cNvPr id="0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2" name="HTMLOption18" r:id="rId20" imgW="257040" imgH="304920"/>
        </mc:Choice>
        <mc:Fallback>
          <p:control name="HTMLOption18" r:id="rId20" imgW="257040" imgH="304920">
            <p:pic>
              <p:nvPicPr>
                <p:cNvPr id="0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3" name="HTMLOption19" r:id="rId21" imgW="257040" imgH="304920"/>
        </mc:Choice>
        <mc:Fallback>
          <p:control name="HTMLOption19" r:id="rId21" imgW="257040" imgH="304920">
            <p:pic>
              <p:nvPicPr>
                <p:cNvPr id="0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4" name="HTMLOption20" r:id="rId22" imgW="257040" imgH="304920"/>
        </mc:Choice>
        <mc:Fallback>
          <p:control name="HTMLOption20" r:id="rId22" imgW="257040" imgH="304920">
            <p:pic>
              <p:nvPicPr>
                <p:cNvPr id="0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5" name="HTMLOption21" r:id="rId23" imgW="257040" imgH="304920"/>
        </mc:Choice>
        <mc:Fallback>
          <p:control name="HTMLOption21" r:id="rId23" imgW="257040" imgH="304920">
            <p:pic>
              <p:nvPicPr>
                <p:cNvPr id="0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6" name="HTMLOption22" r:id="rId24" imgW="257040" imgH="304920"/>
        </mc:Choice>
        <mc:Fallback>
          <p:control name="HTMLOption22" r:id="rId24" imgW="257040" imgH="304920">
            <p:pic>
              <p:nvPicPr>
                <p:cNvPr id="0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7" name="HTMLOption23" r:id="rId25" imgW="257040" imgH="304920"/>
        </mc:Choice>
        <mc:Fallback>
          <p:control name="HTMLOption23" r:id="rId25" imgW="257040" imgH="304920">
            <p:pic>
              <p:nvPicPr>
                <p:cNvPr id="0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8" name="HTMLOption24" r:id="rId26" imgW="257040" imgH="304920"/>
        </mc:Choice>
        <mc:Fallback>
          <p:control name="HTMLOption24" r:id="rId26" imgW="257040" imgH="304920">
            <p:pic>
              <p:nvPicPr>
                <p:cNvPr id="0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19" name="HTMLOption25" r:id="rId27" imgW="257040" imgH="304920"/>
        </mc:Choice>
        <mc:Fallback>
          <p:control name="HTMLOption25" r:id="rId27" imgW="257040" imgH="304920">
            <p:pic>
              <p:nvPicPr>
                <p:cNvPr id="0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0" name="HTMLOption26" r:id="rId28" imgW="257040" imgH="304920"/>
        </mc:Choice>
        <mc:Fallback>
          <p:control name="HTMLOption26" r:id="rId28" imgW="257040" imgH="304920">
            <p:pic>
              <p:nvPicPr>
                <p:cNvPr id="0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1" name="HTMLOption27" r:id="rId29" imgW="257040" imgH="304920"/>
        </mc:Choice>
        <mc:Fallback>
          <p:control name="HTMLOption27" r:id="rId29" imgW="257040" imgH="304920">
            <p:pic>
              <p:nvPicPr>
                <p:cNvPr id="0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2" name="HTMLOption28" r:id="rId30" imgW="257040" imgH="304920"/>
        </mc:Choice>
        <mc:Fallback>
          <p:control name="HTMLOption28" r:id="rId30" imgW="257040" imgH="304920">
            <p:pic>
              <p:nvPicPr>
                <p:cNvPr id="0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3" name="HTMLOption29" r:id="rId31" imgW="257040" imgH="304920"/>
        </mc:Choice>
        <mc:Fallback>
          <p:control name="HTMLOption29" r:id="rId31" imgW="257040" imgH="304920">
            <p:pic>
              <p:nvPicPr>
                <p:cNvPr id="0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4" name="HTMLOption30" r:id="rId32" imgW="257040" imgH="304920"/>
        </mc:Choice>
        <mc:Fallback>
          <p:control name="HTMLOption30" r:id="rId32" imgW="257040" imgH="304920">
            <p:pic>
              <p:nvPicPr>
                <p:cNvPr id="0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5" name="HTMLOption31" r:id="rId33" imgW="257040" imgH="304920"/>
        </mc:Choice>
        <mc:Fallback>
          <p:control name="HTMLOption31" r:id="rId33" imgW="257040" imgH="304920">
            <p:pic>
              <p:nvPicPr>
                <p:cNvPr id="0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6" name="HTMLOption32" r:id="rId34" imgW="257040" imgH="304920"/>
        </mc:Choice>
        <mc:Fallback>
          <p:control name="HTMLOption32" r:id="rId34" imgW="257040" imgH="304920">
            <p:pic>
              <p:nvPicPr>
                <p:cNvPr id="0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7" name="HTMLOption33" r:id="rId35" imgW="257040" imgH="304920"/>
        </mc:Choice>
        <mc:Fallback>
          <p:control name="HTMLOption33" r:id="rId35" imgW="257040" imgH="304920">
            <p:pic>
              <p:nvPicPr>
                <p:cNvPr id="0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328" name="HTMLOption34" r:id="rId36" imgW="257040" imgH="304920"/>
        </mc:Choice>
        <mc:Fallback>
          <p:control name="HTMLOption34" r:id="rId36" imgW="257040" imgH="304920">
            <p:pic>
              <p:nvPicPr>
                <p:cNvPr id="0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253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Персоналії:</a:t>
            </a:r>
            <a:br>
              <a:rPr lang="uk-UA" dirty="0" smtClean="0"/>
            </a:br>
            <a:r>
              <a:rPr lang="uk-UA" dirty="0" err="1" smtClean="0"/>
              <a:t>Вячеслав</a:t>
            </a:r>
            <a:r>
              <a:rPr lang="uk-UA" dirty="0" smtClean="0"/>
              <a:t> </a:t>
            </a:r>
            <a:r>
              <a:rPr lang="uk-UA" dirty="0" err="1" smtClean="0"/>
              <a:t>Липинський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 smtClean="0"/>
              <a:t>— </a:t>
            </a:r>
            <a:r>
              <a:rPr lang="uk-UA" sz="3400" b="1" dirty="0"/>
              <a:t>один з організаторів Української демократично-хліборобської партії </a:t>
            </a:r>
            <a:r>
              <a:rPr lang="uk-UA" sz="3400" dirty="0"/>
              <a:t>(1917), посол уряду гетьмана Скоропадського та УНР у Відні (1918—1919). З червня 1919 р. перебував у еміграції. </a:t>
            </a:r>
            <a:r>
              <a:rPr lang="uk-UA" sz="3400" b="1" dirty="0"/>
              <a:t>Був фундатором і членом Українського </a:t>
            </a:r>
            <a:r>
              <a:rPr lang="uk-UA" sz="3400" b="1" dirty="0" smtClean="0"/>
              <a:t>наукового </a:t>
            </a:r>
            <a:r>
              <a:rPr lang="uk-UA" sz="3400" b="1" dirty="0"/>
              <a:t>інституту в Берліні та дійсним членом Наукового </a:t>
            </a:r>
            <a:r>
              <a:rPr lang="uk-UA" sz="3400" b="1" dirty="0" smtClean="0"/>
              <a:t>товариства </a:t>
            </a:r>
            <a:r>
              <a:rPr lang="uk-UA" sz="3400" b="1" dirty="0"/>
              <a:t>ім. Т. Шевченка в Києві. </a:t>
            </a:r>
            <a:endParaRPr lang="uk-UA" sz="3400" b="1" dirty="0" smtClean="0"/>
          </a:p>
          <a:p>
            <a:pPr marL="0" indent="0">
              <a:buNone/>
            </a:pPr>
            <a:r>
              <a:rPr lang="uk-UA" sz="3400" dirty="0" smtClean="0"/>
              <a:t>	В</a:t>
            </a:r>
            <a:r>
              <a:rPr lang="uk-UA" sz="3400" dirty="0"/>
              <a:t>. </a:t>
            </a:r>
            <a:r>
              <a:rPr lang="uk-UA" sz="3400" dirty="0" err="1"/>
              <a:t>Липинський</a:t>
            </a:r>
            <a:r>
              <a:rPr lang="uk-UA" sz="3400" dirty="0"/>
              <a:t> — </a:t>
            </a:r>
            <a:r>
              <a:rPr lang="uk-UA" sz="3400" b="1" dirty="0"/>
              <a:t>засновник та ідеолог нового українського монархізму, обґрунтуванню якого присвятив свою найвидатнішу публіцистичну працю </a:t>
            </a:r>
            <a:r>
              <a:rPr lang="uk-UA" sz="3400" b="1" u="sng" dirty="0"/>
              <a:t>«Листи до братів-хліборобів». </a:t>
            </a:r>
            <a:endParaRPr lang="uk-UA" sz="3400" b="1" u="sng" dirty="0" smtClean="0"/>
          </a:p>
          <a:p>
            <a:pPr marL="0" indent="0">
              <a:buNone/>
            </a:pPr>
            <a:r>
              <a:rPr lang="uk-UA" sz="3400" dirty="0"/>
              <a:t>	</a:t>
            </a:r>
            <a:r>
              <a:rPr lang="uk-UA" sz="3400" b="1" dirty="0" smtClean="0"/>
              <a:t>Одним </a:t>
            </a:r>
            <a:r>
              <a:rPr lang="uk-UA" sz="3400" b="1" dirty="0"/>
              <a:t>із перших обґрунтував необхідність побудови </a:t>
            </a:r>
            <a:r>
              <a:rPr lang="uk-UA" sz="3400" b="1" dirty="0" smtClean="0"/>
              <a:t>Української </a:t>
            </a:r>
            <a:r>
              <a:rPr lang="uk-UA" sz="3400" b="1" dirty="0"/>
              <a:t>держави, показавши залежність інтересів народу від того стану, в якому ця держава перебуває</a:t>
            </a:r>
            <a:r>
              <a:rPr lang="uk-UA" sz="3400" dirty="0"/>
              <a:t>. </a:t>
            </a:r>
            <a:endParaRPr lang="uk-UA" sz="3400" dirty="0" smtClean="0"/>
          </a:p>
          <a:p>
            <a:pPr marL="0" indent="0">
              <a:buNone/>
            </a:pPr>
            <a:r>
              <a:rPr lang="uk-UA" sz="3400" dirty="0"/>
              <a:t>	</a:t>
            </a:r>
            <a:r>
              <a:rPr lang="uk-UA" sz="3400" dirty="0" smtClean="0"/>
              <a:t>В </a:t>
            </a:r>
            <a:r>
              <a:rPr lang="uk-UA" sz="3400" dirty="0"/>
              <a:t>українську історичну науку В. </a:t>
            </a:r>
            <a:r>
              <a:rPr lang="uk-UA" sz="3400" dirty="0" err="1"/>
              <a:t>Липинський</a:t>
            </a:r>
            <a:r>
              <a:rPr lang="uk-UA" sz="3400" dirty="0"/>
              <a:t> прийшов у той час, коли вона перебувала під неподільним впливом народницької концепції історії, головними представниками якої були М. Костомаров, В. Антонович, О. Лазаревський, М. Драгоманов, М. Грушевський</a:t>
            </a:r>
            <a:r>
              <a:rPr lang="uk-UA" sz="3400" b="1" dirty="0"/>
              <a:t>. В основу своїх історіософських концепцій вони ставили діяльність народу, переважно селянських мас, обстоюючи пріоритет соціальних інтересів народу перед інтересами нації і держави</a:t>
            </a:r>
            <a:r>
              <a:rPr lang="uk-UA" sz="3400" b="1" dirty="0" smtClean="0"/>
              <a:t>. </a:t>
            </a:r>
          </a:p>
          <a:p>
            <a:pPr marL="0" indent="0">
              <a:buNone/>
            </a:pPr>
            <a:r>
              <a:rPr lang="uk-UA" sz="3400" dirty="0"/>
              <a:t>	На відміну від представників народницької школи, </a:t>
            </a:r>
            <a:r>
              <a:rPr lang="uk-UA" sz="3400" b="1" dirty="0"/>
              <a:t>В. </a:t>
            </a:r>
            <a:r>
              <a:rPr lang="uk-UA" sz="3400" b="1" dirty="0" err="1"/>
              <a:t>Липинський</a:t>
            </a:r>
            <a:r>
              <a:rPr lang="uk-UA" sz="3400" b="1" dirty="0"/>
              <a:t> вважав, що національна держава відіграє творчу роль у розвитку суспільства. Всі здобутки в культурі, економіці, політиці минулого й сучасності він пов’язував з тими періодами, коли Україна мала власну державність. Перебування в складі сусідніх держав призвело, на його думку, українське суспільство до деградації</a:t>
            </a:r>
            <a:r>
              <a:rPr lang="uk-UA" sz="3400" b="1" dirty="0" smtClean="0"/>
              <a:t>.</a:t>
            </a:r>
            <a:endParaRPr lang="uk-UA" sz="3400" b="1" dirty="0"/>
          </a:p>
        </p:txBody>
      </p:sp>
    </p:spTree>
    <p:extLst>
      <p:ext uri="{BB962C8B-B14F-4D97-AF65-F5344CB8AC3E}">
        <p14:creationId xmlns:p14="http://schemas.microsoft.com/office/powerpoint/2010/main" val="29752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Персоналії:</a:t>
            </a:r>
            <a:br>
              <a:rPr lang="uk-UA" dirty="0" smtClean="0"/>
            </a:b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Вячеслав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Липинський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5922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2520280" cy="31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Значення понять і термінів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607221"/>
              </p:ext>
            </p:extLst>
          </p:nvPr>
        </p:nvGraphicFramePr>
        <p:xfrm>
          <a:off x="251520" y="1124744"/>
          <a:ext cx="8712968" cy="52030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3124"/>
                <a:gridCol w="6719844"/>
              </a:tblGrid>
              <a:tr h="1008112">
                <a:tc>
                  <a:txBody>
                    <a:bodyPr/>
                    <a:lstStyle/>
                    <a:p>
                      <a:r>
                        <a:rPr lang="uk-UA" dirty="0" smtClean="0"/>
                        <a:t>монополії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err="1" smtClean="0"/>
                        <a:t>велике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підприємство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чи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об’єднання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підприємств</a:t>
                      </a:r>
                      <a:r>
                        <a:rPr lang="ru-RU" sz="1600" noProof="0" dirty="0" smtClean="0"/>
                        <a:t>, </a:t>
                      </a:r>
                      <a:r>
                        <a:rPr lang="ru-RU" sz="1600" noProof="0" dirty="0" err="1" smtClean="0"/>
                        <a:t>що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концентрує</a:t>
                      </a:r>
                      <a:r>
                        <a:rPr lang="ru-RU" sz="1600" noProof="0" dirty="0" smtClean="0"/>
                        <a:t> у </a:t>
                      </a:r>
                      <a:r>
                        <a:rPr lang="ru-RU" sz="1600" noProof="0" dirty="0" err="1" smtClean="0"/>
                        <a:t>своїх</a:t>
                      </a:r>
                      <a:r>
                        <a:rPr lang="ru-RU" sz="1600" noProof="0" dirty="0" smtClean="0"/>
                        <a:t> руках </a:t>
                      </a:r>
                      <a:r>
                        <a:rPr lang="ru-RU" sz="1600" noProof="0" dirty="0" err="1" smtClean="0"/>
                        <a:t>значну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частину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виробництва</a:t>
                      </a:r>
                      <a:r>
                        <a:rPr lang="ru-RU" sz="1600" noProof="0" dirty="0" smtClean="0"/>
                        <a:t> і </a:t>
                      </a:r>
                      <a:r>
                        <a:rPr lang="ru-RU" sz="1600" noProof="0" dirty="0" err="1" smtClean="0"/>
                        <a:t>збуту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певного</a:t>
                      </a:r>
                      <a:r>
                        <a:rPr lang="ru-RU" sz="1600" noProof="0" dirty="0" smtClean="0"/>
                        <a:t> виду </a:t>
                      </a:r>
                      <a:r>
                        <a:rPr lang="ru-RU" sz="1600" noProof="0" dirty="0" err="1" smtClean="0"/>
                        <a:t>продукції</a:t>
                      </a:r>
                      <a:r>
                        <a:rPr lang="ru-RU" sz="1600" noProof="0" dirty="0" smtClean="0"/>
                        <a:t> на ринку з метою </a:t>
                      </a:r>
                      <a:r>
                        <a:rPr lang="ru-RU" sz="1600" noProof="0" dirty="0" err="1" smtClean="0"/>
                        <a:t>одержання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максимальних</a:t>
                      </a:r>
                      <a:r>
                        <a:rPr lang="ru-RU" sz="1600" noProof="0" dirty="0" smtClean="0"/>
                        <a:t> </a:t>
                      </a:r>
                      <a:r>
                        <a:rPr lang="ru-RU" sz="1600" noProof="0" dirty="0" err="1" smtClean="0"/>
                        <a:t>прибутків</a:t>
                      </a:r>
                      <a:endParaRPr lang="uk-UA" sz="1600" noProof="0" dirty="0"/>
                    </a:p>
                  </a:txBody>
                  <a:tcPr/>
                </a:tc>
              </a:tr>
              <a:tr h="641781">
                <a:tc>
                  <a:txBody>
                    <a:bodyPr/>
                    <a:lstStyle/>
                    <a:p>
                      <a:r>
                        <a:rPr lang="uk-UA" dirty="0" smtClean="0"/>
                        <a:t>«хутір»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вид сільського поселення, господарство (подвір'я) з належною до нього землею; мале сільське, часто </a:t>
                      </a:r>
                      <a:r>
                        <a:rPr lang="uk-UA" sz="1600" noProof="0" dirty="0" err="1" smtClean="0"/>
                        <a:t>однодвірне</a:t>
                      </a:r>
                      <a:r>
                        <a:rPr lang="uk-UA" sz="1600" noProof="0" dirty="0" smtClean="0"/>
                        <a:t> поселення поза селом.</a:t>
                      </a:r>
                      <a:endParaRPr lang="uk-UA" sz="1600" noProof="0" dirty="0"/>
                    </a:p>
                  </a:txBody>
                  <a:tcPr/>
                </a:tc>
              </a:tr>
              <a:tr h="1182229">
                <a:tc>
                  <a:txBody>
                    <a:bodyPr/>
                    <a:lstStyle/>
                    <a:p>
                      <a:r>
                        <a:rPr lang="uk-UA" dirty="0" smtClean="0"/>
                        <a:t>«відруб»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у період здійснення Столипінської реформи — земельна ділянка, що виділялася селянинові на правах особистої власності без перенесення садиби (житлового будинку та господарських споруд). В Україні широкого поширення не набула.</a:t>
                      </a:r>
                      <a:endParaRPr lang="uk-UA" sz="1600" noProof="0" dirty="0"/>
                    </a:p>
                  </a:txBody>
                  <a:tcPr/>
                </a:tc>
              </a:tr>
              <a:tr h="1182229">
                <a:tc>
                  <a:txBody>
                    <a:bodyPr/>
                    <a:lstStyle/>
                    <a:p>
                      <a:r>
                        <a:rPr lang="uk-UA" dirty="0" smtClean="0"/>
                        <a:t>«страйк»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це тимчасове колективне добровільне припинення роботи працівниками (невихід на роботу, невиконання своїх трудових обов'язків) підприємства, установи, організації (структурного підрозділу) з метою вирішення колективного трудового спору (конфлікту).</a:t>
                      </a:r>
                      <a:endParaRPr lang="uk-UA" sz="1600" noProof="0" dirty="0"/>
                    </a:p>
                  </a:txBody>
                  <a:tcPr/>
                </a:tc>
              </a:tr>
              <a:tr h="410965">
                <a:tc>
                  <a:txBody>
                    <a:bodyPr/>
                    <a:lstStyle/>
                    <a:p>
                      <a:r>
                        <a:rPr lang="uk-UA" dirty="0" smtClean="0"/>
                        <a:t>«чорносотенець»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член реакційної громадської організації в Росії на початку 20 </a:t>
                      </a:r>
                      <a:r>
                        <a:rPr lang="uk-UA" dirty="0" err="1" smtClean="0"/>
                        <a:t>ст</a:t>
                      </a:r>
                      <a:r>
                        <a:rPr lang="uk-UA" dirty="0" smtClean="0"/>
                        <a:t>, яка, виступаючи за збереження непорушності самодержавства на базі великодержавного шовінізму, в боротьбі з революційним рухом, доповнювали каральний апарат царизму.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земель у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початку ХХ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	Вже </a:t>
            </a:r>
            <a:r>
              <a:rPr lang="uk-UA" dirty="0"/>
              <a:t>на початку ХХ ст. Україна за рівнем концентрації промислового виробництва в основних галузях була не тільки лідером Російської імперії, а й посіла одне з перших місць у світі.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 smtClean="0"/>
              <a:t>П’ять </a:t>
            </a:r>
            <a:r>
              <a:rPr lang="uk-UA" b="1" dirty="0"/>
              <a:t>найбільших південних металургійних заводів </a:t>
            </a:r>
            <a:r>
              <a:rPr lang="uk-UA" dirty="0"/>
              <a:t>(</a:t>
            </a:r>
            <a:r>
              <a:rPr lang="uk-UA" dirty="0" err="1"/>
              <a:t>Юзівський</a:t>
            </a:r>
            <a:r>
              <a:rPr lang="uk-UA" dirty="0"/>
              <a:t>, Дніпровський, </a:t>
            </a:r>
            <a:r>
              <a:rPr lang="uk-UA" dirty="0" err="1"/>
              <a:t>Олександрівський</a:t>
            </a:r>
            <a:r>
              <a:rPr lang="uk-UA" dirty="0"/>
              <a:t>, Петровський, </a:t>
            </a:r>
            <a:r>
              <a:rPr lang="uk-UA" dirty="0" err="1"/>
              <a:t>Донецько-Юр’ївський</a:t>
            </a:r>
            <a:r>
              <a:rPr lang="uk-UA" dirty="0"/>
              <a:t>) виробляли </a:t>
            </a:r>
            <a:r>
              <a:rPr lang="uk-UA" b="1" dirty="0"/>
              <a:t>близько 25% загальноросійського чавуну</a:t>
            </a:r>
            <a:r>
              <a:rPr lang="uk-UA" dirty="0"/>
              <a:t>. Заводи Бродського, Терещенка, </a:t>
            </a:r>
            <a:r>
              <a:rPr lang="uk-UA" dirty="0" err="1"/>
              <a:t>Харитоненка</a:t>
            </a:r>
            <a:r>
              <a:rPr lang="uk-UA" dirty="0"/>
              <a:t>, </a:t>
            </a:r>
            <a:r>
              <a:rPr lang="uk-UA" dirty="0" err="1"/>
              <a:t>Ярошинського</a:t>
            </a:r>
            <a:r>
              <a:rPr lang="uk-UA" dirty="0"/>
              <a:t> та Бобринського </a:t>
            </a:r>
            <a:r>
              <a:rPr lang="uk-UA" b="1" dirty="0"/>
              <a:t>виробляли близько 60% цукру-рафінаду у Російській імперії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52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1445</Words>
  <Application>Microsoft Office PowerPoint</Application>
  <PresentationFormat>Экран (4:3)</PresentationFormat>
  <Paragraphs>340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Українські землі у складі Російської імперії в 1900-1914</vt:lpstr>
      <vt:lpstr>Персоналії: Чикаленко Євген Харламович </vt:lpstr>
      <vt:lpstr>Персоналії: Чикаленко Євген Харламович </vt:lpstr>
      <vt:lpstr>Персоналії: Микола Міхновський</vt:lpstr>
      <vt:lpstr>Персоналії: Микола Міхновський</vt:lpstr>
      <vt:lpstr>Персоналії: Вячеслав Липинський</vt:lpstr>
      <vt:lpstr>Персоналії: Вячеслав Липинський</vt:lpstr>
      <vt:lpstr>Значення понять і термінів</vt:lpstr>
      <vt:lpstr>Економічний розвиток українських земель у на початку ХХ ст</vt:lpstr>
      <vt:lpstr>Утворення монополістичних об'єднань в Україні</vt:lpstr>
      <vt:lpstr>Українські землі у складі Російської імперії в 1900-1914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 Економічний розвиток Наддніпрянської України на початку XX ст. </vt:lpstr>
      <vt:lpstr>Виникнення українських політичних партій в Наддніпрянській Україні наприкінці ХІХ – на початку ХХ ст.</vt:lpstr>
      <vt:lpstr>Презентация PowerPoint</vt:lpstr>
      <vt:lpstr>Презентация PowerPoint</vt:lpstr>
      <vt:lpstr>М. Міхновський, В. Винниченко, С. Петлюра, С.Єфремов,  Б. Грінченко.</vt:lpstr>
      <vt:lpstr>Брошюра М. Міхновського «Самостійна Україна»</vt:lpstr>
      <vt:lpstr>Події революції 1905 - 1907 рр. в Україні</vt:lpstr>
      <vt:lpstr>Завдання революції </vt:lpstr>
      <vt:lpstr>9 січня 1905р. - розстріл царськими військами мирної демонстрації робітників у Санкт-Петербурзі ("кривава неділя").  "кривава неділя"</vt:lpstr>
      <vt:lpstr>«Кривава неділя» у Петербурзі </vt:lpstr>
      <vt:lpstr>Селянський рух</vt:lpstr>
      <vt:lpstr> Найбільшого громадського розголосу набули виступи селян: </vt:lpstr>
      <vt:lpstr>Пам'ятник учасникам селянського повстання в с. Великі Сорочинці</vt:lpstr>
      <vt:lpstr> Революційні настрої охопили армію та флот. </vt:lpstr>
      <vt:lpstr>Презентация PowerPoint</vt:lpstr>
      <vt:lpstr>Презентация PowerPoint</vt:lpstr>
      <vt:lpstr> Маніфест розмежував політичні сили на  три групи </vt:lpstr>
      <vt:lpstr>Столипінська аграрна реформа</vt:lpstr>
      <vt:lpstr>Столипінська аграрнареформа  1906-1911pp, </vt:lpstr>
      <vt:lpstr>П. Столипін</vt:lpstr>
      <vt:lpstr>Економічні наслідки реформи </vt:lpstr>
      <vt:lpstr>Економічні наслідки реформи </vt:lpstr>
      <vt:lpstr>Революційні події сприяли активізації українського національного руху: </vt:lpstr>
      <vt:lpstr>І Державна дума</vt:lpstr>
      <vt:lpstr>І Державна дума</vt:lpstr>
      <vt:lpstr>ІІ Державна дума</vt:lpstr>
      <vt:lpstr>ІІ Державна дума</vt:lpstr>
      <vt:lpstr>Національна політика самодержавства в Україні (1907- 1914 pp.). </vt:lpstr>
      <vt:lpstr>Національна політика самодержавства в Україні (1907- 1914 pp.). </vt:lpstr>
      <vt:lpstr>Національна політика самодержавства в Україні (1907- 1914 pp.). </vt:lpstr>
      <vt:lpstr>створення Холмської губернії </vt:lpstr>
      <vt:lpstr>Справа Бейліса (1911-1913)</vt:lpstr>
      <vt:lpstr>Національно-культурна сфера</vt:lpstr>
      <vt:lpstr> «Просвіта»- українське культурно-освітнє товариство, засноване у Львові групою народовців в грудні 1868 р.  </vt:lpstr>
      <vt:lpstr>Національно-культурна сфера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2019-09-12T16:46:19Z</dcterms:created>
  <dcterms:modified xsi:type="dcterms:W3CDTF">2020-04-14T17:37:09Z</dcterms:modified>
</cp:coreProperties>
</file>