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7E6"/>
    <a:srgbClr val="B693FF"/>
    <a:srgbClr val="D37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 snapToObjects="1">
      <p:cViewPr varScale="1">
        <p:scale>
          <a:sx n="69" d="100"/>
          <a:sy n="69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39DB7-40C9-354B-BDCA-AA583CDE6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3A591-0355-5D4C-B237-772625940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C0F82-1509-D046-9658-4001AA12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3201F-C9CD-EB40-948F-E69F05018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AE008-0A47-454D-8CA1-F5AA82C46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7034D-D150-8041-BB31-9ACF677B71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9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BE2B-D63D-7240-AECC-1EBF90F5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157F-CCE1-DA4C-98E7-BFB1CC87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4306A-D8FA-C242-8CF2-E8A95BA4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82B0C-8F33-7C47-9B80-E63B924F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2C61A-A370-2F4F-9060-50B4790D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420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070AAF-1B8E-2B46-BA16-C673EA4E6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24D573-704D-8F4D-9218-B26020C10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28ED5-D0B1-544D-9B21-54450A0AF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C76E1-ACD2-DC46-A601-1E6FC689B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83B25-8974-DC47-9C37-342AA347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461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FDFB9-36FB-294F-92D3-33E613A6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B1D-DC14-1747-ADE5-F3AAC93A2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ED64A-0873-0140-8963-26AE5A051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571C8-2B2D-8A4C-8E4A-FE1C09DF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32C93-6655-5F4A-9EC2-1D9BC5A6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267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6B0C-4A3E-004E-893B-BEF308B9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F1D82-135B-3E41-B611-B7194B699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9211-C1EF-7A4E-AF39-1CA05498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A6CF3-CE4C-AB43-BC6C-EB68AC309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F05AC-5530-E347-ACB1-2504C0A6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524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5AD42-6459-274F-A41D-CB68F0BBF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DDFB2-5254-ED43-AF85-8D33D77F8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A9176-9D0D-3249-AA1A-FA363CC3C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4D266-02C5-7C44-94CF-0B6728BE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4BE70-50FC-C341-BCE6-776B5D785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0B6FC-F464-DE48-BC6C-09CBC567C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483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5DBBC-C610-0C4D-B969-3787541F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79628-63C5-8849-9A21-40CD5FD8D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F7E5D-8509-DE49-8420-46DFF2DE0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F7C57-3E4A-9846-BF9B-FB63845D1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F7D65-79CA-3E44-BE05-242006B9E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9F9035-CA4F-6C48-8C44-EE086CAA6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CFEAF-922F-BD4A-BFA3-9E621A9E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D8186F-A584-0247-BE69-4CE620EF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9719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4937D-0A07-4741-B3F9-7542C292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164A1-64D5-0247-ACF5-73B58F50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92E4B-48F5-8F44-BB93-AE27BCAB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00E81-AF4A-254D-8A25-94130E75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165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1E23E8-B9B7-D14A-B50E-CEDDF3FF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ED80D-92B2-D543-A086-892F03593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8923C-9D2A-9042-85A0-C7BE8AC8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6997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B144C-A092-F840-86F2-54B8502D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9B04A-3167-D140-AD43-34ED05578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9AE76-AE24-BA49-99C3-39448EC76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14B43-3FBE-1542-AA00-AEDC7E15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2F85E-5115-1543-89D4-93252C6B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A4888-3EC2-EE45-8001-35AC5680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53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FCCF6-3228-3247-8D0F-03E2AE56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7087B-DE79-FC49-8FD1-CE45DF81E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F38B9-82BF-C844-A4A0-51F2CBAE2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BD18A-7882-4743-9E98-E7D6ED805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7C4FA-81BA-1C4E-9AA7-8BCE4831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399F-4F5B-E144-A80F-BD87C3C5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510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1444B-9566-B548-AB6C-F24F9FF8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B4BC9-27FF-3441-9284-E2948ACAD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29D67-9E45-894E-B960-C4462A1C9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A8053-70C5-1D4A-B7E3-0DC90CD9C144}" type="datetimeFigureOut">
              <a:rPr lang="x-none" smtClean="0"/>
              <a:t>28.02.2023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AB67F-C3D5-5247-BB43-A5F2E895B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F165-171C-2C40-8975-3FA374386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EAE22-D304-F141-85B2-9171C278D9C4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77DE8C-E361-E343-854E-6EC85CA8CA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8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E612-A896-4849-BEB5-002A0BF7E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2114" y="1383620"/>
            <a:ext cx="7223610" cy="2387600"/>
          </a:xfrm>
          <a:solidFill>
            <a:srgbClr val="B0B7E6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4800" dirty="0">
                <a:solidFill>
                  <a:schemeClr val="bg1"/>
                </a:solidFill>
              </a:rPr>
              <a:t>Загальна характеристика фізкультурної освітньої галузі</a:t>
            </a:r>
            <a:endParaRPr lang="x-non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81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030" y="387594"/>
            <a:ext cx="10515600" cy="4351338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400" dirty="0"/>
              <a:t>Вимоги до обов’язкових результатів навчання визначаються з урахуванням </a:t>
            </a:r>
            <a:r>
              <a:rPr lang="uk-UA" sz="1400" dirty="0" err="1"/>
              <a:t>компетентнісного</a:t>
            </a:r>
            <a:r>
              <a:rPr lang="uk-UA" sz="1400" dirty="0"/>
              <a:t> підходу до навчання, в основу якого покладено ключові компетентності. </a:t>
            </a:r>
            <a:endParaRPr lang="ru-RU" sz="1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400" dirty="0"/>
              <a:t>До ключових </a:t>
            </a:r>
            <a:r>
              <a:rPr lang="uk-UA" sz="1400" dirty="0" err="1"/>
              <a:t>компетентностей</a:t>
            </a:r>
            <a:r>
              <a:rPr lang="uk-UA" sz="1400" dirty="0"/>
              <a:t>, які забезпечує фізкультурна галузь належать:</a:t>
            </a:r>
            <a:endParaRPr lang="ru-RU" sz="1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400" dirty="0"/>
              <a:t>1) вільне володіння </a:t>
            </a:r>
            <a:r>
              <a:rPr lang="uk-UA" sz="1400" dirty="0" err="1"/>
              <a:t>державноюмовою</a:t>
            </a:r>
            <a:r>
              <a:rPr lang="uk-UA" sz="1400" dirty="0"/>
              <a:t>, що передбачає уміння усно і письмово висловлювати свої думки, почуття, чітко та аргументовано пояснювати факти, а також любов до читання, відчуття краси слова, усвідомлення ролі мови для ефективного спілкування та культурного самовираження, готовність вживати українську мову як рідну в різних життєвих ситуаціях;</a:t>
            </a:r>
            <a:endParaRPr lang="ru-RU" sz="1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400" dirty="0"/>
              <a:t>2) здатність спілкуватися рідною (у разі відмінності від державної) та іноземними мовами, що передбачає активне використання рідної мови в різних комунікативних ситуаціях, зокрема в побуті, освітньому процесі, культурному житті громади, можливість розуміти прості висловлювання іноземною мовою, спілкуватися нею у відповідних ситуаціях, оволодіння навичками міжкультурного спілкування;</a:t>
            </a:r>
            <a:endParaRPr lang="ru-RU" sz="1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400" dirty="0"/>
              <a:t>3) компетентності у галузі природничих наук, техніки і технологій, що передбачають формування допитливості, прагнення шукати і пропонувати нові ідеї, самостійно чи в групі спостерігати та досліджувати, формулювати припущення і робити висновки на основі проведених дослідів, пізнавати себе і навколишній світ шляхом спостереження та дослідження;</a:t>
            </a:r>
            <a:endParaRPr lang="ru-RU" sz="1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400" dirty="0"/>
              <a:t>4) </a:t>
            </a:r>
            <a:r>
              <a:rPr lang="uk-UA" sz="1400" dirty="0" err="1"/>
              <a:t>інноваційність</a:t>
            </a:r>
            <a:r>
              <a:rPr lang="uk-UA" sz="1400" dirty="0"/>
              <a:t>, що передбачає відкритість до нових ідей, ініціювання змін у близькому середовищі (клас, школа, громада тощо), формування знань, умінь, ставлень, що є основою </a:t>
            </a:r>
            <a:r>
              <a:rPr lang="uk-UA" sz="1400" dirty="0" err="1"/>
              <a:t>компетентнісного</a:t>
            </a:r>
            <a:r>
              <a:rPr lang="uk-UA" sz="1400" dirty="0"/>
              <a:t> підходу, забезпечують подальшу здатність успішно навчатися, провадити професійну діяльність, відчувати себе частиною спільноти і брати участь у справах громади;</a:t>
            </a:r>
            <a:endParaRPr lang="ru-RU" sz="1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400" dirty="0"/>
              <a:t>5) навчання впродовж життя, що передбачає опанування уміннями і навичками, необхідними для подальшого навчання, організацію власного навчального середовища, отримання нової інформації з метою застосування її для оцінювання навчальних потреб, визначення власних навчальних цілей та способів їх досягнення, навчання працювати самостійно і в групі;</a:t>
            </a:r>
            <a:endParaRPr lang="ru-RU" sz="1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400" dirty="0"/>
              <a:t>6) громадянські та соціальні компетентності, пов’язані з ідеями демократії, справедливості, рівності, прав людини, добробуту та здорового способу життя, усвідомленням рівних прав і можливостей, що передбачають співпрацю з іншими особами для досягнення спільної мети, активність в житті класу і школи, повагу до прав інших осіб, уміння діяти в конфліктних ситуаціях, пов’язаних з різними проявами дискримінації, цінувати культурне розмаїття різних народів та ідентифікацію себе як громадянина України, дбайливе ставлення до власного здоров’я і збереження здоров’я інших людей, дотримання здорового способу життя;</a:t>
            </a:r>
            <a:endParaRPr lang="ru-RU" sz="14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24869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8464">
            <a:off x="656492" y="631155"/>
            <a:ext cx="3438769" cy="2294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7123" y="3279287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/>
              <a:t>Основою формування ключових </a:t>
            </a:r>
            <a:r>
              <a:rPr lang="uk-UA" dirty="0" err="1"/>
              <a:t>компетентностей</a:t>
            </a:r>
            <a:r>
              <a:rPr lang="uk-UA" dirty="0"/>
              <a:t> є досвід здобувачів освіти, їх потреби, які мотивують до навчання, знання та вміння, які формуються в різному освітньому середовищі (школі, родині), різноманітних соціальних ситуаціях і зумовлюють формування ставлення до них.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/>
              <a:t>Спільними для всіх ключових </a:t>
            </a:r>
            <a:r>
              <a:rPr lang="uk-UA" dirty="0" err="1"/>
              <a:t>компетентностей</a:t>
            </a:r>
            <a:r>
              <a:rPr lang="uk-UA" dirty="0"/>
              <a:t> є такі вміння, як читання з розумінням, уміння висловлювати власну думку усно і письмово, критичне та системне мислення, творчість, ініціативність, здатність </a:t>
            </a:r>
            <a:r>
              <a:rPr lang="uk-UA" dirty="0" err="1"/>
              <a:t>логічно</a:t>
            </a:r>
            <a:r>
              <a:rPr lang="uk-UA" dirty="0"/>
              <a:t> обґрунтовувати позицію, вміння </a:t>
            </a:r>
            <a:r>
              <a:rPr lang="uk-UA" dirty="0" err="1"/>
              <a:t>конструктивно</a:t>
            </a:r>
            <a:r>
              <a:rPr lang="uk-UA" dirty="0"/>
              <a:t> керувати емоціями, оцінювати ризики, приймати рішення, розв’язувати проблеми, співпрацювати з іншими особами.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 err="1"/>
              <a:t>Компетентнісний</a:t>
            </a:r>
            <a:r>
              <a:rPr lang="uk-UA" dirty="0"/>
              <a:t> потенціал кожної освітньої галузі забезпечує формування всіх ключових </a:t>
            </a:r>
            <a:r>
              <a:rPr lang="uk-UA" dirty="0" err="1"/>
              <a:t>компетентностей</a:t>
            </a:r>
            <a:r>
              <a:rPr lang="uk-UA" dirty="0"/>
              <a:t>. Для кожної освітньої галузі визначено мету та загальні результати навчання здобувачів освіти в цілому. За ними впорядковано обов’язкові результати навчання здобувачів освіти, які є основою для їх подальшого навчання на наступних рівнях загальної середньої освіти.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2777">
            <a:off x="4470609" y="689007"/>
            <a:ext cx="3611278" cy="2292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1882">
            <a:off x="8373887" y="697185"/>
            <a:ext cx="3406720" cy="21331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52747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2323" y="1262917"/>
            <a:ext cx="6922477" cy="4817452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b="1" dirty="0"/>
              <a:t>Метою фізкультурної освітньої галузі</a:t>
            </a:r>
            <a:r>
              <a:rPr lang="uk-UA" dirty="0"/>
              <a:t> є формування соціальної та інших ключових </a:t>
            </a:r>
            <a:r>
              <a:rPr lang="uk-UA" dirty="0" err="1"/>
              <a:t>компетентностей</a:t>
            </a:r>
            <a:r>
              <a:rPr lang="uk-UA" dirty="0"/>
              <a:t>, стійкої мотивації здобувачів освіти до занять фізичною культурою і спортом для забезпечення гармонійного фізичного розвитку, підвищення функціональних можливостей організму, вдосконалення </a:t>
            </a:r>
            <a:r>
              <a:rPr lang="uk-UA" dirty="0" err="1"/>
              <a:t>життєво</a:t>
            </a:r>
            <a:r>
              <a:rPr lang="uk-UA" dirty="0"/>
              <a:t> необхідних рухових умінь та навичок.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/>
              <a:t>Здобувач освіти: регулярно займається руховою активністю, фізичною культурою та спортом; демонструє рухові вміння та навички та використовує їх у різних життєвих ситуаціях; добирає фізичні вправи для підвищення рівня фізичної підготовленості; керується правилами безпечної і чесної гри, уміє боротися, вигравати і програвати; усвідомлює значення фізичних вправ для здоров’я, емоційного задоволення, гартування характеру, самовираження та соціальної взаємодії.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/>
              <a:t>«Вчитель фізичної культури в початковій школі»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359" y="1364517"/>
            <a:ext cx="3327866" cy="1871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359" y="3759200"/>
            <a:ext cx="3340989" cy="187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49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099" y="3509291"/>
            <a:ext cx="3132154" cy="2740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508" y="528271"/>
            <a:ext cx="10515600" cy="4351338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b="1" dirty="0"/>
              <a:t>Програмний результат:</a:t>
            </a:r>
            <a:r>
              <a:rPr lang="uk-UA" dirty="0"/>
              <a:t> Знати теорію, методику навчання та особливості спортивних ігор, гімнастики, легкої атлетики, плавання, рухливих ігор, закономірності розвитку фізичних якостей у різних видах рухової активності; планувати навчальні заняття, визначати цілі та завдання, розробляти необхідну документацію для проведення занять з фізичної культури та спорту; застосовувати ефективні методи педагогічного контролю; володіти ефективними прийомами спілкування і вміти використовувати їх при роботі з учнями або педагогічним колективом.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31" y="4437185"/>
            <a:ext cx="2927838" cy="19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2368">
            <a:off x="6952540" y="2795615"/>
            <a:ext cx="4614389" cy="3077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31468">
            <a:off x="655644" y="1180570"/>
            <a:ext cx="5159340" cy="295387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8631" y="3052640"/>
            <a:ext cx="4695092" cy="644037"/>
          </a:xfrm>
          <a:solidFill>
            <a:srgbClr val="B0B7E6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dirty="0">
                <a:solidFill>
                  <a:schemeClr val="bg1"/>
                </a:solidFill>
              </a:rPr>
              <a:t>Дякую за увагу!!!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69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4507" y="1039446"/>
            <a:ext cx="10515600" cy="4895240"/>
          </a:xfrm>
        </p:spPr>
        <p:txBody>
          <a:bodyPr>
            <a:normAutofit fontScale="85000" lnSpcReduction="1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/>
              <a:t>	У цьому Державному стандарті терміни вживаються у такому значенні: 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/>
              <a:t>1) здобувач освіти — здобувач освіти на першому рівні повної загальної середньої освіти;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/>
              <a:t>2) початкова освіта — перший рівень повної загальної середньої освіти, який відповідає першому рівню Національної рамки кваліфікацій.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/>
              <a:t>Інші терміни вживаються у значенні, наведеному у Законах України “Про освіту”, “Про загальну середню освіту”, інших нормативно-правових актах.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/>
              <a:t>Цей Державний стандарт є основою для розроблення закладами загальної середньої освіти освітніх програм. Освітні програми, що розробляються на основі типових освітніх програм, не потребують окремого затвердження Державною службою якості освіти.</a:t>
            </a:r>
            <a:endParaRPr lang="ru-RU" dirty="0"/>
          </a:p>
          <a:p>
            <a:pPr>
              <a:lnSpc>
                <a:spcPct val="12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73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820" y="3712308"/>
            <a:ext cx="4377897" cy="26650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923" y="973748"/>
            <a:ext cx="8821615" cy="4351338"/>
          </a:xfrm>
        </p:spPr>
        <p:txBody>
          <a:bodyPr/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/>
              <a:t>Метою початкової освіти є всебічний розвиток дитини, її талантів, здібностей, </a:t>
            </a:r>
            <a:r>
              <a:rPr lang="uk-UA" dirty="0" err="1"/>
              <a:t>компетентностей</a:t>
            </a:r>
            <a:r>
              <a:rPr lang="uk-UA" dirty="0"/>
              <a:t> та наскрізних умінь відповідно до вікових та індивідуальних психофізіологічних особливостей і потреб, формування цінносте й, розвиток самостійності, творчості та допитливості.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015" y="3323492"/>
            <a:ext cx="3063099" cy="172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79759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629" y="2865071"/>
            <a:ext cx="8180754" cy="4351338"/>
          </a:xfrm>
        </p:spPr>
        <p:txBody>
          <a:bodyPr/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/>
              <a:t>Початкова освіта має такі цикли, як 1—2 і 3—4 класи, що враховують вікові особливості розвитку та потреби дітей і дають можливість забезпечити подолання розбіжностей у досягненнях, зумовлених готовністю до здобуття освіти.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276" y="674856"/>
            <a:ext cx="3610707" cy="20310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62" y="1890931"/>
            <a:ext cx="3294184" cy="23059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83416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92" y="731471"/>
            <a:ext cx="10515600" cy="4351338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/>
              <a:t>Програму побудовано із врахуванням таких принципів: </a:t>
            </a:r>
            <a:endParaRPr lang="ru-RU" sz="2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/>
              <a:t>-</a:t>
            </a:r>
            <a:r>
              <a:rPr lang="uk-UA" sz="2400" dirty="0" err="1"/>
              <a:t>дитиноцентрованостіі</a:t>
            </a:r>
            <a:r>
              <a:rPr lang="uk-UA" sz="2400" dirty="0"/>
              <a:t> </a:t>
            </a:r>
            <a:r>
              <a:rPr lang="uk-UA" sz="2400" dirty="0" err="1"/>
              <a:t>природовідповідності</a:t>
            </a:r>
            <a:r>
              <a:rPr lang="uk-UA" sz="2400" dirty="0"/>
              <a:t>;</a:t>
            </a:r>
            <a:endParaRPr lang="ru-RU" sz="2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/>
              <a:t>-узгодження цілей, змісту і очікуваних результатів навчання;</a:t>
            </a:r>
            <a:endParaRPr lang="ru-RU" sz="2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/>
              <a:t>-науковості, доступності і практичної спрямованості змісту;</a:t>
            </a:r>
            <a:endParaRPr lang="ru-RU" sz="2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/>
              <a:t>-наступності і перспективності навчання;</a:t>
            </a:r>
            <a:endParaRPr lang="ru-RU" sz="2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/>
              <a:t>-взаємозв’язаного формування ключових і предметних </a:t>
            </a:r>
            <a:r>
              <a:rPr lang="uk-UA" sz="2400" dirty="0" err="1"/>
              <a:t>компетентностей</a:t>
            </a:r>
            <a:r>
              <a:rPr lang="uk-UA" sz="2400" dirty="0"/>
              <a:t>;</a:t>
            </a:r>
            <a:endParaRPr lang="ru-RU" sz="2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/>
              <a:t>-логічної послідовності і достатності засвоєння учнями предметних </a:t>
            </a:r>
            <a:r>
              <a:rPr lang="uk-UA" sz="2400" dirty="0" err="1"/>
              <a:t>компетентностей</a:t>
            </a:r>
            <a:r>
              <a:rPr lang="uk-UA" sz="2400" dirty="0"/>
              <a:t>;</a:t>
            </a:r>
            <a:endParaRPr lang="ru-RU" sz="2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/>
              <a:t>-можливостей реалізації змісту освіти через предмети або інтегровані курси;</a:t>
            </a:r>
            <a:endParaRPr lang="ru-RU" sz="2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/>
              <a:t>-творчого використання вчителем програми залежно від умов навчання;</a:t>
            </a:r>
            <a:endParaRPr lang="ru-RU" sz="24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/>
              <a:t>-адаптації до індивідуальних особливостей, інтелектуальних і фізичних можливостей, потреб та інтересів дітей.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442" y="211015"/>
            <a:ext cx="3065096" cy="24520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5180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907" y="1344703"/>
            <a:ext cx="7469555" cy="4351338"/>
          </a:xfrm>
        </p:spPr>
        <p:txBody>
          <a:bodyPr>
            <a:normAutofit lnSpcReduction="10000"/>
          </a:bodyPr>
          <a:lstStyle/>
          <a:p>
            <a:pPr marL="0" indent="457200" algn="just">
              <a:lnSpc>
                <a:spcPct val="100000"/>
              </a:lnSpc>
              <a:spcBef>
                <a:spcPts val="100"/>
              </a:spcBef>
              <a:buNone/>
            </a:pPr>
            <a:r>
              <a:rPr lang="uk-UA" dirty="0"/>
              <a:t>Освітню програму фізкультурної освітньої галузі створено на основі Державного стандарту початкової освіти. </a:t>
            </a:r>
            <a:endParaRPr lang="ru-RU" dirty="0"/>
          </a:p>
          <a:p>
            <a:pPr marL="0" indent="457200" algn="just">
              <a:lnSpc>
                <a:spcPct val="100000"/>
              </a:lnSpc>
              <a:spcBef>
                <a:spcPts val="100"/>
              </a:spcBef>
              <a:buNone/>
            </a:pPr>
            <a:r>
              <a:rPr lang="uk-UA" dirty="0"/>
              <a:t>Метою цієї галузі для загальної середньої освіти є формування в учня / учениці 1-2 класу стійкої мотивації до занять фізичною культурою і спортом та </a:t>
            </a:r>
            <a:r>
              <a:rPr lang="uk-UA" dirty="0" err="1"/>
              <a:t>життєво</a:t>
            </a:r>
            <a:r>
              <a:rPr lang="uk-UA" dirty="0"/>
              <a:t> необхідних рухових умінь і навичок для збереження власного здоров’я, розширення функціональних можливостей організму.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40171" b="27778"/>
          <a:stretch/>
        </p:blipFill>
        <p:spPr>
          <a:xfrm>
            <a:off x="7526215" y="2387143"/>
            <a:ext cx="4149969" cy="2817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448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600" y="653317"/>
            <a:ext cx="10515600" cy="4351338"/>
          </a:xfrm>
        </p:spPr>
        <p:txBody>
          <a:bodyPr>
            <a:noAutofit/>
          </a:bodyPr>
          <a:lstStyle/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600" dirty="0"/>
              <a:t>Відповідно до окресленої мети, головними завданнями фізкультурної освітньої галузі у початковій школі є: </a:t>
            </a:r>
            <a:endParaRPr lang="ru-RU" sz="1600" dirty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ym typeface="Symbol" panose="05050102010706020507" pitchFamily="18" charset="2"/>
              </a:rPr>
              <a:t></a:t>
            </a:r>
            <a:r>
              <a:rPr lang="uk-UA" sz="1600" dirty="0"/>
              <a:t>розширення рухового досвіду, вдосконалення навичок </a:t>
            </a:r>
            <a:r>
              <a:rPr lang="uk-UA" sz="1600" dirty="0" err="1"/>
              <a:t>життєво</a:t>
            </a:r>
            <a:r>
              <a:rPr lang="uk-UA" sz="1600" dirty="0"/>
              <a:t> необхідних рухових умінь та навичок, використання їх у повсякденній та ігровій діяльності;</a:t>
            </a:r>
            <a:endParaRPr lang="ru-RU" sz="1600" dirty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ym typeface="Symbol" panose="05050102010706020507" pitchFamily="18" charset="2"/>
              </a:rPr>
              <a:t></a:t>
            </a:r>
            <a:r>
              <a:rPr lang="uk-UA" sz="1600" dirty="0"/>
              <a:t>розширення функціональних можливостей організму через цілеспрямований розвиток фізичних якостей і природних здібностей;</a:t>
            </a:r>
            <a:endParaRPr lang="ru-RU" sz="1600" dirty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ym typeface="Symbol" panose="05050102010706020507" pitchFamily="18" charset="2"/>
              </a:rPr>
              <a:t></a:t>
            </a:r>
            <a:r>
              <a:rPr lang="uk-UA" sz="1600" dirty="0"/>
              <a:t>збереження та зміцнення здоров’я школярів; </a:t>
            </a:r>
            <a:endParaRPr lang="ru-RU" sz="1600" dirty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ym typeface="Symbol" panose="05050102010706020507" pitchFamily="18" charset="2"/>
              </a:rPr>
              <a:t></a:t>
            </a:r>
            <a:r>
              <a:rPr lang="uk-UA" sz="1600" dirty="0"/>
              <a:t>формування загальних уявлень про фізичну культуру, її значення в житті людини, збереженні та зміцненні здоров’я; </a:t>
            </a:r>
            <a:endParaRPr lang="ru-RU" sz="1600" dirty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ym typeface="Symbol" panose="05050102010706020507" pitchFamily="18" charset="2"/>
              </a:rPr>
              <a:t></a:t>
            </a:r>
            <a:r>
              <a:rPr lang="uk-UA" sz="1600" dirty="0"/>
              <a:t>формування основ здорового способу життя і створення умов для покращення фізичного і психоемоційного стану; </a:t>
            </a:r>
            <a:endParaRPr lang="ru-RU" sz="1600" dirty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ym typeface="Symbol" panose="05050102010706020507" pitchFamily="18" charset="2"/>
              </a:rPr>
              <a:t></a:t>
            </a:r>
            <a:r>
              <a:rPr lang="uk-UA" sz="1600" dirty="0"/>
              <a:t>формування практичних навичок щодо самостійних занять фізичними вправами та проведення активного відпочинку;</a:t>
            </a:r>
            <a:endParaRPr lang="ru-RU" sz="1600" dirty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ym typeface="Symbol" panose="05050102010706020507" pitchFamily="18" charset="2"/>
              </a:rPr>
              <a:t></a:t>
            </a:r>
            <a:r>
              <a:rPr lang="uk-UA" sz="1600" dirty="0"/>
              <a:t>розвиток комунікативних умінь під час занять фізичною культурою;</a:t>
            </a:r>
            <a:endParaRPr lang="ru-RU" sz="1600" dirty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ym typeface="Symbol" panose="05050102010706020507" pitchFamily="18" charset="2"/>
              </a:rPr>
              <a:t></a:t>
            </a:r>
            <a:r>
              <a:rPr lang="uk-UA" sz="1600" dirty="0"/>
              <a:t>формування морально-вольових якостей та позитивного ставлення до занять фізичною культурою і спортом;</a:t>
            </a:r>
            <a:endParaRPr lang="ru-RU" sz="1600" dirty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ym typeface="Symbol" panose="05050102010706020507" pitchFamily="18" charset="2"/>
              </a:rPr>
              <a:t></a:t>
            </a:r>
            <a:r>
              <a:rPr lang="uk-UA" sz="1600" dirty="0"/>
              <a:t>усвідомлення ролі занять спортом і Олімпійського руху для формування самоповаги, впевненості в собі, прагнення досягати успіху, дотримуючись принципів чесної гри;</a:t>
            </a:r>
            <a:endParaRPr lang="ru-RU" sz="1600" dirty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ym typeface="Symbol" panose="05050102010706020507" pitchFamily="18" charset="2"/>
              </a:rPr>
              <a:t></a:t>
            </a:r>
            <a:r>
              <a:rPr lang="uk-UA" sz="1600" dirty="0"/>
              <a:t>збільшення обсягу рухової активності, яка приноситиме радість дитині;</a:t>
            </a:r>
            <a:endParaRPr lang="ru-RU" sz="1600" dirty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ym typeface="Symbol" panose="05050102010706020507" pitchFamily="18" charset="2"/>
              </a:rPr>
              <a:t></a:t>
            </a:r>
            <a:r>
              <a:rPr lang="uk-UA" sz="1600" dirty="0"/>
              <a:t>формування творчих здібностей засобами фізичної культури.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3572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677" y="786178"/>
            <a:ext cx="10515600" cy="5794376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100" dirty="0"/>
              <a:t>Освітня програма фізкультурної освітньої галузі для 1-4 класів охоплює такі змістові лінії: </a:t>
            </a:r>
            <a:endParaRPr lang="ru-RU" sz="51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100" dirty="0"/>
              <a:t>«Базова рухова активність», </a:t>
            </a:r>
            <a:endParaRPr lang="ru-RU" sz="51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100" dirty="0"/>
              <a:t>«Ігрова та змагальна діяльність учнів (рухливі ігри та естафети)», </a:t>
            </a:r>
            <a:endParaRPr lang="ru-RU" sz="51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100" dirty="0"/>
              <a:t>«Турбота про стан здоров’я та безпеку». </a:t>
            </a:r>
            <a:endParaRPr lang="ru-RU" sz="51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100" dirty="0"/>
              <a:t>Змістова лінія «Базова рухова активність» охоплює такі види діяльності, які спрямовані на формування </a:t>
            </a:r>
            <a:r>
              <a:rPr lang="uk-UA" sz="5100" dirty="0" err="1"/>
              <a:t>життєво</a:t>
            </a:r>
            <a:r>
              <a:rPr lang="uk-UA" sz="5100" dirty="0"/>
              <a:t> необхідних рухових умінь і навичок. </a:t>
            </a:r>
            <a:endParaRPr lang="ru-RU" sz="51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100" dirty="0"/>
              <a:t>Змістова лінія «Ігрова та змагальна діяльність учнів (рухливі ігри та естафети)» пов’язана з опануванням рухливих ігор та естафет, що задовольняє потребу в руховій активності та сприяє формуванню комунікативних здібностей. </a:t>
            </a:r>
            <a:endParaRPr lang="ru-RU" sz="51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100" dirty="0"/>
              <a:t>Змістова лінія «Турбота про стан здоров’я та безпеку» спрямована на формування свідомого ставлення до власного здоров’я та вмінь безпечної поведінки в процесі фізкультурної діяльності. </a:t>
            </a:r>
            <a:endParaRPr lang="ru-RU" sz="51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14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3540">
            <a:off x="4547440" y="4443946"/>
            <a:ext cx="3064627" cy="1951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770" y="49700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/>
              <a:t>Предметом навчання у початковій школі в галузі фізичного виховання є рухова активність із загальноосвітньою спрямованістю. Нові підходи до змісту занять фізичною культурою повинні орієнтувати вчителів не тільки на фізичну підготовленість, а й на розвиток особистості, на індивідуальне сприймання навчального матеріалу. </a:t>
            </a:r>
            <a:r>
              <a:rPr lang="ru-RU" dirty="0" err="1"/>
              <a:t>Розв’язання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/>
              <a:t> </a:t>
            </a:r>
            <a:r>
              <a:rPr lang="ru-RU" dirty="0" err="1"/>
              <a:t>допускає</a:t>
            </a:r>
            <a:r>
              <a:rPr lang="ru-RU" dirty="0"/>
              <a:t> </a:t>
            </a:r>
            <a:r>
              <a:rPr lang="ru-RU" dirty="0" err="1"/>
              <a:t>відхід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жорсткої</a:t>
            </a:r>
            <a:r>
              <a:rPr lang="ru-RU" dirty="0"/>
              <a:t> </a:t>
            </a:r>
            <a:r>
              <a:rPr lang="ru-RU" dirty="0" err="1"/>
              <a:t>регламентації</a:t>
            </a:r>
            <a:r>
              <a:rPr lang="ru-RU" dirty="0"/>
              <a:t> занять,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їхньої</a:t>
            </a:r>
            <a:r>
              <a:rPr lang="ru-RU" dirty="0"/>
              <a:t> </a:t>
            </a:r>
            <a:r>
              <a:rPr lang="ru-RU" dirty="0" err="1"/>
              <a:t>емоційної</a:t>
            </a:r>
            <a:r>
              <a:rPr lang="ru-RU" dirty="0"/>
              <a:t> </a:t>
            </a:r>
            <a:r>
              <a:rPr lang="ru-RU" dirty="0" err="1"/>
              <a:t>насиченості</a:t>
            </a:r>
            <a:r>
              <a:rPr lang="ru-RU" dirty="0"/>
              <a:t>, </a:t>
            </a:r>
            <a:r>
              <a:rPr lang="ru-RU" dirty="0" err="1"/>
              <a:t>максимальної</a:t>
            </a:r>
            <a:r>
              <a:rPr lang="ru-RU" dirty="0"/>
              <a:t> </a:t>
            </a:r>
            <a:r>
              <a:rPr lang="ru-RU" dirty="0" err="1"/>
              <a:t>різноманітності</a:t>
            </a:r>
            <a:r>
              <a:rPr lang="ru-RU" dirty="0"/>
              <a:t> форм, </a:t>
            </a:r>
            <a:r>
              <a:rPr lang="ru-RU" dirty="0" err="1"/>
              <a:t>методів</a:t>
            </a:r>
            <a:r>
              <a:rPr lang="ru-RU" dirty="0"/>
              <a:t> та </a:t>
            </a:r>
            <a:r>
              <a:rPr lang="ru-RU" dirty="0" err="1"/>
              <a:t>засобів</a:t>
            </a:r>
            <a:r>
              <a:rPr lang="ru-RU" dirty="0"/>
              <a:t> </a:t>
            </a:r>
            <a:r>
              <a:rPr lang="ru-RU" dirty="0" err="1"/>
              <a:t>фізичного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, широкого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інноваційних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 </a:t>
            </a:r>
            <a:r>
              <a:rPr lang="ru-RU" dirty="0" err="1"/>
              <a:t>фізичного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3464">
            <a:off x="7032868" y="4087446"/>
            <a:ext cx="3730869" cy="24872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00047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1438</Words>
  <Application>Microsoft Office PowerPoint</Application>
  <PresentationFormat>Широкоэкранный</PresentationFormat>
  <Paragraphs>56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Загальна характеристика фізкультурної освітньої галузі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admin</cp:lastModifiedBy>
  <cp:revision>12</cp:revision>
  <dcterms:created xsi:type="dcterms:W3CDTF">2022-01-31T14:30:21Z</dcterms:created>
  <dcterms:modified xsi:type="dcterms:W3CDTF">2023-02-28T16:46:41Z</dcterms:modified>
</cp:coreProperties>
</file>