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7" r:id="rId3"/>
    <p:sldId id="257" r:id="rId4"/>
    <p:sldId id="258" r:id="rId5"/>
    <p:sldId id="272" r:id="rId6"/>
    <p:sldId id="259" r:id="rId7"/>
    <p:sldId id="260" r:id="rId8"/>
    <p:sldId id="261" r:id="rId9"/>
    <p:sldId id="263" r:id="rId10"/>
    <p:sldId id="273" r:id="rId11"/>
    <p:sldId id="268" r:id="rId12"/>
    <p:sldId id="269" r:id="rId13"/>
    <p:sldId id="280" r:id="rId14"/>
    <p:sldId id="274" r:id="rId15"/>
    <p:sldId id="278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5" r:id="rId30"/>
    <p:sldId id="29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ACBC-0F29-4E2B-84F5-DD77684DDF0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7153E-BFB5-4737-91DA-FEFAC9D26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8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5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4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9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4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2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6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1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6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6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7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B35C-CE1F-4A3A-9A04-1489B4F3EFD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6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B35C-CE1F-4A3A-9A04-1489B4F3EFD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1B206-6000-4B68-AC43-322C3C93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5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Wq8QXpe8zQ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20130"/>
            <a:ext cx="9144000" cy="16558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ru-RU" sz="3200" b="1" dirty="0" smtClean="0"/>
              <a:t>Тема. </a:t>
            </a:r>
            <a:r>
              <a:rPr lang="ru-RU" sz="3200" b="1" dirty="0" err="1"/>
              <a:t>Інтегрований</a:t>
            </a:r>
            <a:r>
              <a:rPr lang="ru-RU" sz="3200" b="1" dirty="0"/>
              <a:t> та </a:t>
            </a:r>
            <a:r>
              <a:rPr lang="ru-RU" sz="3200" b="1" dirty="0" err="1"/>
              <a:t>діяльнісний</a:t>
            </a:r>
            <a:r>
              <a:rPr lang="ru-RU" sz="3200" b="1" dirty="0"/>
              <a:t> </a:t>
            </a:r>
            <a:r>
              <a:rPr lang="ru-RU" sz="3200" b="1" dirty="0" err="1"/>
              <a:t>підходи</a:t>
            </a:r>
            <a:r>
              <a:rPr lang="ru-RU" sz="3200" b="1" dirty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 </a:t>
            </a:r>
            <a:r>
              <a:rPr lang="ru-RU" sz="3200" b="1" dirty="0" err="1"/>
              <a:t>освітньому</a:t>
            </a:r>
            <a:r>
              <a:rPr lang="ru-RU" sz="3200" b="1" dirty="0"/>
              <a:t> </a:t>
            </a:r>
            <a:r>
              <a:rPr lang="ru-RU" sz="3200" b="1" dirty="0" err="1"/>
              <a:t>процесі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98357"/>
            <a:ext cx="9144000" cy="4201297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just"/>
            <a:r>
              <a:rPr lang="uk-UA" b="1" dirty="0">
                <a:solidFill>
                  <a:schemeClr val="bg1"/>
                </a:solidFill>
              </a:rPr>
              <a:t>1. Інтеграція в освіті. Інтегроване навчання. 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</a:rPr>
              <a:t>2. Діяльнісний підхід у початковій освіті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</a:rPr>
              <a:t>3. Діяльнісний підхід: ротаційні моделі «Щоденні 5» і «Щоденні 3».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2234"/>
            <a:ext cx="9144000" cy="62780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3600" dirty="0" smtClean="0">
                <a:solidFill>
                  <a:srgbClr val="FF0000"/>
                </a:solidFill>
              </a:rPr>
              <a:t>Умови реалізації діяльнісного підходу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7455" y="1330036"/>
            <a:ext cx="10390909" cy="5169619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0000" lnSpcReduction="20000"/>
          </a:bodyPr>
          <a:lstStyle/>
          <a:p>
            <a:endParaRPr lang="uk-UA" sz="2800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/>
              <a:t>а) </a:t>
            </a:r>
            <a:r>
              <a:rPr lang="ru-RU" b="1" i="1" dirty="0" err="1" smtClean="0"/>
              <a:t>Безперервність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 err="1">
                <a:solidFill>
                  <a:schemeClr val="bg1"/>
                </a:solidFill>
              </a:rPr>
              <a:t>Виокремлюються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етапи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1) </a:t>
            </a:r>
            <a:r>
              <a:rPr lang="ru-RU" dirty="0" err="1" smtClean="0">
                <a:solidFill>
                  <a:schemeClr val="bg1"/>
                </a:solidFill>
              </a:rPr>
              <a:t>самовизначення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до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уроці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2) </a:t>
            </a:r>
            <a:r>
              <a:rPr lang="ru-RU" dirty="0" err="1" smtClean="0">
                <a:solidFill>
                  <a:schemeClr val="bg1"/>
                </a:solidFill>
              </a:rPr>
              <a:t>актуалізація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знань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вмінь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достатніх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побудови</a:t>
            </a:r>
            <a:r>
              <a:rPr lang="ru-RU" dirty="0">
                <a:solidFill>
                  <a:schemeClr val="bg1"/>
                </a:solidFill>
              </a:rPr>
              <a:t> нового способу </a:t>
            </a:r>
            <a:r>
              <a:rPr lang="ru-RU" dirty="0" err="1" smtClean="0">
                <a:solidFill>
                  <a:schemeClr val="bg1"/>
                </a:solidFill>
              </a:rPr>
              <a:t>дії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smtClean="0">
                <a:solidFill>
                  <a:schemeClr val="bg1"/>
                </a:solidFill>
              </a:rPr>
              <a:t>постановка </a:t>
            </a:r>
            <a:r>
              <a:rPr lang="ru-RU" dirty="0" err="1" smtClean="0">
                <a:solidFill>
                  <a:schemeClr val="bg1"/>
                </a:solidFill>
              </a:rPr>
              <a:t>проблеми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4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побудова</a:t>
            </a:r>
            <a:r>
              <a:rPr lang="ru-RU" dirty="0">
                <a:solidFill>
                  <a:schemeClr val="bg1"/>
                </a:solidFill>
              </a:rPr>
              <a:t> проекту </a:t>
            </a:r>
            <a:r>
              <a:rPr lang="ru-RU" dirty="0" err="1">
                <a:solidFill>
                  <a:schemeClr val="bg1"/>
                </a:solidFill>
              </a:rPr>
              <a:t>виходу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ускладнення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5) </a:t>
            </a:r>
            <a:r>
              <a:rPr lang="ru-RU" dirty="0" err="1">
                <a:solidFill>
                  <a:schemeClr val="bg1"/>
                </a:solidFill>
              </a:rPr>
              <a:t>первинне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закріплення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6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самостійна</a:t>
            </a:r>
            <a:r>
              <a:rPr lang="ru-RU" dirty="0">
                <a:solidFill>
                  <a:schemeClr val="bg1"/>
                </a:solidFill>
              </a:rPr>
              <a:t> робота й </a:t>
            </a:r>
            <a:r>
              <a:rPr lang="ru-RU" dirty="0" err="1" smtClean="0">
                <a:solidFill>
                  <a:schemeClr val="bg1"/>
                </a:solidFill>
              </a:rPr>
              <a:t>самоперевірка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7) </a:t>
            </a:r>
            <a:r>
              <a:rPr lang="ru-RU" dirty="0" err="1">
                <a:solidFill>
                  <a:schemeClr val="bg1"/>
                </a:solidFill>
              </a:rPr>
              <a:t>включення</a:t>
            </a:r>
            <a:r>
              <a:rPr lang="ru-RU" dirty="0">
                <a:solidFill>
                  <a:schemeClr val="bg1"/>
                </a:solidFill>
              </a:rPr>
              <a:t> в систему </a:t>
            </a:r>
            <a:r>
              <a:rPr lang="ru-RU" dirty="0" err="1">
                <a:solidFill>
                  <a:schemeClr val="bg1"/>
                </a:solidFill>
              </a:rPr>
              <a:t>знань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повторення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8) </a:t>
            </a:r>
            <a:r>
              <a:rPr lang="ru-RU" dirty="0" err="1">
                <a:solidFill>
                  <a:schemeClr val="bg1"/>
                </a:solidFill>
              </a:rPr>
              <a:t>рефлексія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уроці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обговорення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цілей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наступної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підсумок</a:t>
            </a:r>
            <a:r>
              <a:rPr lang="ru-RU" dirty="0">
                <a:solidFill>
                  <a:schemeClr val="bg1"/>
                </a:solidFill>
              </a:rPr>
              <a:t> уроку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b="1" dirty="0" smtClean="0"/>
              <a:t>б</a:t>
            </a:r>
            <a:r>
              <a:rPr lang="ru-RU" b="1" dirty="0"/>
              <a:t>) </a:t>
            </a:r>
            <a:r>
              <a:rPr lang="ru-RU" b="1" i="1" dirty="0" err="1"/>
              <a:t>Цілісне</a:t>
            </a:r>
            <a:r>
              <a:rPr lang="ru-RU" b="1" i="1" dirty="0"/>
              <a:t> </a:t>
            </a:r>
            <a:r>
              <a:rPr lang="ru-RU" b="1" i="1" dirty="0" err="1"/>
              <a:t>уявлення</a:t>
            </a:r>
            <a:r>
              <a:rPr lang="ru-RU" b="1" i="1" dirty="0"/>
              <a:t> про </a:t>
            </a:r>
            <a:r>
              <a:rPr lang="ru-RU" b="1" i="1" dirty="0" err="1"/>
              <a:t>світ</a:t>
            </a:r>
            <a:r>
              <a:rPr lang="ru-RU" b="1" i="1" dirty="0"/>
              <a:t> </a:t>
            </a:r>
            <a:endParaRPr lang="ru-RU" b="1" i="1" dirty="0" smtClean="0"/>
          </a:p>
          <a:p>
            <a:pPr algn="just"/>
            <a:r>
              <a:rPr lang="ru-RU" b="1" dirty="0" smtClean="0"/>
              <a:t>в</a:t>
            </a:r>
            <a:r>
              <a:rPr lang="ru-RU" b="1" dirty="0"/>
              <a:t>) </a:t>
            </a:r>
            <a:r>
              <a:rPr lang="ru-RU" b="1" i="1" dirty="0" err="1"/>
              <a:t>Мінімакс</a:t>
            </a:r>
            <a:r>
              <a:rPr lang="ru-RU" b="1" i="1" dirty="0"/>
              <a:t> </a:t>
            </a:r>
            <a:endParaRPr lang="ru-RU" b="1" dirty="0"/>
          </a:p>
          <a:p>
            <a:pPr algn="just"/>
            <a:r>
              <a:rPr lang="ru-RU" b="1" dirty="0" smtClean="0"/>
              <a:t>г</a:t>
            </a:r>
            <a:r>
              <a:rPr lang="ru-RU" b="1" dirty="0"/>
              <a:t>) </a:t>
            </a:r>
            <a:r>
              <a:rPr lang="ru-RU" b="1" i="1" dirty="0" err="1"/>
              <a:t>Психологічна</a:t>
            </a:r>
            <a:r>
              <a:rPr lang="ru-RU" b="1" i="1" dirty="0"/>
              <a:t> </a:t>
            </a:r>
            <a:r>
              <a:rPr lang="ru-RU" b="1" i="1" dirty="0" err="1"/>
              <a:t>комфортність</a:t>
            </a:r>
            <a:r>
              <a:rPr lang="ru-RU" b="1" i="1" dirty="0"/>
              <a:t> </a:t>
            </a:r>
            <a:endParaRPr lang="ru-RU" b="1" i="1" dirty="0" smtClean="0"/>
          </a:p>
          <a:p>
            <a:pPr algn="just"/>
            <a:r>
              <a:rPr lang="ru-RU" b="1" dirty="0" smtClean="0"/>
              <a:t>д</a:t>
            </a:r>
            <a:r>
              <a:rPr lang="ru-RU" b="1" dirty="0"/>
              <a:t>) </a:t>
            </a:r>
            <a:r>
              <a:rPr lang="ru-RU" b="1" i="1" dirty="0" err="1" smtClean="0"/>
              <a:t>Варіативність</a:t>
            </a:r>
            <a:endParaRPr lang="ru-RU" b="1" dirty="0"/>
          </a:p>
          <a:p>
            <a:pPr algn="just"/>
            <a:r>
              <a:rPr lang="ru-RU" b="1" dirty="0"/>
              <a:t>є) </a:t>
            </a:r>
            <a:r>
              <a:rPr lang="ru-RU" b="1" i="1" dirty="0" err="1" smtClean="0"/>
              <a:t>Творчість</a:t>
            </a:r>
            <a:endParaRPr lang="uk-UA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861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2234"/>
            <a:ext cx="9144000" cy="12748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3600" b="1" dirty="0">
                <a:solidFill>
                  <a:srgbClr val="FF0000"/>
                </a:solidFill>
              </a:rPr>
              <a:t>4. Діяльнісний підхід: ротаційні моделі «Щоденні 5» і «Щоденні 3</a:t>
            </a:r>
            <a:r>
              <a:rPr lang="uk-UA" sz="3600" b="1" dirty="0" smtClean="0">
                <a:solidFill>
                  <a:srgbClr val="FF0000"/>
                </a:solidFill>
              </a:rPr>
              <a:t>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71701"/>
            <a:ext cx="9144000" cy="4327954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֍ </a:t>
            </a:r>
            <a:r>
              <a:rPr lang="uk-UA" b="1" dirty="0">
                <a:solidFill>
                  <a:schemeClr val="bg1"/>
                </a:solidFill>
                <a:sym typeface="Wingdings" panose="05000000000000000000" pitchFamily="2" charset="2"/>
              </a:rPr>
              <a:t>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i="1" dirty="0">
                <a:solidFill>
                  <a:schemeClr val="bg1"/>
                </a:solidFill>
              </a:rPr>
              <a:t>Перегляньте відео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b="1" i="1" u="sng" dirty="0">
                <a:solidFill>
                  <a:schemeClr val="bg1"/>
                </a:solidFill>
                <a:hlinkClick r:id="rId2"/>
              </a:rPr>
              <a:t>https://www.youtube.com/watch?v=fWq8QXpe8zQ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chemeClr val="bg1"/>
                </a:solidFill>
                <a:sym typeface="Wingdings" panose="05000000000000000000" pitchFamily="2" charset="2"/>
              </a:rPr>
              <a:t>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i="1" dirty="0">
                <a:solidFill>
                  <a:schemeClr val="bg1"/>
                </a:solidFill>
              </a:rPr>
              <a:t>Чому ротаційні моделі «Щоденні 5» і «Щоденні 3» визначено шляхами реалізації діяльнісного підходу?</a:t>
            </a:r>
            <a:endParaRPr lang="ru-RU" dirty="0">
              <a:solidFill>
                <a:schemeClr val="bg1"/>
              </a:solidFill>
            </a:endParaRPr>
          </a:p>
          <a:p>
            <a:endParaRPr lang="uk-UA" sz="2800" b="1" i="1" dirty="0" smtClean="0"/>
          </a:p>
          <a:p>
            <a:r>
              <a:rPr lang="uk-UA" sz="2800" b="1" i="1" dirty="0" smtClean="0"/>
              <a:t>Щоденні </a:t>
            </a:r>
            <a:r>
              <a:rPr lang="uk-UA" sz="2800" b="1" i="1" dirty="0"/>
              <a:t>види діяльності – ротаційні моделі</a:t>
            </a:r>
            <a:endParaRPr lang="ru-RU" sz="2800" b="1" i="1" dirty="0"/>
          </a:p>
          <a:p>
            <a:r>
              <a:rPr lang="uk-UA" sz="2800" dirty="0"/>
              <a:t>Ротаційні моделі «Щоденні 5» (читання і письмо) і «Щоденні 3» (математика) – це набори щоденних видів діяльності, виконуючи які, діти навчаються бути самостійними під час читання, письма й вивчення математики, а учитель має можливість працювати з учнями індивідуально та у малих групах. </a:t>
            </a:r>
            <a:endParaRPr lang="ru-RU" sz="2800" dirty="0"/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2234"/>
            <a:ext cx="9144000" cy="12748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3600" b="1" i="1" dirty="0" smtClean="0"/>
              <a:t>Основні </a:t>
            </a:r>
            <a:r>
              <a:rPr lang="uk-UA" sz="3600" b="1" i="1" dirty="0"/>
              <a:t>принципи моделей «Щоденні 5» і «Щоденні 3»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71701"/>
            <a:ext cx="9144000" cy="4327954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lvl="0" algn="just" fontAlgn="base"/>
            <a:r>
              <a:rPr lang="uk-UA" sz="3600" dirty="0" smtClean="0"/>
              <a:t>- довіра </a:t>
            </a:r>
            <a:r>
              <a:rPr lang="uk-UA" sz="3600" dirty="0"/>
              <a:t>та повага;</a:t>
            </a:r>
            <a:endParaRPr lang="ru-RU" sz="3600" dirty="0"/>
          </a:p>
          <a:p>
            <a:pPr lvl="0" algn="just" fontAlgn="base"/>
            <a:r>
              <a:rPr lang="uk-UA" sz="3600" dirty="0" smtClean="0"/>
              <a:t>- спільнота</a:t>
            </a:r>
            <a:r>
              <a:rPr lang="uk-UA" sz="3600" dirty="0"/>
              <a:t>;</a:t>
            </a:r>
            <a:endParaRPr lang="ru-RU" sz="3600" dirty="0"/>
          </a:p>
          <a:p>
            <a:pPr lvl="0" algn="just" fontAlgn="base"/>
            <a:r>
              <a:rPr lang="uk-UA" sz="3600" dirty="0" smtClean="0"/>
              <a:t>- вибір</a:t>
            </a:r>
            <a:r>
              <a:rPr lang="uk-UA" sz="3600" dirty="0"/>
              <a:t>;</a:t>
            </a:r>
            <a:endParaRPr lang="ru-RU" sz="3600" dirty="0"/>
          </a:p>
          <a:p>
            <a:pPr lvl="0" algn="just" fontAlgn="base"/>
            <a:r>
              <a:rPr lang="uk-UA" sz="3600" dirty="0" smtClean="0"/>
              <a:t>- відповідальність</a:t>
            </a:r>
            <a:r>
              <a:rPr lang="uk-UA" sz="3600" dirty="0"/>
              <a:t>;</a:t>
            </a:r>
            <a:endParaRPr lang="ru-RU" sz="3600" dirty="0"/>
          </a:p>
          <a:p>
            <a:pPr lvl="0" algn="just" fontAlgn="base"/>
            <a:r>
              <a:rPr lang="uk-UA" sz="3600" dirty="0" smtClean="0"/>
              <a:t>- тимчасове </a:t>
            </a:r>
            <a:r>
              <a:rPr lang="uk-UA" sz="3600" dirty="0"/>
              <a:t>зосередження уваги; </a:t>
            </a:r>
            <a:endParaRPr lang="uk-UA" sz="3600" dirty="0" smtClean="0"/>
          </a:p>
          <a:p>
            <a:pPr lvl="0" algn="just" fontAlgn="base"/>
            <a:r>
              <a:rPr lang="uk-UA" sz="3600" dirty="0" smtClean="0"/>
              <a:t>- переходи </a:t>
            </a:r>
            <a:r>
              <a:rPr lang="uk-UA" sz="3600" dirty="0"/>
              <a:t>як паузи для відпочинку;</a:t>
            </a:r>
            <a:endParaRPr lang="ru-RU" sz="3600" dirty="0"/>
          </a:p>
          <a:p>
            <a:pPr lvl="0" algn="just" fontAlgn="base"/>
            <a:r>
              <a:rPr lang="uk-UA" sz="3600" dirty="0" smtClean="0"/>
              <a:t>- 10 </a:t>
            </a:r>
            <a:r>
              <a:rPr lang="uk-UA" sz="3600" dirty="0"/>
              <a:t>кроків до самостійності. </a:t>
            </a:r>
            <a:endParaRPr lang="ru-RU" sz="3600" dirty="0"/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9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10 </a:t>
            </a:r>
            <a:r>
              <a:rPr lang="ru-RU" dirty="0" err="1">
                <a:solidFill>
                  <a:srgbClr val="00B050"/>
                </a:solidFill>
              </a:rPr>
              <a:t>кроків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щоб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навчати</a:t>
            </a:r>
            <a:r>
              <a:rPr lang="ru-RU" dirty="0">
                <a:solidFill>
                  <a:srgbClr val="00B050"/>
                </a:solidFill>
              </a:rPr>
              <a:t> та </a:t>
            </a:r>
            <a:r>
              <a:rPr lang="ru-RU" dirty="0" err="1">
                <a:solidFill>
                  <a:srgbClr val="00B050"/>
                </a:solidFill>
              </a:rPr>
              <a:t>навчитись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самостійності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створіть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Записуйте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«Я – схему».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Змоделюйте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Змоделюйте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Розмістіть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Тренуйте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формуйте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Не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заважайте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тихий сигнал,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скликати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початкового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Проведіть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запитайте «Як все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1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1" y="116632"/>
            <a:ext cx="91730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prstClr val="black"/>
                </a:solidFill>
              </a:rPr>
              <a:t>Стратегії забезпечення ротаційних моделей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algn="just"/>
            <a:r>
              <a:rPr lang="ru-RU" sz="2000" b="1" u="sng" dirty="0" smtClean="0">
                <a:solidFill>
                  <a:prstClr val="black"/>
                </a:solidFill>
              </a:rPr>
              <a:t>Сигнал </a:t>
            </a:r>
            <a:r>
              <a:rPr lang="ru-RU" sz="2000" b="1" u="sng" dirty="0">
                <a:solidFill>
                  <a:prstClr val="black"/>
                </a:solidFill>
              </a:rPr>
              <a:t>(тихий </a:t>
            </a:r>
            <a:r>
              <a:rPr lang="ru-RU" sz="2000" b="1" u="sng" dirty="0" err="1">
                <a:solidFill>
                  <a:prstClr val="black"/>
                </a:solidFill>
              </a:rPr>
              <a:t>дзвоник</a:t>
            </a:r>
            <a:r>
              <a:rPr lang="ru-RU" sz="2000" b="1" u="sng" dirty="0" smtClean="0">
                <a:solidFill>
                  <a:prstClr val="black"/>
                </a:solidFill>
              </a:rPr>
              <a:t>)</a:t>
            </a:r>
          </a:p>
          <a:p>
            <a:pPr algn="just"/>
            <a:r>
              <a:rPr lang="uk-UA" b="1" u="sng" dirty="0"/>
              <a:t>Стенд для схем або дошка</a:t>
            </a:r>
            <a:endParaRPr lang="ru-RU" b="1" i="1" dirty="0"/>
          </a:p>
          <a:p>
            <a:pPr algn="just"/>
            <a:r>
              <a:rPr lang="uk-UA" b="1" u="sng" dirty="0"/>
              <a:t>Інструменти, не іграшки</a:t>
            </a:r>
            <a:endParaRPr lang="ru-RU" b="1" i="1" dirty="0"/>
          </a:p>
          <a:p>
            <a:pPr algn="just"/>
            <a:r>
              <a:rPr lang="uk-UA" b="1" u="sng" dirty="0"/>
              <a:t>Книжкові ящики</a:t>
            </a:r>
            <a:endParaRPr lang="ru-RU" dirty="0"/>
          </a:p>
          <a:p>
            <a:pPr algn="just"/>
            <a:r>
              <a:rPr lang="uk-UA" b="1" u="sng" dirty="0"/>
              <a:t>Місце для загального збору та ввідні </a:t>
            </a:r>
            <a:r>
              <a:rPr lang="uk-UA" b="1" u="sng" dirty="0" err="1"/>
              <a:t>уроки</a:t>
            </a:r>
            <a:endParaRPr lang="ru-RU" dirty="0"/>
          </a:p>
          <a:p>
            <a:pPr algn="just"/>
            <a:r>
              <a:rPr lang="uk-UA" b="1" u="sng" dirty="0" smtClean="0"/>
              <a:t>Дизайн </a:t>
            </a:r>
            <a:r>
              <a:rPr lang="uk-UA" b="1" u="sng" dirty="0"/>
              <a:t>класу</a:t>
            </a:r>
            <a:endParaRPr lang="ru-RU" b="1" i="1" dirty="0"/>
          </a:p>
          <a:p>
            <a:pPr algn="just"/>
            <a:endParaRPr lang="ru-RU" b="1" i="1" dirty="0"/>
          </a:p>
          <a:p>
            <a:pPr algn="just"/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65" y="3174202"/>
            <a:ext cx="3830938" cy="266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909" y="3663729"/>
            <a:ext cx="4093984" cy="26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84451"/>
          <p:cNvGrpSpPr/>
          <p:nvPr/>
        </p:nvGrpSpPr>
        <p:grpSpPr>
          <a:xfrm>
            <a:off x="6640944" y="532823"/>
            <a:ext cx="5155072" cy="1155703"/>
            <a:chOff x="0" y="0"/>
            <a:chExt cx="5346664" cy="1476108"/>
          </a:xfrm>
        </p:grpSpPr>
        <p:sp>
          <p:nvSpPr>
            <p:cNvPr id="6" name="Rectangle 16665"/>
            <p:cNvSpPr/>
            <p:nvPr/>
          </p:nvSpPr>
          <p:spPr>
            <a:xfrm>
              <a:off x="1807280" y="154697"/>
              <a:ext cx="1198536" cy="1861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 b="1">
                  <a:solidFill>
                    <a:srgbClr val="0085B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Читання</a:t>
              </a:r>
              <a:r>
                <a:rPr lang="uk-UA" sz="950" b="1" spc="-35">
                  <a:solidFill>
                    <a:srgbClr val="0085B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 b="1">
                  <a:solidFill>
                    <a:srgbClr val="0085B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для</a:t>
              </a:r>
              <a:r>
                <a:rPr lang="uk-UA" sz="950" b="1" spc="-35">
                  <a:solidFill>
                    <a:srgbClr val="0085B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 b="1">
                  <a:solidFill>
                    <a:srgbClr val="0085B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себе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Shape 16666"/>
            <p:cNvSpPr/>
            <p:nvPr/>
          </p:nvSpPr>
          <p:spPr>
            <a:xfrm>
              <a:off x="1727813" y="84511"/>
              <a:ext cx="1067677" cy="275679"/>
            </a:xfrm>
            <a:custGeom>
              <a:avLst/>
              <a:gdLst/>
              <a:ahLst/>
              <a:cxnLst/>
              <a:rect l="0" t="0" r="0" b="0"/>
              <a:pathLst>
                <a:path w="1067677" h="275679">
                  <a:moveTo>
                    <a:pt x="69863" y="0"/>
                  </a:moveTo>
                  <a:cubicBezTo>
                    <a:pt x="69863" y="0"/>
                    <a:pt x="0" y="0"/>
                    <a:pt x="0" y="69863"/>
                  </a:cubicBezTo>
                  <a:lnTo>
                    <a:pt x="0" y="205816"/>
                  </a:lnTo>
                  <a:cubicBezTo>
                    <a:pt x="0" y="205816"/>
                    <a:pt x="0" y="275679"/>
                    <a:pt x="69863" y="275679"/>
                  </a:cubicBezTo>
                  <a:lnTo>
                    <a:pt x="997814" y="275679"/>
                  </a:lnTo>
                  <a:cubicBezTo>
                    <a:pt x="997814" y="275679"/>
                    <a:pt x="1067677" y="275679"/>
                    <a:pt x="1067677" y="205816"/>
                  </a:cubicBezTo>
                  <a:lnTo>
                    <a:pt x="1067677" y="69863"/>
                  </a:lnTo>
                  <a:cubicBezTo>
                    <a:pt x="1067677" y="69863"/>
                    <a:pt x="1067677" y="0"/>
                    <a:pt x="997814" y="0"/>
                  </a:cubicBezTo>
                  <a:lnTo>
                    <a:pt x="69863" y="0"/>
                  </a:lnTo>
                  <a:close/>
                </a:path>
              </a:pathLst>
            </a:custGeom>
            <a:ln w="12319" cap="rnd">
              <a:round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Rectangle 16668"/>
            <p:cNvSpPr/>
            <p:nvPr/>
          </p:nvSpPr>
          <p:spPr>
            <a:xfrm>
              <a:off x="3229091" y="493922"/>
              <a:ext cx="1752004" cy="184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Працюй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над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витривалістю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16669"/>
            <p:cNvSpPr/>
            <p:nvPr/>
          </p:nvSpPr>
          <p:spPr>
            <a:xfrm>
              <a:off x="3493292" y="617150"/>
              <a:ext cx="1017123" cy="184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під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час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читання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Shape 16670"/>
            <p:cNvSpPr/>
            <p:nvPr/>
          </p:nvSpPr>
          <p:spPr>
            <a:xfrm>
              <a:off x="3167813" y="466118"/>
              <a:ext cx="1427683" cy="311683"/>
            </a:xfrm>
            <a:custGeom>
              <a:avLst/>
              <a:gdLst/>
              <a:ahLst/>
              <a:cxnLst/>
              <a:rect l="0" t="0" r="0" b="0"/>
              <a:pathLst>
                <a:path w="1427683" h="311683">
                  <a:moveTo>
                    <a:pt x="69863" y="0"/>
                  </a:moveTo>
                  <a:cubicBezTo>
                    <a:pt x="69863" y="0"/>
                    <a:pt x="0" y="0"/>
                    <a:pt x="0" y="69863"/>
                  </a:cubicBezTo>
                  <a:lnTo>
                    <a:pt x="0" y="241821"/>
                  </a:lnTo>
                  <a:cubicBezTo>
                    <a:pt x="0" y="241821"/>
                    <a:pt x="0" y="311683"/>
                    <a:pt x="69863" y="311683"/>
                  </a:cubicBezTo>
                  <a:lnTo>
                    <a:pt x="1357821" y="311683"/>
                  </a:lnTo>
                  <a:cubicBezTo>
                    <a:pt x="1357821" y="311683"/>
                    <a:pt x="1427683" y="311683"/>
                    <a:pt x="1427683" y="241821"/>
                  </a:cubicBezTo>
                  <a:lnTo>
                    <a:pt x="1427683" y="69863"/>
                  </a:lnTo>
                  <a:cubicBezTo>
                    <a:pt x="1427683" y="69863"/>
                    <a:pt x="1427683" y="0"/>
                    <a:pt x="1357821" y="0"/>
                  </a:cubicBezTo>
                  <a:lnTo>
                    <a:pt x="69863" y="0"/>
                  </a:lnTo>
                  <a:close/>
                </a:path>
              </a:pathLst>
            </a:custGeom>
            <a:ln w="12319" cap="rnd">
              <a:round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Rectangle 16672"/>
            <p:cNvSpPr/>
            <p:nvPr/>
          </p:nvSpPr>
          <p:spPr>
            <a:xfrm>
              <a:off x="404599" y="555536"/>
              <a:ext cx="1003519" cy="184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Постійно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читай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Shape 16673"/>
            <p:cNvSpPr/>
            <p:nvPr/>
          </p:nvSpPr>
          <p:spPr>
            <a:xfrm>
              <a:off x="251813" y="466118"/>
              <a:ext cx="1067676" cy="311683"/>
            </a:xfrm>
            <a:custGeom>
              <a:avLst/>
              <a:gdLst/>
              <a:ahLst/>
              <a:cxnLst/>
              <a:rect l="0" t="0" r="0" b="0"/>
              <a:pathLst>
                <a:path w="1067676" h="311683">
                  <a:moveTo>
                    <a:pt x="69863" y="0"/>
                  </a:moveTo>
                  <a:cubicBezTo>
                    <a:pt x="69863" y="0"/>
                    <a:pt x="0" y="0"/>
                    <a:pt x="0" y="69863"/>
                  </a:cubicBezTo>
                  <a:lnTo>
                    <a:pt x="0" y="241821"/>
                  </a:lnTo>
                  <a:cubicBezTo>
                    <a:pt x="0" y="241821"/>
                    <a:pt x="0" y="311683"/>
                    <a:pt x="69863" y="311683"/>
                  </a:cubicBezTo>
                  <a:lnTo>
                    <a:pt x="997814" y="311683"/>
                  </a:lnTo>
                  <a:cubicBezTo>
                    <a:pt x="997814" y="311683"/>
                    <a:pt x="1067676" y="311683"/>
                    <a:pt x="1067676" y="241821"/>
                  </a:cubicBezTo>
                  <a:lnTo>
                    <a:pt x="1067676" y="69863"/>
                  </a:lnTo>
                  <a:cubicBezTo>
                    <a:pt x="1067676" y="69863"/>
                    <a:pt x="1067676" y="0"/>
                    <a:pt x="997814" y="0"/>
                  </a:cubicBezTo>
                  <a:lnTo>
                    <a:pt x="69863" y="0"/>
                  </a:lnTo>
                  <a:close/>
                </a:path>
              </a:pathLst>
            </a:custGeom>
            <a:ln w="12319" cap="rnd">
              <a:round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Rectangle 16675"/>
            <p:cNvSpPr/>
            <p:nvPr/>
          </p:nvSpPr>
          <p:spPr>
            <a:xfrm>
              <a:off x="2892494" y="962336"/>
              <a:ext cx="1064996" cy="184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Починай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одразу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Shape 16676"/>
            <p:cNvSpPr/>
            <p:nvPr/>
          </p:nvSpPr>
          <p:spPr>
            <a:xfrm>
              <a:off x="2762812" y="872917"/>
              <a:ext cx="1067676" cy="311683"/>
            </a:xfrm>
            <a:custGeom>
              <a:avLst/>
              <a:gdLst/>
              <a:ahLst/>
              <a:cxnLst/>
              <a:rect l="0" t="0" r="0" b="0"/>
              <a:pathLst>
                <a:path w="1067676" h="311683">
                  <a:moveTo>
                    <a:pt x="69863" y="0"/>
                  </a:moveTo>
                  <a:cubicBezTo>
                    <a:pt x="69863" y="0"/>
                    <a:pt x="0" y="0"/>
                    <a:pt x="0" y="69863"/>
                  </a:cubicBezTo>
                  <a:lnTo>
                    <a:pt x="0" y="241821"/>
                  </a:lnTo>
                  <a:cubicBezTo>
                    <a:pt x="0" y="241821"/>
                    <a:pt x="0" y="311683"/>
                    <a:pt x="69863" y="311683"/>
                  </a:cubicBezTo>
                  <a:lnTo>
                    <a:pt x="997814" y="311683"/>
                  </a:lnTo>
                  <a:cubicBezTo>
                    <a:pt x="997814" y="311683"/>
                    <a:pt x="1067676" y="311683"/>
                    <a:pt x="1067676" y="241821"/>
                  </a:cubicBezTo>
                  <a:lnTo>
                    <a:pt x="1067676" y="69863"/>
                  </a:lnTo>
                  <a:cubicBezTo>
                    <a:pt x="1067676" y="69863"/>
                    <a:pt x="1067676" y="0"/>
                    <a:pt x="997814" y="0"/>
                  </a:cubicBezTo>
                  <a:lnTo>
                    <a:pt x="69863" y="0"/>
                  </a:lnTo>
                  <a:close/>
                </a:path>
              </a:pathLst>
            </a:custGeom>
            <a:ln w="12319" cap="rnd">
              <a:round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Rectangle 16678"/>
            <p:cNvSpPr/>
            <p:nvPr/>
          </p:nvSpPr>
          <p:spPr>
            <a:xfrm>
              <a:off x="950774" y="900722"/>
              <a:ext cx="787984" cy="184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Залишайся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16679"/>
            <p:cNvSpPr/>
            <p:nvPr/>
          </p:nvSpPr>
          <p:spPr>
            <a:xfrm>
              <a:off x="833031" y="1023950"/>
              <a:ext cx="1036954" cy="184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на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одному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місці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Shape 16680"/>
            <p:cNvSpPr/>
            <p:nvPr/>
          </p:nvSpPr>
          <p:spPr>
            <a:xfrm>
              <a:off x="692813" y="872917"/>
              <a:ext cx="1067676" cy="311683"/>
            </a:xfrm>
            <a:custGeom>
              <a:avLst/>
              <a:gdLst/>
              <a:ahLst/>
              <a:cxnLst/>
              <a:rect l="0" t="0" r="0" b="0"/>
              <a:pathLst>
                <a:path w="1067676" h="311683">
                  <a:moveTo>
                    <a:pt x="69863" y="0"/>
                  </a:moveTo>
                  <a:cubicBezTo>
                    <a:pt x="69863" y="0"/>
                    <a:pt x="0" y="0"/>
                    <a:pt x="0" y="69863"/>
                  </a:cubicBezTo>
                  <a:lnTo>
                    <a:pt x="0" y="241821"/>
                  </a:lnTo>
                  <a:cubicBezTo>
                    <a:pt x="0" y="241821"/>
                    <a:pt x="0" y="311683"/>
                    <a:pt x="69863" y="311683"/>
                  </a:cubicBezTo>
                  <a:lnTo>
                    <a:pt x="997814" y="311683"/>
                  </a:lnTo>
                  <a:cubicBezTo>
                    <a:pt x="997814" y="311683"/>
                    <a:pt x="1067676" y="311683"/>
                    <a:pt x="1067676" y="241821"/>
                  </a:cubicBezTo>
                  <a:lnTo>
                    <a:pt x="1067676" y="69863"/>
                  </a:lnTo>
                  <a:cubicBezTo>
                    <a:pt x="1067676" y="69863"/>
                    <a:pt x="1067676" y="0"/>
                    <a:pt x="997814" y="0"/>
                  </a:cubicBezTo>
                  <a:lnTo>
                    <a:pt x="69863" y="0"/>
                  </a:lnTo>
                  <a:close/>
                </a:path>
              </a:pathLst>
            </a:custGeom>
            <a:ln w="12319" cap="rnd">
              <a:round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Rectangle 16682"/>
            <p:cNvSpPr/>
            <p:nvPr/>
          </p:nvSpPr>
          <p:spPr>
            <a:xfrm>
              <a:off x="1986001" y="1169336"/>
              <a:ext cx="717689" cy="1845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Читай</a:t>
              </a:r>
              <a:r>
                <a:rPr lang="uk-UA" sz="950" spc="-3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uk-UA" sz="9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тихо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Shape 16683"/>
            <p:cNvSpPr/>
            <p:nvPr/>
          </p:nvSpPr>
          <p:spPr>
            <a:xfrm>
              <a:off x="1871815" y="1079917"/>
              <a:ext cx="779678" cy="311683"/>
            </a:xfrm>
            <a:custGeom>
              <a:avLst/>
              <a:gdLst/>
              <a:ahLst/>
              <a:cxnLst/>
              <a:rect l="0" t="0" r="0" b="0"/>
              <a:pathLst>
                <a:path w="779678" h="311683">
                  <a:moveTo>
                    <a:pt x="51016" y="0"/>
                  </a:moveTo>
                  <a:cubicBezTo>
                    <a:pt x="51016" y="0"/>
                    <a:pt x="0" y="0"/>
                    <a:pt x="0" y="69863"/>
                  </a:cubicBezTo>
                  <a:lnTo>
                    <a:pt x="0" y="241821"/>
                  </a:lnTo>
                  <a:cubicBezTo>
                    <a:pt x="0" y="241821"/>
                    <a:pt x="0" y="311683"/>
                    <a:pt x="51016" y="311683"/>
                  </a:cubicBezTo>
                  <a:lnTo>
                    <a:pt x="728663" y="311683"/>
                  </a:lnTo>
                  <a:cubicBezTo>
                    <a:pt x="728663" y="311683"/>
                    <a:pt x="779678" y="311683"/>
                    <a:pt x="779678" y="241821"/>
                  </a:cubicBezTo>
                  <a:lnTo>
                    <a:pt x="779678" y="69863"/>
                  </a:lnTo>
                  <a:cubicBezTo>
                    <a:pt x="779678" y="69863"/>
                    <a:pt x="779678" y="0"/>
                    <a:pt x="728663" y="0"/>
                  </a:cubicBezTo>
                  <a:lnTo>
                    <a:pt x="51016" y="0"/>
                  </a:lnTo>
                  <a:close/>
                </a:path>
              </a:pathLst>
            </a:custGeom>
            <a:ln w="12319" cap="rnd">
              <a:round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6684"/>
            <p:cNvSpPr/>
            <p:nvPr/>
          </p:nvSpPr>
          <p:spPr>
            <a:xfrm>
              <a:off x="2243653" y="398758"/>
              <a:ext cx="0" cy="596633"/>
            </a:xfrm>
            <a:custGeom>
              <a:avLst/>
              <a:gdLst/>
              <a:ahLst/>
              <a:cxnLst/>
              <a:rect l="0" t="0" r="0" b="0"/>
              <a:pathLst>
                <a:path h="596633">
                  <a:moveTo>
                    <a:pt x="0" y="0"/>
                  </a:moveTo>
                  <a:lnTo>
                    <a:pt x="0" y="596633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16685"/>
            <p:cNvSpPr/>
            <p:nvPr/>
          </p:nvSpPr>
          <p:spPr>
            <a:xfrm>
              <a:off x="2211243" y="975706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0" y="0"/>
                  </a:moveTo>
                  <a:cubicBezTo>
                    <a:pt x="32410" y="19685"/>
                    <a:pt x="64821" y="0"/>
                    <a:pt x="64821" y="0"/>
                  </a:cubicBezTo>
                  <a:lnTo>
                    <a:pt x="32410" y="890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5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16686"/>
            <p:cNvSpPr/>
            <p:nvPr/>
          </p:nvSpPr>
          <p:spPr>
            <a:xfrm>
              <a:off x="1495268" y="398758"/>
              <a:ext cx="496392" cy="392570"/>
            </a:xfrm>
            <a:custGeom>
              <a:avLst/>
              <a:gdLst/>
              <a:ahLst/>
              <a:cxnLst/>
              <a:rect l="0" t="0" r="0" b="0"/>
              <a:pathLst>
                <a:path w="496392" h="392570">
                  <a:moveTo>
                    <a:pt x="496392" y="0"/>
                  </a:moveTo>
                  <a:lnTo>
                    <a:pt x="0" y="39257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16687"/>
            <p:cNvSpPr/>
            <p:nvPr/>
          </p:nvSpPr>
          <p:spPr>
            <a:xfrm>
              <a:off x="1440852" y="753695"/>
              <a:ext cx="89954" cy="80658"/>
            </a:xfrm>
            <a:custGeom>
              <a:avLst/>
              <a:gdLst/>
              <a:ahLst/>
              <a:cxnLst/>
              <a:rect l="0" t="0" r="0" b="0"/>
              <a:pathLst>
                <a:path w="89954" h="80658">
                  <a:moveTo>
                    <a:pt x="49746" y="0"/>
                  </a:moveTo>
                  <a:cubicBezTo>
                    <a:pt x="54407" y="37630"/>
                    <a:pt x="89954" y="50838"/>
                    <a:pt x="89954" y="50838"/>
                  </a:cubicBezTo>
                  <a:lnTo>
                    <a:pt x="0" y="80658"/>
                  </a:lnTo>
                  <a:lnTo>
                    <a:pt x="49746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5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16688"/>
            <p:cNvSpPr/>
            <p:nvPr/>
          </p:nvSpPr>
          <p:spPr>
            <a:xfrm>
              <a:off x="2510046" y="398758"/>
              <a:ext cx="496392" cy="392570"/>
            </a:xfrm>
            <a:custGeom>
              <a:avLst/>
              <a:gdLst/>
              <a:ahLst/>
              <a:cxnLst/>
              <a:rect l="0" t="0" r="0" b="0"/>
              <a:pathLst>
                <a:path w="496392" h="392570">
                  <a:moveTo>
                    <a:pt x="0" y="0"/>
                  </a:moveTo>
                  <a:lnTo>
                    <a:pt x="496392" y="39257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16689"/>
            <p:cNvSpPr/>
            <p:nvPr/>
          </p:nvSpPr>
          <p:spPr>
            <a:xfrm>
              <a:off x="2970898" y="753695"/>
              <a:ext cx="89954" cy="80658"/>
            </a:xfrm>
            <a:custGeom>
              <a:avLst/>
              <a:gdLst/>
              <a:ahLst/>
              <a:cxnLst/>
              <a:rect l="0" t="0" r="0" b="0"/>
              <a:pathLst>
                <a:path w="89954" h="80658">
                  <a:moveTo>
                    <a:pt x="40208" y="0"/>
                  </a:moveTo>
                  <a:lnTo>
                    <a:pt x="89954" y="80658"/>
                  </a:lnTo>
                  <a:lnTo>
                    <a:pt x="0" y="50838"/>
                  </a:lnTo>
                  <a:cubicBezTo>
                    <a:pt x="0" y="50838"/>
                    <a:pt x="35547" y="37630"/>
                    <a:pt x="40208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5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16690"/>
            <p:cNvSpPr/>
            <p:nvPr/>
          </p:nvSpPr>
          <p:spPr>
            <a:xfrm>
              <a:off x="2825543" y="333211"/>
              <a:ext cx="247256" cy="142913"/>
            </a:xfrm>
            <a:custGeom>
              <a:avLst/>
              <a:gdLst/>
              <a:ahLst/>
              <a:cxnLst/>
              <a:rect l="0" t="0" r="0" b="0"/>
              <a:pathLst>
                <a:path w="247256" h="142913">
                  <a:moveTo>
                    <a:pt x="0" y="0"/>
                  </a:moveTo>
                  <a:lnTo>
                    <a:pt x="247256" y="142913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16691"/>
            <p:cNvSpPr/>
            <p:nvPr/>
          </p:nvSpPr>
          <p:spPr>
            <a:xfrm>
              <a:off x="3039532" y="438207"/>
              <a:ext cx="93320" cy="72631"/>
            </a:xfrm>
            <a:custGeom>
              <a:avLst/>
              <a:gdLst/>
              <a:ahLst/>
              <a:cxnLst/>
              <a:rect l="0" t="0" r="0" b="0"/>
              <a:pathLst>
                <a:path w="93320" h="72631">
                  <a:moveTo>
                    <a:pt x="32436" y="0"/>
                  </a:moveTo>
                  <a:lnTo>
                    <a:pt x="93320" y="72631"/>
                  </a:lnTo>
                  <a:lnTo>
                    <a:pt x="0" y="56121"/>
                  </a:lnTo>
                  <a:cubicBezTo>
                    <a:pt x="0" y="56121"/>
                    <a:pt x="33261" y="37922"/>
                    <a:pt x="32436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5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16692"/>
            <p:cNvSpPr/>
            <p:nvPr/>
          </p:nvSpPr>
          <p:spPr>
            <a:xfrm>
              <a:off x="1438309" y="333211"/>
              <a:ext cx="247256" cy="142913"/>
            </a:xfrm>
            <a:custGeom>
              <a:avLst/>
              <a:gdLst/>
              <a:ahLst/>
              <a:cxnLst/>
              <a:rect l="0" t="0" r="0" b="0"/>
              <a:pathLst>
                <a:path w="247256" h="142913">
                  <a:moveTo>
                    <a:pt x="247256" y="0"/>
                  </a:moveTo>
                  <a:lnTo>
                    <a:pt x="0" y="142913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16693"/>
            <p:cNvSpPr/>
            <p:nvPr/>
          </p:nvSpPr>
          <p:spPr>
            <a:xfrm>
              <a:off x="1378257" y="438207"/>
              <a:ext cx="93320" cy="72631"/>
            </a:xfrm>
            <a:custGeom>
              <a:avLst/>
              <a:gdLst/>
              <a:ahLst/>
              <a:cxnLst/>
              <a:rect l="0" t="0" r="0" b="0"/>
              <a:pathLst>
                <a:path w="93320" h="72631">
                  <a:moveTo>
                    <a:pt x="60884" y="0"/>
                  </a:moveTo>
                  <a:cubicBezTo>
                    <a:pt x="60058" y="37922"/>
                    <a:pt x="93320" y="56121"/>
                    <a:pt x="93320" y="56121"/>
                  </a:cubicBezTo>
                  <a:lnTo>
                    <a:pt x="0" y="72631"/>
                  </a:lnTo>
                  <a:lnTo>
                    <a:pt x="60884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5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6694"/>
            <p:cNvSpPr/>
            <p:nvPr/>
          </p:nvSpPr>
          <p:spPr>
            <a:xfrm>
              <a:off x="0" y="0"/>
              <a:ext cx="4847298" cy="1476108"/>
            </a:xfrm>
            <a:custGeom>
              <a:avLst/>
              <a:gdLst/>
              <a:ahLst/>
              <a:cxnLst/>
              <a:rect l="0" t="0" r="0" b="0"/>
              <a:pathLst>
                <a:path w="4847298" h="1476108">
                  <a:moveTo>
                    <a:pt x="0" y="1476108"/>
                  </a:moveTo>
                  <a:lnTo>
                    <a:pt x="4847298" y="1476108"/>
                  </a:lnTo>
                  <a:lnTo>
                    <a:pt x="4847298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85B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Rectangle 16695"/>
            <p:cNvSpPr/>
            <p:nvPr/>
          </p:nvSpPr>
          <p:spPr>
            <a:xfrm>
              <a:off x="3121045" y="77650"/>
              <a:ext cx="2225619" cy="1677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 b="1">
                  <a:solidFill>
                    <a:srgbClr val="999A9A"/>
                  </a:solidFill>
                  <a:effectLst/>
                  <a:latin typeface="Candara" panose="020E0502030303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«Я-СХЕМА» ДЛЯ КОМПОНЕНТА 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16696"/>
            <p:cNvSpPr/>
            <p:nvPr/>
          </p:nvSpPr>
          <p:spPr>
            <a:xfrm>
              <a:off x="3598019" y="236400"/>
              <a:ext cx="1558392" cy="1677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000" b="1">
                  <a:solidFill>
                    <a:srgbClr val="999A9A"/>
                  </a:solidFill>
                  <a:effectLst/>
                  <a:latin typeface="Candara" panose="020E0502030303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«ЧИТАННЯ ДЛЯ СЕБЕ»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6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11484" r="19707" b="6252"/>
          <a:stretch/>
        </p:blipFill>
        <p:spPr bwMode="auto">
          <a:xfrm>
            <a:off x="3195117" y="1052737"/>
            <a:ext cx="6048672" cy="450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61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47528" y="1484785"/>
            <a:ext cx="50405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САМОСТІЙНО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обирають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книгу (текст)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Читають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часу.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прочитаного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9696" y="397371"/>
            <a:ext cx="5455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Читання для себе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7222678" y="1196752"/>
            <a:ext cx="3419872" cy="194421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читаю для себе! </a:t>
            </a:r>
          </a:p>
          <a:p>
            <a:pPr algn="ctr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дізнатись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цікавого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корисного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715355"/>
            <a:ext cx="4176464" cy="192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75520" y="3861049"/>
            <a:ext cx="785080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Учитель: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Допомагає учням обирати книжку, тренувати витривалість, працює</a:t>
            </a:r>
          </a:p>
          <a:p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індивідуально чи з групою дітей.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ЧИТАННЯ ДЛЯ СЕБЕ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20965" y="1628801"/>
            <a:ext cx="4068636" cy="382937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свідомо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гарно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обираю книгу (текст) для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починаю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залишаюсь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одному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тримаю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поставу.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тримаю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книгу.</a:t>
            </a:r>
          </a:p>
          <a:p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перевіряю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розумію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використовую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читаю.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 ЧИТАЮ ВЕСЬ ВІДВЕДЕНИЙ ЧАС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5" t="9268" r="20218" b="9270"/>
          <a:stretch/>
        </p:blipFill>
        <p:spPr bwMode="auto">
          <a:xfrm>
            <a:off x="5879976" y="1700809"/>
            <a:ext cx="4788024" cy="375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1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Письмо для себе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6744072" y="1628800"/>
            <a:ext cx="3888432" cy="158417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письмово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висловлюю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думки,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</a:t>
            </a:r>
          </a:p>
          <a:p>
            <a:pPr algn="ctr"/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501009"/>
            <a:ext cx="3513286" cy="234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424055" cy="402256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92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228998"/>
          </a:xfrm>
        </p:spPr>
        <p:txBody>
          <a:bodyPr>
            <a:no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ПИСЬМО ДЛЯ СЕБЕ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47528" y="1700808"/>
            <a:ext cx="4038600" cy="29523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беру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і тихо. </a:t>
            </a:r>
          </a:p>
          <a:p>
            <a:pPr algn="ctr"/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залишаюсь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одному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починаю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застосовую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слова,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вивчені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правила і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жанри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ПРАЦЮЮ ВЕСЬ ВІДВЕДЕНИЙ ЧАС!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прибираю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1412777"/>
            <a:ext cx="4038600" cy="41330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орієнтовні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теми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сьогодні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вчора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у мене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цікавого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мене гарного?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мене поганого?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Про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мрію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таке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добро?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Яку добру справу я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зробив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Який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урок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сподобався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чому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Який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урок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сподобався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чому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таке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дружба?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4797152"/>
            <a:ext cx="235941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48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Що таке інтеграція?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https://PollEv.com/free_text_polls/T6KU5wEkNa4X8wRzwtwMz/respond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99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5680" y="188641"/>
            <a:ext cx="6264696" cy="1470025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ЧИТАННЯ ДЛЯ КОГОСЬ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3552" y="1772816"/>
            <a:ext cx="4464496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Об’єднуються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пари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читають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книжки (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тексти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прочитаного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учитель 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3552" y="3284984"/>
            <a:ext cx="4608512" cy="201622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тексти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(книжки) для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      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Об’єднує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пари .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час для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усвідомленням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прочитаного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індивідуально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малій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4" y="2276872"/>
            <a:ext cx="2667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1704" y="332656"/>
            <a:ext cx="5832648" cy="144016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ЧИТАННЯ ДЛЯ КОГОСЬ</a:t>
            </a:r>
            <a:br>
              <a:rPr lang="uk-UA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(Оцінювання і </a:t>
            </a:r>
            <a:r>
              <a:rPr lang="uk-UA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взаємооцінювання</a:t>
            </a:r>
            <a:r>
              <a:rPr lang="uk-UA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5560" y="2060848"/>
            <a:ext cx="4248472" cy="302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 добре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дружно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працюємо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разом 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починаємо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дивляться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книжку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читаємо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(абзац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сторінку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залишаємось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одному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контролюємо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голос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допомагаємо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один одному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прочитане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 ЧИТАЄМО ВЕСЬ ВІДВЕДЕНИЙ ЧАС! </a:t>
            </a:r>
          </a:p>
        </p:txBody>
      </p:sp>
      <p:pic>
        <p:nvPicPr>
          <p:cNvPr id="2052" name="Picture 4" descr="Інтеграція навичок “Щоденні 5”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2060848"/>
            <a:ext cx="3600400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9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7688" y="332657"/>
            <a:ext cx="5904656" cy="1470025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СЛУХАННЯ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9" y="1772816"/>
            <a:ext cx="286511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63552" y="1700808"/>
            <a:ext cx="446449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Слухають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учителя, друга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аудіофайли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інтерпретацію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прослуханого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3552" y="3140968"/>
            <a:ext cx="4608512" cy="223224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слухання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сюжетні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твори,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аудіозаписи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.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усвідомленням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почутого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слухання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•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індивідуально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малій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22992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9696" y="332657"/>
            <a:ext cx="5688632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СЛУХАННЯ (</a:t>
            </a:r>
            <a:r>
              <a:rPr lang="uk-UA" b="1" dirty="0" err="1" smtClean="0">
                <a:solidFill>
                  <a:srgbClr val="00B0F0"/>
                </a:solidFill>
              </a:rPr>
              <a:t>Самооцінювання</a:t>
            </a:r>
            <a:r>
              <a:rPr lang="uk-UA" b="1" dirty="0" smtClean="0">
                <a:solidFill>
                  <a:srgbClr val="00B0F0"/>
                </a:solidFill>
              </a:rPr>
              <a:t>)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7568" y="2060848"/>
            <a:ext cx="4248472" cy="3168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спокійно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починаю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весь час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залишаюсь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одному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використовую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почутого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використовую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записи,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рекомендує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учитель 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ПРАЦЮЮ ВЕСЬ ВІДВЕДЕНИЙ ЧАС!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прибираю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23554" name="Picture 2" descr="Інтеграція навичок “Щоденні 5”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772817"/>
            <a:ext cx="3561928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0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9696" y="188641"/>
            <a:ext cx="5760640" cy="1470025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РОБОТА ЗІ СЛОВАМИ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1916832"/>
            <a:ext cx="3096344" cy="351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19536" y="1700808"/>
            <a:ext cx="4752528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Тренуються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слова,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сполучення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Навчаються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пояснювати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добирати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слова на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задану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тему, практично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ознайомлюються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синонімами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антонімами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практикуються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вживанні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письмовому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мовленні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Прописують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викладають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виліплюють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розфарбовують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9536" y="3717032"/>
            <a:ext cx="4536504" cy="151216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Учитель: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Добирає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тексти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Добирає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словники.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Розміщує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слова на «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стіні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індивідуально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малій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9696" y="332657"/>
            <a:ext cx="5400600" cy="1470025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РОБОТА ЗІ СЛОВАМИ (</a:t>
            </a:r>
            <a:r>
              <a:rPr lang="uk-UA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9576" y="1700808"/>
            <a:ext cx="3816424" cy="3528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buFont typeface="Arial" pitchFamily="34" charset="0"/>
              <a:buChar char="•"/>
            </a:pPr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беру матеріали швидко і тихо.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одразу починаю працювати.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Під час роботи залишаюсь на одному місці.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виконую все правильно і охайно.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можу використовувати різні словники.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Під час роботи я дотримуюсь інструкції.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ПРАЦЮЮ ВЕСЬ ВІДВЕДЕНИЙ ЧАС!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прибираю всі матеріали на місце. 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5602" name="Picture 2" descr="Методична система &quot;Щоденні 5&quot; для розвитку мовл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700808"/>
            <a:ext cx="3772694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08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лог Оксани Волочай вчителя початкових класів : Щоденні 3. Щоденні 5"/>
          <p:cNvPicPr/>
          <p:nvPr/>
        </p:nvPicPr>
        <p:blipFill>
          <a:blip r:embed="rId2" cstate="print"/>
          <a:srcRect l="5263" r="15038"/>
          <a:stretch>
            <a:fillRect/>
          </a:stretch>
        </p:blipFill>
        <p:spPr bwMode="auto">
          <a:xfrm>
            <a:off x="2666976" y="642918"/>
            <a:ext cx="800102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8301" t="18299" r="60257" b="8763"/>
          <a:stretch>
            <a:fillRect/>
          </a:stretch>
        </p:blipFill>
        <p:spPr bwMode="auto">
          <a:xfrm>
            <a:off x="152400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Результат пошуку зображень за запитом &quot;care childre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8"/>
          <a:stretch>
            <a:fillRect/>
          </a:stretch>
        </p:blipFill>
        <p:spPr bwMode="auto">
          <a:xfrm>
            <a:off x="7620000" y="5339328"/>
            <a:ext cx="3048000" cy="151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81356" y="357166"/>
            <a:ext cx="6829444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Щоденні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математики, яку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Гейл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Джоан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Мозер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технологія,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яка допомагає реалізувати на практиці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– орієнтовану модель навчання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та засади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педагогіки партнерства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Використовуються,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щоб навчити дітей бути самостійними під час вивчення математики, а також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розвивати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 школярів наполегливість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витримку,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відповідальність, самостійність.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0321" t="32390" r="46785" b="49371"/>
          <a:stretch>
            <a:fillRect/>
          </a:stretch>
        </p:blipFill>
        <p:spPr bwMode="auto">
          <a:xfrm>
            <a:off x="8882083" y="6000768"/>
            <a:ext cx="178591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8301" t="18299" r="60257" b="8763"/>
          <a:stretch>
            <a:fillRect/>
          </a:stretch>
        </p:blipFill>
        <p:spPr bwMode="auto">
          <a:xfrm>
            <a:off x="152400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6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9654" y="2000240"/>
            <a:ext cx="7715304" cy="5214974"/>
          </a:xfrm>
        </p:spPr>
        <p:txBody>
          <a:bodyPr>
            <a:normAutofit/>
          </a:bodyPr>
          <a:lstStyle/>
          <a:p>
            <a:pPr indent="17463" algn="just">
              <a:buNone/>
            </a:pPr>
            <a:r>
              <a:rPr lang="ru-RU" sz="195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Математика разом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, так само як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195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195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маніпулятивними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предметами.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залучає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самостійних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партнерами, так само як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спонукає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вирішенні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лічби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ігрові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463" algn="just">
              <a:buNone/>
            </a:pP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На початку нового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математичного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блоку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, переглядом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практикою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продовжувати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викладеного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бачити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ми не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забуваємо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попередній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тому,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розпочали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вивчати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тему.</a:t>
            </a:r>
          </a:p>
          <a:p>
            <a:pPr indent="17463" algn="just">
              <a:buNone/>
            </a:pP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разом,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включати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комп’ютерів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планшетів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самостійної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t="10274"/>
          <a:stretch>
            <a:fillRect/>
          </a:stretch>
        </p:blipFill>
        <p:spPr bwMode="auto">
          <a:xfrm>
            <a:off x="1524000" y="0"/>
            <a:ext cx="492919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28301" t="18299" r="61971" b="8763"/>
          <a:stretch>
            <a:fillRect/>
          </a:stretch>
        </p:blipFill>
        <p:spPr bwMode="auto">
          <a:xfrm>
            <a:off x="9046016" y="0"/>
            <a:ext cx="1621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5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0262" t="26211" r="42437" b="23647"/>
          <a:stretch>
            <a:fillRect/>
          </a:stretch>
        </p:blipFill>
        <p:spPr bwMode="auto">
          <a:xfrm>
            <a:off x="1952596" y="1500174"/>
            <a:ext cx="664373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2174" t="10274" b="27846"/>
          <a:stretch>
            <a:fillRect/>
          </a:stretch>
        </p:blipFill>
        <p:spPr bwMode="auto">
          <a:xfrm>
            <a:off x="1524000" y="0"/>
            <a:ext cx="278605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8301" t="18299" r="61971" b="8763"/>
          <a:stretch>
            <a:fillRect/>
          </a:stretch>
        </p:blipFill>
        <p:spPr bwMode="auto">
          <a:xfrm>
            <a:off x="9046016" y="0"/>
            <a:ext cx="1621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 l="8338" t="34473" r="40513" b="31909"/>
          <a:stretch>
            <a:fillRect/>
          </a:stretch>
        </p:blipFill>
        <p:spPr bwMode="auto">
          <a:xfrm>
            <a:off x="6096000" y="5357826"/>
            <a:ext cx="435771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5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2234"/>
            <a:ext cx="9144000" cy="12748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4400" b="1" dirty="0"/>
              <a:t>1. Інтеграція в освіті. Інтегроване навчання</a:t>
            </a:r>
            <a:r>
              <a:rPr lang="uk-UA" sz="4400" b="1" dirty="0" smtClean="0"/>
              <a:t>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9685" y="1977082"/>
            <a:ext cx="10527957" cy="4522573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Сучасній людині необхідні: 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uk-UA" dirty="0">
                <a:solidFill>
                  <a:schemeClr val="bg1"/>
                </a:solidFill>
              </a:rPr>
              <a:t>1) цілісний світогляд, цілісне сприйняття світу;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uk-UA" dirty="0">
                <a:solidFill>
                  <a:schemeClr val="bg1"/>
                </a:solidFill>
              </a:rPr>
              <a:t>2) такі навички, як критичне мислення, прогнозування, висунення гіпотез, порівняння й зіставлення, узагальнення, оцінка суперечностей, вибір альтернативи, ухвалення обґрунтованих рішень, повага та розуміння думок інших, донесення власної думки, уміння співпрацювати, логічне конструювання висловлювань, використання засвоєної інформації в нових ситуаціях.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1158" y="4773602"/>
            <a:ext cx="7286644" cy="4168797"/>
          </a:xfrm>
        </p:spPr>
        <p:txBody>
          <a:bodyPr>
            <a:normAutofit/>
          </a:bodyPr>
          <a:lstStyle/>
          <a:p>
            <a:pPr indent="17463">
              <a:lnSpc>
                <a:spcPct val="110000"/>
              </a:lnSpc>
              <a:buNone/>
            </a:pP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Компонент «</a:t>
            </a:r>
            <a:r>
              <a:rPr lang="ru-RU" sz="2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Математичне</a:t>
            </a: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письмо»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час,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виражають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думки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працюючи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певними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математичними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математичним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виразами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цифрами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числами, задачами,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5943"/>
          <a:stretch>
            <a:fillRect/>
          </a:stretch>
        </p:blipFill>
        <p:spPr bwMode="auto">
          <a:xfrm>
            <a:off x="1524000" y="0"/>
            <a:ext cx="378618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8301" t="18299" r="61971" b="8763"/>
          <a:stretch>
            <a:fillRect/>
          </a:stretch>
        </p:blipFill>
        <p:spPr bwMode="auto">
          <a:xfrm>
            <a:off x="9046016" y="0"/>
            <a:ext cx="1621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10262" t="26211" r="42437" b="36467"/>
          <a:stretch>
            <a:fillRect/>
          </a:stretch>
        </p:blipFill>
        <p:spPr bwMode="auto">
          <a:xfrm>
            <a:off x="2452662" y="1357298"/>
            <a:ext cx="642942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93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20129"/>
            <a:ext cx="9144000" cy="202650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uk-UA" sz="2700" i="1" dirty="0"/>
              <a:t>І</a:t>
            </a:r>
            <a:r>
              <a:rPr lang="uk-UA" sz="2700" i="1" dirty="0" smtClean="0"/>
              <a:t>нтеграція </a:t>
            </a:r>
            <a:r>
              <a:rPr lang="uk-UA" sz="2700" i="1" dirty="0"/>
              <a:t>(від лат. </a:t>
            </a:r>
            <a:r>
              <a:rPr lang="en-US" sz="2700" i="1" dirty="0"/>
              <a:t>Integer</a:t>
            </a:r>
            <a:r>
              <a:rPr lang="uk-UA" sz="2700" i="1" dirty="0"/>
              <a:t> – повний, цілісний)</a:t>
            </a:r>
            <a:r>
              <a:rPr lang="uk-UA" sz="2700" b="1" i="1" dirty="0" smtClean="0"/>
              <a:t/>
            </a:r>
            <a:br>
              <a:rPr lang="uk-UA" sz="2700" b="1" i="1" dirty="0" smtClean="0"/>
            </a:br>
            <a:r>
              <a:rPr lang="uk-UA" sz="3100" b="1" dirty="0" smtClean="0"/>
              <a:t>Інтегроване навчання </a:t>
            </a:r>
            <a:r>
              <a:rPr lang="uk-UA" sz="3100" dirty="0" smtClean="0"/>
              <a:t>– це навчання, яке ґрунтується на комплексному підході. Освіту розглядають крізь призму загальної картини світу, а не поділяють на окремі дисципліни.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792627"/>
            <a:ext cx="9144000" cy="3707027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just"/>
            <a:r>
              <a:rPr lang="uk-UA" sz="3200" i="1" dirty="0" smtClean="0">
                <a:solidFill>
                  <a:srgbClr val="FFC000"/>
                </a:solidFill>
              </a:rPr>
              <a:t>Предметні </a:t>
            </a:r>
            <a:r>
              <a:rPr lang="uk-UA" sz="3200" i="1" dirty="0">
                <a:solidFill>
                  <a:srgbClr val="FFC000"/>
                </a:solidFill>
              </a:rPr>
              <a:t>межі (роздільники) зникають, коли вчителі заохочують учнів встановлювати зв’язки між навчальними дисциплінами і спиратися на знання і навички з кількох освітніх галузей. </a:t>
            </a:r>
            <a:endParaRPr lang="uk-UA" sz="3200" i="1" dirty="0" smtClean="0">
              <a:solidFill>
                <a:srgbClr val="FFC000"/>
              </a:solidFill>
            </a:endParaRP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https://www.youtube.com/watch?v=nmnKMThQdGE</a:t>
            </a:r>
          </a:p>
          <a:p>
            <a:pPr algn="just"/>
            <a:endParaRPr lang="ru-RU" sz="3200" dirty="0">
              <a:solidFill>
                <a:srgbClr val="FFC000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20130"/>
            <a:ext cx="9596582" cy="678997"/>
          </a:xfrm>
        </p:spPr>
        <p:txBody>
          <a:bodyPr>
            <a:normAutofit/>
          </a:bodyPr>
          <a:lstStyle/>
          <a:p>
            <a:r>
              <a:rPr lang="ru-RU" sz="3200" dirty="0" err="1"/>
              <a:t>Інтеграція</a:t>
            </a:r>
            <a:r>
              <a:rPr lang="ru-RU" sz="3200" dirty="0"/>
              <a:t> в </a:t>
            </a:r>
            <a:r>
              <a:rPr lang="ru-RU" sz="3200" dirty="0" err="1"/>
              <a:t>дидактиці</a:t>
            </a:r>
            <a:r>
              <a:rPr lang="ru-RU" sz="3200" dirty="0"/>
              <a:t> </a:t>
            </a:r>
            <a:r>
              <a:rPr lang="ru-RU" sz="3200" dirty="0" err="1"/>
              <a:t>розглядається</a:t>
            </a:r>
            <a:r>
              <a:rPr lang="ru-RU" sz="3200" dirty="0"/>
              <a:t> у </a:t>
            </a:r>
            <a:r>
              <a:rPr lang="ru-RU" sz="3200" dirty="0" err="1"/>
              <a:t>двох</a:t>
            </a:r>
            <a:r>
              <a:rPr lang="ru-RU" sz="3200" dirty="0"/>
              <a:t> аспектах: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9418" y="1320801"/>
            <a:ext cx="9485745" cy="2142835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) як мета </a:t>
            </a:r>
            <a:r>
              <a:rPr lang="ru-RU" dirty="0" err="1">
                <a:solidFill>
                  <a:schemeClr val="bg1"/>
                </a:solidFill>
              </a:rPr>
              <a:t>навчання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базується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створенні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цілісної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уяви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навколишній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</a:t>
            </a:r>
            <a:r>
              <a:rPr lang="ru-RU" dirty="0">
                <a:solidFill>
                  <a:schemeClr val="bg1"/>
                </a:solidFill>
              </a:rPr>
              <a:t> як </a:t>
            </a:r>
            <a:r>
              <a:rPr lang="ru-RU" dirty="0" err="1">
                <a:solidFill>
                  <a:schemeClr val="bg1"/>
                </a:solidFill>
              </a:rPr>
              <a:t>єдине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ціле</a:t>
            </a:r>
            <a:r>
              <a:rPr lang="ru-RU" dirty="0">
                <a:solidFill>
                  <a:schemeClr val="bg1"/>
                </a:solidFill>
              </a:rPr>
              <a:t>, у </a:t>
            </a:r>
            <a:r>
              <a:rPr lang="ru-RU" dirty="0" err="1">
                <a:solidFill>
                  <a:schemeClr val="bg1"/>
                </a:solidFill>
              </a:rPr>
              <a:t>якому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елементи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взаємозв’язані</a:t>
            </a:r>
            <a:r>
              <a:rPr lang="ru-RU" dirty="0">
                <a:solidFill>
                  <a:schemeClr val="bg1"/>
                </a:solidFill>
              </a:rPr>
              <a:t>; </a:t>
            </a:r>
          </a:p>
          <a:p>
            <a:pPr algn="just"/>
            <a:r>
              <a:rPr lang="uk-UA" dirty="0">
                <a:solidFill>
                  <a:schemeClr val="bg1"/>
                </a:solidFill>
              </a:rPr>
              <a:t>2) як засіб навчання, що орієнтований на зближення предметних знань, установлення між ними взаємозв’язків.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68581" y="3602057"/>
            <a:ext cx="9596582" cy="6789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Інтеграція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шляхами: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23999" y="4419475"/>
            <a:ext cx="9485745" cy="214283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створення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інтегрованих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курсів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uk-UA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розроблення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нових</a:t>
            </a:r>
            <a:r>
              <a:rPr lang="ru-RU" dirty="0">
                <a:solidFill>
                  <a:schemeClr val="bg1"/>
                </a:solidFill>
              </a:rPr>
              <a:t> форм </a:t>
            </a:r>
            <a:r>
              <a:rPr lang="ru-RU" dirty="0" err="1" smtClean="0">
                <a:solidFill>
                  <a:schemeClr val="bg1"/>
                </a:solidFill>
              </a:rPr>
              <a:t>уроків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uk-UA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упровадження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навчальних</a:t>
            </a:r>
            <a:r>
              <a:rPr lang="ru-RU" dirty="0">
                <a:solidFill>
                  <a:schemeClr val="bg1"/>
                </a:solidFill>
              </a:rPr>
              <a:t> про</a:t>
            </a:r>
            <a:r>
              <a:rPr lang="uk-UA" dirty="0">
                <a:solidFill>
                  <a:schemeClr val="bg1"/>
                </a:solidFill>
              </a:rPr>
              <a:t>є</a:t>
            </a:r>
            <a:r>
              <a:rPr lang="ru-RU" dirty="0" err="1">
                <a:solidFill>
                  <a:schemeClr val="bg1"/>
                </a:solidFill>
              </a:rPr>
              <a:t>ктів</a:t>
            </a:r>
            <a:r>
              <a:rPr lang="ru-RU" dirty="0">
                <a:solidFill>
                  <a:schemeClr val="bg1"/>
                </a:solidFill>
              </a:rPr>
              <a:t>; </a:t>
            </a:r>
          </a:p>
          <a:p>
            <a:pPr algn="just"/>
            <a:r>
              <a:rPr lang="uk-UA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організація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тематичних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днів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тижнів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2234"/>
            <a:ext cx="9144000" cy="12748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dirty="0" smtClean="0">
                <a:solidFill>
                  <a:srgbClr val="FF0000"/>
                </a:solidFill>
              </a:rPr>
              <a:t>Види інтеграції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77082"/>
            <a:ext cx="9144000" cy="4522573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uk-UA" sz="3600" b="1" dirty="0" err="1" smtClean="0"/>
              <a:t>Внутрішньопредметна</a:t>
            </a:r>
            <a:r>
              <a:rPr lang="uk-UA" sz="3600" b="1" dirty="0" smtClean="0"/>
              <a:t> (послідовна) інтеграція : </a:t>
            </a:r>
          </a:p>
          <a:p>
            <a:r>
              <a:rPr lang="uk-UA" sz="3600" dirty="0" smtClean="0">
                <a:solidFill>
                  <a:schemeClr val="bg1"/>
                </a:solidFill>
              </a:rPr>
              <a:t>вчитель </a:t>
            </a:r>
            <a:r>
              <a:rPr lang="uk-UA" sz="3600" dirty="0">
                <a:solidFill>
                  <a:schemeClr val="bg1"/>
                </a:solidFill>
              </a:rPr>
              <a:t>встановлює зв’язки між блоками навчальної інформації (чи окремими темами) у межах кожного навчального </a:t>
            </a:r>
            <a:r>
              <a:rPr lang="uk-UA" sz="3600" dirty="0" smtClean="0">
                <a:solidFill>
                  <a:schemeClr val="bg1"/>
                </a:solidFill>
              </a:rPr>
              <a:t>предмета</a:t>
            </a:r>
          </a:p>
          <a:p>
            <a:r>
              <a:rPr lang="uk-UA" sz="3600" b="1" dirty="0" smtClean="0"/>
              <a:t>Міжпредметна інтеграція: </a:t>
            </a:r>
          </a:p>
          <a:p>
            <a:r>
              <a:rPr lang="uk-UA" sz="3600" dirty="0" smtClean="0">
                <a:solidFill>
                  <a:schemeClr val="bg1"/>
                </a:solidFill>
              </a:rPr>
              <a:t>вчитель </a:t>
            </a:r>
            <a:r>
              <a:rPr lang="uk-UA" sz="3600" dirty="0">
                <a:solidFill>
                  <a:schemeClr val="bg1"/>
                </a:solidFill>
              </a:rPr>
              <a:t>установлює зв’язки між окремими навчальними дисциплінами</a:t>
            </a:r>
            <a:endParaRPr lang="uk-UA" sz="36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2234"/>
            <a:ext cx="9144000" cy="12748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2700" b="1" i="1" dirty="0"/>
              <a:t>Інтегроване навчання дає змогу вчителю та учням «виходити» за межі окремого навчального предмета (окремої освітньої галузі) та сприяє формуванню в дітей цілісної картини світу</a:t>
            </a:r>
            <a:r>
              <a:rPr lang="uk-UA" sz="2700" i="1" dirty="0"/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09801"/>
            <a:ext cx="9144000" cy="4289854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</a:rPr>
              <a:t>Учні зможуть:</a:t>
            </a:r>
            <a:endParaRPr lang="ru-RU" sz="2800" b="1" dirty="0">
              <a:solidFill>
                <a:schemeClr val="bg1"/>
              </a:solidFill>
            </a:endParaRPr>
          </a:p>
          <a:p>
            <a:pPr lvl="0" algn="just" fontAlgn="base"/>
            <a:r>
              <a:rPr lang="uk-UA" sz="2800" b="1" dirty="0">
                <a:solidFill>
                  <a:schemeClr val="bg1"/>
                </a:solidFill>
              </a:rPr>
              <a:t>краще зрозуміти сутність об'єкта чи явища в контекстах різних навчальних предметів та сформувати цілісне уявлення про них;</a:t>
            </a:r>
            <a:endParaRPr lang="ru-RU" sz="2800" b="1" dirty="0">
              <a:solidFill>
                <a:schemeClr val="bg1"/>
              </a:solidFill>
            </a:endParaRPr>
          </a:p>
          <a:p>
            <a:pPr lvl="0" algn="just" fontAlgn="base"/>
            <a:r>
              <a:rPr lang="uk-UA" sz="2800" b="1" dirty="0">
                <a:solidFill>
                  <a:schemeClr val="bg1"/>
                </a:solidFill>
              </a:rPr>
              <a:t>глибше зрозуміти ключові ідеї з огляду на їх аналіз із різних точок зору; </a:t>
            </a:r>
            <a:endParaRPr lang="ru-RU" sz="2800" b="1" dirty="0">
              <a:solidFill>
                <a:schemeClr val="bg1"/>
              </a:solidFill>
            </a:endParaRPr>
          </a:p>
          <a:p>
            <a:pPr lvl="0" algn="just" fontAlgn="base"/>
            <a:r>
              <a:rPr lang="uk-UA" sz="2800" b="1" dirty="0">
                <a:solidFill>
                  <a:schemeClr val="bg1"/>
                </a:solidFill>
              </a:rPr>
              <a:t>краще оцінити, як використати набуті ідеї та навички  в  життєвих ситуаціях;</a:t>
            </a:r>
            <a:endParaRPr lang="ru-RU" sz="2800" b="1" dirty="0">
              <a:solidFill>
                <a:schemeClr val="bg1"/>
              </a:solidFill>
            </a:endParaRPr>
          </a:p>
          <a:p>
            <a:pPr lvl="0" algn="just" fontAlgn="base"/>
            <a:r>
              <a:rPr lang="uk-UA" sz="2800" b="1" dirty="0">
                <a:solidFill>
                  <a:schemeClr val="bg1"/>
                </a:solidFill>
              </a:rPr>
              <a:t>системно мислити. </a:t>
            </a:r>
            <a:endParaRPr lang="ru-RU" sz="280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2234"/>
            <a:ext cx="9144000" cy="729402"/>
          </a:xfrm>
        </p:spPr>
        <p:txBody>
          <a:bodyPr>
            <a:noAutofit/>
          </a:bodyPr>
          <a:lstStyle/>
          <a:p>
            <a:r>
              <a:rPr lang="uk-UA" sz="4000" b="1" dirty="0"/>
              <a:t>Ф</a:t>
            </a:r>
            <a:r>
              <a:rPr lang="uk-UA" sz="4000" b="1" dirty="0" smtClean="0"/>
              <a:t>орми </a:t>
            </a:r>
            <a:r>
              <a:rPr lang="uk-UA" sz="4000" b="1" dirty="0"/>
              <a:t>інтеграції: 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14551"/>
            <a:ext cx="9144000" cy="2438976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457200" indent="-457200" algn="just">
              <a:buAutoNum type="arabicParenR"/>
            </a:pPr>
            <a:r>
              <a:rPr lang="uk-UA" dirty="0" smtClean="0">
                <a:solidFill>
                  <a:schemeClr val="bg1"/>
                </a:solidFill>
              </a:rPr>
              <a:t>Повне </a:t>
            </a:r>
            <a:r>
              <a:rPr lang="uk-UA" dirty="0">
                <a:solidFill>
                  <a:schemeClr val="bg1"/>
                </a:solidFill>
              </a:rPr>
              <a:t>злиття навчального матеріалу в єдиному предметі/у єдиній темі тощо, тобто інтеграція за змістом (</a:t>
            </a:r>
            <a:r>
              <a:rPr lang="uk-UA" i="1" dirty="0">
                <a:solidFill>
                  <a:schemeClr val="bg1"/>
                </a:solidFill>
              </a:rPr>
              <a:t>тематичний підхід</a:t>
            </a:r>
            <a:r>
              <a:rPr lang="uk-UA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uk-UA" dirty="0" smtClean="0">
                <a:solidFill>
                  <a:schemeClr val="bg1"/>
                </a:solidFill>
              </a:rPr>
              <a:t>2</a:t>
            </a:r>
            <a:r>
              <a:rPr lang="uk-UA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Інтеграція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рівні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способів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дій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навичок</a:t>
            </a:r>
            <a:r>
              <a:rPr lang="ru-RU" dirty="0">
                <a:solidFill>
                  <a:schemeClr val="bg1"/>
                </a:solidFill>
              </a:rPr>
              <a:t>) (</a:t>
            </a:r>
            <a:r>
              <a:rPr lang="ru-RU" i="1" dirty="0" err="1">
                <a:solidFill>
                  <a:schemeClr val="bg1"/>
                </a:solidFill>
              </a:rPr>
              <a:t>діяльнісний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підхід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78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2234"/>
            <a:ext cx="9144000" cy="12748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3600" b="1" dirty="0"/>
              <a:t>2. Діяльнісний </a:t>
            </a:r>
            <a:r>
              <a:rPr lang="uk-UA" sz="3600" b="1" dirty="0" smtClean="0"/>
              <a:t>підхід</a:t>
            </a:r>
            <a:r>
              <a:rPr lang="uk-UA" sz="3600" b="1" dirty="0"/>
              <a:t> </a:t>
            </a:r>
            <a:r>
              <a:rPr lang="uk-UA" sz="3600" b="1" dirty="0" smtClean="0"/>
              <a:t>у початковій освіті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14551"/>
            <a:ext cx="9144000" cy="4385104"/>
          </a:xfr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endParaRPr lang="uk-UA" sz="2800" b="1" dirty="0" smtClean="0">
              <a:solidFill>
                <a:schemeClr val="bg1"/>
              </a:solidFill>
            </a:endParaRPr>
          </a:p>
          <a:p>
            <a:endParaRPr lang="uk-UA" sz="2800" b="1" dirty="0">
              <a:solidFill>
                <a:schemeClr val="bg1"/>
              </a:solidFill>
            </a:endParaRPr>
          </a:p>
          <a:p>
            <a:endParaRPr lang="uk-UA" sz="2800" b="1" dirty="0" smtClean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Метод </a:t>
            </a:r>
            <a:r>
              <a:rPr lang="ru-RU" dirty="0" err="1">
                <a:solidFill>
                  <a:schemeClr val="bg1"/>
                </a:solidFill>
              </a:rPr>
              <a:t>навчання</a:t>
            </a:r>
            <a:r>
              <a:rPr lang="ru-RU" dirty="0">
                <a:solidFill>
                  <a:schemeClr val="bg1"/>
                </a:solidFill>
              </a:rPr>
              <a:t>, коли </a:t>
            </a:r>
            <a:r>
              <a:rPr lang="ru-RU" dirty="0" err="1">
                <a:solidFill>
                  <a:schemeClr val="bg1"/>
                </a:solidFill>
              </a:rPr>
              <a:t>учень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набуває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знань</a:t>
            </a:r>
            <a:r>
              <a:rPr lang="ru-RU" dirty="0">
                <a:solidFill>
                  <a:schemeClr val="bg1"/>
                </a:solidFill>
              </a:rPr>
              <a:t> у готовому </a:t>
            </a:r>
            <a:r>
              <a:rPr lang="ru-RU" dirty="0" err="1">
                <a:solidFill>
                  <a:schemeClr val="bg1"/>
                </a:solidFill>
              </a:rPr>
              <a:t>вигляді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здобуває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сам у </a:t>
            </a:r>
            <a:r>
              <a:rPr lang="ru-RU" dirty="0" err="1">
                <a:solidFill>
                  <a:schemeClr val="bg1"/>
                </a:solidFill>
              </a:rPr>
              <a:t>процесі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власної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навчально-пізнавальної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, є </a:t>
            </a:r>
            <a:r>
              <a:rPr lang="ru-RU" b="1" dirty="0" err="1">
                <a:solidFill>
                  <a:schemeClr val="bg1"/>
                </a:solidFill>
              </a:rPr>
              <a:t>діяльнісним</a:t>
            </a:r>
            <a:r>
              <a:rPr lang="ru-RU" b="1" dirty="0">
                <a:solidFill>
                  <a:schemeClr val="bg1"/>
                </a:solidFill>
              </a:rPr>
              <a:t> методом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1791</Words>
  <Application>Microsoft Office PowerPoint</Application>
  <PresentationFormat>Широкоэкранный</PresentationFormat>
  <Paragraphs>197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Candara</vt:lpstr>
      <vt:lpstr>Times New Roman</vt:lpstr>
      <vt:lpstr>Wingdings</vt:lpstr>
      <vt:lpstr>Тема Office</vt:lpstr>
      <vt:lpstr>     Тема. Інтегрований та діяльнісний підходи  в освітньому процесі </vt:lpstr>
      <vt:lpstr>Що таке інтеграція?</vt:lpstr>
      <vt:lpstr>1. Інтеграція в освіті. Інтегроване навчання.</vt:lpstr>
      <vt:lpstr>Інтеграція (від лат. Integer – повний, цілісний) Інтегроване навчання – це навчання, яке ґрунтується на комплексному підході. Освіту розглядають крізь призму загальної картини світу, а не поділяють на окремі дисципліни.</vt:lpstr>
      <vt:lpstr>Інтеграція в дидактиці розглядається у двох аспектах: </vt:lpstr>
      <vt:lpstr>Види інтеграції</vt:lpstr>
      <vt:lpstr>Інтегроване навчання дає змогу вчителю та учням «виходити» за межі окремого навчального предмета (окремої освітньої галузі) та сприяє формуванню в дітей цілісної картини світу. </vt:lpstr>
      <vt:lpstr>Форми інтеграції: </vt:lpstr>
      <vt:lpstr>2. Діяльнісний підхід у початковій освіті</vt:lpstr>
      <vt:lpstr>Умови реалізації діяльнісного підходу</vt:lpstr>
      <vt:lpstr>4. Діяльнісний підхід: ротаційні моделі «Щоденні 5» і «Щоденні 3»</vt:lpstr>
      <vt:lpstr>Основні принципи моделей «Щоденні 5» і «Щоденні 3»</vt:lpstr>
      <vt:lpstr>10 кроків, щоб навчати та навчитись самостійності</vt:lpstr>
      <vt:lpstr>Презентация PowerPoint</vt:lpstr>
      <vt:lpstr>Презентация PowerPoint</vt:lpstr>
      <vt:lpstr>Презентация PowerPoint</vt:lpstr>
      <vt:lpstr>ЧИТАННЯ ДЛЯ СЕБЕ (Самооцінювання)</vt:lpstr>
      <vt:lpstr>Письмо для себе</vt:lpstr>
      <vt:lpstr> ПИСЬМО ДЛЯ СЕБЕ (Самооцінювання) </vt:lpstr>
      <vt:lpstr>ЧИТАННЯ ДЛЯ КОГОСЬ</vt:lpstr>
      <vt:lpstr>ЧИТАННЯ ДЛЯ КОГОСЬ (Оцінювання і взаємооцінювання)</vt:lpstr>
      <vt:lpstr>СЛУХАННЯ</vt:lpstr>
      <vt:lpstr>СЛУХАННЯ (Самооцінювання)</vt:lpstr>
      <vt:lpstr>РОБОТА ЗІ СЛОВАМИ</vt:lpstr>
      <vt:lpstr>РОБОТА ЗІ СЛОВАМИ (Самооцінювання)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Інтеграція: тематичний і діяльнісний підходи</dc:title>
  <dc:creator>Misha</dc:creator>
  <cp:lastModifiedBy>Yuliia</cp:lastModifiedBy>
  <cp:revision>30</cp:revision>
  <dcterms:created xsi:type="dcterms:W3CDTF">2020-10-22T12:42:35Z</dcterms:created>
  <dcterms:modified xsi:type="dcterms:W3CDTF">2024-10-25T06:45:51Z</dcterms:modified>
</cp:coreProperties>
</file>