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sldIdLst>
    <p:sldId id="256" r:id="rId4"/>
    <p:sldId id="272" r:id="rId5"/>
    <p:sldId id="280" r:id="rId6"/>
    <p:sldId id="281" r:id="rId7"/>
    <p:sldId id="271" r:id="rId8"/>
    <p:sldId id="273" r:id="rId9"/>
    <p:sldId id="274" r:id="rId10"/>
    <p:sldId id="276" r:id="rId11"/>
    <p:sldId id="275" r:id="rId12"/>
    <p:sldId id="277" r:id="rId13"/>
    <p:sldId id="278" r:id="rId14"/>
    <p:sldId id="279" r:id="rId15"/>
    <p:sldId id="265" r:id="rId16"/>
    <p:sldId id="257" r:id="rId17"/>
    <p:sldId id="264" r:id="rId18"/>
    <p:sldId id="266" r:id="rId19"/>
    <p:sldId id="267" r:id="rId20"/>
    <p:sldId id="258" r:id="rId21"/>
    <p:sldId id="259" r:id="rId22"/>
    <p:sldId id="260" r:id="rId23"/>
    <p:sldId id="261" r:id="rId24"/>
    <p:sldId id="262" r:id="rId25"/>
    <p:sldId id="263" r:id="rId26"/>
    <p:sldId id="270" r:id="rId27"/>
    <p:sldId id="268" r:id="rId28"/>
    <p:sldId id="269" r:id="rId2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8" y="-8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16" name="Номер слайда 15"/>
          <p:cNvSpPr>
            <a:spLocks noGrp="1"/>
          </p:cNvSpPr>
          <p:nvPr>
            <p:ph type="sldNum" sz="quarter" idx="11"/>
          </p:nvPr>
        </p:nvSpPr>
        <p:spPr/>
        <p:txBody>
          <a:bodyPr/>
          <a:lstStyle/>
          <a:p>
            <a:fld id="{B094FBDD-5B0E-44AD-AE46-03BFD0EA453A}" type="slidenum">
              <a:rPr lang="uk-UA" smtClean="0"/>
              <a:pPr/>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9F556EC-5DC2-44FD-9FC5-C3AA31F317DB}" type="datetimeFigureOut">
              <a:rPr lang="uk-UA" smtClean="0"/>
              <a:pPr/>
              <a:t>24.02.2017</a:t>
            </a:fld>
            <a:endParaRPr lang="uk-UA"/>
          </a:p>
        </p:txBody>
      </p:sp>
      <p:sp>
        <p:nvSpPr>
          <p:cNvPr id="15" name="Номер слайда 14"/>
          <p:cNvSpPr>
            <a:spLocks noGrp="1"/>
          </p:cNvSpPr>
          <p:nvPr>
            <p:ph type="sldNum" sz="quarter" idx="15"/>
          </p:nvPr>
        </p:nvSpPr>
        <p:spPr/>
        <p:txBody>
          <a:bodyPr/>
          <a:lstStyle>
            <a:lvl1pPr algn="ctr">
              <a:defRPr/>
            </a:lvl1pPr>
          </a:lstStyle>
          <a:p>
            <a:fld id="{B094FBDD-5B0E-44AD-AE46-03BFD0EA453A}" type="slidenum">
              <a:rPr lang="uk-UA" smtClean="0"/>
              <a:pPr/>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094FBDD-5B0E-44AD-AE46-03BFD0EA453A}" type="slidenum">
              <a:rPr lang="uk-UA" smtClean="0"/>
              <a:pPr/>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094FBDD-5B0E-44AD-AE46-03BFD0EA453A}" type="slidenum">
              <a:rPr lang="uk-UA" smtClean="0"/>
              <a:pPr/>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094FBDD-5B0E-44AD-AE46-03BFD0EA453A}" type="slidenum">
              <a:rPr lang="uk-UA" smtClean="0"/>
              <a:pPr/>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9F556EC-5DC2-44FD-9FC5-C3AA31F317DB}" type="datetimeFigureOut">
              <a:rPr lang="uk-UA" smtClean="0"/>
              <a:pPr/>
              <a:t>24.02.2017</a:t>
            </a:fld>
            <a:endParaRPr lang="uk-UA"/>
          </a:p>
        </p:txBody>
      </p:sp>
      <p:sp>
        <p:nvSpPr>
          <p:cNvPr id="9" name="Номер слайда 8"/>
          <p:cNvSpPr>
            <a:spLocks noGrp="1"/>
          </p:cNvSpPr>
          <p:nvPr>
            <p:ph type="sldNum" sz="quarter" idx="15"/>
          </p:nvPr>
        </p:nvSpPr>
        <p:spPr/>
        <p:txBody>
          <a:bodyPr/>
          <a:lstStyle/>
          <a:p>
            <a:fld id="{B094FBDD-5B0E-44AD-AE46-03BFD0EA453A}" type="slidenum">
              <a:rPr lang="uk-UA" smtClean="0"/>
              <a:pPr/>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9" name="Номер слайда 8"/>
          <p:cNvSpPr>
            <a:spLocks noGrp="1"/>
          </p:cNvSpPr>
          <p:nvPr>
            <p:ph type="sldNum" sz="quarter" idx="11"/>
          </p:nvPr>
        </p:nvSpPr>
        <p:spPr/>
        <p:txBody>
          <a:bodyPr/>
          <a:lstStyle/>
          <a:p>
            <a:fld id="{B094FBDD-5B0E-44AD-AE46-03BFD0EA453A}" type="slidenum">
              <a:rPr lang="uk-UA" smtClean="0"/>
              <a:pPr/>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F556EC-5DC2-44FD-9FC5-C3AA31F317DB}" type="datetimeFigureOut">
              <a:rPr lang="uk-UA" smtClean="0"/>
              <a:pPr/>
              <a:t>24.02.2017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094FBDD-5B0E-44AD-AE46-03BFD0EA453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4FBDD-5B0E-44AD-AE46-03BFD0EA453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9F556EC-5DC2-44FD-9FC5-C3AA31F317DB}" type="datetimeFigureOut">
              <a:rPr lang="uk-UA" smtClean="0"/>
              <a:pPr/>
              <a:t>24.02.2017</a:t>
            </a:fld>
            <a:endParaRPr lang="uk-UA"/>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94FBDD-5B0E-44AD-AE46-03BFD0EA453A}" type="slidenum">
              <a:rPr lang="uk-UA" smtClean="0"/>
              <a:pPr/>
              <a:t>‹#›</a:t>
            </a:fld>
            <a:endParaRPr 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556EC-5DC2-44FD-9FC5-C3AA31F317DB}" type="datetimeFigureOut">
              <a:rPr lang="uk-UA" smtClean="0"/>
              <a:pPr/>
              <a:t>24.02.2017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4FBDD-5B0E-44AD-AE46-03BFD0EA453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0" y="333375"/>
            <a:ext cx="8964488" cy="5792788"/>
          </a:xfrm>
        </p:spPr>
        <p:txBody>
          <a:bodyPr>
            <a:normAutofit/>
          </a:bodyPr>
          <a:lstStyle/>
          <a:p>
            <a:pPr algn="ctr">
              <a:buNone/>
            </a:pPr>
            <a:endParaRPr lang="uk-UA" dirty="0" smtClean="0"/>
          </a:p>
          <a:p>
            <a:pPr algn="ctr">
              <a:buNone/>
            </a:pPr>
            <a:r>
              <a:rPr lang="uk-UA" sz="4400" b="1" dirty="0" smtClean="0">
                <a:solidFill>
                  <a:srgbClr val="FFFF00"/>
                </a:solidFill>
              </a:rPr>
              <a:t>ОСНОВИ ДЕРЖАВНОГО ЗАКОНОДАВСТВА УКРАЇНИ  В СФЕРІ ОХОРОНИ ЗДОРОВЯ НАСЕЛЕННЯ ТА ЗАБЕЗПЕЧЕННЯ САНІТАРНО ЕПІДЕМІОЛОГІЧНОГО БЛАГОПОЛУЧЧЯ</a:t>
            </a:r>
            <a:endParaRPr lang="uk-UA" sz="4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pPr fontAlgn="base"/>
            <a:r>
              <a:rPr lang="uk-UA" sz="2800" b="1" dirty="0" smtClean="0"/>
              <a:t> Вірус </a:t>
            </a:r>
            <a:r>
              <a:rPr lang="uk-UA" sz="2800" b="1" dirty="0" err="1" smtClean="0"/>
              <a:t>Ебола</a:t>
            </a:r>
            <a:r>
              <a:rPr lang="uk-UA" sz="2800" dirty="0" smtClean="0"/>
              <a:t>, що викликає </a:t>
            </a:r>
            <a:r>
              <a:rPr lang="uk-UA" sz="2800" dirty="0" err="1" smtClean="0"/>
              <a:t>геморагічну</a:t>
            </a:r>
            <a:r>
              <a:rPr lang="uk-UA" sz="2800" dirty="0" smtClean="0"/>
              <a:t> лихоманку </a:t>
            </a:r>
            <a:r>
              <a:rPr lang="uk-UA" sz="2800" dirty="0" err="1" smtClean="0"/>
              <a:t>Ебола</a:t>
            </a:r>
            <a:r>
              <a:rPr lang="uk-UA" sz="2800" dirty="0" smtClean="0"/>
              <a:t>, було відкрито в 1976 році. Він має високий рівень летальності — 70-90%.</a:t>
            </a:r>
            <a:endParaRPr lang="uk-UA" sz="2800" dirty="0"/>
          </a:p>
        </p:txBody>
      </p:sp>
      <p:pic>
        <p:nvPicPr>
          <p:cNvPr id="4" name="Содержимое 3" descr="https://static38.cmtt.ru/paper-media/cd/8e/70/2e6626217e9e5f.jpg"/>
          <p:cNvPicPr>
            <a:picLocks noGrp="1"/>
          </p:cNvPicPr>
          <p:nvPr>
            <p:ph idx="1"/>
          </p:nvPr>
        </p:nvPicPr>
        <p:blipFill>
          <a:blip r:embed="rId2" cstate="print"/>
          <a:srcRect/>
          <a:stretch>
            <a:fillRect/>
          </a:stretch>
        </p:blipFill>
        <p:spPr bwMode="auto">
          <a:xfrm>
            <a:off x="1686143" y="2276475"/>
            <a:ext cx="5771714" cy="384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11560" y="274638"/>
            <a:ext cx="7618040" cy="2074862"/>
          </a:xfrm>
        </p:spPr>
        <p:txBody>
          <a:bodyPr>
            <a:normAutofit/>
          </a:bodyPr>
          <a:lstStyle/>
          <a:p>
            <a:r>
              <a:rPr lang="uk-UA" sz="3100" b="1" dirty="0" err="1" smtClean="0"/>
              <a:t>Cвиний</a:t>
            </a:r>
            <a:r>
              <a:rPr lang="uk-UA" sz="3100" b="1" dirty="0" smtClean="0"/>
              <a:t> та пташиний грип (H1N1 и H5N1)</a:t>
            </a:r>
            <a:r>
              <a:rPr lang="uk-UA" sz="3100" dirty="0" smtClean="0"/>
              <a:t> - з 2003 по 2008 рік зафіксовано 361 випадок зараження з 227 смертельними наслідками з вини хвороби</a:t>
            </a:r>
            <a:endParaRPr lang="uk-UA" dirty="0"/>
          </a:p>
        </p:txBody>
      </p:sp>
      <p:pic>
        <p:nvPicPr>
          <p:cNvPr id="4" name="Содержимое 3" descr="https://static39.cmtt.ru/paper-media/78/23/4e/25e6fd65845296.jpg"/>
          <p:cNvPicPr>
            <a:picLocks noGrp="1"/>
          </p:cNvPicPr>
          <p:nvPr>
            <p:ph idx="4294967295"/>
          </p:nvPr>
        </p:nvPicPr>
        <p:blipFill>
          <a:blip r:embed="rId2" cstate="print"/>
          <a:srcRect/>
          <a:stretch>
            <a:fillRect/>
          </a:stretch>
        </p:blipFill>
        <p:spPr bwMode="auto">
          <a:xfrm>
            <a:off x="611560" y="2348880"/>
            <a:ext cx="3672062" cy="2519884"/>
          </a:xfrm>
          <a:prstGeom prst="rect">
            <a:avLst/>
          </a:prstGeom>
          <a:noFill/>
          <a:ln w="9525">
            <a:noFill/>
            <a:miter lim="800000"/>
            <a:headEnd/>
            <a:tailEnd/>
          </a:ln>
        </p:spPr>
      </p:pic>
      <p:pic>
        <p:nvPicPr>
          <p:cNvPr id="2050" name="Picture 2" descr="D:\НМК\Організація обслуговування в ГТК\Сангігієна\Эпидемии\Картинки\uzn_1411552902.jpg"/>
          <p:cNvPicPr>
            <a:picLocks noChangeAspect="1" noChangeArrowheads="1"/>
          </p:cNvPicPr>
          <p:nvPr/>
        </p:nvPicPr>
        <p:blipFill>
          <a:blip r:embed="rId3" cstate="print"/>
          <a:srcRect/>
          <a:stretch>
            <a:fillRect/>
          </a:stretch>
        </p:blipFill>
        <p:spPr bwMode="auto">
          <a:xfrm>
            <a:off x="4427984" y="3429000"/>
            <a:ext cx="4139952" cy="30689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rmAutofit fontScale="90000"/>
          </a:bodyPr>
          <a:lstStyle/>
          <a:p>
            <a:r>
              <a:rPr lang="uk-UA" b="1" dirty="0" smtClean="0"/>
              <a:t/>
            </a:r>
            <a:br>
              <a:rPr lang="uk-UA" b="1" dirty="0" smtClean="0"/>
            </a:br>
            <a:r>
              <a:rPr lang="uk-UA" sz="3100" b="1" dirty="0" smtClean="0"/>
              <a:t>Атипова пневмонія (SARS) або ВГРС (Важкий гострий респіраторний синдром) </a:t>
            </a:r>
            <a:r>
              <a:rPr lang="uk-UA" sz="3100" dirty="0" smtClean="0"/>
              <a:t>– в 2002 році в Китаї зареєстровано 300 випадків дивної пневмонії, що не реагувала на традиційні засоби лікування. Летальність вірусу склала 10 %.</a:t>
            </a:r>
            <a:r>
              <a:rPr lang="uk-UA" dirty="0" smtClean="0"/>
              <a:t/>
            </a:r>
            <a:br>
              <a:rPr lang="uk-UA" dirty="0" smtClean="0"/>
            </a:br>
            <a:endParaRPr lang="uk-UA" dirty="0"/>
          </a:p>
        </p:txBody>
      </p:sp>
      <p:pic>
        <p:nvPicPr>
          <p:cNvPr id="4" name="Содержимое 3" descr="https://static35.cmtt.ru/paper-media/16/b7/31/19ad61f1ddc059.jpg"/>
          <p:cNvPicPr>
            <a:picLocks noGrp="1"/>
          </p:cNvPicPr>
          <p:nvPr>
            <p:ph idx="1"/>
          </p:nvPr>
        </p:nvPicPr>
        <p:blipFill>
          <a:blip r:embed="rId2" cstate="print"/>
          <a:srcRect/>
          <a:stretch>
            <a:fillRect/>
          </a:stretch>
        </p:blipFill>
        <p:spPr bwMode="auto">
          <a:xfrm>
            <a:off x="1873718" y="2781300"/>
            <a:ext cx="5396563"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uk-UA" b="1" i="1" dirty="0" smtClean="0">
                <a:solidFill>
                  <a:schemeClr val="accent3">
                    <a:lumMod val="50000"/>
                  </a:schemeClr>
                </a:solidFill>
              </a:rPr>
              <a:t>Здоров'я населення – багатство держави</a:t>
            </a:r>
            <a:endParaRPr lang="uk-UA" b="1" i="1" dirty="0">
              <a:solidFill>
                <a:schemeClr val="accent3">
                  <a:lumMod val="50000"/>
                </a:schemeClr>
              </a:solidFill>
            </a:endParaRPr>
          </a:p>
        </p:txBody>
      </p:sp>
      <p:sp>
        <p:nvSpPr>
          <p:cNvPr id="3" name="Содержимое 2"/>
          <p:cNvSpPr>
            <a:spLocks noGrp="1"/>
          </p:cNvSpPr>
          <p:nvPr>
            <p:ph idx="1"/>
          </p:nvPr>
        </p:nvSpPr>
        <p:spPr>
          <a:xfrm>
            <a:off x="457200" y="1916832"/>
            <a:ext cx="8229600" cy="4209331"/>
          </a:xfrm>
        </p:spPr>
        <p:txBody>
          <a:bodyPr/>
          <a:lstStyle/>
          <a:p>
            <a:pPr>
              <a:buNone/>
            </a:pPr>
            <a:r>
              <a:rPr lang="en-US" dirty="0" smtClean="0"/>
              <a:t>  </a:t>
            </a:r>
            <a:r>
              <a:rPr lang="uk-UA" dirty="0" smtClean="0"/>
              <a:t> </a:t>
            </a:r>
          </a:p>
          <a:p>
            <a:pPr>
              <a:buNone/>
            </a:pPr>
            <a:r>
              <a:rPr lang="uk-UA" dirty="0" smtClean="0"/>
              <a:t>  </a:t>
            </a:r>
            <a:r>
              <a:rPr lang="uk-UA" b="1" dirty="0" smtClean="0">
                <a:solidFill>
                  <a:srgbClr val="FF0000"/>
                </a:solidFill>
              </a:rPr>
              <a:t>КОНСТИТУЦІЯ УКРАЇНИ (2013р.), стаття 49:</a:t>
            </a:r>
          </a:p>
          <a:p>
            <a:pPr>
              <a:buNone/>
            </a:pPr>
            <a:r>
              <a:rPr lang="en-US" dirty="0" smtClean="0"/>
              <a:t> </a:t>
            </a:r>
            <a:r>
              <a:rPr lang="uk-UA" dirty="0" smtClean="0"/>
              <a:t>          </a:t>
            </a:r>
          </a:p>
          <a:p>
            <a:pPr>
              <a:buNone/>
            </a:pPr>
            <a:r>
              <a:rPr lang="uk-UA" dirty="0" smtClean="0"/>
              <a:t>         </a:t>
            </a:r>
            <a:r>
              <a:rPr lang="uk-UA" dirty="0" err="1" smtClean="0"/>
              <a:t>“Держава</a:t>
            </a:r>
            <a:r>
              <a:rPr lang="uk-UA" dirty="0" smtClean="0"/>
              <a:t> дбає про розвиток фізичної культури і спорту, забезпечує санітарно-епідемічне </a:t>
            </a:r>
            <a:r>
              <a:rPr lang="uk-UA" dirty="0" err="1" smtClean="0"/>
              <a:t>благополуччя”</a:t>
            </a:r>
            <a:r>
              <a:rPr lang="uk-UA" dirty="0" smtClean="0"/>
              <a:t>.</a:t>
            </a:r>
          </a:p>
          <a:p>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728192"/>
          </a:xfrm>
        </p:spPr>
        <p:txBody>
          <a:bodyPr>
            <a:normAutofit fontScale="90000"/>
          </a:bodyPr>
          <a:lstStyle/>
          <a:p>
            <a:r>
              <a:rPr lang="uk-UA" sz="3600" b="1" dirty="0" smtClean="0"/>
              <a:t>Основи законодавства України щодо забезпечення здоров'я населення та охорони довкілля</a:t>
            </a:r>
            <a:endParaRPr lang="uk-UA" sz="3600" dirty="0"/>
          </a:p>
        </p:txBody>
      </p:sp>
      <p:sp>
        <p:nvSpPr>
          <p:cNvPr id="3" name="Содержимое 2"/>
          <p:cNvSpPr>
            <a:spLocks noGrp="1"/>
          </p:cNvSpPr>
          <p:nvPr>
            <p:ph idx="1"/>
          </p:nvPr>
        </p:nvSpPr>
        <p:spPr>
          <a:xfrm>
            <a:off x="457200" y="1844824"/>
            <a:ext cx="8229600" cy="5013176"/>
          </a:xfrm>
        </p:spPr>
        <p:txBody>
          <a:bodyPr>
            <a:normAutofit fontScale="77500" lnSpcReduction="20000"/>
          </a:bodyPr>
          <a:lstStyle/>
          <a:p>
            <a:pPr fontAlgn="base">
              <a:buNone/>
            </a:pPr>
            <a:endParaRPr lang="uk-UA" b="1" dirty="0" smtClean="0"/>
          </a:p>
          <a:p>
            <a:pPr fontAlgn="base"/>
            <a:r>
              <a:rPr lang="uk-UA" b="1" dirty="0" smtClean="0"/>
              <a:t>Конституція України.</a:t>
            </a:r>
          </a:p>
          <a:p>
            <a:pPr fontAlgn="base"/>
            <a:r>
              <a:rPr lang="uk-UA" b="1" dirty="0" smtClean="0"/>
              <a:t>Закон України </a:t>
            </a:r>
            <a:r>
              <a:rPr lang="uk-UA" b="1" dirty="0" err="1" smtClean="0"/>
              <a:t>“Основи</a:t>
            </a:r>
            <a:r>
              <a:rPr lang="uk-UA" b="1" dirty="0" smtClean="0"/>
              <a:t> законодавства України про охорону </a:t>
            </a:r>
            <a:r>
              <a:rPr lang="uk-UA" b="1" dirty="0" err="1" smtClean="0"/>
              <a:t>здоров'я”</a:t>
            </a:r>
            <a:r>
              <a:rPr lang="uk-UA" b="1" dirty="0" smtClean="0"/>
              <a:t> 1993 р.</a:t>
            </a:r>
          </a:p>
          <a:p>
            <a:pPr fontAlgn="base"/>
            <a:r>
              <a:rPr lang="uk-UA" b="1" dirty="0" smtClean="0"/>
              <a:t>Закон України </a:t>
            </a:r>
            <a:r>
              <a:rPr lang="uk-UA" b="1" dirty="0" err="1" smtClean="0"/>
              <a:t>“Про</a:t>
            </a:r>
            <a:r>
              <a:rPr lang="uk-UA" b="1" dirty="0" smtClean="0"/>
              <a:t> забезпечення санітарного та епідемічного благополуччя </a:t>
            </a:r>
            <a:r>
              <a:rPr lang="uk-UA" b="1" dirty="0" err="1" smtClean="0"/>
              <a:t>населення”</a:t>
            </a:r>
            <a:r>
              <a:rPr lang="uk-UA" b="1" dirty="0" smtClean="0"/>
              <a:t>  1994 р.</a:t>
            </a:r>
          </a:p>
          <a:p>
            <a:pPr fontAlgn="base"/>
            <a:r>
              <a:rPr lang="uk-UA" b="1" dirty="0" smtClean="0"/>
              <a:t>Закон України </a:t>
            </a:r>
            <a:r>
              <a:rPr lang="uk-UA" b="1" dirty="0" err="1">
                <a:cs typeface="Times New Roman" pitchFamily="18" charset="0"/>
              </a:rPr>
              <a:t>“Про</a:t>
            </a:r>
            <a:r>
              <a:rPr lang="uk-UA" b="1" dirty="0">
                <a:cs typeface="Times New Roman" pitchFamily="18" charset="0"/>
              </a:rPr>
              <a:t> захист населення від інфекційних </a:t>
            </a:r>
            <a:r>
              <a:rPr lang="uk-UA" b="1" dirty="0" err="1">
                <a:cs typeface="Times New Roman" pitchFamily="18" charset="0"/>
              </a:rPr>
              <a:t>хвороб”</a:t>
            </a:r>
            <a:r>
              <a:rPr lang="uk-UA" b="1" dirty="0">
                <a:cs typeface="Times New Roman" pitchFamily="18" charset="0"/>
              </a:rPr>
              <a:t> 2000 р.</a:t>
            </a:r>
          </a:p>
          <a:p>
            <a:pPr fontAlgn="base"/>
            <a:r>
              <a:rPr lang="uk-UA" b="1" dirty="0" smtClean="0"/>
              <a:t>Закон України </a:t>
            </a:r>
            <a:r>
              <a:rPr lang="uk-UA" b="1" dirty="0" err="1" smtClean="0"/>
              <a:t>“Про</a:t>
            </a:r>
            <a:r>
              <a:rPr lang="uk-UA" b="1" dirty="0" smtClean="0"/>
              <a:t> охорону навколишнього природного </a:t>
            </a:r>
            <a:r>
              <a:rPr lang="uk-UA" b="1" dirty="0" err="1" smtClean="0"/>
              <a:t>середовища”</a:t>
            </a:r>
            <a:r>
              <a:rPr lang="uk-UA" b="1" dirty="0" smtClean="0"/>
              <a:t> 1991 р.</a:t>
            </a:r>
            <a:endParaRPr lang="uk-UA" dirty="0" smtClean="0"/>
          </a:p>
          <a:p>
            <a:pPr fontAlgn="base"/>
            <a:r>
              <a:rPr lang="uk-UA" b="1" dirty="0" smtClean="0"/>
              <a:t>Положення про державний санітарно-епідеміологічний нагляд в Україні. Постанова Кабінету міністрів України від 22.06.1999 р. № 1109.</a:t>
            </a:r>
          </a:p>
          <a:p>
            <a:pPr fontAlgn="base"/>
            <a:r>
              <a:rPr lang="uk-UA" b="1" dirty="0" smtClean="0"/>
              <a:t>Накази Міністерства охорони здоров'я України.</a:t>
            </a:r>
          </a:p>
          <a:p>
            <a:pPr>
              <a:buNone/>
            </a:pPr>
            <a:endParaRPr lang="uk-U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smtClean="0"/>
              <a:t/>
            </a:r>
            <a:br>
              <a:rPr lang="uk-UA" sz="3200" b="1" dirty="0" smtClean="0"/>
            </a:br>
            <a:r>
              <a:rPr lang="uk-UA" sz="3200" b="1" dirty="0" smtClean="0"/>
              <a:t>Закон України </a:t>
            </a:r>
            <a:r>
              <a:rPr lang="uk-UA" sz="3200" b="1" dirty="0" err="1" smtClean="0"/>
              <a:t>“Про</a:t>
            </a:r>
            <a:r>
              <a:rPr lang="uk-UA" sz="3200" b="1" dirty="0" smtClean="0"/>
              <a:t> охорону навколишнього природного </a:t>
            </a:r>
            <a:r>
              <a:rPr lang="uk-UA" sz="3200" b="1" dirty="0" err="1" smtClean="0"/>
              <a:t>середовища”</a:t>
            </a:r>
            <a:r>
              <a:rPr lang="uk-UA" sz="3200" b="1" dirty="0" smtClean="0"/>
              <a:t> 1991 р.</a:t>
            </a:r>
            <a:r>
              <a:rPr lang="uk-UA" sz="3200" dirty="0" smtClean="0"/>
              <a:t/>
            </a:r>
            <a:br>
              <a:rPr lang="uk-UA" sz="3200" dirty="0" smtClean="0"/>
            </a:br>
            <a:endParaRPr lang="uk-UA" sz="3200" dirty="0"/>
          </a:p>
        </p:txBody>
      </p:sp>
      <p:sp>
        <p:nvSpPr>
          <p:cNvPr id="3" name="Содержимое 2"/>
          <p:cNvSpPr>
            <a:spLocks noGrp="1"/>
          </p:cNvSpPr>
          <p:nvPr>
            <p:ph idx="1"/>
          </p:nvPr>
        </p:nvSpPr>
        <p:spPr>
          <a:xfrm>
            <a:off x="457200" y="1600200"/>
            <a:ext cx="8229600" cy="5257800"/>
          </a:xfrm>
        </p:spPr>
        <p:txBody>
          <a:bodyPr>
            <a:normAutofit fontScale="85000" lnSpcReduction="20000"/>
          </a:bodyPr>
          <a:lstStyle/>
          <a:p>
            <a:pPr algn="just" fontAlgn="base">
              <a:buNone/>
            </a:pPr>
            <a:r>
              <a:rPr lang="uk-UA" dirty="0" smtClean="0"/>
              <a:t>                     </a:t>
            </a:r>
            <a:r>
              <a:rPr lang="uk-UA" b="1" i="1" dirty="0" smtClean="0">
                <a:solidFill>
                  <a:schemeClr val="accent6">
                    <a:lumMod val="50000"/>
                  </a:schemeClr>
                </a:solidFill>
              </a:rPr>
              <a:t>Завданням законодавства про охорону навколишнього природного середовища </a:t>
            </a:r>
            <a:r>
              <a:rPr lang="uk-UA" sz="3000" b="1" i="1" dirty="0" smtClean="0">
                <a:solidFill>
                  <a:schemeClr val="accent6">
                    <a:lumMod val="50000"/>
                  </a:schemeClr>
                </a:solidFill>
              </a:rPr>
              <a:t>є регулювання відносин</a:t>
            </a:r>
            <a:r>
              <a:rPr lang="uk-UA" dirty="0" smtClean="0"/>
              <a:t>:</a:t>
            </a:r>
          </a:p>
          <a:p>
            <a:pPr algn="just" fontAlgn="base">
              <a:buFont typeface="Wingdings" pitchFamily="2" charset="2"/>
              <a:buChar char="Ø"/>
            </a:pPr>
            <a:r>
              <a:rPr lang="uk-UA" dirty="0" smtClean="0"/>
              <a:t>    у галузі охорони, використання і відтворення природних ресурсів;</a:t>
            </a:r>
          </a:p>
          <a:p>
            <a:pPr algn="just" fontAlgn="base">
              <a:buFont typeface="Wingdings" pitchFamily="2" charset="2"/>
              <a:buChar char="Ø"/>
            </a:pPr>
            <a:r>
              <a:rPr lang="uk-UA" dirty="0" smtClean="0"/>
              <a:t>    забезпечення екологічної безпеки;</a:t>
            </a:r>
          </a:p>
          <a:p>
            <a:pPr algn="just" fontAlgn="base">
              <a:buFont typeface="Wingdings" pitchFamily="2" charset="2"/>
              <a:buChar char="Ø"/>
            </a:pPr>
            <a:r>
              <a:rPr lang="uk-UA" dirty="0" smtClean="0"/>
              <a:t>     запобігання і ліквідації негативного впливу господарської та іншої діяльності на навколишнє природне середовище; </a:t>
            </a:r>
          </a:p>
          <a:p>
            <a:pPr algn="just" fontAlgn="base">
              <a:buFont typeface="Wingdings" pitchFamily="2" charset="2"/>
              <a:buChar char="Ø"/>
            </a:pPr>
            <a:r>
              <a:rPr lang="uk-UA" dirty="0" smtClean="0"/>
              <a:t>    збереження природних ресурсів, генетичного фонду живої природи, ландшафтів та інших природних комплексів, унікальних територій та природних об'єктів, пов'язаних з історико-культурною спадщиною.</a:t>
            </a:r>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pPr fontAlgn="base"/>
            <a:r>
              <a:rPr lang="uk-UA" b="1" dirty="0" smtClean="0"/>
              <a:t>Основи законодавства України про охорону здоров'я (Закон України, 1993 р.)</a:t>
            </a:r>
            <a:endParaRPr lang="uk-UA" dirty="0"/>
          </a:p>
        </p:txBody>
      </p:sp>
      <p:sp>
        <p:nvSpPr>
          <p:cNvPr id="3" name="Содержимое 2"/>
          <p:cNvSpPr>
            <a:spLocks noGrp="1"/>
          </p:cNvSpPr>
          <p:nvPr>
            <p:ph idx="1"/>
          </p:nvPr>
        </p:nvSpPr>
        <p:spPr>
          <a:xfrm>
            <a:off x="457200" y="2204864"/>
            <a:ext cx="8229600" cy="4653136"/>
          </a:xfrm>
        </p:spPr>
        <p:txBody>
          <a:bodyPr>
            <a:normAutofit fontScale="77500" lnSpcReduction="20000"/>
          </a:bodyPr>
          <a:lstStyle/>
          <a:p>
            <a:pPr indent="342900" algn="ctr" fontAlgn="base">
              <a:buNone/>
            </a:pPr>
            <a:r>
              <a:rPr lang="uk-UA" dirty="0" smtClean="0"/>
              <a:t>         </a:t>
            </a:r>
            <a:r>
              <a:rPr lang="uk-UA" b="1" dirty="0" smtClean="0"/>
              <a:t>Стаття 22.</a:t>
            </a:r>
            <a:r>
              <a:rPr lang="uk-UA" dirty="0" smtClean="0"/>
              <a:t> </a:t>
            </a:r>
            <a:r>
              <a:rPr lang="uk-UA" b="1" i="1" dirty="0" smtClean="0"/>
              <a:t>Державний контроль і нагляд в сфері охорони здоров'я</a:t>
            </a:r>
          </a:p>
          <a:p>
            <a:pPr indent="450000" algn="just" fontAlgn="base">
              <a:buNone/>
            </a:pPr>
            <a:r>
              <a:rPr lang="uk-UA" dirty="0" smtClean="0"/>
              <a:t/>
            </a:r>
            <a:br>
              <a:rPr lang="uk-UA" dirty="0" smtClean="0"/>
            </a:br>
            <a:r>
              <a:rPr lang="uk-UA" dirty="0" smtClean="0"/>
              <a:t>         Держава через спеціально уповноважені органи виконавчої влади здійснює контроль і нагляд за додержанням законодавства про охорону здоров'я, державних стандартів, критеріїв та вимог, спрямованих на забезпечення здорового навколишнього природного середовища і санітарно-епідемічного благополуччя населення, нормативів професійної діяльності в сфері охорони здоров'я, вимог Державної Фармакопеї, стандартів медичного обслуговування, медичних матеріалів і технологій.</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uk-UA" sz="3200" b="1" dirty="0" smtClean="0"/>
              <a:t/>
            </a:r>
            <a:br>
              <a:rPr lang="uk-UA" sz="3200" b="1" dirty="0" smtClean="0"/>
            </a:br>
            <a:r>
              <a:rPr lang="uk-UA" sz="3200" b="1" dirty="0" smtClean="0"/>
              <a:t>Розділ IV </a:t>
            </a:r>
            <a:r>
              <a:rPr lang="uk-UA" sz="3200" dirty="0" smtClean="0"/>
              <a:t/>
            </a:r>
            <a:br>
              <a:rPr lang="uk-UA" sz="3200" dirty="0" smtClean="0"/>
            </a:br>
            <a:r>
              <a:rPr lang="uk-UA" sz="3200" b="1" dirty="0" smtClean="0"/>
              <a:t>ЗАБЕЗПЕЧЕННЯ ЗДОРОВИХ І БЕЗПЕЧНИХ УМОВ ЖИТТЯ</a:t>
            </a:r>
            <a:r>
              <a:rPr lang="uk-UA" sz="3200" dirty="0" smtClean="0"/>
              <a:t/>
            </a:r>
            <a:br>
              <a:rPr lang="uk-UA" sz="3200" dirty="0" smtClean="0"/>
            </a:br>
            <a:endParaRPr lang="uk-UA" sz="3200" dirty="0"/>
          </a:p>
        </p:txBody>
      </p:sp>
      <p:sp>
        <p:nvSpPr>
          <p:cNvPr id="3" name="Содержимое 2"/>
          <p:cNvSpPr>
            <a:spLocks noGrp="1"/>
          </p:cNvSpPr>
          <p:nvPr>
            <p:ph idx="1"/>
          </p:nvPr>
        </p:nvSpPr>
        <p:spPr>
          <a:xfrm>
            <a:off x="457200" y="1916832"/>
            <a:ext cx="8229600" cy="4536504"/>
          </a:xfrm>
        </p:spPr>
        <p:txBody>
          <a:bodyPr>
            <a:normAutofit fontScale="85000" lnSpcReduction="10000"/>
          </a:bodyPr>
          <a:lstStyle/>
          <a:p>
            <a:pPr fontAlgn="base"/>
            <a:r>
              <a:rPr lang="uk-UA" dirty="0" smtClean="0"/>
              <a:t>Підтримання необхідного для здоров'я життєвого рівня населення.</a:t>
            </a:r>
          </a:p>
          <a:p>
            <a:pPr fontAlgn="base"/>
            <a:r>
              <a:rPr lang="uk-UA" dirty="0" smtClean="0"/>
              <a:t>Охорона навколишнього природного середовища.</a:t>
            </a:r>
          </a:p>
          <a:p>
            <a:pPr fontAlgn="base"/>
            <a:r>
              <a:rPr lang="uk-UA" dirty="0" smtClean="0"/>
              <a:t>Забезпечення санітарно-епідемічного благополуччя територій і населених пунктів.</a:t>
            </a:r>
          </a:p>
          <a:p>
            <a:pPr fontAlgn="base"/>
            <a:r>
              <a:rPr lang="uk-UA" dirty="0" smtClean="0"/>
              <a:t>Створення сприятливих для здоров'я умов праці, навчання, побуту та відпочинку.</a:t>
            </a:r>
          </a:p>
          <a:p>
            <a:pPr fontAlgn="base"/>
            <a:r>
              <a:rPr lang="uk-UA" dirty="0" smtClean="0"/>
              <a:t>Запобігання інфекційним захворюванням, небезпечним для населення.</a:t>
            </a:r>
          </a:p>
          <a:p>
            <a:pPr fontAlgn="base"/>
            <a:r>
              <a:rPr lang="uk-UA" dirty="0" smtClean="0"/>
              <a:t>Обов'язкові медичні огляди.</a:t>
            </a:r>
          </a:p>
          <a:p>
            <a:pPr fontAlgn="base"/>
            <a:endParaRPr lang="uk-UA" dirty="0" smtClean="0"/>
          </a:p>
          <a:p>
            <a:pPr fontAlgn="base"/>
            <a:endParaRPr lang="uk-U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b="1" dirty="0" smtClean="0"/>
              <a:t>Закон України </a:t>
            </a:r>
            <a:r>
              <a:rPr lang="uk-UA" sz="2800" b="1" dirty="0" err="1" smtClean="0"/>
              <a:t>“Про</a:t>
            </a:r>
            <a:r>
              <a:rPr lang="uk-UA" sz="2800" b="1" dirty="0" smtClean="0"/>
              <a:t> забезпечення санітарного та епідемічного благополуччя </a:t>
            </a:r>
            <a:r>
              <a:rPr lang="uk-UA" sz="2800" b="1" dirty="0" err="1" smtClean="0"/>
              <a:t>населення”</a:t>
            </a:r>
            <a:r>
              <a:rPr lang="uk-UA" sz="2800" b="1" dirty="0" smtClean="0"/>
              <a:t>  1994 р.</a:t>
            </a:r>
            <a:r>
              <a:rPr lang="uk-UA" sz="2800" dirty="0" smtClean="0"/>
              <a:t/>
            </a:r>
            <a:br>
              <a:rPr lang="uk-UA" sz="2800" dirty="0" smtClean="0"/>
            </a:br>
            <a:endParaRPr lang="uk-UA" sz="2800" dirty="0"/>
          </a:p>
        </p:txBody>
      </p:sp>
      <p:sp>
        <p:nvSpPr>
          <p:cNvPr id="3" name="Содержимое 2"/>
          <p:cNvSpPr>
            <a:spLocks noGrp="1"/>
          </p:cNvSpPr>
          <p:nvPr>
            <p:ph idx="1"/>
          </p:nvPr>
        </p:nvSpPr>
        <p:spPr/>
        <p:txBody>
          <a:bodyPr>
            <a:normAutofit fontScale="85000" lnSpcReduction="10000"/>
          </a:bodyPr>
          <a:lstStyle/>
          <a:p>
            <a:pPr>
              <a:buNone/>
            </a:pPr>
            <a:r>
              <a:rPr lang="uk-UA" b="1" dirty="0"/>
              <a:t> </a:t>
            </a:r>
            <a:r>
              <a:rPr lang="uk-UA" b="1" dirty="0" smtClean="0"/>
              <a:t>                Мета Закону </a:t>
            </a:r>
            <a:r>
              <a:rPr lang="uk-UA" dirty="0" smtClean="0"/>
              <a:t>- забезпечення санітарного та епідемічного благополуччя населення, що означає, що умови проживання сприятливі для населення, а параметри факторів середовища життєдіяльності знаходяться в межах, визначених санітарними нормами. </a:t>
            </a:r>
            <a:r>
              <a:rPr lang="uk-UA" b="1" dirty="0" smtClean="0"/>
              <a:t>Закон</a:t>
            </a:r>
            <a:r>
              <a:rPr lang="uk-UA" dirty="0" smtClean="0"/>
              <a:t> визначає відповідні права і обов'язки державних органів, підприємств, установ, організацій та громадян, встановлює порядок організації державної санітарно-епідеміологічної служби і здійснення державного санітарно-епідеміологічного нагляду в Україні.</a:t>
            </a:r>
            <a:endParaRPr lang="uk-U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txBody>
          <a:bodyPr>
            <a:noAutofit/>
          </a:bodyPr>
          <a:lstStyle/>
          <a:p>
            <a:r>
              <a:rPr lang="uk-UA" sz="2400" b="1" dirty="0" smtClean="0"/>
              <a:t>Розділ III </a:t>
            </a:r>
            <a:r>
              <a:rPr lang="uk-UA" sz="2400" dirty="0" smtClean="0"/>
              <a:t/>
            </a:r>
            <a:br>
              <a:rPr lang="uk-UA" sz="2400" dirty="0" smtClean="0"/>
            </a:br>
            <a:r>
              <a:rPr lang="uk-UA" sz="2400" b="1" dirty="0" smtClean="0"/>
              <a:t>ДЕРЖАВНЕ РЕГУЛЮВАННЯ І ВИМОГИ ЩОДО ЗАБЕЗПЕЧЕННЯ САНІТАРНОГО ТА ЕПІДЕМІЧНОГО БЛАГОПОЛУЧЧЯ НАСЕЛЕННЯ</a:t>
            </a:r>
            <a:endParaRPr lang="uk-UA" sz="2400" dirty="0"/>
          </a:p>
        </p:txBody>
      </p:sp>
      <p:sp>
        <p:nvSpPr>
          <p:cNvPr id="3" name="Содержимое 2"/>
          <p:cNvSpPr>
            <a:spLocks noGrp="1"/>
          </p:cNvSpPr>
          <p:nvPr>
            <p:ph idx="1"/>
          </p:nvPr>
        </p:nvSpPr>
        <p:spPr>
          <a:xfrm>
            <a:off x="457200" y="1844824"/>
            <a:ext cx="8229600" cy="4896544"/>
          </a:xfrm>
        </p:spPr>
        <p:txBody>
          <a:bodyPr>
            <a:normAutofit fontScale="62500" lnSpcReduction="20000"/>
          </a:bodyPr>
          <a:lstStyle/>
          <a:p>
            <a:r>
              <a:rPr lang="uk-UA" dirty="0" smtClean="0"/>
              <a:t>Планування і забудова населених пунктів, курортів повинна передусім передбачати створення найбільш сприятливих умов для життя, а також для збереження і зміцнення здоров'я громадян(ст.15).</a:t>
            </a:r>
          </a:p>
          <a:p>
            <a:r>
              <a:rPr lang="uk-UA" dirty="0" smtClean="0"/>
              <a:t>Органи виконавчої влади, місцевого самоврядування, підприємства, установи, організації та громадяни зобов'язані утримувати надані в користування чи належні їм на праві власності жилі, виробничі, побутові та інші приміщення відповідно до вимог санітарних норм (ст.22).</a:t>
            </a:r>
          </a:p>
          <a:p>
            <a:r>
              <a:rPr lang="uk-UA" dirty="0" smtClean="0"/>
              <a:t>Працівники підприємств харчової промисловості, громадського харчування і торгівлі, водопровідних споруд, лікувально-профілактичних, дошкільних і навчально-виховних закладів, об'єктів комунально-побутового обслуговування, інших підприємств, установ, організацій, професійна чи інша діяльність яких пов'язана з обслуговуванням населення і може спричинити поширення інфекційних захворювань, виникнення харчових отруєнь, а також працівники, зайняті на важких роботах і на роботах із шкідливими або небезпечними умовами праці, повинні проходити обов'язкові попередні (до прийняття на роботу) і періодичні медичні огляди (ст.26).</a:t>
            </a:r>
          </a:p>
          <a:p>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ПЛАН:</a:t>
            </a:r>
            <a:endParaRPr lang="uk-UA" b="1" dirty="0"/>
          </a:p>
        </p:txBody>
      </p:sp>
      <p:sp>
        <p:nvSpPr>
          <p:cNvPr id="3" name="Содержимое 2"/>
          <p:cNvSpPr>
            <a:spLocks noGrp="1"/>
          </p:cNvSpPr>
          <p:nvPr>
            <p:ph idx="1"/>
          </p:nvPr>
        </p:nvSpPr>
        <p:spPr/>
        <p:txBody>
          <a:bodyPr/>
          <a:lstStyle/>
          <a:p>
            <a:pPr>
              <a:buNone/>
            </a:pPr>
            <a:r>
              <a:rPr lang="uk-UA" dirty="0" smtClean="0"/>
              <a:t> 1. Антисанітарія як джерело епідемій та пандемій.</a:t>
            </a:r>
          </a:p>
          <a:p>
            <a:pPr>
              <a:buNone/>
            </a:pPr>
            <a:r>
              <a:rPr lang="uk-UA" dirty="0" smtClean="0"/>
              <a:t>2. Законодавчі основи охорони здоров'я населення, охорони довкілля </a:t>
            </a:r>
            <a:r>
              <a:rPr lang="uk-UA" smtClean="0"/>
              <a:t>та здійснення </a:t>
            </a:r>
            <a:r>
              <a:rPr lang="uk-UA" dirty="0" smtClean="0"/>
              <a:t>санітарно-епідемічного нагляду в Україні.</a:t>
            </a:r>
          </a:p>
          <a:p>
            <a:pPr>
              <a:buNone/>
            </a:pPr>
            <a:r>
              <a:rPr lang="uk-UA" dirty="0" smtClean="0"/>
              <a:t>3. Органи охорони здоров'я та санітарного нагляду в Україні.</a:t>
            </a:r>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t>Розділ IV </a:t>
            </a:r>
            <a:r>
              <a:rPr lang="uk-UA" sz="2400" dirty="0" smtClean="0"/>
              <a:t/>
            </a:r>
            <a:br>
              <a:rPr lang="uk-UA" sz="2400" dirty="0" smtClean="0"/>
            </a:br>
            <a:r>
              <a:rPr lang="uk-UA" sz="2400" b="1" dirty="0" smtClean="0"/>
              <a:t>ДЕРЖАВНА САНІТАРНО-ЕПІДЕМІОЛОГІЧНА СЛУЖБА УКРАЇНИ</a:t>
            </a:r>
            <a:endParaRPr lang="uk-UA" sz="2400" dirty="0"/>
          </a:p>
        </p:txBody>
      </p:sp>
      <p:sp>
        <p:nvSpPr>
          <p:cNvPr id="3" name="Содержимое 2"/>
          <p:cNvSpPr>
            <a:spLocks noGrp="1"/>
          </p:cNvSpPr>
          <p:nvPr>
            <p:ph idx="1"/>
          </p:nvPr>
        </p:nvSpPr>
        <p:spPr>
          <a:xfrm>
            <a:off x="467544" y="1628800"/>
            <a:ext cx="8229600" cy="4525963"/>
          </a:xfrm>
        </p:spPr>
        <p:txBody>
          <a:bodyPr>
            <a:normAutofit fontScale="70000" lnSpcReduction="20000"/>
          </a:bodyPr>
          <a:lstStyle/>
          <a:p>
            <a:pPr algn="ctr" fontAlgn="base">
              <a:buNone/>
            </a:pPr>
            <a:r>
              <a:rPr lang="uk-UA" b="1" i="1" dirty="0" smtClean="0"/>
              <a:t>Систему державної санітарно-епідеміологічної служби України становлять:</a:t>
            </a:r>
          </a:p>
          <a:p>
            <a:pPr fontAlgn="base"/>
            <a:r>
              <a:rPr lang="uk-UA" dirty="0" smtClean="0"/>
              <a:t>центральний орган виконавчої влади, що реалізує державну політику у сфері санітарного та епідемічного благополуччя населення, на чолі з головним державним санітарним лікарем України;</a:t>
            </a:r>
          </a:p>
          <a:p>
            <a:pPr fontAlgn="base"/>
            <a:r>
              <a:rPr lang="uk-UA" dirty="0" smtClean="0"/>
              <a:t>відповідні установи, заклади, частини і підрозділи центральних органів виконавчої влади, що реалізують державну політику у сферах оборони і військового будівництва, охорони громадського порядку, захисту державного кордону, виконання кримінальних покарань, Державного управління справами, Служби безпеки України;</a:t>
            </a:r>
          </a:p>
          <a:p>
            <a:pPr fontAlgn="base"/>
            <a:r>
              <a:rPr lang="uk-UA" dirty="0" smtClean="0"/>
              <a:t>державні наукові установи санітарно-епідеміологічного профілю.</a:t>
            </a:r>
          </a:p>
          <a:p>
            <a:endParaRPr lang="uk-U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uk-UA" sz="3200" b="1" i="1" dirty="0" smtClean="0"/>
              <a:t>Основними напрямами діяльності державної санітарно-епідеміологічної служби є:</a:t>
            </a:r>
            <a:endParaRPr lang="uk-UA" sz="3200" b="1" i="1" dirty="0"/>
          </a:p>
        </p:txBody>
      </p:sp>
      <p:sp>
        <p:nvSpPr>
          <p:cNvPr id="3" name="Содержимое 2"/>
          <p:cNvSpPr>
            <a:spLocks noGrp="1"/>
          </p:cNvSpPr>
          <p:nvPr>
            <p:ph idx="1"/>
          </p:nvPr>
        </p:nvSpPr>
        <p:spPr>
          <a:xfrm>
            <a:off x="457200" y="980728"/>
            <a:ext cx="8229600" cy="5877272"/>
          </a:xfrm>
        </p:spPr>
        <p:txBody>
          <a:bodyPr>
            <a:noAutofit/>
          </a:bodyPr>
          <a:lstStyle/>
          <a:p>
            <a:pPr fontAlgn="base"/>
            <a:r>
              <a:rPr lang="uk-UA" sz="1700" b="1" dirty="0" smtClean="0"/>
              <a:t>здійснення державного санітарно-епідеміологічного нагляду;</a:t>
            </a:r>
          </a:p>
          <a:p>
            <a:pPr fontAlgn="base"/>
            <a:r>
              <a:rPr lang="uk-UA" sz="1700" b="1" dirty="0" smtClean="0"/>
              <a:t>визначення пріоритетних заходів у профілактиці захворювань, а також у охороні здоров'я населення від шкідливого впливу на нього факторів навколишнього середовища;</a:t>
            </a:r>
          </a:p>
          <a:p>
            <a:pPr fontAlgn="base"/>
            <a:r>
              <a:rPr lang="uk-UA" sz="1700" b="1" dirty="0" smtClean="0"/>
              <a:t>вивчення, оцінка і прогнозування показників здоров'я населення залежно від стану середовища життєдіяльності людини, встановлення факторів навколишнього середовища, що шкідливо впливають на здоров'я населення;</a:t>
            </a:r>
          </a:p>
          <a:p>
            <a:pPr fontAlgn="base"/>
            <a:r>
              <a:rPr lang="uk-UA" sz="1700" b="1" dirty="0" smtClean="0"/>
              <a:t>підготовка пропозицій щодо забезпечення санітарного та епідемічного благополуччя населення, запобігання занесенню та поширенню особливо небезпечних (у тому числі карантинних) та небезпечних інфекційних хвороб;</a:t>
            </a:r>
          </a:p>
          <a:p>
            <a:pPr fontAlgn="base"/>
            <a:r>
              <a:rPr lang="uk-UA" sz="1700" b="1" dirty="0" smtClean="0"/>
              <a:t>проведення санітарно-епідеміологічних розслідувань захворювань, спричинених інфекційними хворобами, масовими неінфекційними захворюваннями, отруєнь та радіаційних уражень людей і здійснення контролю за усуненням їх причин та умов виникнення і поширення;</a:t>
            </a:r>
          </a:p>
          <a:p>
            <a:pPr fontAlgn="base"/>
            <a:r>
              <a:rPr lang="uk-UA" sz="1700" b="1" dirty="0" smtClean="0"/>
              <a:t>державний облік інфекційних і професійних захворювань та отруєнь;</a:t>
            </a:r>
          </a:p>
          <a:p>
            <a:pPr fontAlgn="base"/>
            <a:r>
              <a:rPr lang="uk-UA" sz="1700" b="1" dirty="0" smtClean="0"/>
              <a:t>видача висновків державної санітарно-епідеміологічної експертизи щодо об'єктів поводження з відходами;</a:t>
            </a:r>
          </a:p>
          <a:p>
            <a:pPr fontAlgn="base"/>
            <a:r>
              <a:rPr lang="uk-UA" sz="1700" b="1" dirty="0" smtClean="0"/>
              <a:t>встановлення санітарно-гігієнічних вимог до продукції, що виробляється з відходів, та видача гігієнічного сертифіката на неї;</a:t>
            </a:r>
          </a:p>
          <a:p>
            <a:pPr fontAlgn="base"/>
            <a:r>
              <a:rPr lang="uk-UA" sz="1700" b="1" dirty="0" smtClean="0"/>
              <a:t>методичне забезпечення та здійснення контролю під час визначення рівня небезпечності відходів.</a:t>
            </a:r>
          </a:p>
          <a:p>
            <a:endParaRPr lang="uk-UA" sz="1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uk-UA" sz="3200" b="1" dirty="0" smtClean="0"/>
              <a:t/>
            </a:r>
            <a:br>
              <a:rPr lang="uk-UA" sz="3200" b="1" dirty="0" smtClean="0"/>
            </a:br>
            <a:r>
              <a:rPr lang="uk-UA" sz="3200" b="1" dirty="0" smtClean="0"/>
              <a:t>Розділ V </a:t>
            </a:r>
            <a:r>
              <a:rPr lang="uk-UA" sz="3200" dirty="0" smtClean="0"/>
              <a:t/>
            </a:r>
            <a:br>
              <a:rPr lang="uk-UA" sz="3200" dirty="0" smtClean="0"/>
            </a:br>
            <a:r>
              <a:rPr lang="uk-UA" sz="3200" b="1" dirty="0" smtClean="0"/>
              <a:t>ДЕРЖАВНИЙ САНІТАРНО-ЕПІДЕМІОЛОГІЧНИЙ НАГЛЯД</a:t>
            </a:r>
            <a:r>
              <a:rPr lang="uk-UA" sz="3200" dirty="0" smtClean="0"/>
              <a:t/>
            </a:r>
            <a:br>
              <a:rPr lang="uk-UA" sz="3200" dirty="0" smtClean="0"/>
            </a:br>
            <a:endParaRPr lang="uk-UA" sz="3200" dirty="0"/>
          </a:p>
        </p:txBody>
      </p:sp>
      <p:sp>
        <p:nvSpPr>
          <p:cNvPr id="3" name="Содержимое 2"/>
          <p:cNvSpPr>
            <a:spLocks noGrp="1"/>
          </p:cNvSpPr>
          <p:nvPr>
            <p:ph idx="1"/>
          </p:nvPr>
        </p:nvSpPr>
        <p:spPr>
          <a:xfrm>
            <a:off x="457200" y="2132856"/>
            <a:ext cx="8229600" cy="3993307"/>
          </a:xfrm>
        </p:spPr>
        <p:txBody>
          <a:bodyPr>
            <a:normAutofit fontScale="92500" lnSpcReduction="20000"/>
          </a:bodyPr>
          <a:lstStyle/>
          <a:p>
            <a:pPr>
              <a:buNone/>
            </a:pPr>
            <a:r>
              <a:rPr lang="uk-UA" i="1" dirty="0" smtClean="0"/>
              <a:t>       Державний санітарно-епідеміологічний нагляд - це діяльність органів державної санітарно-епідеміологічної служби по контролю за дотриманням юридичними та фізичними особами санітарного законодавства з метою попередження, виявлення, зменшення або усунення шкідливого впливу небезпечних факторів на здоров'я людей та по застосуванню заходів правового характеру щодо порушників.</a:t>
            </a:r>
            <a:endParaRPr lang="uk-UA"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Основними завданнями цієї діяльності є:</a:t>
            </a:r>
            <a:endParaRPr lang="uk-UA" b="1" i="1" dirty="0"/>
          </a:p>
        </p:txBody>
      </p:sp>
      <p:sp>
        <p:nvSpPr>
          <p:cNvPr id="3" name="Содержимое 2"/>
          <p:cNvSpPr>
            <a:spLocks noGrp="1"/>
          </p:cNvSpPr>
          <p:nvPr>
            <p:ph idx="1"/>
          </p:nvPr>
        </p:nvSpPr>
        <p:spPr/>
        <p:txBody>
          <a:bodyPr>
            <a:normAutofit fontScale="77500" lnSpcReduction="20000"/>
          </a:bodyPr>
          <a:lstStyle/>
          <a:p>
            <a:pPr fontAlgn="base"/>
            <a:r>
              <a:rPr lang="uk-UA" dirty="0" smtClean="0"/>
              <a:t>нагляд за організацією і проведенням органами виконавчої влади, місцевого самоврядування, підприємствами, установами, організаціями та громадянами санітарних і протиепідемічних заходів;</a:t>
            </a:r>
          </a:p>
          <a:p>
            <a:pPr fontAlgn="base"/>
            <a:r>
              <a:rPr lang="uk-UA" dirty="0" smtClean="0"/>
              <a:t>нагляд за реалізацією державної політики з питань профілактики захворювань населення, участь у розробці та контроль за виконанням програм, що стосуються запобігання шкідливому впливу факторів навколишнього середовища на здоров'я населення;</a:t>
            </a:r>
          </a:p>
          <a:p>
            <a:pPr fontAlgn="base"/>
            <a:r>
              <a:rPr lang="uk-UA" dirty="0" smtClean="0"/>
              <a:t>нагляд за дотриманням санітарного законодавства;</a:t>
            </a:r>
          </a:p>
          <a:p>
            <a:pPr fontAlgn="base"/>
            <a:r>
              <a:rPr lang="uk-UA" dirty="0" smtClean="0"/>
              <a:t>проведення державної санітарно-епідеміологічної експертизи, гігієнічної регламентації небезпечних факторів і видача дозволів на їх використання.</a:t>
            </a:r>
          </a:p>
          <a:p>
            <a:endParaRPr lang="uk-U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uk-UA" sz="3200" b="1" i="1" dirty="0" smtClean="0"/>
              <a:t>Закон України </a:t>
            </a:r>
            <a:r>
              <a:rPr lang="uk-UA" sz="3200" b="1" i="1" dirty="0" err="1" smtClean="0"/>
              <a:t>“Про</a:t>
            </a:r>
            <a:r>
              <a:rPr lang="uk-UA" sz="3200" b="1" i="1" dirty="0" smtClean="0"/>
              <a:t> захист населення від інфекційних </a:t>
            </a:r>
            <a:r>
              <a:rPr lang="uk-UA" sz="3200" b="1" i="1" dirty="0" err="1" smtClean="0"/>
              <a:t>хвороб”</a:t>
            </a:r>
            <a:r>
              <a:rPr lang="uk-UA" sz="3200" b="1" i="1" dirty="0" smtClean="0"/>
              <a:t> 2000р.</a:t>
            </a:r>
            <a:endParaRPr lang="uk-UA" sz="3200" b="1" i="1" dirty="0"/>
          </a:p>
        </p:txBody>
      </p:sp>
      <p:sp>
        <p:nvSpPr>
          <p:cNvPr id="3" name="Содержимое 2"/>
          <p:cNvSpPr>
            <a:spLocks noGrp="1"/>
          </p:cNvSpPr>
          <p:nvPr>
            <p:ph idx="1"/>
          </p:nvPr>
        </p:nvSpPr>
        <p:spPr>
          <a:xfrm>
            <a:off x="467544" y="2492896"/>
            <a:ext cx="8229600" cy="3705275"/>
          </a:xfrm>
        </p:spPr>
        <p:txBody>
          <a:bodyPr>
            <a:normAutofit fontScale="92500" lnSpcReduction="10000"/>
          </a:bodyPr>
          <a:lstStyle/>
          <a:p>
            <a:pPr>
              <a:buNone/>
            </a:pPr>
            <a:r>
              <a:rPr lang="uk-UA" b="1" i="1" dirty="0" smtClean="0"/>
              <a:t>                  Законом передбачається:</a:t>
            </a:r>
          </a:p>
          <a:p>
            <a:r>
              <a:rPr lang="uk-UA" dirty="0" smtClean="0"/>
              <a:t>комплексність проведення   профілактичних,  протиепідемічних, </a:t>
            </a:r>
            <a:br>
              <a:rPr lang="uk-UA" dirty="0" smtClean="0"/>
            </a:br>
            <a:r>
              <a:rPr lang="uk-UA" dirty="0" smtClean="0"/>
              <a:t>соціальних і освітніх заходів, обов'язковість їх фінансування;</a:t>
            </a:r>
          </a:p>
          <a:p>
            <a:r>
              <a:rPr lang="uk-UA" dirty="0" smtClean="0"/>
              <a:t>організація та проведення профілактичних і </a:t>
            </a:r>
            <a:br>
              <a:rPr lang="uk-UA" dirty="0" smtClean="0"/>
            </a:br>
            <a:r>
              <a:rPr lang="uk-UA" smtClean="0"/>
              <a:t>протиепідемічних заходів. </a:t>
            </a:r>
            <a:r>
              <a:rPr lang="uk-UA" dirty="0" smtClean="0"/>
              <a:t/>
            </a:r>
            <a:br>
              <a:rPr lang="uk-UA" dirty="0" smtClean="0"/>
            </a:br>
            <a:endParaRPr lang="uk-UA" dirty="0" smtClean="0"/>
          </a:p>
          <a:p>
            <a:endParaRPr lang="uk-U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rmAutofit fontScale="90000"/>
          </a:bodyPr>
          <a:lstStyle/>
          <a:p>
            <a:r>
              <a:rPr lang="uk-UA" sz="2400" b="1" dirty="0" smtClean="0"/>
              <a:t> </a:t>
            </a:r>
            <a:br>
              <a:rPr lang="uk-UA" sz="2400" b="1" dirty="0" smtClean="0"/>
            </a:br>
            <a:r>
              <a:rPr lang="uk-UA" sz="2400" b="1" dirty="0" smtClean="0"/>
              <a:t/>
            </a:r>
            <a:br>
              <a:rPr lang="uk-UA" sz="2400" b="1" dirty="0" smtClean="0"/>
            </a:br>
            <a:r>
              <a:rPr lang="uk-UA" sz="2400" b="1" dirty="0" smtClean="0"/>
              <a:t/>
            </a:r>
            <a:br>
              <a:rPr lang="uk-UA" sz="2400" b="1" dirty="0" smtClean="0"/>
            </a:br>
            <a:r>
              <a:rPr lang="uk-UA" sz="2700" b="1" dirty="0" smtClean="0"/>
              <a:t>Про затвердження переліків закладів </a:t>
            </a:r>
            <a:br>
              <a:rPr lang="uk-UA" sz="2700" b="1" dirty="0" smtClean="0"/>
            </a:br>
            <a:r>
              <a:rPr lang="uk-UA" sz="2700" b="1" dirty="0" smtClean="0"/>
              <a:t>                  охорони здоров'я, лікарських, </a:t>
            </a:r>
            <a:br>
              <a:rPr lang="uk-UA" sz="2700" b="1" dirty="0" smtClean="0"/>
            </a:br>
            <a:r>
              <a:rPr lang="uk-UA" sz="2700" b="1" dirty="0" smtClean="0"/>
              <a:t>              провізорських посад та посад молодших </a:t>
            </a:r>
            <a:br>
              <a:rPr lang="uk-UA" sz="2700" b="1" dirty="0" smtClean="0"/>
            </a:br>
            <a:r>
              <a:rPr lang="uk-UA" sz="2700" b="1" dirty="0" smtClean="0"/>
              <a:t>              спеціалістів з фармацевтичною освітою </a:t>
            </a:r>
            <a:br>
              <a:rPr lang="uk-UA" sz="2700" b="1" dirty="0" smtClean="0"/>
            </a:br>
            <a:r>
              <a:rPr lang="uk-UA" sz="2700" b="1" dirty="0" smtClean="0"/>
              <a:t>                   у закладах охорони здоров'я</a:t>
            </a:r>
            <a:br>
              <a:rPr lang="uk-UA" sz="2700" b="1" dirty="0" smtClean="0"/>
            </a:br>
            <a:r>
              <a:rPr lang="uk-UA" sz="2700" dirty="0" smtClean="0"/>
              <a:t>(Наказ Міністерства охорони здоров'я № 385 від 28.10.2002)</a:t>
            </a:r>
            <a:br>
              <a:rPr lang="uk-UA" sz="2700" dirty="0" smtClean="0"/>
            </a:br>
            <a:r>
              <a:rPr lang="uk-UA" sz="2700" dirty="0" smtClean="0"/>
              <a:t/>
            </a:r>
            <a:br>
              <a:rPr lang="uk-UA" sz="2700" dirty="0" smtClean="0"/>
            </a:br>
            <a:r>
              <a:rPr lang="uk-UA" sz="2400" dirty="0" smtClean="0"/>
              <a:t> </a:t>
            </a:r>
            <a:r>
              <a:rPr lang="uk-UA" sz="2400" b="1" dirty="0" smtClean="0"/>
              <a:t/>
            </a:r>
            <a:br>
              <a:rPr lang="uk-UA" sz="2400" b="1" dirty="0" smtClean="0"/>
            </a:br>
            <a:endParaRPr lang="uk-UA" sz="2400" dirty="0"/>
          </a:p>
        </p:txBody>
      </p:sp>
      <p:sp>
        <p:nvSpPr>
          <p:cNvPr id="3" name="Содержимое 2"/>
          <p:cNvSpPr>
            <a:spLocks noGrp="1"/>
          </p:cNvSpPr>
          <p:nvPr>
            <p:ph idx="1"/>
          </p:nvPr>
        </p:nvSpPr>
        <p:spPr>
          <a:xfrm>
            <a:off x="457200" y="2996952"/>
            <a:ext cx="8229600" cy="3672408"/>
          </a:xfrm>
        </p:spPr>
        <p:txBody>
          <a:bodyPr>
            <a:normAutofit/>
          </a:bodyPr>
          <a:lstStyle/>
          <a:p>
            <a:r>
              <a:rPr lang="uk-UA" dirty="0" smtClean="0"/>
              <a:t>  Санітарно-профілактичні заклади (санітарно-епідеміологічні та </a:t>
            </a:r>
            <a:r>
              <a:rPr lang="uk-UA" dirty="0" err="1" smtClean="0"/>
              <a:t>дезинфікційні</a:t>
            </a:r>
            <a:r>
              <a:rPr lang="uk-UA" dirty="0" smtClean="0"/>
              <a:t> станції). </a:t>
            </a:r>
          </a:p>
          <a:p>
            <a:r>
              <a:rPr lang="uk-UA" dirty="0" smtClean="0"/>
              <a:t>Заклади санітарної просвіти (центри здоров'я).</a:t>
            </a:r>
          </a:p>
          <a:p>
            <a:r>
              <a:rPr lang="uk-UA" dirty="0" smtClean="0"/>
              <a:t>Лабораторні центри Держсанепідслужби.</a:t>
            </a:r>
          </a:p>
          <a:p>
            <a:endParaRPr lang="uk-U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Autofit/>
          </a:bodyPr>
          <a:lstStyle/>
          <a:p>
            <a:r>
              <a:rPr lang="uk-UA" sz="2800" b="1" dirty="0" smtClean="0"/>
              <a:t>Про створення робочої групи із здійснення реорганізації Державної санітарно-епідеміологічної служби України</a:t>
            </a:r>
            <a:br>
              <a:rPr lang="uk-UA" sz="2800" b="1" dirty="0" smtClean="0"/>
            </a:br>
            <a:r>
              <a:rPr lang="uk-UA" sz="2800" dirty="0" smtClean="0"/>
              <a:t>Наказ Міністерства охорони </a:t>
            </a:r>
            <a:r>
              <a:rPr lang="uk-UA" sz="2800" dirty="0" err="1" smtClean="0"/>
              <a:t>здоровя</a:t>
            </a:r>
            <a:r>
              <a:rPr lang="uk-UA" sz="2800" dirty="0" smtClean="0"/>
              <a:t> України № 41 від 24.01.2012</a:t>
            </a:r>
            <a:endParaRPr lang="uk-UA" sz="2800" dirty="0"/>
          </a:p>
        </p:txBody>
      </p:sp>
      <p:sp>
        <p:nvSpPr>
          <p:cNvPr id="3" name="Содержимое 2"/>
          <p:cNvSpPr>
            <a:spLocks noGrp="1"/>
          </p:cNvSpPr>
          <p:nvPr>
            <p:ph idx="1"/>
          </p:nvPr>
        </p:nvSpPr>
        <p:spPr>
          <a:xfrm>
            <a:off x="395536" y="3140968"/>
            <a:ext cx="8229600" cy="3240360"/>
          </a:xfrm>
        </p:spPr>
        <p:txBody>
          <a:bodyPr/>
          <a:lstStyle/>
          <a:p>
            <a:pPr>
              <a:buNone/>
            </a:pPr>
            <a:r>
              <a:rPr lang="uk-UA" dirty="0" smtClean="0"/>
              <a:t>        </a:t>
            </a:r>
            <a:r>
              <a:rPr lang="uk-UA" b="1" i="1" dirty="0" smtClean="0"/>
              <a:t>Надати узгоджені пропозиції Міністру охорони здоров'я України щодо комплексного плану першочергових заходів із здійснення реорганізації Державної санітарно-епідеміологічної служби України.</a:t>
            </a:r>
            <a:endParaRPr lang="uk-UA"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74442"/>
          </a:xfrm>
        </p:spPr>
        <p:txBody>
          <a:bodyPr>
            <a:noAutofit/>
          </a:bodyPr>
          <a:lstStyle/>
          <a:p>
            <a:r>
              <a:rPr lang="uk-UA" sz="2800" dirty="0" smtClean="0"/>
              <a:t>Романтизуючи давні часи, ми забуваємо, що тоді ще не були так розвинені санітарні комунікації, була відсутня каналізація, замість кранів – колодязі зі стоячою водою. За відсутністю холодильників їжу зберігали в домі, де снували полчища щурів, а біля колодязів роїлися комарі. Сирість і холод, антисанітарія і бруд ставали джерелом багатьох захворювань – епідемій та пандемій.</a:t>
            </a:r>
            <a:endParaRPr lang="uk-UA" sz="2800" dirty="0"/>
          </a:p>
        </p:txBody>
      </p:sp>
      <p:sp>
        <p:nvSpPr>
          <p:cNvPr id="3" name="Содержимое 2"/>
          <p:cNvSpPr>
            <a:spLocks noGrp="1"/>
          </p:cNvSpPr>
          <p:nvPr>
            <p:ph idx="1"/>
          </p:nvPr>
        </p:nvSpPr>
        <p:spPr>
          <a:xfrm>
            <a:off x="457200" y="4437112"/>
            <a:ext cx="8229600" cy="1689051"/>
          </a:xfrm>
        </p:spPr>
        <p:txBody>
          <a:bodyPr/>
          <a:lstStyle/>
          <a:p>
            <a:pPr algn="ctr">
              <a:buNone/>
            </a:pPr>
            <a:r>
              <a:rPr lang="uk-UA" i="1" dirty="0" smtClean="0"/>
              <a:t>       Так в Києві міський водогін було споруджено тільки в1870-72 рр., а каналізацію обладнано в 1894 р. </a:t>
            </a:r>
            <a:endParaRPr lang="uk-UA"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42888"/>
            <a:ext cx="9144000" cy="4032251"/>
          </a:xfrm>
        </p:spPr>
        <p:txBody>
          <a:bodyPr>
            <a:normAutofit fontScale="90000"/>
          </a:bodyPr>
          <a:lstStyle/>
          <a:p>
            <a:r>
              <a:rPr lang="uk-UA" sz="2800" b="1" dirty="0" smtClean="0"/>
              <a:t/>
            </a:r>
            <a:br>
              <a:rPr lang="uk-UA" sz="2800" b="1" dirty="0" smtClean="0"/>
            </a:br>
            <a:r>
              <a:rPr lang="uk-UA" sz="2800" b="1" dirty="0" smtClean="0"/>
              <a:t/>
            </a:r>
            <a:br>
              <a:rPr lang="uk-UA" sz="2800" b="1" dirty="0" smtClean="0"/>
            </a:br>
            <a:r>
              <a:rPr lang="vi-VN" sz="2800" b="1" dirty="0" smtClean="0"/>
              <a:t>Епіде́мія</a:t>
            </a:r>
            <a:r>
              <a:rPr lang="vi-VN" sz="2800" dirty="0" smtClean="0"/>
              <a:t> (від </a:t>
            </a:r>
            <a:r>
              <a:rPr lang="uk-UA" sz="2800" dirty="0" err="1" smtClean="0">
                <a:latin typeface="Times New Roman" pitchFamily="18" charset="0"/>
                <a:cs typeface="Times New Roman" pitchFamily="18" charset="0"/>
              </a:rPr>
              <a:t>грец</a:t>
            </a:r>
            <a:r>
              <a:rPr lang="uk-UA" sz="2800" dirty="0" smtClean="0">
                <a:latin typeface="Times New Roman" pitchFamily="18" charset="0"/>
                <a:cs typeface="Times New Roman" pitchFamily="18" charset="0"/>
              </a:rPr>
              <a:t>. </a:t>
            </a:r>
            <a:r>
              <a:rPr lang="el-GR" sz="2800" i="1" dirty="0" smtClean="0"/>
              <a:t>επί</a:t>
            </a:r>
            <a:r>
              <a:rPr lang="el-GR" sz="2800" dirty="0" smtClean="0"/>
              <a:t> — «</a:t>
            </a:r>
            <a:r>
              <a:rPr lang="vi-VN" sz="2800" dirty="0" smtClean="0"/>
              <a:t>серед» і </a:t>
            </a:r>
            <a:r>
              <a:rPr lang="uk-UA" sz="2800" dirty="0" smtClean="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грец</a:t>
            </a:r>
            <a:r>
              <a:rPr lang="uk-UA" sz="2800" dirty="0" smtClean="0">
                <a:latin typeface="Times New Roman" pitchFamily="18" charset="0"/>
                <a:cs typeface="Times New Roman" pitchFamily="18" charset="0"/>
              </a:rPr>
              <a:t>. </a:t>
            </a:r>
            <a:r>
              <a:rPr lang="el-GR" sz="2800" i="1" dirty="0" smtClean="0"/>
              <a:t>δεμος</a:t>
            </a:r>
            <a:r>
              <a:rPr lang="el-GR" sz="2800" dirty="0" smtClean="0"/>
              <a:t> — «</a:t>
            </a:r>
            <a:r>
              <a:rPr lang="vi-VN" sz="2800" dirty="0" smtClean="0"/>
              <a:t>народ») або </a:t>
            </a:r>
            <a:r>
              <a:rPr lang="vi-VN" sz="2800" b="1" dirty="0" smtClean="0"/>
              <a:t>по́шесть</a:t>
            </a:r>
            <a:r>
              <a:rPr lang="vi-VN" sz="2800" dirty="0" smtClean="0"/>
              <a:t> — </a:t>
            </a:r>
            <a:r>
              <a:rPr lang="uk-UA" sz="2800" dirty="0" smtClean="0">
                <a:latin typeface="Times New Roman" pitchFamily="18" charset="0"/>
                <a:cs typeface="Times New Roman" pitchFamily="18" charset="0"/>
              </a:rPr>
              <a:t>тип захворювання</a:t>
            </a:r>
            <a:r>
              <a:rPr lang="vi-VN" sz="2800" dirty="0" smtClean="0"/>
              <a:t>, яке є новим для даної </a:t>
            </a:r>
            <a:r>
              <a:rPr lang="uk-UA" sz="2800" dirty="0" smtClean="0"/>
              <a:t>популяції</a:t>
            </a:r>
            <a:r>
              <a:rPr lang="vi-VN" sz="2800" dirty="0" smtClean="0"/>
              <a:t>  та поширюється зі швидкістю, що значно перевищує очікувану, засновуючись на попередньому досвіді</a:t>
            </a:r>
            <a:r>
              <a:rPr lang="uk-UA" sz="2800" dirty="0" smtClean="0"/>
              <a:t>.</a:t>
            </a:r>
            <a:br>
              <a:rPr lang="uk-UA" sz="2800" dirty="0" smtClean="0"/>
            </a:br>
            <a:r>
              <a:rPr lang="vi-VN" sz="2800" b="1" dirty="0" smtClean="0">
                <a:latin typeface="Times New Roman" pitchFamily="18" charset="0"/>
                <a:cs typeface="Times New Roman" pitchFamily="18" charset="0"/>
              </a:rPr>
              <a:t>Пандемі́я</a:t>
            </a:r>
            <a:r>
              <a:rPr lang="vi-VN" sz="2800" dirty="0" smtClean="0">
                <a:latin typeface="Times New Roman" pitchFamily="18" charset="0"/>
                <a:cs typeface="Times New Roman" pitchFamily="18" charset="0"/>
              </a:rPr>
              <a:t> (також рідше </a:t>
            </a:r>
            <a:r>
              <a:rPr lang="vi-VN" sz="2800" b="1" dirty="0" smtClean="0">
                <a:latin typeface="Times New Roman" pitchFamily="18" charset="0"/>
                <a:cs typeface="Times New Roman" pitchFamily="18" charset="0"/>
              </a:rPr>
              <a:t>панде́мія</a:t>
            </a:r>
            <a:r>
              <a:rPr lang="vi-VN" sz="2800" dirty="0" smtClean="0">
                <a:latin typeface="Times New Roman" pitchFamily="18" charset="0"/>
                <a:cs typeface="Times New Roman" pitchFamily="18" charset="0"/>
              </a:rPr>
              <a:t>; від грец. </a:t>
            </a:r>
            <a:r>
              <a:rPr lang="el-GR" sz="2800" dirty="0" smtClean="0">
                <a:latin typeface="Times New Roman" pitchFamily="18" charset="0"/>
                <a:cs typeface="Times New Roman" pitchFamily="18" charset="0"/>
              </a:rPr>
              <a:t>παν «</a:t>
            </a:r>
            <a:r>
              <a:rPr lang="vi-VN" sz="2800" dirty="0" smtClean="0">
                <a:latin typeface="Times New Roman" pitchFamily="18" charset="0"/>
                <a:cs typeface="Times New Roman" pitchFamily="18" charset="0"/>
              </a:rPr>
              <a:t>пан» — увесь + грец. </a:t>
            </a:r>
            <a:r>
              <a:rPr lang="el-GR" sz="2800" dirty="0" smtClean="0">
                <a:latin typeface="Times New Roman" pitchFamily="18" charset="0"/>
                <a:cs typeface="Times New Roman" pitchFamily="18" charset="0"/>
              </a:rPr>
              <a:t>δήμος «</a:t>
            </a:r>
            <a:r>
              <a:rPr lang="vi-VN" sz="2800" dirty="0" smtClean="0">
                <a:latin typeface="Times New Roman" pitchFamily="18" charset="0"/>
                <a:cs typeface="Times New Roman" pitchFamily="18" charset="0"/>
              </a:rPr>
              <a:t>демос» — народ) — епідемія, що характеризується найбільшим поширенням інфекційного захворювання на території усієї країни та сусідніх держав, багатьох країн світу, континентах.</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endParaRPr lang="uk-UA" sz="2800" dirty="0"/>
          </a:p>
        </p:txBody>
      </p:sp>
      <p:pic>
        <p:nvPicPr>
          <p:cNvPr id="1026" name="Picture 2" descr="C:\Users\Татьяна\Desktop\скачанные файлы.jpg"/>
          <p:cNvPicPr>
            <a:picLocks noGrp="1" noChangeAspect="1" noChangeArrowheads="1"/>
          </p:cNvPicPr>
          <p:nvPr>
            <p:ph idx="4294967295"/>
          </p:nvPr>
        </p:nvPicPr>
        <p:blipFill>
          <a:blip r:embed="rId2" cstate="print"/>
          <a:srcRect/>
          <a:stretch>
            <a:fillRect/>
          </a:stretch>
        </p:blipFill>
        <p:spPr bwMode="auto">
          <a:xfrm>
            <a:off x="2123728" y="3861048"/>
            <a:ext cx="5041900" cy="25923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2852738"/>
          </a:xfrm>
        </p:spPr>
        <p:txBody>
          <a:bodyPr>
            <a:noAutofit/>
          </a:bodyPr>
          <a:lstStyle/>
          <a:p>
            <a:r>
              <a:rPr lang="uk-UA" sz="2400" b="1" dirty="0" err="1" smtClean="0"/>
              <a:t>Чьорна</a:t>
            </a:r>
            <a:r>
              <a:rPr lang="uk-UA" sz="2400" b="1" dirty="0" smtClean="0"/>
              <a:t> смерть. ЧУМА </a:t>
            </a:r>
            <a:r>
              <a:rPr lang="uk-UA" sz="2400" dirty="0" smtClean="0"/>
              <a:t>стала першою глобальною епідемією в світі, яка в 1348 році унесла життя практично половини населення земної кулі. Хвороба виникла в бідних кварталах з появою сонмища щурів і проникла в будинки буржуазії. Всього за 2 роки хвороба віднесла життя 50 </a:t>
            </a:r>
            <a:r>
              <a:rPr lang="uk-UA" sz="2400" dirty="0" err="1" smtClean="0"/>
              <a:t>мильйонів</a:t>
            </a:r>
            <a:r>
              <a:rPr lang="uk-UA" sz="2400" dirty="0" smtClean="0"/>
              <a:t> осіб, більше ніж світові війни. </a:t>
            </a:r>
            <a:endParaRPr lang="uk-UA" sz="2400" dirty="0"/>
          </a:p>
        </p:txBody>
      </p:sp>
      <p:pic>
        <p:nvPicPr>
          <p:cNvPr id="4" name="Содержимое 3" descr="http://www.infoniac.ru/upload/medialibrary/d44/d44ef17405fb943b62e2fadccfdfb8ed.jpg"/>
          <p:cNvPicPr>
            <a:picLocks noGrp="1"/>
          </p:cNvPicPr>
          <p:nvPr>
            <p:ph idx="4294967295"/>
          </p:nvPr>
        </p:nvPicPr>
        <p:blipFill>
          <a:blip r:embed="rId2" cstate="print"/>
          <a:srcRect/>
          <a:stretch>
            <a:fillRect/>
          </a:stretch>
        </p:blipFill>
        <p:spPr bwMode="auto">
          <a:xfrm>
            <a:off x="5652120" y="2996952"/>
            <a:ext cx="3206750" cy="3405187"/>
          </a:xfrm>
          <a:prstGeom prst="rect">
            <a:avLst/>
          </a:prstGeom>
          <a:noFill/>
          <a:ln w="9525">
            <a:noFill/>
            <a:miter lim="800000"/>
            <a:headEnd/>
            <a:tailEnd/>
          </a:ln>
        </p:spPr>
      </p:pic>
      <p:pic>
        <p:nvPicPr>
          <p:cNvPr id="5" name="Рисунок 4" descr="http://www.vokrugsveta.ru/img/cmn/2008/06/03/027.jpg"/>
          <p:cNvPicPr/>
          <p:nvPr/>
        </p:nvPicPr>
        <p:blipFill>
          <a:blip r:embed="rId3" cstate="print"/>
          <a:srcRect/>
          <a:stretch>
            <a:fillRect/>
          </a:stretch>
        </p:blipFill>
        <p:spPr bwMode="auto">
          <a:xfrm>
            <a:off x="755576" y="2708920"/>
            <a:ext cx="4202832" cy="3089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9552" y="274638"/>
            <a:ext cx="8208912" cy="2001837"/>
          </a:xfrm>
        </p:spPr>
        <p:txBody>
          <a:bodyPr>
            <a:normAutofit/>
          </a:bodyPr>
          <a:lstStyle/>
          <a:p>
            <a:r>
              <a:rPr lang="uk-UA" sz="2400" b="1" dirty="0" err="1" smtClean="0"/>
              <a:t>Чьорна</a:t>
            </a:r>
            <a:r>
              <a:rPr lang="uk-UA" sz="2400" b="1" dirty="0" smtClean="0"/>
              <a:t> віспа.</a:t>
            </a:r>
            <a:r>
              <a:rPr lang="uk-UA" sz="2400" dirty="0" smtClean="0"/>
              <a:t> Якщо чума віднесла життя 50 </a:t>
            </a:r>
            <a:r>
              <a:rPr lang="uk-UA" sz="2400" dirty="0" err="1" smtClean="0"/>
              <a:t>мильйонів</a:t>
            </a:r>
            <a:r>
              <a:rPr lang="uk-UA" sz="2400" dirty="0" smtClean="0"/>
              <a:t> осіб, то </a:t>
            </a:r>
            <a:r>
              <a:rPr lang="uk-UA" sz="2400" dirty="0" err="1" smtClean="0"/>
              <a:t>чьорна</a:t>
            </a:r>
            <a:r>
              <a:rPr lang="uk-UA" sz="2400" dirty="0" smtClean="0"/>
              <a:t> віспа — 500 </a:t>
            </a:r>
            <a:r>
              <a:rPr lang="uk-UA" sz="2400" dirty="0" err="1" smtClean="0"/>
              <a:t>мильйонів</a:t>
            </a:r>
            <a:r>
              <a:rPr lang="uk-UA" sz="2400" dirty="0" smtClean="0"/>
              <a:t>. Тільки </a:t>
            </a:r>
            <a:r>
              <a:rPr lang="uk-UA" sz="2400" dirty="0" err="1" smtClean="0"/>
              <a:t>под</a:t>
            </a:r>
            <a:r>
              <a:rPr lang="uk-UA" sz="2400" dirty="0" smtClean="0"/>
              <a:t> </a:t>
            </a:r>
            <a:r>
              <a:rPr lang="uk-UA" sz="2400" dirty="0" err="1" smtClean="0"/>
              <a:t>кінец</a:t>
            </a:r>
            <a:r>
              <a:rPr lang="uk-UA" sz="2400" dirty="0" smtClean="0"/>
              <a:t> XVIII століття знайшли вакцину від повальної хвороби, але й вона не змогла врятувати людей від епідемії в 1967 році, коли загинуло більше 2 </a:t>
            </a:r>
            <a:r>
              <a:rPr lang="uk-UA" sz="2400" dirty="0" err="1" smtClean="0"/>
              <a:t>мильйонов</a:t>
            </a:r>
            <a:r>
              <a:rPr lang="uk-UA" sz="2400" dirty="0" smtClean="0"/>
              <a:t> осіб. </a:t>
            </a:r>
            <a:endParaRPr lang="uk-UA" sz="2400" dirty="0"/>
          </a:p>
        </p:txBody>
      </p:sp>
      <p:pic>
        <p:nvPicPr>
          <p:cNvPr id="4" name="Содержимое 3" descr="http://www.infoniac.ru/upload/medialibrary/987/98706dd5f0a8de69b7e625176e2412ab.jpg"/>
          <p:cNvPicPr>
            <a:picLocks noGrp="1"/>
          </p:cNvPicPr>
          <p:nvPr>
            <p:ph idx="4294967295"/>
          </p:nvPr>
        </p:nvPicPr>
        <p:blipFill>
          <a:blip r:embed="rId2" cstate="print"/>
          <a:srcRect/>
          <a:stretch>
            <a:fillRect/>
          </a:stretch>
        </p:blipFill>
        <p:spPr bwMode="auto">
          <a:xfrm>
            <a:off x="395536" y="2420888"/>
            <a:ext cx="3528392" cy="3192463"/>
          </a:xfrm>
          <a:prstGeom prst="rect">
            <a:avLst/>
          </a:prstGeom>
          <a:noFill/>
          <a:ln w="9525">
            <a:noFill/>
            <a:miter lim="800000"/>
            <a:headEnd/>
            <a:tailEnd/>
          </a:ln>
        </p:spPr>
      </p:pic>
      <p:pic>
        <p:nvPicPr>
          <p:cNvPr id="1027" name="Picture 3" descr="D:\НМК\Організація обслуговування в ГТК\Сангігієна\Эпидемии\uzn_1411553038.jpg"/>
          <p:cNvPicPr>
            <a:picLocks noChangeAspect="1" noChangeArrowheads="1"/>
          </p:cNvPicPr>
          <p:nvPr/>
        </p:nvPicPr>
        <p:blipFill>
          <a:blip r:embed="rId3" cstate="print"/>
          <a:srcRect/>
          <a:stretch>
            <a:fillRect/>
          </a:stretch>
        </p:blipFill>
        <p:spPr bwMode="auto">
          <a:xfrm>
            <a:off x="3491880" y="2420888"/>
            <a:ext cx="4973960" cy="31683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005064"/>
          </a:xfrm>
        </p:spPr>
        <p:txBody>
          <a:bodyPr>
            <a:noAutofit/>
          </a:bodyPr>
          <a:lstStyle/>
          <a:p>
            <a:r>
              <a:rPr lang="uk-UA" sz="2400" b="1" dirty="0" smtClean="0"/>
              <a:t>Іспанка.</a:t>
            </a:r>
            <a:r>
              <a:rPr lang="uk-UA" sz="2400" dirty="0" smtClean="0"/>
              <a:t> Таку назву отримав грип, що бушував на початку  XX століття. Не встигли люди оправитися від жахів Першої світової війни як на них впало нове нещастя. Іспанський грип відніс 20 мільйонів життів всього за пару місяців, а за весь період епідемії за різними даними - від 50 до 100 мільйонів осіб. В ході хвороби зовнішність людини так видозмінювалася, що вона скидалася на гостя з іншого світу</a:t>
            </a:r>
            <a:r>
              <a:rPr lang="en-US" sz="2400" dirty="0" smtClean="0"/>
              <a:t>- </a:t>
            </a:r>
            <a:r>
              <a:rPr lang="uk-UA" sz="2400" dirty="0" smtClean="0"/>
              <a:t> рідка людина, якій вдалося побороти хворобу, була білою як простирадло з чорними плямами на щоках, холодними кінцівками і червоними очима. </a:t>
            </a:r>
            <a:endParaRPr lang="uk-UA" sz="2400" dirty="0"/>
          </a:p>
        </p:txBody>
      </p:sp>
      <p:pic>
        <p:nvPicPr>
          <p:cNvPr id="4" name="Содержимое 3" descr="http://www.all-solar-battery.ru/wp-content/uploads/2011/08/ispanka3.jpg"/>
          <p:cNvPicPr>
            <a:picLocks noGrp="1"/>
          </p:cNvPicPr>
          <p:nvPr>
            <p:ph idx="1"/>
          </p:nvPr>
        </p:nvPicPr>
        <p:blipFill>
          <a:blip r:embed="rId2" cstate="print"/>
          <a:srcRect/>
          <a:stretch>
            <a:fillRect/>
          </a:stretch>
        </p:blipFill>
        <p:spPr bwMode="auto">
          <a:xfrm>
            <a:off x="2771800" y="4221089"/>
            <a:ext cx="3672408" cy="2448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uk-UA" b="1" dirty="0" smtClean="0"/>
              <a:t>ІНШІ ПАНДЕМІЇ</a:t>
            </a:r>
            <a:endParaRPr lang="uk-UA" b="1" dirty="0"/>
          </a:p>
        </p:txBody>
      </p:sp>
      <p:sp>
        <p:nvSpPr>
          <p:cNvPr id="3" name="Содержимое 2"/>
          <p:cNvSpPr>
            <a:spLocks noGrp="1"/>
          </p:cNvSpPr>
          <p:nvPr>
            <p:ph idx="1"/>
          </p:nvPr>
        </p:nvSpPr>
        <p:spPr>
          <a:xfrm>
            <a:off x="457200" y="980728"/>
            <a:ext cx="8229600" cy="5616624"/>
          </a:xfrm>
        </p:spPr>
        <p:txBody>
          <a:bodyPr>
            <a:noAutofit/>
          </a:bodyPr>
          <a:lstStyle/>
          <a:p>
            <a:r>
              <a:rPr lang="uk-UA" sz="2000" b="1" dirty="0" smtClean="0"/>
              <a:t>Холера.</a:t>
            </a:r>
            <a:r>
              <a:rPr lang="uk-UA" sz="2000" dirty="0" smtClean="0"/>
              <a:t> Зареєстровано шість пандемій холери, які вбили мільйони людей.</a:t>
            </a:r>
          </a:p>
          <a:p>
            <a:pPr fontAlgn="base"/>
            <a:r>
              <a:rPr lang="uk-UA" sz="2000" b="1" dirty="0" smtClean="0"/>
              <a:t>Жовта лихоманка. </a:t>
            </a:r>
            <a:r>
              <a:rPr lang="uk-UA" sz="2000" dirty="0" smtClean="0"/>
              <a:t>Ця хвороба розрушала цілі міста. Епідемія і нині періодично  виникає в Південній Америці та Африці.</a:t>
            </a:r>
          </a:p>
          <a:p>
            <a:r>
              <a:rPr lang="uk-UA" sz="2000" b="1" dirty="0" smtClean="0"/>
              <a:t>Сухоти (туберкульоз). </a:t>
            </a:r>
            <a:r>
              <a:rPr lang="uk-UA" sz="2000" dirty="0" smtClean="0"/>
              <a:t>Починаючи з 1600-х років, </a:t>
            </a:r>
            <a:r>
              <a:rPr lang="uk-UA" sz="2000" dirty="0" err="1" smtClean="0"/>
              <a:t>європейска</a:t>
            </a:r>
            <a:r>
              <a:rPr lang="uk-UA" sz="2000" dirty="0" smtClean="0"/>
              <a:t> епідемія туберкульозу, відома як Велика біла чума, лютувала протягом більш як 200 років, при цьому помирала кожна сьома інфікована людина. Туберкульоз продовжує вражати 8 мільйонів осіб щорічно, при цьому смертельний кінець трапляється в 2 мільйонах випадків.</a:t>
            </a:r>
          </a:p>
          <a:p>
            <a:r>
              <a:rPr lang="uk-UA" sz="2000" dirty="0" smtClean="0"/>
              <a:t> </a:t>
            </a:r>
            <a:r>
              <a:rPr lang="uk-UA" sz="2000" b="1" dirty="0" err="1" smtClean="0"/>
              <a:t>Малярия</a:t>
            </a:r>
            <a:r>
              <a:rPr lang="uk-UA" sz="2000" b="1" dirty="0" smtClean="0"/>
              <a:t>. </a:t>
            </a:r>
            <a:r>
              <a:rPr lang="uk-UA" sz="2000" dirty="0" smtClean="0"/>
              <a:t>Мабуть, найдревніша пандемія, яка в різні періоди охоплювала різні країни. Із-за комарів-переносників її називали ще болотною лихоманкою. </a:t>
            </a:r>
          </a:p>
          <a:p>
            <a:r>
              <a:rPr lang="uk-UA" sz="2000" b="1" dirty="0" err="1" smtClean="0"/>
              <a:t>Полиомієліт</a:t>
            </a:r>
            <a:r>
              <a:rPr lang="uk-UA" sz="2000" b="1" dirty="0" smtClean="0"/>
              <a:t>.</a:t>
            </a:r>
            <a:r>
              <a:rPr lang="uk-UA" sz="2000" dirty="0" smtClean="0"/>
              <a:t> Страшне повальне захворювання, що особливо часто зустрічається у дітей. Лікарі так і не знайшли дієвий засіб від </a:t>
            </a:r>
            <a:r>
              <a:rPr lang="uk-UA" sz="2000" dirty="0" err="1" smtClean="0"/>
              <a:t>поліомієліта</a:t>
            </a:r>
            <a:r>
              <a:rPr lang="uk-UA" sz="2000" dirty="0" smtClean="0"/>
              <a:t>, єдиний </a:t>
            </a:r>
            <a:r>
              <a:rPr lang="uk-UA" sz="2000" dirty="0" err="1" smtClean="0"/>
              <a:t>нихід</a:t>
            </a:r>
            <a:r>
              <a:rPr lang="uk-UA" sz="2000" dirty="0" smtClean="0"/>
              <a:t> і нині – це щеплення.</a:t>
            </a:r>
            <a:endParaRPr lang="uk-UA"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59632" y="0"/>
            <a:ext cx="6430218" cy="1341438"/>
          </a:xfrm>
        </p:spPr>
        <p:txBody>
          <a:bodyPr>
            <a:normAutofit fontScale="90000"/>
          </a:bodyPr>
          <a:lstStyle/>
          <a:p>
            <a:r>
              <a:rPr lang="uk-UA" b="1" dirty="0" smtClean="0"/>
              <a:t>Епідемії  та Пандемії ХХІ століття</a:t>
            </a:r>
            <a:endParaRPr lang="uk-UA" b="1" dirty="0"/>
          </a:p>
        </p:txBody>
      </p:sp>
      <p:sp>
        <p:nvSpPr>
          <p:cNvPr id="3" name="Содержимое 2"/>
          <p:cNvSpPr>
            <a:spLocks noGrp="1"/>
          </p:cNvSpPr>
          <p:nvPr>
            <p:ph idx="4294967295"/>
          </p:nvPr>
        </p:nvSpPr>
        <p:spPr>
          <a:xfrm>
            <a:off x="395288" y="1412875"/>
            <a:ext cx="8748712" cy="5111750"/>
          </a:xfrm>
        </p:spPr>
        <p:txBody>
          <a:bodyPr/>
          <a:lstStyle/>
          <a:p>
            <a:pPr>
              <a:buNone/>
            </a:pPr>
            <a:r>
              <a:rPr lang="uk-UA" dirty="0" smtClean="0"/>
              <a:t> </a:t>
            </a:r>
            <a:r>
              <a:rPr lang="uk-UA" b="1" dirty="0" smtClean="0"/>
              <a:t>СНІД</a:t>
            </a:r>
            <a:r>
              <a:rPr lang="uk-UA" b="1" dirty="0" smtClean="0"/>
              <a:t>.</a:t>
            </a:r>
            <a:r>
              <a:rPr lang="uk-UA" sz="2400" b="1" dirty="0" smtClean="0"/>
              <a:t>  </a:t>
            </a:r>
            <a:r>
              <a:rPr lang="uk-UA" sz="2400" dirty="0" smtClean="0"/>
              <a:t>Поява </a:t>
            </a:r>
            <a:r>
              <a:rPr lang="uk-UA" sz="2400" dirty="0" err="1" smtClean="0"/>
              <a:t>СНІДу</a:t>
            </a:r>
            <a:r>
              <a:rPr lang="uk-UA" sz="2400" dirty="0" smtClean="0"/>
              <a:t> </a:t>
            </a:r>
            <a:r>
              <a:rPr lang="uk-UA" sz="2400" dirty="0" smtClean="0"/>
              <a:t>в 1980-х  роках призвела до глобальної пандемії, оскільки з 1981 року загинуло більше 25 мільйонів осіб. Згідно останніх статистичних даних, зараз на планеті проживає 33,2 мільйона ВІЧ-інфікованих людей. </a:t>
            </a:r>
            <a:r>
              <a:rPr lang="uk-UA" sz="2400" smtClean="0"/>
              <a:t>СНІД </a:t>
            </a:r>
            <a:r>
              <a:rPr lang="uk-UA" sz="2400" dirty="0" smtClean="0"/>
              <a:t>викликається вірусом імунодефіциту людини (ВІЛ). </a:t>
            </a:r>
            <a:endParaRPr lang="uk-UA" sz="2400" dirty="0"/>
          </a:p>
        </p:txBody>
      </p:sp>
      <p:pic>
        <p:nvPicPr>
          <p:cNvPr id="5" name="Рисунок 4" descr="http://lamcdn.net/lookatme.ru/post_image-image/wgltYdCSQgRjagtvAnIe_g-article.jpg"/>
          <p:cNvPicPr/>
          <p:nvPr/>
        </p:nvPicPr>
        <p:blipFill>
          <a:blip r:embed="rId2" cstate="print"/>
          <a:srcRect/>
          <a:stretch>
            <a:fillRect/>
          </a:stretch>
        </p:blipFill>
        <p:spPr bwMode="auto">
          <a:xfrm>
            <a:off x="2339752" y="4149080"/>
            <a:ext cx="396044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1305</Words>
  <Application>Microsoft Office PowerPoint</Application>
  <PresentationFormat>Экран (4:3)</PresentationFormat>
  <Paragraphs>91</Paragraphs>
  <Slides>26</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26</vt:i4>
      </vt:variant>
    </vt:vector>
  </HeadingPairs>
  <TitlesOfParts>
    <vt:vector size="29" baseType="lpstr">
      <vt:lpstr>Тема Office</vt:lpstr>
      <vt:lpstr>Бумажная</vt:lpstr>
      <vt:lpstr>1_Тема Office</vt:lpstr>
      <vt:lpstr>Слайд 1</vt:lpstr>
      <vt:lpstr>ПЛАН:</vt:lpstr>
      <vt:lpstr>Романтизуючи давні часи, ми забуваємо, що тоді ще не були так розвинені санітарні комунікації, була відсутня каналізація, замість кранів – колодязі зі стоячою водою. За відсутністю холодильників їжу зберігали в домі, де снували полчища щурів, а біля колодязів роїлися комарі. Сирість і холод, антисанітарія і бруд ставали джерелом багатьох захворювань – епідемій та пандемій.</vt:lpstr>
      <vt:lpstr>  Епіде́мія (від грец. επί — «серед» і  грец. δεμος — «народ») або по́шесть — тип захворювання, яке є новим для даної популяції  та поширюється зі швидкістю, що значно перевищує очікувану, засновуючись на попередньому досвіді. Пандемі́я (також рідше панде́мія; від грец. παν «пан» — увесь + грец. δήμος «демос» — народ) — епідемія, що характеризується найбільшим поширенням інфекційного захворювання на території усієї країни та сусідніх держав, багатьох країн світу, континентах. </vt:lpstr>
      <vt:lpstr>Чьорна смерть. ЧУМА стала першою глобальною епідемією в світі, яка в 1348 році унесла життя практично половини населення земної кулі. Хвороба виникла в бідних кварталах з появою сонмища щурів і проникла в будинки буржуазії. Всього за 2 роки хвороба віднесла життя 50 мильйонів осіб, більше ніж світові війни. </vt:lpstr>
      <vt:lpstr>Чьорна віспа. Якщо чума віднесла життя 50 мильйонів осіб, то чьорна віспа — 500 мильйонів. Тільки под кінец XVIII століття знайшли вакцину від повальної хвороби, але й вона не змогла врятувати людей від епідемії в 1967 році, коли загинуло більше 2 мильйонов осіб. </vt:lpstr>
      <vt:lpstr>Іспанка. Таку назву отримав грип, що бушував на початку  XX століття. Не встигли люди оправитися від жахів Першої світової війни як на них впало нове нещастя. Іспанський грип відніс 20 мільйонів життів всього за пару місяців, а за весь період епідемії за різними даними - від 50 до 100 мільйонів осіб. В ході хвороби зовнішність людини так видозмінювалася, що вона скидалася на гостя з іншого світу-  рідка людина, якій вдалося побороти хворобу, була білою як простирадло з чорними плямами на щоках, холодними кінцівками і червоними очима. </vt:lpstr>
      <vt:lpstr>ІНШІ ПАНДЕМІЇ</vt:lpstr>
      <vt:lpstr>Епідемії  та Пандемії ХХІ століття</vt:lpstr>
      <vt:lpstr> Вірус Ебола, що викликає геморагічну лихоманку Ебола, було відкрито в 1976 році. Він має високий рівень летальності — 70-90%.</vt:lpstr>
      <vt:lpstr>Cвиний та пташиний грип (H1N1 и H5N1) - з 2003 по 2008 рік зафіксовано 361 випадок зараження з 227 смертельними наслідками з вини хвороби</vt:lpstr>
      <vt:lpstr> Атипова пневмонія (SARS) або ВГРС (Важкий гострий респіраторний синдром) – в 2002 році в Китаї зареєстровано 300 випадків дивної пневмонії, що не реагувала на традиційні засоби лікування. Летальність вірусу склала 10 %. </vt:lpstr>
      <vt:lpstr>Здоров'я населення – багатство держави</vt:lpstr>
      <vt:lpstr>Основи законодавства України щодо забезпечення здоров'я населення та охорони довкілля</vt:lpstr>
      <vt:lpstr> Закон України “Про охорону навколишнього природного середовища” 1991 р. </vt:lpstr>
      <vt:lpstr>Основи законодавства України про охорону здоров'я (Закон України, 1993 р.)</vt:lpstr>
      <vt:lpstr> Розділ IV  ЗАБЕЗПЕЧЕННЯ ЗДОРОВИХ І БЕЗПЕЧНИХ УМОВ ЖИТТЯ </vt:lpstr>
      <vt:lpstr>Закон України “Про забезпечення санітарного та епідемічного благополуччя населення”  1994 р. </vt:lpstr>
      <vt:lpstr>Розділ III  ДЕРЖАВНЕ РЕГУЛЮВАННЯ І ВИМОГИ ЩОДО ЗАБЕЗПЕЧЕННЯ САНІТАРНОГО ТА ЕПІДЕМІЧНОГО БЛАГОПОЛУЧЧЯ НАСЕЛЕННЯ</vt:lpstr>
      <vt:lpstr>Розділ IV  ДЕРЖАВНА САНІТАРНО-ЕПІДЕМІОЛОГІЧНА СЛУЖБА УКРАЇНИ</vt:lpstr>
      <vt:lpstr>Основними напрямами діяльності державної санітарно-епідеміологічної служби є:</vt:lpstr>
      <vt:lpstr> Розділ V  ДЕРЖАВНИЙ САНІТАРНО-ЕПІДЕМІОЛОГІЧНИЙ НАГЛЯД </vt:lpstr>
      <vt:lpstr>Основними завданнями цієї діяльності є:</vt:lpstr>
      <vt:lpstr>Закон України “Про захист населення від інфекційних хвороб” 2000р.</vt:lpstr>
      <vt:lpstr>    Про затвердження переліків закладів                    охорони здоров'я, лікарських,                провізорських посад та посад молодших                спеціалістів з фармацевтичною освітою                     у закладах охорони здоров'я (Наказ Міністерства охорони здоров'я № 385 від 28.10.2002)    </vt:lpstr>
      <vt:lpstr>Про створення робочої групи із здійснення реорганізації Державної санітарно-епідеміологічної служби України Наказ Міністерства охорони здоровя України № 41 від 24.01.2012</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Татьяна</cp:lastModifiedBy>
  <cp:revision>72</cp:revision>
  <dcterms:created xsi:type="dcterms:W3CDTF">2017-02-02T21:36:29Z</dcterms:created>
  <dcterms:modified xsi:type="dcterms:W3CDTF">2017-02-24T07:38:03Z</dcterms:modified>
</cp:coreProperties>
</file>