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sldIdLst>
    <p:sldId id="257" r:id="rId2"/>
    <p:sldId id="301" r:id="rId3"/>
    <p:sldId id="281" r:id="rId4"/>
    <p:sldId id="283" r:id="rId5"/>
    <p:sldId id="256" r:id="rId6"/>
    <p:sldId id="259" r:id="rId7"/>
    <p:sldId id="260" r:id="rId8"/>
    <p:sldId id="258" r:id="rId9"/>
    <p:sldId id="261" r:id="rId10"/>
    <p:sldId id="262" r:id="rId11"/>
    <p:sldId id="264" r:id="rId12"/>
    <p:sldId id="266" r:id="rId13"/>
    <p:sldId id="265" r:id="rId14"/>
    <p:sldId id="267" r:id="rId15"/>
    <p:sldId id="268" r:id="rId16"/>
    <p:sldId id="271" r:id="rId17"/>
    <p:sldId id="269" r:id="rId18"/>
    <p:sldId id="270" r:id="rId19"/>
    <p:sldId id="272" r:id="rId20"/>
    <p:sldId id="273" r:id="rId21"/>
    <p:sldId id="274" r:id="rId22"/>
    <p:sldId id="275" r:id="rId23"/>
    <p:sldId id="276" r:id="rId24"/>
    <p:sldId id="277" r:id="rId25"/>
    <p:sldId id="278" r:id="rId26"/>
    <p:sldId id="279" r:id="rId27"/>
    <p:sldId id="282" r:id="rId28"/>
    <p:sldId id="284" r:id="rId29"/>
    <p:sldId id="280" r:id="rId30"/>
    <p:sldId id="285" r:id="rId31"/>
    <p:sldId id="286" r:id="rId32"/>
    <p:sldId id="287" r:id="rId33"/>
    <p:sldId id="288" r:id="rId34"/>
    <p:sldId id="289" r:id="rId35"/>
    <p:sldId id="290" r:id="rId36"/>
    <p:sldId id="291" r:id="rId37"/>
    <p:sldId id="292" r:id="rId38"/>
    <p:sldId id="293" r:id="rId39"/>
    <p:sldId id="296" r:id="rId40"/>
    <p:sldId id="294" r:id="rId41"/>
    <p:sldId id="295" r:id="rId42"/>
    <p:sldId id="297" r:id="rId43"/>
    <p:sldId id="298" r:id="rId44"/>
    <p:sldId id="299" r:id="rId45"/>
    <p:sldId id="300"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FEA69-0237-44DB-A506-73A4384ED704}" type="datetimeFigureOut">
              <a:rPr lang="ru-RU" smtClean="0"/>
              <a:pPr/>
              <a:t>25.05.2020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23C60E-D476-43E6-8D48-DCA5603D44E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123C60E-D476-43E6-8D48-DCA5603D44E5}" type="slidenum">
              <a:rPr lang="ru-RU" smtClean="0"/>
              <a:pPr/>
              <a:t>20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B106E36-FD25-4E2D-B0AA-010F637433A0}" type="datetimeFigureOut">
              <a:rPr lang="ru-RU" smtClean="0"/>
              <a:pPr/>
              <a:t>25.05.2020</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B106E36-FD25-4E2D-B0AA-010F637433A0}" type="datetimeFigureOut">
              <a:rPr lang="ru-RU" smtClean="0"/>
              <a:pPr/>
              <a:t>25.05.2020</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25.05.2020</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B106E36-FD25-4E2D-B0AA-010F637433A0}" type="datetimeFigureOut">
              <a:rPr lang="ru-RU" smtClean="0"/>
              <a:pPr/>
              <a:t>25.05.2020</a:t>
            </a:fld>
            <a:endParaRPr lang="ru-RU"/>
          </a:p>
        </p:txBody>
      </p:sp>
      <p:sp>
        <p:nvSpPr>
          <p:cNvPr id="10" name="Номер слайда 9"/>
          <p:cNvSpPr>
            <a:spLocks noGrp="1"/>
          </p:cNvSpPr>
          <p:nvPr>
            <p:ph type="sldNum" sz="quarter" idx="16"/>
          </p:nvPr>
        </p:nvSpPr>
        <p:spPr/>
        <p:txBody>
          <a:bodyPr rtlCol="0"/>
          <a:lstStyle/>
          <a:p>
            <a:fld id="{725C68B6-61C2-468F-89AB-4B9F7531AA68}"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B106E36-FD25-4E2D-B0AA-010F637433A0}" type="datetimeFigureOut">
              <a:rPr lang="ru-RU" smtClean="0"/>
              <a:pPr/>
              <a:t>25.05.2020</a:t>
            </a:fld>
            <a:endParaRPr lang="ru-RU"/>
          </a:p>
        </p:txBody>
      </p:sp>
      <p:sp>
        <p:nvSpPr>
          <p:cNvPr id="12" name="Номер слайда 11"/>
          <p:cNvSpPr>
            <a:spLocks noGrp="1"/>
          </p:cNvSpPr>
          <p:nvPr>
            <p:ph type="sldNum" sz="quarter" idx="16"/>
          </p:nvPr>
        </p:nvSpPr>
        <p:spPr/>
        <p:txBody>
          <a:bodyPr rtlCol="0"/>
          <a:lstStyle/>
          <a:p>
            <a:fld id="{725C68B6-61C2-468F-89AB-4B9F7531AA68}"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25.05.2020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5B106E36-FD25-4E2D-B0AA-010F637433A0}" type="datetimeFigureOut">
              <a:rPr lang="ru-RU" smtClean="0"/>
              <a:pPr/>
              <a:t>25.05.2020</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B106E36-FD25-4E2D-B0AA-010F637433A0}" type="datetimeFigureOut">
              <a:rPr lang="ru-RU" smtClean="0"/>
              <a:pPr/>
              <a:t>25.05.2020</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fontAlgn="base"/>
            <a:r>
              <a:rPr lang="uk-UA" b="1" dirty="0" smtClean="0"/>
              <a:t>Українські землі у складі Австрійської (Австро-Угорської) імперії</a:t>
            </a:r>
            <a:endParaRPr lang="uk-UA" b="1" dirty="0"/>
          </a:p>
        </p:txBody>
      </p:sp>
      <p:sp>
        <p:nvSpPr>
          <p:cNvPr id="3" name="Подзаголовок 2"/>
          <p:cNvSpPr>
            <a:spLocks noGrp="1"/>
          </p:cNvSpPr>
          <p:nvPr>
            <p:ph type="subTitle" idx="1"/>
          </p:nvPr>
        </p:nvSpPr>
        <p:spPr/>
        <p:txBody>
          <a:bodyPr/>
          <a:lstStyle/>
          <a:p>
            <a:r>
              <a:rPr lang="uk-UA" dirty="0" smtClean="0"/>
              <a:t>друга половина 19 ст.</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СОЦІАЛЬНО-ЕКОНОМІЧНИЙ </a:t>
            </a:r>
            <a:r>
              <a:rPr lang="ru-RU" b="1" dirty="0" err="1" smtClean="0"/>
              <a:t>розвиток</a:t>
            </a:r>
            <a:endParaRPr lang="ru-RU" dirty="0"/>
          </a:p>
        </p:txBody>
      </p:sp>
      <p:sp>
        <p:nvSpPr>
          <p:cNvPr id="3" name="Содержимое 2"/>
          <p:cNvSpPr>
            <a:spLocks noGrp="1"/>
          </p:cNvSpPr>
          <p:nvPr>
            <p:ph sz="quarter" idx="1"/>
          </p:nvPr>
        </p:nvSpPr>
        <p:spPr/>
        <p:txBody>
          <a:bodyPr>
            <a:normAutofit/>
          </a:bodyPr>
          <a:lstStyle/>
          <a:p>
            <a:pPr marL="0" indent="719138" fontAlgn="base">
              <a:buNone/>
            </a:pPr>
            <a:r>
              <a:rPr lang="uk-UA" dirty="0" smtClean="0"/>
              <a:t>В селах західноукраїнських земель створювався значний надлишок робочої сили, яка не знаходила свого застосування (в Галичині щороку село таких робочих рук давало 600 тис. чол.). Щоб врятуватися від голодної смерті, багато селян ішли на сезонні роботи в західні провінції Австрії, в Угорщину, Німеччину, Росію, </a:t>
            </a:r>
            <a:r>
              <a:rPr lang="uk-UA" b="1" i="1" dirty="0" smtClean="0"/>
              <a:t>емігрували до Канади, США, Бразилії, Австралії і в інші країни.</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СОЦІАЛЬНО-ЕКОНОМІЧНИЙ </a:t>
            </a:r>
            <a:r>
              <a:rPr lang="ru-RU" b="1" dirty="0" err="1" smtClean="0"/>
              <a:t>розвиток</a:t>
            </a:r>
            <a:endParaRPr lang="ru-RU" dirty="0"/>
          </a:p>
        </p:txBody>
      </p:sp>
      <p:sp>
        <p:nvSpPr>
          <p:cNvPr id="3" name="Содержимое 2"/>
          <p:cNvSpPr>
            <a:spLocks noGrp="1"/>
          </p:cNvSpPr>
          <p:nvPr>
            <p:ph sz="quarter" idx="1"/>
          </p:nvPr>
        </p:nvSpPr>
        <p:spPr>
          <a:xfrm>
            <a:off x="179512" y="1600200"/>
            <a:ext cx="8784976" cy="4925144"/>
          </a:xfrm>
        </p:spPr>
        <p:txBody>
          <a:bodyPr>
            <a:normAutofit fontScale="85000" lnSpcReduction="20000"/>
          </a:bodyPr>
          <a:lstStyle/>
          <a:p>
            <a:r>
              <a:rPr lang="uk-UA" dirty="0" smtClean="0"/>
              <a:t>Економіка мала </a:t>
            </a:r>
            <a:r>
              <a:rPr lang="uk-UA" b="1" dirty="0" smtClean="0"/>
              <a:t>колоніальний характер</a:t>
            </a:r>
            <a:r>
              <a:rPr lang="uk-UA" dirty="0" smtClean="0"/>
              <a:t>, ресурси краю використовувалися в інтересах імперії. </a:t>
            </a:r>
          </a:p>
          <a:p>
            <a:r>
              <a:rPr lang="uk-UA" i="1" dirty="0" smtClean="0"/>
              <a:t>Колоніальний характер економіки західноукраїнських земель позначився і на стані промисловості. </a:t>
            </a:r>
          </a:p>
          <a:p>
            <a:r>
              <a:rPr lang="uk-UA" dirty="0" smtClean="0"/>
              <a:t>Розвивалися переважно галузі по видобуванню і первинній обробці сировини </a:t>
            </a:r>
            <a:r>
              <a:rPr lang="uk-UA" dirty="0" smtClean="0">
                <a:solidFill>
                  <a:srgbClr val="FFC000"/>
                </a:solidFill>
              </a:rPr>
              <a:t>— нафтова, озокеритна (</a:t>
            </a:r>
            <a:r>
              <a:rPr lang="ru-RU" dirty="0" smtClean="0">
                <a:solidFill>
                  <a:srgbClr val="FF0000"/>
                </a:solidFill>
              </a:rPr>
              <a:t>озокерит - </a:t>
            </a:r>
            <a:r>
              <a:rPr lang="ru-RU" dirty="0" err="1" smtClean="0">
                <a:solidFill>
                  <a:srgbClr val="FF0000"/>
                </a:solidFill>
              </a:rPr>
              <a:t>гірський</a:t>
            </a:r>
            <a:r>
              <a:rPr lang="ru-RU" dirty="0" smtClean="0">
                <a:solidFill>
                  <a:srgbClr val="FF0000"/>
                </a:solidFill>
              </a:rPr>
              <a:t> </a:t>
            </a:r>
            <a:r>
              <a:rPr lang="ru-RU" dirty="0" err="1" smtClean="0">
                <a:solidFill>
                  <a:srgbClr val="FF0000"/>
                </a:solidFill>
              </a:rPr>
              <a:t>віск</a:t>
            </a:r>
            <a:r>
              <a:rPr lang="ru-RU" dirty="0" smtClean="0">
                <a:solidFill>
                  <a:srgbClr val="FF0000"/>
                </a:solidFill>
              </a:rPr>
              <a:t>.</a:t>
            </a:r>
            <a:r>
              <a:rPr lang="uk-UA" dirty="0" smtClean="0">
                <a:solidFill>
                  <a:srgbClr val="FFC000"/>
                </a:solidFill>
              </a:rPr>
              <a:t>), лісова і лісопильна, а також харчова</a:t>
            </a:r>
            <a:r>
              <a:rPr lang="uk-UA" dirty="0" smtClean="0"/>
              <a:t>, головним чином </a:t>
            </a:r>
            <a:r>
              <a:rPr lang="uk-UA" dirty="0" err="1" smtClean="0"/>
              <a:t>спирто-горілчана</a:t>
            </a:r>
            <a:r>
              <a:rPr lang="uk-UA" dirty="0" smtClean="0"/>
              <a:t> та борошномельна.</a:t>
            </a:r>
          </a:p>
          <a:p>
            <a:pPr fontAlgn="base">
              <a:buNone/>
            </a:pPr>
            <a:r>
              <a:rPr lang="uk-UA" dirty="0" smtClean="0"/>
              <a:t>Провідними галузями промисловості були  </a:t>
            </a:r>
          </a:p>
          <a:p>
            <a:pPr fontAlgn="base"/>
            <a:r>
              <a:rPr lang="uk-UA" b="1" dirty="0" smtClean="0"/>
              <a:t>лісопильна</a:t>
            </a:r>
            <a:r>
              <a:rPr lang="uk-UA" dirty="0" smtClean="0"/>
              <a:t> та </a:t>
            </a:r>
            <a:r>
              <a:rPr lang="uk-UA" b="1" dirty="0" smtClean="0"/>
              <a:t>нафтовидобувна</a:t>
            </a:r>
            <a:r>
              <a:rPr lang="uk-UA" dirty="0" smtClean="0"/>
              <a:t> (Дрогобицько-Богуславський нафтовий район); </a:t>
            </a:r>
          </a:p>
          <a:p>
            <a:pPr fontAlgn="base"/>
            <a:r>
              <a:rPr lang="uk-UA" b="1" dirty="0" smtClean="0"/>
              <a:t>солеварна</a:t>
            </a:r>
            <a:r>
              <a:rPr lang="uk-UA" dirty="0" smtClean="0"/>
              <a:t> промисловість…</a:t>
            </a:r>
          </a:p>
          <a:p>
            <a:pPr fontAlgn="base">
              <a:buNone/>
            </a:pPr>
            <a:r>
              <a:rPr lang="uk-UA" i="1" dirty="0" smtClean="0"/>
              <a:t>Найшвидше розвивалася </a:t>
            </a:r>
            <a:r>
              <a:rPr lang="uk-UA" b="1" i="1" dirty="0" smtClean="0"/>
              <a:t>нафтова промисловість</a:t>
            </a:r>
            <a:r>
              <a:rPr lang="uk-UA" i="1" dirty="0" smtClean="0"/>
              <a:t>.</a:t>
            </a:r>
            <a:endParaRPr lang="uk-UA" dirty="0" smtClean="0"/>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179512" y="1600200"/>
            <a:ext cx="8784976" cy="4997152"/>
          </a:xfrm>
        </p:spPr>
        <p:txBody>
          <a:bodyPr>
            <a:normAutofit/>
          </a:bodyPr>
          <a:lstStyle/>
          <a:p>
            <a:r>
              <a:rPr lang="uk-UA" i="1" dirty="0" smtClean="0"/>
              <a:t>На рубежі 19–20 ст. ці родовища стали провідними в </a:t>
            </a:r>
            <a:r>
              <a:rPr lang="uk-UA" i="1" dirty="0" err="1" smtClean="0"/>
              <a:t>Австро-Угор</a:t>
            </a:r>
            <a:r>
              <a:rPr lang="uk-UA" i="1" dirty="0" smtClean="0"/>
              <a:t> </a:t>
            </a:r>
            <a:r>
              <a:rPr lang="uk-UA" i="1" dirty="0" err="1" smtClean="0"/>
              <a:t>щині</a:t>
            </a:r>
            <a:r>
              <a:rPr lang="uk-UA" i="1" dirty="0" smtClean="0"/>
              <a:t> і давали </a:t>
            </a:r>
            <a:r>
              <a:rPr lang="uk-UA" b="1" i="1" dirty="0" smtClean="0"/>
              <a:t>5% світового видобутку нафти.</a:t>
            </a:r>
          </a:p>
          <a:p>
            <a:r>
              <a:rPr lang="uk-UA" i="1" dirty="0" smtClean="0"/>
              <a:t>Значними в Східній Галичині, на Закарпатті і Північній Буковині були поклади </a:t>
            </a:r>
            <a:r>
              <a:rPr lang="uk-UA" b="1" i="1" dirty="0" smtClean="0"/>
              <a:t>кам’яної і кухонної солі</a:t>
            </a:r>
            <a:r>
              <a:rPr lang="uk-UA" i="1" dirty="0" smtClean="0"/>
              <a:t>. Видобування солі було державною монополією. Уряд встановлював на неї високі ціни, і більшість селян страждали від «соляного голоду».</a:t>
            </a:r>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СОЦІАЛЬНО-ЕКОНОМІЧНИЙ </a:t>
            </a:r>
            <a:r>
              <a:rPr lang="ru-RU" b="1" dirty="0" err="1" smtClean="0"/>
              <a:t>розвиток</a:t>
            </a:r>
            <a:endParaRPr lang="ru-RU" dirty="0"/>
          </a:p>
        </p:txBody>
      </p:sp>
      <p:sp>
        <p:nvSpPr>
          <p:cNvPr id="3" name="Содержимое 2"/>
          <p:cNvSpPr>
            <a:spLocks noGrp="1"/>
          </p:cNvSpPr>
          <p:nvPr>
            <p:ph sz="quarter" idx="1"/>
          </p:nvPr>
        </p:nvSpPr>
        <p:spPr>
          <a:xfrm>
            <a:off x="251520" y="1600200"/>
            <a:ext cx="8712968" cy="4997152"/>
          </a:xfrm>
        </p:spPr>
        <p:txBody>
          <a:bodyPr>
            <a:normAutofit fontScale="92500" lnSpcReduction="10000"/>
          </a:bodyPr>
          <a:lstStyle/>
          <a:p>
            <a:r>
              <a:rPr lang="uk-UA" dirty="0" smtClean="0"/>
              <a:t>95% підприємств були </a:t>
            </a:r>
            <a:r>
              <a:rPr lang="uk-UA" b="1" dirty="0" smtClean="0"/>
              <a:t>дрібними</a:t>
            </a:r>
            <a:r>
              <a:rPr lang="uk-UA" dirty="0" smtClean="0"/>
              <a:t>.</a:t>
            </a:r>
          </a:p>
          <a:p>
            <a:pPr fontAlgn="base"/>
            <a:r>
              <a:rPr lang="uk-UA" dirty="0" smtClean="0"/>
              <a:t>Повільна механізація промисловості.</a:t>
            </a:r>
          </a:p>
          <a:p>
            <a:pPr fontAlgn="base"/>
            <a:r>
              <a:rPr lang="uk-UA" dirty="0" smtClean="0"/>
              <a:t>Промисловий переворот затягнувся до 80-х рр. ХІХ ст.</a:t>
            </a:r>
          </a:p>
          <a:p>
            <a:pPr fontAlgn="base"/>
            <a:r>
              <a:rPr lang="uk-UA" dirty="0" smtClean="0"/>
              <a:t>У промисловості західноукраїнських земель переважали </a:t>
            </a:r>
            <a:r>
              <a:rPr lang="uk-UA" b="1" dirty="0" smtClean="0"/>
              <a:t>іноземні капітали</a:t>
            </a:r>
            <a:r>
              <a:rPr lang="uk-UA" dirty="0" smtClean="0"/>
              <a:t> — </a:t>
            </a:r>
            <a:r>
              <a:rPr lang="uk-UA" b="1" i="1" dirty="0" smtClean="0"/>
              <a:t>австрійські, німецькі, англійські, американські, французькі, бельгійські.</a:t>
            </a:r>
            <a:r>
              <a:rPr lang="uk-UA" i="1" dirty="0" smtClean="0"/>
              <a:t> </a:t>
            </a:r>
            <a:r>
              <a:rPr lang="uk-UA" dirty="0" smtClean="0"/>
              <a:t>Створивши банки, акціонерні товариства, синдикати, концерни та інші монополістичні об’єднання, іноземні капіталісти оволоділи основними галузями промисловості Західної України.</a:t>
            </a:r>
          </a:p>
          <a:p>
            <a:pPr fontAlgn="base"/>
            <a:r>
              <a:rPr lang="uk-UA" dirty="0" smtClean="0"/>
              <a:t>Низький рівень зарплат.</a:t>
            </a:r>
          </a:p>
          <a:p>
            <a:pPr fontAlgn="base"/>
            <a:r>
              <a:rPr lang="uk-UA" dirty="0" smtClean="0"/>
              <a:t>Бурхливий розвиток залізничного транспорту</a:t>
            </a:r>
            <a:r>
              <a:rPr lang="ru-RU" dirty="0" smtClean="0"/>
              <a:t>.</a:t>
            </a:r>
          </a:p>
          <a:p>
            <a:pPr fontAlgn="base"/>
            <a:endParaRPr lang="uk-UA" dirty="0" smtClean="0"/>
          </a:p>
          <a:p>
            <a:pPr fontAlgn="base"/>
            <a:endParaRPr lang="uk-UA"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Розвиток залізничного транспорту</a:t>
            </a:r>
            <a:endParaRPr lang="ru-RU" dirty="0"/>
          </a:p>
        </p:txBody>
      </p:sp>
      <p:sp>
        <p:nvSpPr>
          <p:cNvPr id="3" name="Содержимое 2"/>
          <p:cNvSpPr>
            <a:spLocks noGrp="1"/>
          </p:cNvSpPr>
          <p:nvPr>
            <p:ph sz="quarter" idx="1"/>
          </p:nvPr>
        </p:nvSpPr>
        <p:spPr/>
        <p:txBody>
          <a:bodyPr>
            <a:normAutofit lnSpcReduction="10000"/>
          </a:bodyPr>
          <a:lstStyle/>
          <a:p>
            <a:r>
              <a:rPr lang="uk-UA" i="1" dirty="0" smtClean="0">
                <a:solidFill>
                  <a:srgbClr val="FFC000"/>
                </a:solidFill>
              </a:rPr>
              <a:t>У 1861 р. було відкрито залізничну лінію Львів-Перемишль,</a:t>
            </a:r>
            <a:r>
              <a:rPr lang="uk-UA" i="1" dirty="0" smtClean="0"/>
              <a:t> внаслідок чого Львів був зв’язаний з Крайовим і Віднем. </a:t>
            </a:r>
            <a:r>
              <a:rPr lang="uk-UA" i="1" dirty="0" smtClean="0">
                <a:solidFill>
                  <a:srgbClr val="FF0000"/>
                </a:solidFill>
              </a:rPr>
              <a:t>У 1866 р. збудована залізниця Львів — Чернівці,</a:t>
            </a:r>
            <a:r>
              <a:rPr lang="uk-UA" i="1" dirty="0" smtClean="0"/>
              <a:t> а в 1869 р. — Чернівці-Сучава, в 1872 р. — Чоп — Ужгород, в 1875 р. — </a:t>
            </a:r>
            <a:r>
              <a:rPr lang="uk-UA" i="1" dirty="0" err="1" smtClean="0"/>
              <a:t>Ужгород-Мукачево</a:t>
            </a:r>
            <a:r>
              <a:rPr lang="uk-UA" i="1" dirty="0" smtClean="0"/>
              <a:t>. Велася залізнична лінія до російського кордону. У 1870 р. почала працювати залізниця Золочів — Тернопіль, а в </a:t>
            </a:r>
            <a:r>
              <a:rPr lang="uk-UA" i="1" dirty="0" smtClean="0">
                <a:solidFill>
                  <a:srgbClr val="FFC000"/>
                </a:solidFill>
              </a:rPr>
              <a:t>1873 </a:t>
            </a:r>
            <a:r>
              <a:rPr lang="uk-UA" i="1" dirty="0" smtClean="0"/>
              <a:t>р. вона підійшла до </a:t>
            </a:r>
            <a:r>
              <a:rPr lang="uk-UA" i="1" dirty="0" err="1" smtClean="0"/>
              <a:t>Підволочиська</a:t>
            </a:r>
            <a:r>
              <a:rPr lang="uk-UA" i="1" dirty="0" smtClean="0"/>
              <a:t>, й </a:t>
            </a:r>
            <a:r>
              <a:rPr lang="uk-UA" b="1" i="1" dirty="0" smtClean="0">
                <a:solidFill>
                  <a:srgbClr val="FFC000"/>
                </a:solidFill>
              </a:rPr>
              <a:t>Західна Україна була з’єднана з Наддніпрянською. </a:t>
            </a:r>
            <a:endParaRPr lang="uk-UA" b="1" dirty="0">
              <a:solidFill>
                <a:srgbClr val="FFC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251520" y="1600200"/>
            <a:ext cx="8712968" cy="4997152"/>
          </a:xfrm>
        </p:spPr>
        <p:txBody>
          <a:bodyPr/>
          <a:lstStyle/>
          <a:p>
            <a:pPr marL="0" indent="719138">
              <a:buNone/>
            </a:pPr>
            <a:r>
              <a:rPr lang="uk-UA" dirty="0" smtClean="0"/>
              <a:t>Хоч окремі галузі промисловості західноукраїнських земель і розвивалися, загалом ці землі </a:t>
            </a:r>
            <a:r>
              <a:rPr lang="uk-UA" b="1" dirty="0" smtClean="0"/>
              <a:t>залишалися відсталими  землеробськими колоніями Австро-Угорської імперії.</a:t>
            </a:r>
            <a:r>
              <a:rPr lang="uk-UA" dirty="0" smtClean="0"/>
              <a:t>  </a:t>
            </a:r>
          </a:p>
        </p:txBody>
      </p:sp>
      <p:pic>
        <p:nvPicPr>
          <p:cNvPr id="5122" name="Picture 2" descr="https://history.vn.ua/pidruchniki/vlasov-2017-ukraine-history-9-class/vlasov-2017-ukraine-history-9-class.files/image203.jpg"/>
          <p:cNvPicPr>
            <a:picLocks noChangeAspect="1" noChangeArrowheads="1"/>
          </p:cNvPicPr>
          <p:nvPr/>
        </p:nvPicPr>
        <p:blipFill>
          <a:blip r:embed="rId2" cstate="print"/>
          <a:srcRect/>
          <a:stretch>
            <a:fillRect/>
          </a:stretch>
        </p:blipFill>
        <p:spPr bwMode="auto">
          <a:xfrm>
            <a:off x="323528" y="3356992"/>
            <a:ext cx="8496944" cy="331236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28600"/>
            <a:ext cx="8154488" cy="990600"/>
          </a:xfrm>
        </p:spPr>
        <p:txBody>
          <a:bodyPr>
            <a:normAutofit fontScale="90000"/>
          </a:bodyPr>
          <a:lstStyle/>
          <a:p>
            <a:r>
              <a:rPr lang="uk-UA" dirty="0" smtClean="0"/>
              <a:t>Зародження </a:t>
            </a:r>
            <a:r>
              <a:rPr lang="uk-UA" b="1" dirty="0" smtClean="0"/>
              <a:t>кооперативного</a:t>
            </a:r>
            <a:r>
              <a:rPr lang="uk-UA" dirty="0" smtClean="0"/>
              <a:t> руху. </a:t>
            </a:r>
            <a:endParaRPr lang="uk-UA" dirty="0"/>
          </a:p>
        </p:txBody>
      </p:sp>
      <p:sp>
        <p:nvSpPr>
          <p:cNvPr id="3" name="Содержимое 2"/>
          <p:cNvSpPr>
            <a:spLocks noGrp="1"/>
          </p:cNvSpPr>
          <p:nvPr>
            <p:ph sz="quarter" idx="1"/>
          </p:nvPr>
        </p:nvSpPr>
        <p:spPr/>
        <p:txBody>
          <a:bodyPr>
            <a:normAutofit fontScale="92500"/>
          </a:bodyPr>
          <a:lstStyle/>
          <a:p>
            <a:r>
              <a:rPr lang="uk-UA" dirty="0" smtClean="0"/>
              <a:t>Визначальна риса економічного життя українців Галичини у 80-90-ті рр. 19 ст. - </a:t>
            </a:r>
            <a:r>
              <a:rPr lang="uk-UA" b="1" dirty="0" smtClean="0"/>
              <a:t>створення кооперативних і фінансово-кредитних установ.</a:t>
            </a:r>
          </a:p>
          <a:p>
            <a:r>
              <a:rPr lang="uk-UA" dirty="0" smtClean="0"/>
              <a:t>У 1883 р. </a:t>
            </a:r>
            <a:r>
              <a:rPr lang="uk-UA" b="1" dirty="0" smtClean="0">
                <a:solidFill>
                  <a:srgbClr val="FFC000"/>
                </a:solidFill>
              </a:rPr>
              <a:t>Василь Нагірний </a:t>
            </a:r>
            <a:r>
              <a:rPr lang="uk-UA" dirty="0" smtClean="0"/>
              <a:t>створив у Львові кооперативне торговельне підприємство </a:t>
            </a:r>
            <a:r>
              <a:rPr lang="uk-UA" b="1" dirty="0" smtClean="0">
                <a:solidFill>
                  <a:srgbClr val="FFC000"/>
                </a:solidFill>
              </a:rPr>
              <a:t>«Народна торгівля»,</a:t>
            </a:r>
            <a:r>
              <a:rPr lang="uk-UA" dirty="0" smtClean="0">
                <a:solidFill>
                  <a:srgbClr val="FFC000"/>
                </a:solidFill>
              </a:rPr>
              <a:t> </a:t>
            </a:r>
            <a:r>
              <a:rPr lang="uk-UA" dirty="0" smtClean="0"/>
              <a:t>яке стало першим споживчим кооперативом у західноукраїнських землях.</a:t>
            </a:r>
          </a:p>
          <a:p>
            <a:pPr fontAlgn="base"/>
            <a:r>
              <a:rPr lang="uk-UA" b="1" dirty="0" smtClean="0">
                <a:solidFill>
                  <a:srgbClr val="FFC000"/>
                </a:solidFill>
              </a:rPr>
              <a:t>Метою кооперативів було </a:t>
            </a:r>
            <a:r>
              <a:rPr lang="uk-UA" dirty="0" smtClean="0"/>
              <a:t>закуповувати і продавати великі партії продуктів без посередників, надавати кредити.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 </a:t>
            </a:r>
            <a:r>
              <a:rPr lang="uk-UA" dirty="0" smtClean="0"/>
              <a:t>К</a:t>
            </a:r>
            <a:r>
              <a:rPr lang="uk-UA" b="1" dirty="0" smtClean="0"/>
              <a:t>ооперативний</a:t>
            </a:r>
            <a:r>
              <a:rPr lang="uk-UA" dirty="0" smtClean="0"/>
              <a:t> рух</a:t>
            </a:r>
            <a:endParaRPr lang="uk-UA" dirty="0"/>
          </a:p>
        </p:txBody>
      </p:sp>
      <p:sp>
        <p:nvSpPr>
          <p:cNvPr id="3" name="Содержимое 2"/>
          <p:cNvSpPr>
            <a:spLocks noGrp="1"/>
          </p:cNvSpPr>
          <p:nvPr>
            <p:ph sz="quarter" idx="1"/>
          </p:nvPr>
        </p:nvSpPr>
        <p:spPr>
          <a:xfrm>
            <a:off x="179512" y="1600200"/>
            <a:ext cx="8784976" cy="4997152"/>
          </a:xfrm>
        </p:spPr>
        <p:txBody>
          <a:bodyPr>
            <a:normAutofit fontScale="92500" lnSpcReduction="10000"/>
          </a:bodyPr>
          <a:lstStyle/>
          <a:p>
            <a:pPr algn="ctr"/>
            <a:r>
              <a:rPr lang="uk-UA" b="1" i="1" dirty="0" smtClean="0">
                <a:solidFill>
                  <a:srgbClr val="FF0000"/>
                </a:solidFill>
              </a:rPr>
              <a:t>Завдання,</a:t>
            </a:r>
            <a:r>
              <a:rPr lang="uk-UA" b="1" i="1" dirty="0" smtClean="0">
                <a:solidFill>
                  <a:srgbClr val="0070C0"/>
                </a:solidFill>
              </a:rPr>
              <a:t> які ставив перед собою кооператив «Народна торгівля»</a:t>
            </a:r>
          </a:p>
          <a:p>
            <a:r>
              <a:rPr lang="uk-UA" dirty="0" smtClean="0"/>
              <a:t>• Закупівля та реалізація товарів місцевого виробництва і ввезених з-за кордону</a:t>
            </a:r>
          </a:p>
          <a:p>
            <a:r>
              <a:rPr lang="uk-UA" dirty="0" smtClean="0"/>
              <a:t>• Заснування в містах і селах крамниць з товарами широкого вжитку й різного асортименту</a:t>
            </a:r>
          </a:p>
          <a:p>
            <a:r>
              <a:rPr lang="uk-UA" dirty="0" smtClean="0"/>
              <a:t>• Посередництво в закупівлі й постачанні товарів для крамниць</a:t>
            </a:r>
          </a:p>
          <a:p>
            <a:r>
              <a:rPr lang="uk-UA" dirty="0" smtClean="0"/>
              <a:t>• Створення спеціальних фондів для забезпечення якісного і безперервного ведення торгівлі</a:t>
            </a:r>
          </a:p>
          <a:p>
            <a:r>
              <a:rPr lang="uk-UA" dirty="0" smtClean="0"/>
              <a:t>• Надання позик для організації торгівлі</a:t>
            </a:r>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Кооперативний рух</a:t>
            </a:r>
            <a:endParaRPr lang="ru-RU" dirty="0"/>
          </a:p>
        </p:txBody>
      </p:sp>
      <p:sp>
        <p:nvSpPr>
          <p:cNvPr id="3" name="Содержимое 2"/>
          <p:cNvSpPr>
            <a:spLocks noGrp="1"/>
          </p:cNvSpPr>
          <p:nvPr>
            <p:ph sz="quarter" idx="1"/>
          </p:nvPr>
        </p:nvSpPr>
        <p:spPr/>
        <p:txBody>
          <a:bodyPr>
            <a:normAutofit fontScale="77500" lnSpcReduction="20000"/>
          </a:bodyPr>
          <a:lstStyle/>
          <a:p>
            <a:pPr marL="0" indent="719138">
              <a:buNone/>
            </a:pPr>
            <a:r>
              <a:rPr lang="uk-UA" dirty="0" smtClean="0"/>
              <a:t>У Східній Галичині, переважно в сільських місцевостях, виникали </a:t>
            </a:r>
            <a:r>
              <a:rPr lang="uk-UA" b="1" dirty="0" smtClean="0">
                <a:solidFill>
                  <a:srgbClr val="FFC000"/>
                </a:solidFill>
              </a:rPr>
              <a:t>різні види кооперації </a:t>
            </a:r>
            <a:r>
              <a:rPr lang="uk-UA" dirty="0" smtClean="0"/>
              <a:t>- заготівельно-збутова, споживча, молочарська, кредитна тощо.</a:t>
            </a:r>
          </a:p>
          <a:p>
            <a:r>
              <a:rPr lang="uk-UA" b="1" dirty="0" smtClean="0">
                <a:solidFill>
                  <a:srgbClr val="FFC000"/>
                </a:solidFill>
              </a:rPr>
              <a:t>Основною з них стає кредитна кооперація</a:t>
            </a:r>
            <a:r>
              <a:rPr lang="uk-UA" dirty="0" smtClean="0"/>
              <a:t>, оскільки попит на кредити був великий. Селяни намагалися знайти в ній порятунок від лихварів. </a:t>
            </a:r>
            <a:r>
              <a:rPr lang="uk-UA" dirty="0" smtClean="0">
                <a:solidFill>
                  <a:srgbClr val="FFC000"/>
                </a:solidFill>
              </a:rPr>
              <a:t>У 1894 р</a:t>
            </a:r>
            <a:r>
              <a:rPr lang="uk-UA" dirty="0" smtClean="0"/>
              <a:t>. у місті Перемишлі було створено перший український кредитний кооператив - </a:t>
            </a:r>
            <a:r>
              <a:rPr lang="uk-UA" dirty="0" smtClean="0">
                <a:solidFill>
                  <a:srgbClr val="FFC000"/>
                </a:solidFill>
              </a:rPr>
              <a:t>«Віра»</a:t>
            </a:r>
          </a:p>
          <a:p>
            <a:r>
              <a:rPr lang="uk-UA" b="1" dirty="0" smtClean="0">
                <a:solidFill>
                  <a:srgbClr val="FFC000"/>
                </a:solidFill>
              </a:rPr>
              <a:t>Перший кредитний кооператив на селі </a:t>
            </a:r>
            <a:r>
              <a:rPr lang="uk-UA" dirty="0" smtClean="0"/>
              <a:t>у Східній Галичині виник </a:t>
            </a:r>
            <a:r>
              <a:rPr lang="uk-UA" b="1" dirty="0" smtClean="0">
                <a:solidFill>
                  <a:srgbClr val="FFC000"/>
                </a:solidFill>
              </a:rPr>
              <a:t>1896 р</a:t>
            </a:r>
            <a:r>
              <a:rPr lang="uk-UA" dirty="0" smtClean="0"/>
              <a:t>. Селяни називали такі кооперативи «</a:t>
            </a:r>
            <a:r>
              <a:rPr lang="uk-UA" dirty="0" err="1" smtClean="0"/>
              <a:t>райффайзенками</a:t>
            </a:r>
            <a:r>
              <a:rPr lang="uk-UA" dirty="0" smtClean="0"/>
              <a:t>» (від прізвища Фрідріха </a:t>
            </a:r>
            <a:r>
              <a:rPr lang="uk-UA" dirty="0" err="1" smtClean="0"/>
              <a:t>Райффайзена</a:t>
            </a:r>
            <a:r>
              <a:rPr lang="uk-UA" dirty="0" smtClean="0"/>
              <a:t>, який у 1864 р. організував у Німеччині перше кредитне товариство). </a:t>
            </a:r>
            <a:r>
              <a:rPr lang="uk-UA" dirty="0" smtClean="0">
                <a:solidFill>
                  <a:srgbClr val="FFC000"/>
                </a:solidFill>
              </a:rPr>
              <a:t> </a:t>
            </a:r>
          </a:p>
          <a:p>
            <a:r>
              <a:rPr lang="uk-UA" dirty="0" smtClean="0">
                <a:solidFill>
                  <a:srgbClr val="FFC000"/>
                </a:solidFill>
              </a:rPr>
              <a:t>Страхове </a:t>
            </a:r>
            <a:r>
              <a:rPr lang="uk-UA" b="1" dirty="0" smtClean="0">
                <a:solidFill>
                  <a:srgbClr val="FFC000"/>
                </a:solidFill>
              </a:rPr>
              <a:t>товариство «Дністер» </a:t>
            </a:r>
            <a:r>
              <a:rPr lang="uk-UA" dirty="0" smtClean="0"/>
              <a:t>розпочало </a:t>
            </a:r>
            <a:r>
              <a:rPr lang="uk-UA" dirty="0" smtClean="0">
                <a:solidFill>
                  <a:srgbClr val="FFC000"/>
                </a:solidFill>
              </a:rPr>
              <a:t>діяльність у Львові в 1892 р.</a:t>
            </a:r>
            <a:r>
              <a:rPr lang="uk-UA" dirty="0" smtClean="0"/>
              <a:t> Ідея його створення належала В. Нагірному. Українці в українській установі страхували церкви, парафіяльні будинки, сільські хати тощо.</a:t>
            </a:r>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Кооперативний рух</a:t>
            </a:r>
            <a:endParaRPr lang="ru-RU" dirty="0"/>
          </a:p>
        </p:txBody>
      </p:sp>
      <p:pic>
        <p:nvPicPr>
          <p:cNvPr id="28674" name="Picture 2"/>
          <p:cNvPicPr>
            <a:picLocks noGrp="1" noChangeAspect="1" noChangeArrowheads="1"/>
          </p:cNvPicPr>
          <p:nvPr>
            <p:ph sz="quarter" idx="1"/>
          </p:nvPr>
        </p:nvPicPr>
        <p:blipFill>
          <a:blip r:embed="rId2" cstate="print"/>
          <a:srcRect/>
          <a:stretch>
            <a:fillRect/>
          </a:stretch>
        </p:blipFill>
        <p:spPr bwMode="auto">
          <a:xfrm>
            <a:off x="251520" y="1628800"/>
            <a:ext cx="4419302" cy="2940918"/>
          </a:xfrm>
          <a:prstGeom prst="rect">
            <a:avLst/>
          </a:prstGeom>
          <a:noFill/>
          <a:ln w="9525">
            <a:noFill/>
            <a:miter lim="800000"/>
            <a:headEnd/>
            <a:tailEnd/>
          </a:ln>
        </p:spPr>
      </p:pic>
      <p:sp>
        <p:nvSpPr>
          <p:cNvPr id="28676" name="AutoShape 4" descr="Дністер (страхове товариство) — Вікіпеді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8677" name="Picture 5"/>
          <p:cNvPicPr>
            <a:picLocks noChangeAspect="1" noChangeArrowheads="1"/>
          </p:cNvPicPr>
          <p:nvPr/>
        </p:nvPicPr>
        <p:blipFill>
          <a:blip r:embed="rId3" cstate="print"/>
          <a:srcRect/>
          <a:stretch>
            <a:fillRect/>
          </a:stretch>
        </p:blipFill>
        <p:spPr bwMode="auto">
          <a:xfrm>
            <a:off x="5076056" y="3429000"/>
            <a:ext cx="3707904" cy="2999978"/>
          </a:xfrm>
          <a:prstGeom prst="rect">
            <a:avLst/>
          </a:prstGeom>
          <a:noFill/>
          <a:ln w="9525">
            <a:noFill/>
            <a:miter lim="800000"/>
            <a:headEnd/>
            <a:tailEnd/>
          </a:ln>
        </p:spPr>
      </p:pic>
      <p:pic>
        <p:nvPicPr>
          <p:cNvPr id="28679" name="Picture 7" descr="https://history.vn.ua/pidruchniki/vlasov-2017-ukraine-history-9-class/vlasov-2017-ukraine-history-9-class.files/image205.jpg"/>
          <p:cNvPicPr>
            <a:picLocks noChangeAspect="1" noChangeArrowheads="1"/>
          </p:cNvPicPr>
          <p:nvPr/>
        </p:nvPicPr>
        <p:blipFill>
          <a:blip r:embed="rId4" cstate="print"/>
          <a:srcRect/>
          <a:stretch>
            <a:fillRect/>
          </a:stretch>
        </p:blipFill>
        <p:spPr bwMode="auto">
          <a:xfrm>
            <a:off x="7308304" y="1556792"/>
            <a:ext cx="1457325" cy="20669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bg2">
                    <a:lumMod val="50000"/>
                  </a:schemeClr>
                </a:solidFill>
                <a:effectLst>
                  <a:outerShdw blurRad="38100" dist="38100" dir="2700000" algn="tl">
                    <a:srgbClr val="000000">
                      <a:alpha val="43137"/>
                    </a:srgbClr>
                  </a:outerShdw>
                </a:effectLst>
              </a:rPr>
              <a:t>Дати подій</a:t>
            </a:r>
            <a:endParaRPr lang="ru-RU" b="1" dirty="0">
              <a:solidFill>
                <a:schemeClr val="bg2">
                  <a:lumMod val="50000"/>
                </a:schemeClr>
              </a:solidFill>
              <a:effectLst>
                <a:outerShdw blurRad="38100" dist="38100" dir="2700000" algn="tl">
                  <a:srgbClr val="000000">
                    <a:alpha val="43137"/>
                  </a:srgbClr>
                </a:outerShdw>
              </a:effectLst>
            </a:endParaRPr>
          </a:p>
        </p:txBody>
      </p:sp>
      <p:graphicFrame>
        <p:nvGraphicFramePr>
          <p:cNvPr id="4" name="Содержимое 3"/>
          <p:cNvGraphicFramePr>
            <a:graphicFrameLocks noGrp="1"/>
          </p:cNvGraphicFramePr>
          <p:nvPr>
            <p:ph sz="quarter" idx="1"/>
          </p:nvPr>
        </p:nvGraphicFramePr>
        <p:xfrm>
          <a:off x="251520" y="1600200"/>
          <a:ext cx="8712968" cy="5069160"/>
        </p:xfrm>
        <a:graphic>
          <a:graphicData uri="http://schemas.openxmlformats.org/drawingml/2006/table">
            <a:tbl>
              <a:tblPr firstRow="1" bandRow="1">
                <a:tableStyleId>{5C22544A-7EE6-4342-B048-85BDC9FD1C3A}</a:tableStyleId>
              </a:tblPr>
              <a:tblGrid>
                <a:gridCol w="1728192"/>
                <a:gridCol w="6984776"/>
              </a:tblGrid>
              <a:tr h="818172">
                <a:tc>
                  <a:txBody>
                    <a:bodyPr/>
                    <a:lstStyle/>
                    <a:p>
                      <a:pPr algn="ctr"/>
                      <a:r>
                        <a:rPr lang="uk-UA" sz="4000" dirty="0" smtClean="0">
                          <a:solidFill>
                            <a:schemeClr val="bg2">
                              <a:lumMod val="50000"/>
                            </a:schemeClr>
                          </a:solidFill>
                        </a:rPr>
                        <a:t>Дата </a:t>
                      </a:r>
                      <a:endParaRPr lang="ru-RU" sz="4000" dirty="0">
                        <a:solidFill>
                          <a:schemeClr val="bg2">
                            <a:lumMod val="50000"/>
                          </a:schemeClr>
                        </a:solidFill>
                      </a:endParaRPr>
                    </a:p>
                  </a:txBody>
                  <a:tcPr/>
                </a:tc>
                <a:tc>
                  <a:txBody>
                    <a:bodyPr/>
                    <a:lstStyle/>
                    <a:p>
                      <a:pPr algn="ctr"/>
                      <a:r>
                        <a:rPr lang="uk-UA" sz="4000" dirty="0" smtClean="0">
                          <a:solidFill>
                            <a:schemeClr val="bg2">
                              <a:lumMod val="50000"/>
                            </a:schemeClr>
                          </a:solidFill>
                        </a:rPr>
                        <a:t>Подія</a:t>
                      </a:r>
                      <a:endParaRPr lang="ru-RU" sz="4000" dirty="0">
                        <a:solidFill>
                          <a:schemeClr val="bg2">
                            <a:lumMod val="50000"/>
                          </a:schemeClr>
                        </a:solidFill>
                      </a:endParaRPr>
                    </a:p>
                  </a:txBody>
                  <a:tcPr/>
                </a:tc>
              </a:tr>
              <a:tr h="748534">
                <a:tc>
                  <a:txBody>
                    <a:bodyPr/>
                    <a:lstStyle/>
                    <a:p>
                      <a:r>
                        <a:rPr lang="uk-UA" sz="2400" dirty="0" smtClean="0"/>
                        <a:t>1868 р.</a:t>
                      </a:r>
                      <a:endParaRPr lang="ru-RU" sz="2400" dirty="0"/>
                    </a:p>
                  </a:txBody>
                  <a:tcPr/>
                </a:tc>
                <a:tc>
                  <a:txBody>
                    <a:bodyPr/>
                    <a:lstStyle/>
                    <a:p>
                      <a:r>
                        <a:rPr lang="uk-UA" sz="2400" dirty="0" smtClean="0"/>
                        <a:t>Створення у м. Львові товариства </a:t>
                      </a:r>
                      <a:r>
                        <a:rPr lang="uk-UA" sz="2400" dirty="0" err="1" smtClean="0"/>
                        <a:t>“Просвіта”</a:t>
                      </a:r>
                      <a:endParaRPr lang="ru-RU" sz="2400" dirty="0"/>
                    </a:p>
                  </a:txBody>
                  <a:tcPr/>
                </a:tc>
              </a:tr>
              <a:tr h="1291990">
                <a:tc>
                  <a:txBody>
                    <a:bodyPr/>
                    <a:lstStyle/>
                    <a:p>
                      <a:r>
                        <a:rPr lang="uk-UA" sz="2400" dirty="0" smtClean="0"/>
                        <a:t>1873 р. </a:t>
                      </a:r>
                      <a:endParaRPr lang="ru-RU" sz="2400" dirty="0"/>
                    </a:p>
                  </a:txBody>
                  <a:tcPr/>
                </a:tc>
                <a:tc>
                  <a:txBody>
                    <a:bodyPr/>
                    <a:lstStyle/>
                    <a:p>
                      <a:r>
                        <a:rPr lang="uk-UA" sz="2400" dirty="0" smtClean="0"/>
                        <a:t>Створення у м. Львові Літературного товариства ім. Т.Шевченка</a:t>
                      </a:r>
                      <a:r>
                        <a:rPr lang="uk-UA" sz="2400" baseline="0" dirty="0" smtClean="0"/>
                        <a:t> (від 1892 р. - НТШ)</a:t>
                      </a:r>
                      <a:endParaRPr lang="ru-RU" sz="2400" dirty="0"/>
                    </a:p>
                  </a:txBody>
                  <a:tcPr/>
                </a:tc>
              </a:tr>
              <a:tr h="748534">
                <a:tc>
                  <a:txBody>
                    <a:bodyPr/>
                    <a:lstStyle/>
                    <a:p>
                      <a:r>
                        <a:rPr lang="uk-UA" sz="2400" b="0" dirty="0" smtClean="0"/>
                        <a:t>1890</a:t>
                      </a:r>
                      <a:r>
                        <a:rPr lang="uk-UA" sz="2400" b="0" baseline="0" dirty="0" smtClean="0"/>
                        <a:t> р. </a:t>
                      </a:r>
                      <a:endParaRPr lang="ru-RU" sz="2400" b="0" dirty="0"/>
                    </a:p>
                  </a:txBody>
                  <a:tcPr/>
                </a:tc>
                <a:tc>
                  <a:txBody>
                    <a:bodyPr/>
                    <a:lstStyle/>
                    <a:p>
                      <a:r>
                        <a:rPr lang="uk-UA" sz="2400" dirty="0" smtClean="0"/>
                        <a:t>Створення Русько-української радикальної партії</a:t>
                      </a:r>
                      <a:endParaRPr lang="ru-RU" sz="2400" dirty="0"/>
                    </a:p>
                  </a:txBody>
                  <a:tcPr/>
                </a:tc>
              </a:tr>
              <a:tr h="1461930">
                <a:tc>
                  <a:txBody>
                    <a:bodyPr/>
                    <a:lstStyle/>
                    <a:p>
                      <a:r>
                        <a:rPr lang="uk-UA" sz="2400" dirty="0" smtClean="0"/>
                        <a:t>1899 р.</a:t>
                      </a:r>
                      <a:endParaRPr lang="ru-RU" sz="2400" dirty="0"/>
                    </a:p>
                  </a:txBody>
                  <a:tcPr/>
                </a:tc>
                <a:tc>
                  <a:txBody>
                    <a:bodyPr/>
                    <a:lstStyle/>
                    <a:p>
                      <a:r>
                        <a:rPr lang="uk-UA" sz="2400" dirty="0" smtClean="0"/>
                        <a:t>Створення Української національно-демократичної партії</a:t>
                      </a:r>
                      <a:r>
                        <a:rPr lang="uk-UA" sz="2400" baseline="0" dirty="0" smtClean="0"/>
                        <a:t>  та Української соціал-демократичної партії</a:t>
                      </a:r>
                      <a:endParaRPr lang="ru-RU" sz="2400"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Перевірте, чого навчилися</a:t>
            </a:r>
            <a:r>
              <a:rPr lang="uk-UA" dirty="0" smtClean="0"/>
              <a:t/>
            </a:r>
            <a:br>
              <a:rPr lang="uk-UA" dirty="0" smtClean="0"/>
            </a:br>
            <a:endParaRPr lang="ru-RU" dirty="0"/>
          </a:p>
        </p:txBody>
      </p:sp>
      <p:sp>
        <p:nvSpPr>
          <p:cNvPr id="3" name="Содержимое 2"/>
          <p:cNvSpPr>
            <a:spLocks noGrp="1"/>
          </p:cNvSpPr>
          <p:nvPr>
            <p:ph sz="quarter" idx="1"/>
          </p:nvPr>
        </p:nvSpPr>
        <p:spPr/>
        <p:txBody>
          <a:bodyPr/>
          <a:lstStyle/>
          <a:p>
            <a:pPr>
              <a:buNone/>
            </a:pPr>
            <a:r>
              <a:rPr lang="uk-UA" dirty="0" smtClean="0"/>
              <a:t> </a:t>
            </a:r>
            <a:r>
              <a:rPr lang="uk-UA" b="1" dirty="0" smtClean="0"/>
              <a:t>Установіть хронологічну послідовність подій:</a:t>
            </a:r>
          </a:p>
          <a:p>
            <a:r>
              <a:rPr lang="uk-UA" dirty="0" smtClean="0"/>
              <a:t> відкриття залізниці «Перемишль – Львів»; </a:t>
            </a:r>
          </a:p>
          <a:p>
            <a:r>
              <a:rPr lang="uk-UA" dirty="0" smtClean="0"/>
              <a:t>створення у Львові першого кооперативу в західноукраїнських землях; </a:t>
            </a:r>
          </a:p>
          <a:p>
            <a:r>
              <a:rPr lang="uk-UA" dirty="0" smtClean="0"/>
              <a:t>скасування австрійським імператором панщини.</a:t>
            </a: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Суспільно-політичне життя </a:t>
            </a:r>
            <a:br>
              <a:rPr lang="uk-UA" b="1" dirty="0" smtClean="0"/>
            </a:br>
            <a:r>
              <a:rPr lang="uk-UA" b="1" dirty="0" smtClean="0"/>
              <a:t>у 60-80-х рр. 19 ст.</a:t>
            </a:r>
            <a:endParaRPr lang="uk-UA" b="1" dirty="0"/>
          </a:p>
        </p:txBody>
      </p:sp>
      <p:sp>
        <p:nvSpPr>
          <p:cNvPr id="3" name="Содержимое 2"/>
          <p:cNvSpPr>
            <a:spLocks noGrp="1"/>
          </p:cNvSpPr>
          <p:nvPr>
            <p:ph sz="quarter" idx="1"/>
          </p:nvPr>
        </p:nvSpPr>
        <p:spPr>
          <a:xfrm>
            <a:off x="179512" y="1600200"/>
            <a:ext cx="8712968" cy="4997152"/>
          </a:xfrm>
        </p:spPr>
        <p:txBody>
          <a:bodyPr/>
          <a:lstStyle/>
          <a:p>
            <a:r>
              <a:rPr lang="ru-RU" dirty="0" smtClean="0"/>
              <a:t>У </a:t>
            </a:r>
            <a:r>
              <a:rPr lang="ru-RU" dirty="0" err="1" smtClean="0"/>
              <a:t>другій</a:t>
            </a:r>
            <a:r>
              <a:rPr lang="ru-RU" dirty="0" smtClean="0"/>
              <a:t> </a:t>
            </a:r>
            <a:r>
              <a:rPr lang="ru-RU" dirty="0" err="1" smtClean="0"/>
              <a:t>половині</a:t>
            </a:r>
            <a:r>
              <a:rPr lang="ru-RU" dirty="0" smtClean="0"/>
              <a:t> 19 ст. </a:t>
            </a:r>
            <a:r>
              <a:rPr lang="ru-RU" dirty="0" err="1" smtClean="0"/>
              <a:t>виразниками</a:t>
            </a:r>
            <a:r>
              <a:rPr lang="ru-RU" dirty="0" smtClean="0"/>
              <a:t> </a:t>
            </a:r>
            <a:r>
              <a:rPr lang="ru-RU" dirty="0" err="1" smtClean="0"/>
              <a:t>суспільно-політичного</a:t>
            </a:r>
            <a:r>
              <a:rPr lang="ru-RU" dirty="0" smtClean="0"/>
              <a:t> </a:t>
            </a:r>
            <a:r>
              <a:rPr lang="ru-RU" dirty="0" err="1" smtClean="0"/>
              <a:t>руху</a:t>
            </a:r>
            <a:r>
              <a:rPr lang="ru-RU" dirty="0" smtClean="0"/>
              <a:t> в </a:t>
            </a:r>
            <a:r>
              <a:rPr lang="ru-RU" dirty="0" err="1" smtClean="0"/>
              <a:t>тій</a:t>
            </a:r>
            <a:r>
              <a:rPr lang="ru-RU" dirty="0" smtClean="0"/>
              <a:t> </a:t>
            </a:r>
            <a:r>
              <a:rPr lang="ru-RU" dirty="0" err="1" smtClean="0"/>
              <a:t>частині</a:t>
            </a:r>
            <a:r>
              <a:rPr lang="ru-RU" dirty="0" smtClean="0"/>
              <a:t> </a:t>
            </a:r>
            <a:r>
              <a:rPr lang="ru-RU" dirty="0" err="1" smtClean="0"/>
              <a:t>України</a:t>
            </a:r>
            <a:r>
              <a:rPr lang="ru-RU" dirty="0" smtClean="0"/>
              <a:t>, яка </a:t>
            </a:r>
            <a:r>
              <a:rPr lang="ru-RU" dirty="0" err="1" smtClean="0"/>
              <a:t>перебувала</a:t>
            </a:r>
            <a:r>
              <a:rPr lang="ru-RU" dirty="0" smtClean="0"/>
              <a:t> у </a:t>
            </a:r>
            <a:r>
              <a:rPr lang="ru-RU" dirty="0" err="1" smtClean="0"/>
              <a:t>складі</a:t>
            </a:r>
            <a:r>
              <a:rPr lang="ru-RU" dirty="0" smtClean="0"/>
              <a:t> </a:t>
            </a:r>
            <a:r>
              <a:rPr lang="ru-RU" dirty="0" err="1" smtClean="0"/>
              <a:t>Австро-Угорської</a:t>
            </a:r>
            <a:r>
              <a:rPr lang="ru-RU" dirty="0" smtClean="0"/>
              <a:t> </a:t>
            </a:r>
            <a:r>
              <a:rPr lang="ru-RU" dirty="0" err="1" smtClean="0"/>
              <a:t>монархії</a:t>
            </a:r>
            <a:r>
              <a:rPr lang="ru-RU" dirty="0" smtClean="0"/>
              <a:t>, </a:t>
            </a:r>
            <a:r>
              <a:rPr lang="ru-RU" dirty="0" err="1" smtClean="0"/>
              <a:t>були</a:t>
            </a:r>
            <a:r>
              <a:rPr lang="ru-RU" dirty="0" smtClean="0"/>
              <a:t> </a:t>
            </a:r>
            <a:r>
              <a:rPr lang="ru-RU" dirty="0" err="1" smtClean="0"/>
              <a:t>течії</a:t>
            </a:r>
            <a:r>
              <a:rPr lang="ru-RU" dirty="0" smtClean="0"/>
              <a:t> </a:t>
            </a:r>
            <a:r>
              <a:rPr lang="ru-RU" b="1" dirty="0" err="1" smtClean="0">
                <a:solidFill>
                  <a:srgbClr val="00B050"/>
                </a:solidFill>
              </a:rPr>
              <a:t>москвофілів</a:t>
            </a:r>
            <a:r>
              <a:rPr lang="ru-RU" b="1" dirty="0" smtClean="0">
                <a:solidFill>
                  <a:srgbClr val="00B050"/>
                </a:solidFill>
              </a:rPr>
              <a:t> </a:t>
            </a:r>
            <a:r>
              <a:rPr lang="ru-RU" b="1" dirty="0" err="1" smtClean="0">
                <a:solidFill>
                  <a:srgbClr val="00B050"/>
                </a:solidFill>
              </a:rPr>
              <a:t>і</a:t>
            </a:r>
            <a:r>
              <a:rPr lang="ru-RU" b="1" dirty="0" smtClean="0">
                <a:solidFill>
                  <a:srgbClr val="00B050"/>
                </a:solidFill>
              </a:rPr>
              <a:t> </a:t>
            </a:r>
            <a:r>
              <a:rPr lang="ru-RU" b="1" dirty="0" err="1" smtClean="0">
                <a:solidFill>
                  <a:srgbClr val="C00000"/>
                </a:solidFill>
              </a:rPr>
              <a:t>народовців</a:t>
            </a:r>
            <a:r>
              <a:rPr lang="ru-RU" b="1" dirty="0" smtClean="0">
                <a:solidFill>
                  <a:srgbClr val="C00000"/>
                </a:solidFill>
              </a:rPr>
              <a:t> </a:t>
            </a:r>
            <a:r>
              <a:rPr lang="ru-RU" dirty="0" smtClean="0"/>
              <a:t>(</a:t>
            </a:r>
            <a:r>
              <a:rPr lang="ru-RU" dirty="0" err="1" smtClean="0"/>
              <a:t>українофілів</a:t>
            </a:r>
            <a:r>
              <a:rPr lang="ru-RU" dirty="0" smtClean="0"/>
              <a:t>)</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solidFill>
                  <a:srgbClr val="C00000"/>
                </a:solidFill>
              </a:rPr>
              <a:t>Москвофіли</a:t>
            </a:r>
            <a:r>
              <a:rPr lang="ru-RU" dirty="0" smtClean="0">
                <a:solidFill>
                  <a:srgbClr val="C00000"/>
                </a:solidFill>
              </a:rPr>
              <a:t> </a:t>
            </a:r>
            <a:endParaRPr lang="ru-RU" dirty="0">
              <a:solidFill>
                <a:srgbClr val="C00000"/>
              </a:solidFill>
            </a:endParaRPr>
          </a:p>
        </p:txBody>
      </p:sp>
      <p:sp>
        <p:nvSpPr>
          <p:cNvPr id="3" name="Содержимое 2"/>
          <p:cNvSpPr>
            <a:spLocks noGrp="1"/>
          </p:cNvSpPr>
          <p:nvPr>
            <p:ph sz="quarter" idx="1"/>
          </p:nvPr>
        </p:nvSpPr>
        <p:spPr>
          <a:xfrm>
            <a:off x="179512" y="1600200"/>
            <a:ext cx="8784976" cy="5069160"/>
          </a:xfrm>
        </p:spPr>
        <p:txBody>
          <a:bodyPr>
            <a:normAutofit fontScale="92500" lnSpcReduction="10000"/>
          </a:bodyPr>
          <a:lstStyle/>
          <a:p>
            <a:r>
              <a:rPr lang="uk-UA" dirty="0" smtClean="0"/>
              <a:t>орієнтувалися на Російську імперію і ставили собі за мету об’єднати Західноукраїнські землі з Наддніпрянською Україною під владою Росії. Отримували фінансову підтримку з Росії. У 60-80-х рр. ХІХ ст. займали провідне становище в громадському житті Західної України.</a:t>
            </a:r>
          </a:p>
          <a:p>
            <a:r>
              <a:rPr lang="uk-UA" dirty="0" smtClean="0"/>
              <a:t>Москвофіли намагалися використовувати в ролі літературної мови так зване </a:t>
            </a:r>
            <a:r>
              <a:rPr lang="uk-UA" dirty="0" err="1" smtClean="0">
                <a:solidFill>
                  <a:srgbClr val="C00000"/>
                </a:solidFill>
              </a:rPr>
              <a:t>язичіє</a:t>
            </a:r>
            <a:r>
              <a:rPr lang="uk-UA" dirty="0" smtClean="0">
                <a:solidFill>
                  <a:srgbClr val="C00000"/>
                </a:solidFill>
              </a:rPr>
              <a:t> (</a:t>
            </a:r>
            <a:r>
              <a:rPr lang="uk-UA" dirty="0" smtClean="0"/>
              <a:t>суміш церковнослов’янської, російської, польської та української мов). На думку москвофілів, русини повинні розмовляти, писати літературні й наукові твори винятково цією мовою. </a:t>
            </a:r>
            <a:endParaRPr lang="uk-U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C00000"/>
                </a:solidFill>
                <a:effectLst>
                  <a:outerShdw blurRad="38100" dist="38100" dir="2700000" algn="tl">
                    <a:srgbClr val="000000">
                      <a:alpha val="43137"/>
                    </a:srgbClr>
                  </a:outerShdw>
                </a:effectLst>
              </a:rPr>
              <a:t>Москвофіли</a:t>
            </a:r>
            <a:endParaRPr lang="ru-RU" b="1" dirty="0">
              <a:solidFill>
                <a:srgbClr val="C00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179512" y="1600200"/>
            <a:ext cx="8784976" cy="4997152"/>
          </a:xfrm>
        </p:spPr>
        <p:txBody>
          <a:bodyPr>
            <a:normAutofit lnSpcReduction="10000"/>
          </a:bodyPr>
          <a:lstStyle/>
          <a:p>
            <a:r>
              <a:rPr lang="uk-UA" dirty="0" smtClean="0"/>
              <a:t>У москвофілів були свої установи й культурно-освітні товариства, вони видавали газети і журнали. </a:t>
            </a:r>
            <a:r>
              <a:rPr lang="uk-UA" dirty="0" smtClean="0">
                <a:solidFill>
                  <a:srgbClr val="C00000"/>
                </a:solidFill>
              </a:rPr>
              <a:t>Заснована ними 1870 р. громадсько-політична організація «Руська рада» </a:t>
            </a:r>
            <a:r>
              <a:rPr lang="uk-UA" dirty="0" smtClean="0"/>
              <a:t>претендувала на роль основного представника українського народу Галичини. Від другої половини 1860-х рр. москвофіли </a:t>
            </a:r>
            <a:r>
              <a:rPr lang="uk-UA" b="1" dirty="0" smtClean="0">
                <a:solidFill>
                  <a:srgbClr val="C00000"/>
                </a:solidFill>
              </a:rPr>
              <a:t>пропагували ідею, що самостійного українського народу не існує, а є єдиний «</a:t>
            </a:r>
            <a:r>
              <a:rPr lang="uk-UA" b="1" dirty="0" err="1" smtClean="0">
                <a:solidFill>
                  <a:srgbClr val="C00000"/>
                </a:solidFill>
              </a:rPr>
              <a:t>русский</a:t>
            </a:r>
            <a:r>
              <a:rPr lang="uk-UA" b="1" dirty="0" smtClean="0">
                <a:solidFill>
                  <a:srgbClr val="C00000"/>
                </a:solidFill>
              </a:rPr>
              <a:t>» народ від Карпат до Камчатки.</a:t>
            </a:r>
          </a:p>
          <a:p>
            <a:r>
              <a:rPr lang="uk-UA" dirty="0" smtClean="0"/>
              <a:t>На Закарпатті активними прихильниками москвофільства були «</a:t>
            </a:r>
            <a:r>
              <a:rPr lang="uk-UA" dirty="0" err="1" smtClean="0"/>
              <a:t>будителі</a:t>
            </a:r>
            <a:r>
              <a:rPr lang="uk-UA" dirty="0" smtClean="0"/>
              <a:t>» </a:t>
            </a:r>
            <a:r>
              <a:rPr lang="uk-UA" b="1" dirty="0" smtClean="0"/>
              <a:t>Олександр Духнович та Адольф Добрянський.</a:t>
            </a:r>
            <a:endParaRPr lang="uk-UA"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00B050"/>
                </a:solidFill>
              </a:rPr>
              <a:t>Народовці</a:t>
            </a:r>
            <a:endParaRPr lang="ru-RU" b="1" dirty="0">
              <a:solidFill>
                <a:srgbClr val="00B050"/>
              </a:solidFill>
            </a:endParaRPr>
          </a:p>
        </p:txBody>
      </p:sp>
      <p:sp>
        <p:nvSpPr>
          <p:cNvPr id="3" name="Содержимое 2"/>
          <p:cNvSpPr>
            <a:spLocks noGrp="1"/>
          </p:cNvSpPr>
          <p:nvPr>
            <p:ph sz="quarter" idx="1"/>
          </p:nvPr>
        </p:nvSpPr>
        <p:spPr>
          <a:xfrm>
            <a:off x="251520" y="1600200"/>
            <a:ext cx="8712968" cy="5069160"/>
          </a:xfrm>
        </p:spPr>
        <p:txBody>
          <a:bodyPr>
            <a:normAutofit fontScale="92500" lnSpcReduction="10000"/>
          </a:bodyPr>
          <a:lstStyle/>
          <a:p>
            <a:r>
              <a:rPr lang="uk-UA" dirty="0" smtClean="0"/>
              <a:t>На початку 60-х рр. 19 ст. у суспільно-політичному русі в західноукраїнських землях постає </a:t>
            </a:r>
            <a:r>
              <a:rPr lang="uk-UA" b="1" dirty="0" err="1" smtClean="0">
                <a:solidFill>
                  <a:srgbClr val="00B050"/>
                </a:solidFill>
              </a:rPr>
              <a:t>народовська</a:t>
            </a:r>
            <a:r>
              <a:rPr lang="uk-UA" b="1" dirty="0" smtClean="0">
                <a:solidFill>
                  <a:srgbClr val="00B050"/>
                </a:solidFill>
              </a:rPr>
              <a:t> течія</a:t>
            </a:r>
            <a:r>
              <a:rPr lang="uk-UA" dirty="0" smtClean="0"/>
              <a:t>, представники якої розвивали традиції українського національного життя, своєю культурницько-освітньою діяльністю обстоюючи самобутність українського народу.</a:t>
            </a:r>
          </a:p>
          <a:p>
            <a:pPr marL="0" indent="719138">
              <a:buNone/>
            </a:pPr>
            <a:r>
              <a:rPr lang="uk-UA" dirty="0" smtClean="0">
                <a:solidFill>
                  <a:srgbClr val="00B050"/>
                </a:solidFill>
              </a:rPr>
              <a:t>Народовці </a:t>
            </a:r>
            <a:r>
              <a:rPr lang="uk-UA" dirty="0" smtClean="0"/>
              <a:t>не поділяли поглядів москвофілів, були </a:t>
            </a:r>
            <a:r>
              <a:rPr lang="uk-UA" b="1" dirty="0" smtClean="0">
                <a:solidFill>
                  <a:srgbClr val="00B050"/>
                </a:solidFill>
              </a:rPr>
              <a:t>прихильниками ідеї національної згуртованості українців у двох імперіях, виступали за єдність усіх українських земель і розвиток єдиної української літературної мови на народній основі.</a:t>
            </a:r>
            <a:r>
              <a:rPr lang="uk-UA" dirty="0" smtClean="0"/>
              <a:t> Ця течія об’єднувала здебільшого студентів, учителів, молодих священиків, представників світської інтелігенції.</a:t>
            </a:r>
            <a:endParaRPr lang="uk-U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00B050"/>
                </a:solidFill>
              </a:rPr>
              <a:t>Народовці</a:t>
            </a:r>
            <a:endParaRPr lang="ru-RU" b="1" dirty="0">
              <a:solidFill>
                <a:srgbClr val="00B050"/>
              </a:solidFill>
            </a:endParaRPr>
          </a:p>
        </p:txBody>
      </p:sp>
      <p:sp>
        <p:nvSpPr>
          <p:cNvPr id="3" name="Содержимое 2"/>
          <p:cNvSpPr>
            <a:spLocks noGrp="1"/>
          </p:cNvSpPr>
          <p:nvPr>
            <p:ph sz="quarter" idx="1"/>
          </p:nvPr>
        </p:nvSpPr>
        <p:spPr>
          <a:xfrm>
            <a:off x="179512" y="1600200"/>
            <a:ext cx="8784976" cy="4997152"/>
          </a:xfrm>
        </p:spPr>
        <p:txBody>
          <a:bodyPr>
            <a:normAutofit fontScale="92500" lnSpcReduction="10000"/>
          </a:bodyPr>
          <a:lstStyle/>
          <a:p>
            <a:r>
              <a:rPr lang="uk-UA" dirty="0" smtClean="0"/>
              <a:t>Національні ідеї народовці пропагували через різні культурно-освітні установи і товариства, що їх вони створювали. </a:t>
            </a:r>
            <a:r>
              <a:rPr lang="uk-UA" b="1" dirty="0" smtClean="0">
                <a:solidFill>
                  <a:srgbClr val="00B050"/>
                </a:solidFill>
              </a:rPr>
              <a:t>У січні 1861 р. у Львові </a:t>
            </a:r>
            <a:r>
              <a:rPr lang="uk-UA" dirty="0" smtClean="0"/>
              <a:t>було засновано перше в Галичині культурно-розважальне товариство </a:t>
            </a:r>
            <a:r>
              <a:rPr lang="uk-UA" b="1" dirty="0" smtClean="0">
                <a:solidFill>
                  <a:srgbClr val="00B050"/>
                </a:solidFill>
              </a:rPr>
              <a:t>«Руська бесіда». </a:t>
            </a:r>
            <a:r>
              <a:rPr lang="uk-UA" dirty="0" smtClean="0"/>
              <a:t>Згодом такі товариства виникли в багатьох інших містах Галичини.</a:t>
            </a:r>
          </a:p>
          <a:p>
            <a:r>
              <a:rPr lang="uk-UA" b="1" dirty="0" smtClean="0">
                <a:solidFill>
                  <a:srgbClr val="00B050"/>
                </a:solidFill>
              </a:rPr>
              <a:t>У 1868 р.</a:t>
            </a:r>
            <a:r>
              <a:rPr lang="uk-UA" dirty="0" smtClean="0"/>
              <a:t> народовці заснували </a:t>
            </a:r>
            <a:r>
              <a:rPr lang="uk-UA" b="1" dirty="0" smtClean="0">
                <a:solidFill>
                  <a:srgbClr val="00B050"/>
                </a:solidFill>
              </a:rPr>
              <a:t>у Львові культурно-освітнє товариство «Просвіта»;</a:t>
            </a:r>
            <a:r>
              <a:rPr lang="uk-UA" dirty="0" smtClean="0"/>
              <a:t> </a:t>
            </a:r>
          </a:p>
          <a:p>
            <a:r>
              <a:rPr lang="uk-UA" b="1" dirty="0" smtClean="0">
                <a:solidFill>
                  <a:srgbClr val="00B050"/>
                </a:solidFill>
              </a:rPr>
              <a:t>у 1873 р</a:t>
            </a:r>
            <a:r>
              <a:rPr lang="uk-UA" dirty="0" smtClean="0"/>
              <a:t>. з ініціативи й за матеріальної підтримки діячів </a:t>
            </a:r>
            <a:r>
              <a:rPr lang="uk-UA" dirty="0" err="1" smtClean="0"/>
              <a:t>підросійської</a:t>
            </a:r>
            <a:r>
              <a:rPr lang="uk-UA" dirty="0" smtClean="0"/>
              <a:t> України створено </a:t>
            </a:r>
            <a:r>
              <a:rPr lang="uk-UA" b="1" dirty="0" smtClean="0">
                <a:solidFill>
                  <a:srgbClr val="00B050"/>
                </a:solidFill>
              </a:rPr>
              <a:t>Літературне товариство ім. Т. Шевченка</a:t>
            </a:r>
            <a:r>
              <a:rPr lang="uk-UA" dirty="0" smtClean="0"/>
              <a:t> (1892 р. реорганізоване в Наукове товариство ім. Т. Шевченка).</a:t>
            </a:r>
            <a:endParaRPr lang="uk-U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00B050"/>
                </a:solidFill>
              </a:rPr>
              <a:t>Народовці</a:t>
            </a:r>
            <a:endParaRPr lang="ru-RU" b="1" dirty="0">
              <a:solidFill>
                <a:srgbClr val="00B050"/>
              </a:solidFill>
            </a:endParaRPr>
          </a:p>
        </p:txBody>
      </p:sp>
      <p:sp>
        <p:nvSpPr>
          <p:cNvPr id="3" name="Содержимое 2"/>
          <p:cNvSpPr>
            <a:spLocks noGrp="1"/>
          </p:cNvSpPr>
          <p:nvPr>
            <p:ph sz="quarter" idx="1"/>
          </p:nvPr>
        </p:nvSpPr>
        <p:spPr/>
        <p:txBody>
          <a:bodyPr>
            <a:normAutofit fontScale="70000" lnSpcReduction="20000"/>
          </a:bodyPr>
          <a:lstStyle/>
          <a:p>
            <a:r>
              <a:rPr lang="uk-UA" b="1" dirty="0" smtClean="0">
                <a:solidFill>
                  <a:srgbClr val="00B050"/>
                </a:solidFill>
              </a:rPr>
              <a:t>Від початку 1880-х рр. діяльність народовців набуває політичного характеру</a:t>
            </a:r>
          </a:p>
          <a:p>
            <a:r>
              <a:rPr lang="uk-UA" b="1" dirty="0" smtClean="0">
                <a:solidFill>
                  <a:srgbClr val="00B050"/>
                </a:solidFill>
              </a:rPr>
              <a:t>Наприкінці 60-х - у 70-х рр. 19 ст</a:t>
            </a:r>
            <a:r>
              <a:rPr lang="uk-UA" dirty="0" smtClean="0"/>
              <a:t>. провідним органом народовців був літературно-науковий та політичний журнал </a:t>
            </a:r>
            <a:r>
              <a:rPr lang="uk-UA" b="1" dirty="0" smtClean="0">
                <a:solidFill>
                  <a:srgbClr val="00B050"/>
                </a:solidFill>
              </a:rPr>
              <a:t>«Правда». </a:t>
            </a:r>
            <a:r>
              <a:rPr lang="uk-UA" dirty="0" smtClean="0"/>
              <a:t>«Першим виразним осередком </a:t>
            </a:r>
            <a:r>
              <a:rPr lang="uk-UA" dirty="0" err="1" smtClean="0"/>
              <a:t>народовецького</a:t>
            </a:r>
            <a:r>
              <a:rPr lang="uk-UA" dirty="0" smtClean="0"/>
              <a:t> руху в Галичині з виразним українофільським </a:t>
            </a:r>
            <a:r>
              <a:rPr lang="uk-UA" dirty="0" err="1" smtClean="0"/>
              <a:t>відгінком</a:t>
            </a:r>
            <a:r>
              <a:rPr lang="uk-UA" dirty="0" smtClean="0"/>
              <a:t>» </a:t>
            </a:r>
          </a:p>
          <a:p>
            <a:r>
              <a:rPr lang="uk-UA" dirty="0" smtClean="0"/>
              <a:t>Для поширення своїх поглядів та посилення впливу на громадськість </a:t>
            </a:r>
            <a:r>
              <a:rPr lang="uk-UA" b="1" dirty="0" smtClean="0"/>
              <a:t>народовці заснували політичні часописи: </a:t>
            </a:r>
            <a:r>
              <a:rPr lang="uk-UA" b="1" dirty="0" smtClean="0">
                <a:solidFill>
                  <a:srgbClr val="00B050"/>
                </a:solidFill>
              </a:rPr>
              <a:t>газети «Діло» </a:t>
            </a:r>
            <a:r>
              <a:rPr lang="uk-UA" dirty="0" smtClean="0"/>
              <a:t>(1880 р., ініціатор і засновник Володимир Барвінський) - для </a:t>
            </a:r>
            <a:r>
              <a:rPr lang="uk-UA" b="1" dirty="0" smtClean="0"/>
              <a:t>інтелігенції</a:t>
            </a:r>
            <a:r>
              <a:rPr lang="uk-UA" dirty="0" smtClean="0"/>
              <a:t> та </a:t>
            </a:r>
            <a:r>
              <a:rPr lang="uk-UA" b="1" dirty="0" smtClean="0">
                <a:solidFill>
                  <a:srgbClr val="00B050"/>
                </a:solidFill>
              </a:rPr>
              <a:t>«Батьківщина» </a:t>
            </a:r>
            <a:r>
              <a:rPr lang="uk-UA" dirty="0" smtClean="0"/>
              <a:t>(заснована з ініціативи Юліана </a:t>
            </a:r>
            <a:r>
              <a:rPr lang="uk-UA" dirty="0" err="1" smtClean="0"/>
              <a:t>Романчука</a:t>
            </a:r>
            <a:r>
              <a:rPr lang="uk-UA" dirty="0" smtClean="0"/>
              <a:t> в 1879 р.) - для </a:t>
            </a:r>
            <a:r>
              <a:rPr lang="uk-UA" b="1" dirty="0" smtClean="0"/>
              <a:t>селянства.</a:t>
            </a:r>
          </a:p>
          <a:p>
            <a:r>
              <a:rPr lang="uk-UA" dirty="0" err="1" smtClean="0"/>
              <a:t>Народовський</a:t>
            </a:r>
            <a:r>
              <a:rPr lang="uk-UA" dirty="0" smtClean="0"/>
              <a:t> рух поступово поширився і на Буковину, започаткувавши там національне відродження. Важливим осередком виховання національно свідомої інтелігенції в краї стала заснована у нововідкритому Чернівецькому університеті (1875) кафедра української філософії,</a:t>
            </a:r>
            <a:endParaRPr lang="uk-U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00B050"/>
                </a:solidFill>
              </a:rPr>
              <a:t>Народовці</a:t>
            </a:r>
            <a:endParaRPr lang="ru-RU" dirty="0">
              <a:solidFill>
                <a:srgbClr val="00B050"/>
              </a:solidFill>
            </a:endParaRPr>
          </a:p>
        </p:txBody>
      </p:sp>
      <p:sp>
        <p:nvSpPr>
          <p:cNvPr id="3" name="Содержимое 2"/>
          <p:cNvSpPr>
            <a:spLocks noGrp="1"/>
          </p:cNvSpPr>
          <p:nvPr>
            <p:ph sz="quarter" idx="1"/>
          </p:nvPr>
        </p:nvSpPr>
        <p:spPr/>
        <p:txBody>
          <a:bodyPr>
            <a:normAutofit lnSpcReduction="10000"/>
          </a:bodyPr>
          <a:lstStyle/>
          <a:p>
            <a:r>
              <a:rPr lang="uk-UA" b="1" dirty="0" err="1" smtClean="0">
                <a:solidFill>
                  <a:srgbClr val="00B050"/>
                </a:solidFill>
              </a:rPr>
              <a:t>Народовський</a:t>
            </a:r>
            <a:r>
              <a:rPr lang="uk-UA" b="1" dirty="0" smtClean="0">
                <a:solidFill>
                  <a:srgbClr val="00B050"/>
                </a:solidFill>
              </a:rPr>
              <a:t> рух </a:t>
            </a:r>
            <a:r>
              <a:rPr lang="uk-UA" dirty="0" smtClean="0"/>
              <a:t>поступово поширився і на </a:t>
            </a:r>
            <a:r>
              <a:rPr lang="uk-UA" b="1" dirty="0" smtClean="0">
                <a:solidFill>
                  <a:srgbClr val="00B050"/>
                </a:solidFill>
              </a:rPr>
              <a:t>Буковину</a:t>
            </a:r>
            <a:r>
              <a:rPr lang="uk-UA" dirty="0" smtClean="0"/>
              <a:t>, започаткувавши там національне відродження. Важливим осередком виховання національно свідомої інтелігенції в краї стала заснована у нововідкритому Чернівецькому університеті (1875) кафедра української філософії. </a:t>
            </a:r>
            <a:r>
              <a:rPr lang="uk-UA" b="1" dirty="0" smtClean="0">
                <a:solidFill>
                  <a:srgbClr val="00B050"/>
                </a:solidFill>
              </a:rPr>
              <a:t>Друкованим органом народовців </a:t>
            </a:r>
            <a:r>
              <a:rPr lang="uk-UA" dirty="0" smtClean="0"/>
              <a:t>стала </a:t>
            </a:r>
            <a:r>
              <a:rPr lang="uk-UA" b="1" dirty="0" smtClean="0">
                <a:solidFill>
                  <a:srgbClr val="00B050"/>
                </a:solidFill>
              </a:rPr>
              <a:t>газета «Буковина</a:t>
            </a:r>
            <a:r>
              <a:rPr lang="uk-UA" dirty="0" smtClean="0"/>
              <a:t>» - </a:t>
            </a:r>
            <a:r>
              <a:rPr lang="uk-UA" b="1" dirty="0" smtClean="0"/>
              <a:t>перша українська політична газета на Буковині </a:t>
            </a:r>
            <a:r>
              <a:rPr lang="uk-UA" dirty="0" smtClean="0"/>
              <a:t>(почала виходити 1885 р.). Її першим редактором </a:t>
            </a:r>
            <a:r>
              <a:rPr lang="uk-UA" b="1" dirty="0" smtClean="0">
                <a:solidFill>
                  <a:srgbClr val="00B050"/>
                </a:solidFill>
              </a:rPr>
              <a:t>був Юрій </a:t>
            </a:r>
            <a:r>
              <a:rPr lang="uk-UA" b="1" dirty="0" err="1" smtClean="0">
                <a:solidFill>
                  <a:srgbClr val="00B050"/>
                </a:solidFill>
              </a:rPr>
              <a:t>Федькович</a:t>
            </a:r>
            <a:r>
              <a:rPr lang="uk-UA" b="1" dirty="0" smtClean="0">
                <a:solidFill>
                  <a:srgbClr val="00B050"/>
                </a:solidFill>
              </a:rPr>
              <a:t>.</a:t>
            </a:r>
            <a:endParaRPr lang="uk-UA" b="1" dirty="0">
              <a:solidFill>
                <a:srgbClr val="00B05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00B050"/>
                </a:solidFill>
              </a:rPr>
              <a:t>Народовці</a:t>
            </a:r>
            <a:endParaRPr lang="ru-RU" b="1" dirty="0">
              <a:solidFill>
                <a:srgbClr val="00B050"/>
              </a:solidFill>
            </a:endParaRPr>
          </a:p>
        </p:txBody>
      </p:sp>
      <p:sp>
        <p:nvSpPr>
          <p:cNvPr id="3" name="Содержимое 2"/>
          <p:cNvSpPr>
            <a:spLocks noGrp="1"/>
          </p:cNvSpPr>
          <p:nvPr>
            <p:ph sz="quarter" idx="1"/>
          </p:nvPr>
        </p:nvSpPr>
        <p:spPr/>
        <p:txBody>
          <a:bodyPr/>
          <a:lstStyle/>
          <a:p>
            <a:r>
              <a:rPr lang="uk-UA" dirty="0" smtClean="0"/>
              <a:t>Досягнення народовців на </a:t>
            </a:r>
            <a:r>
              <a:rPr lang="uk-UA" b="1" dirty="0" smtClean="0">
                <a:solidFill>
                  <a:srgbClr val="00B050"/>
                </a:solidFill>
              </a:rPr>
              <a:t>Закарпатті </a:t>
            </a:r>
            <a:r>
              <a:rPr lang="uk-UA" dirty="0" smtClean="0"/>
              <a:t>були значно меншими. Там вони так і не змогли послабити позиції москвофільства. Причина цього - в активній мадяризації краю.</a:t>
            </a:r>
            <a:endParaRPr lang="uk-U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Течії суспільно-політичного руху на західноукраїнських землях в другій половині ХІХ ст."/>
          <p:cNvPicPr>
            <a:picLocks noChangeAspect="1" noChangeArrowheads="1"/>
          </p:cNvPicPr>
          <p:nvPr/>
        </p:nvPicPr>
        <p:blipFill>
          <a:blip r:embed="rId2" cstate="print"/>
          <a:srcRect/>
          <a:stretch>
            <a:fillRect/>
          </a:stretch>
        </p:blipFill>
        <p:spPr bwMode="auto">
          <a:xfrm>
            <a:off x="0" y="332656"/>
            <a:ext cx="8964488" cy="626469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179512" y="1600200"/>
            <a:ext cx="8784976" cy="5069160"/>
          </a:xfrm>
        </p:spPr>
        <p:txBody>
          <a:bodyPr>
            <a:normAutofit fontScale="85000" lnSpcReduction="20000"/>
          </a:bodyPr>
          <a:lstStyle/>
          <a:p>
            <a:pPr algn="ctr">
              <a:buNone/>
            </a:pPr>
            <a:r>
              <a:rPr lang="uk-UA" b="1" dirty="0" smtClean="0">
                <a:solidFill>
                  <a:srgbClr val="C00000"/>
                </a:solidFill>
              </a:rPr>
              <a:t>Юліан </a:t>
            </a:r>
            <a:r>
              <a:rPr lang="uk-UA" b="1" dirty="0" err="1" smtClean="0">
                <a:solidFill>
                  <a:srgbClr val="C00000"/>
                </a:solidFill>
              </a:rPr>
              <a:t>Романчук</a:t>
            </a:r>
            <a:r>
              <a:rPr lang="uk-UA" b="1" dirty="0" smtClean="0">
                <a:solidFill>
                  <a:srgbClr val="C00000"/>
                </a:solidFill>
              </a:rPr>
              <a:t> (1842-1932)</a:t>
            </a:r>
            <a:endParaRPr lang="uk-UA" dirty="0" smtClean="0">
              <a:solidFill>
                <a:srgbClr val="C00000"/>
              </a:solidFill>
            </a:endParaRPr>
          </a:p>
          <a:p>
            <a:r>
              <a:rPr lang="uk-UA" dirty="0" smtClean="0"/>
              <a:t>Член-засновник «Просвіти», голова «Народної ради», депутат Галицького сейму (1883-1895) та австрійського парламенту (1891-1897, 1901-1918). Із 1910 р. - його віце-президент.</a:t>
            </a:r>
          </a:p>
          <a:p>
            <a:pPr algn="ctr">
              <a:buNone/>
            </a:pPr>
            <a:r>
              <a:rPr lang="uk-UA" b="1" dirty="0" smtClean="0">
                <a:solidFill>
                  <a:srgbClr val="C00000"/>
                </a:solidFill>
              </a:rPr>
              <a:t>Олександр Барвінський (1847-1926)</a:t>
            </a:r>
            <a:endParaRPr lang="uk-UA" dirty="0" smtClean="0">
              <a:solidFill>
                <a:srgbClr val="C00000"/>
              </a:solidFill>
            </a:endParaRPr>
          </a:p>
          <a:p>
            <a:r>
              <a:rPr lang="uk-UA" dirty="0" smtClean="0"/>
              <a:t>Один з лідерів </a:t>
            </a:r>
            <a:r>
              <a:rPr lang="uk-UA" dirty="0" err="1" smtClean="0"/>
              <a:t>народовського</a:t>
            </a:r>
            <a:r>
              <a:rPr lang="uk-UA" dirty="0" smtClean="0"/>
              <a:t> руху. У 1886 р. започаткував «Руську історичну бібліотеку» - перше серійне видання фахової історичної літератури українською мовою. Саме О. Барвінський розпочав пропагувати термін «Русь-Україна» в історичній літературі. Депутат галицького сейму й австрійського парламенту.</a:t>
            </a:r>
          </a:p>
          <a:p>
            <a:r>
              <a:rPr lang="uk-UA" dirty="0" smtClean="0"/>
              <a:t/>
            </a:r>
            <a:br>
              <a:rPr lang="uk-UA" dirty="0" smtClean="0"/>
            </a:br>
            <a:endParaRPr lang="uk-U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00B0F0"/>
                </a:solidFill>
              </a:rPr>
              <a:t>Товариство «Просвіта»</a:t>
            </a:r>
            <a:endParaRPr lang="uk-UA" b="1" dirty="0">
              <a:solidFill>
                <a:srgbClr val="00B0F0"/>
              </a:solidFill>
            </a:endParaRPr>
          </a:p>
        </p:txBody>
      </p:sp>
      <p:sp>
        <p:nvSpPr>
          <p:cNvPr id="3" name="Содержимое 2"/>
          <p:cNvSpPr>
            <a:spLocks noGrp="1"/>
          </p:cNvSpPr>
          <p:nvPr>
            <p:ph sz="quarter" idx="1"/>
          </p:nvPr>
        </p:nvSpPr>
        <p:spPr>
          <a:xfrm>
            <a:off x="179512" y="1600200"/>
            <a:ext cx="8784976" cy="4997152"/>
          </a:xfrm>
        </p:spPr>
        <p:txBody>
          <a:bodyPr>
            <a:normAutofit fontScale="92500" lnSpcReduction="20000"/>
          </a:bodyPr>
          <a:lstStyle/>
          <a:p>
            <a:r>
              <a:rPr lang="uk-UA" b="1" dirty="0" smtClean="0">
                <a:solidFill>
                  <a:srgbClr val="FF0000"/>
                </a:solidFill>
              </a:rPr>
              <a:t>У 1868 р. </a:t>
            </a:r>
            <a:r>
              <a:rPr lang="uk-UA" dirty="0" smtClean="0"/>
              <a:t>у </a:t>
            </a:r>
            <a:r>
              <a:rPr lang="uk-UA" b="1" dirty="0" smtClean="0">
                <a:solidFill>
                  <a:srgbClr val="FF0000"/>
                </a:solidFill>
              </a:rPr>
              <a:t>Львові</a:t>
            </a:r>
            <a:r>
              <a:rPr lang="uk-UA" dirty="0" smtClean="0"/>
              <a:t> народовці створили українське культурно-освітнє товариство «Просвіта», </a:t>
            </a:r>
            <a:r>
              <a:rPr lang="uk-UA" b="1" dirty="0" smtClean="0">
                <a:solidFill>
                  <a:srgbClr val="FF0000"/>
                </a:solidFill>
              </a:rPr>
              <a:t>основним завданням </a:t>
            </a:r>
            <a:r>
              <a:rPr lang="uk-UA" b="1" dirty="0" smtClean="0"/>
              <a:t>якого стало поширення письменності, освіти в широкому розумінні цього слова. </a:t>
            </a:r>
          </a:p>
          <a:p>
            <a:r>
              <a:rPr lang="uk-UA" dirty="0" smtClean="0"/>
              <a:t>«Просвіта» видавала твори видатних українських письменників, шкільні підручники, літературно-наукові альманахи, популярні брошури, створювала читальні, поширюючи свої заходи й на селян. </a:t>
            </a:r>
          </a:p>
          <a:p>
            <a:r>
              <a:rPr lang="uk-UA" dirty="0" smtClean="0"/>
              <a:t>Одним з перших заходів товариства стало заснування власної наукової бібліотеки з читальнею (1869) та видання </a:t>
            </a:r>
            <a:r>
              <a:rPr lang="uk-UA" b="1" dirty="0" smtClean="0">
                <a:solidFill>
                  <a:srgbClr val="FF0000"/>
                </a:solidFill>
              </a:rPr>
              <a:t>«Читанки для сільських людей» під назвою «Зоря». </a:t>
            </a:r>
          </a:p>
          <a:p>
            <a:r>
              <a:rPr lang="uk-UA" b="1" dirty="0" smtClean="0">
                <a:solidFill>
                  <a:srgbClr val="00B0F0"/>
                </a:solidFill>
              </a:rPr>
              <a:t>Першим головою «Просвіти» був педагог і композитор Анатоль Вахнянин.</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dirty="0" smtClean="0">
                <a:solidFill>
                  <a:srgbClr val="7030A0"/>
                </a:solidFill>
              </a:rPr>
              <a:t>Літературне товариство ім. Т.Шевченка </a:t>
            </a:r>
            <a:r>
              <a:rPr lang="uk-UA" sz="3600" dirty="0" smtClean="0"/>
              <a:t>(Наукове товариство ім. Т.Шевченка)</a:t>
            </a:r>
            <a:endParaRPr lang="uk-UA" sz="3600" dirty="0"/>
          </a:p>
        </p:txBody>
      </p:sp>
      <p:sp>
        <p:nvSpPr>
          <p:cNvPr id="3" name="Содержимое 2"/>
          <p:cNvSpPr>
            <a:spLocks noGrp="1"/>
          </p:cNvSpPr>
          <p:nvPr>
            <p:ph sz="quarter" idx="1"/>
          </p:nvPr>
        </p:nvSpPr>
        <p:spPr>
          <a:xfrm>
            <a:off x="251520" y="1600200"/>
            <a:ext cx="8712968" cy="5069160"/>
          </a:xfrm>
        </p:spPr>
        <p:txBody>
          <a:bodyPr>
            <a:normAutofit fontScale="77500" lnSpcReduction="20000"/>
          </a:bodyPr>
          <a:lstStyle/>
          <a:p>
            <a:r>
              <a:rPr lang="uk-UA" b="1" dirty="0" smtClean="0">
                <a:solidFill>
                  <a:srgbClr val="7030A0"/>
                </a:solidFill>
              </a:rPr>
              <a:t>З ініціативи народовців </a:t>
            </a:r>
            <a:r>
              <a:rPr lang="uk-UA" dirty="0" smtClean="0"/>
              <a:t>і за підтримки діячів Східної України у </a:t>
            </a:r>
            <a:r>
              <a:rPr lang="uk-UA" b="1" dirty="0" smtClean="0">
                <a:solidFill>
                  <a:srgbClr val="7030A0"/>
                </a:solidFill>
              </a:rPr>
              <a:t>Львові 1873 р</a:t>
            </a:r>
            <a:r>
              <a:rPr lang="uk-UA" dirty="0" smtClean="0"/>
              <a:t>. було створено </a:t>
            </a:r>
            <a:r>
              <a:rPr lang="uk-UA" b="1" dirty="0" smtClean="0">
                <a:solidFill>
                  <a:srgbClr val="7030A0"/>
                </a:solidFill>
              </a:rPr>
              <a:t>Літературне товариство ім. Т. Шевченка</a:t>
            </a:r>
            <a:r>
              <a:rPr lang="uk-UA" dirty="0" smtClean="0"/>
              <a:t>. </a:t>
            </a:r>
          </a:p>
          <a:p>
            <a:r>
              <a:rPr lang="uk-UA" b="1" dirty="0" smtClean="0">
                <a:solidFill>
                  <a:srgbClr val="7030A0"/>
                </a:solidFill>
              </a:rPr>
              <a:t>основною метою товариства </a:t>
            </a:r>
            <a:r>
              <a:rPr lang="uk-UA" dirty="0" smtClean="0"/>
              <a:t>мав стати розвиток української словесності. Тож спочатку в його діяльності переважала культурно-просвітницька робота.</a:t>
            </a:r>
          </a:p>
          <a:p>
            <a:r>
              <a:rPr lang="uk-UA" dirty="0" smtClean="0"/>
              <a:t> Ініціатива перетворення Товариства ім. Т. Шевченка на наукове належала </a:t>
            </a:r>
            <a:r>
              <a:rPr lang="uk-UA" b="1" dirty="0" smtClean="0">
                <a:solidFill>
                  <a:srgbClr val="7030A0"/>
                </a:solidFill>
              </a:rPr>
              <a:t>О. </a:t>
            </a:r>
            <a:r>
              <a:rPr lang="uk-UA" b="1" dirty="0" err="1" smtClean="0">
                <a:solidFill>
                  <a:srgbClr val="7030A0"/>
                </a:solidFill>
              </a:rPr>
              <a:t>Кониському</a:t>
            </a:r>
            <a:r>
              <a:rPr lang="uk-UA" dirty="0" smtClean="0"/>
              <a:t>. У 1892 р. товариство прийняло новий статут, відповідно до якого воно </a:t>
            </a:r>
            <a:r>
              <a:rPr lang="uk-UA" b="1" dirty="0" smtClean="0">
                <a:solidFill>
                  <a:srgbClr val="7030A0"/>
                </a:solidFill>
              </a:rPr>
              <a:t>перетворювалося на товариство фахових науковців і науковців-аматорів</a:t>
            </a:r>
            <a:r>
              <a:rPr lang="uk-UA" dirty="0" smtClean="0"/>
              <a:t>. Було сформовано три відділи: філологічний, історико-філософський і математико-природничо-медичний. </a:t>
            </a:r>
            <a:r>
              <a:rPr lang="uk-UA" b="1" dirty="0" smtClean="0">
                <a:solidFill>
                  <a:srgbClr val="7030A0"/>
                </a:solidFill>
              </a:rPr>
              <a:t>Для розв’язання конкретних наукових завдань передбачалося створювати комісії. Товариство стало називатися Науковим товариством ім. Т. Шевченка (НТШ).</a:t>
            </a:r>
            <a:endParaRPr lang="uk-UA" b="1" dirty="0">
              <a:solidFill>
                <a:srgbClr val="7030A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7030A0"/>
                </a:solidFill>
              </a:rPr>
              <a:t>НТШ</a:t>
            </a:r>
            <a:endParaRPr lang="ru-RU" b="1" dirty="0">
              <a:solidFill>
                <a:srgbClr val="7030A0"/>
              </a:solidFill>
            </a:endParaRPr>
          </a:p>
        </p:txBody>
      </p:sp>
      <p:sp>
        <p:nvSpPr>
          <p:cNvPr id="3" name="Содержимое 2"/>
          <p:cNvSpPr>
            <a:spLocks noGrp="1"/>
          </p:cNvSpPr>
          <p:nvPr>
            <p:ph sz="quarter" idx="1"/>
          </p:nvPr>
        </p:nvSpPr>
        <p:spPr>
          <a:xfrm>
            <a:off x="251520" y="1600200"/>
            <a:ext cx="8712968" cy="4997152"/>
          </a:xfrm>
        </p:spPr>
        <p:txBody>
          <a:bodyPr>
            <a:normAutofit fontScale="85000" lnSpcReduction="10000"/>
          </a:bodyPr>
          <a:lstStyle/>
          <a:p>
            <a:r>
              <a:rPr lang="uk-UA" b="1" dirty="0" smtClean="0">
                <a:solidFill>
                  <a:srgbClr val="7030A0"/>
                </a:solidFill>
              </a:rPr>
              <a:t>Період найбільшого піднесення в діяльності НТШ пов’язаний із головуванням Михайла Грушевського (1897-1913). </a:t>
            </a:r>
            <a:r>
              <a:rPr lang="uk-UA" dirty="0" smtClean="0"/>
              <a:t>НТШ мало свою друкарню, а незабаром як окрему структуру було створено «Видавничу спілку» для видання української художньої літератури й науково-популярних книжок. У НТШ було сформовано першу і протягом тривалого часу єдину наукову українознавчу бібліотеку. Збагачувався етнографічними й археологічними експонатами музей товариства. Мало НТШ і свою книгарню.</a:t>
            </a:r>
          </a:p>
          <a:p>
            <a:r>
              <a:rPr lang="uk-UA" b="1" dirty="0" smtClean="0">
                <a:solidFill>
                  <a:srgbClr val="7030A0"/>
                </a:solidFill>
              </a:rPr>
              <a:t>Наукове товариство ім. Т. Шевченка - фактично перша українська Академія наук. </a:t>
            </a:r>
            <a:r>
              <a:rPr lang="uk-UA" dirty="0" smtClean="0"/>
              <a:t>Через обмін науковою інформацією й участь у міжнародних конгресах товариство представляло українську науку на міжнародному рівні.</a:t>
            </a:r>
            <a:endParaRPr lang="uk-U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Перевірте, чого навчилися</a:t>
            </a:r>
            <a:r>
              <a:rPr lang="uk-UA" dirty="0" smtClean="0"/>
              <a:t/>
            </a:r>
            <a:br>
              <a:rPr lang="uk-UA" dirty="0" smtClean="0"/>
            </a:br>
            <a:endParaRPr lang="ru-RU" dirty="0"/>
          </a:p>
        </p:txBody>
      </p:sp>
      <p:sp>
        <p:nvSpPr>
          <p:cNvPr id="3" name="Содержимое 2"/>
          <p:cNvSpPr>
            <a:spLocks noGrp="1"/>
          </p:cNvSpPr>
          <p:nvPr>
            <p:ph sz="quarter" idx="1"/>
          </p:nvPr>
        </p:nvSpPr>
        <p:spPr/>
        <p:txBody>
          <a:bodyPr/>
          <a:lstStyle/>
          <a:p>
            <a:pPr>
              <a:buNone/>
            </a:pPr>
            <a:r>
              <a:rPr lang="uk-UA" dirty="0" smtClean="0"/>
              <a:t>1. Установіть хронологічну послідовність подій: </a:t>
            </a:r>
          </a:p>
          <a:p>
            <a:r>
              <a:rPr lang="uk-UA" dirty="0" smtClean="0"/>
              <a:t>створення політичної організації «Народна рада»; </a:t>
            </a:r>
          </a:p>
          <a:p>
            <a:r>
              <a:rPr lang="uk-UA" dirty="0" smtClean="0"/>
              <a:t>створення у Львові Літературного товариства ім. Т. Шевченка; </a:t>
            </a:r>
          </a:p>
          <a:p>
            <a:r>
              <a:rPr lang="uk-UA" dirty="0" smtClean="0"/>
              <a:t>заснування у Львові товариства «Просвіта»; </a:t>
            </a:r>
          </a:p>
          <a:p>
            <a:r>
              <a:rPr lang="uk-UA" dirty="0" smtClean="0"/>
              <a:t>створення у Львові при «Руській бесіді» першого українського театру в західноукраїнських землях.</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smtClean="0"/>
              <a:t>Які твердження стосуються суспільно-політичної течії народовців у західноукраїнських землях?</a:t>
            </a:r>
            <a:endParaRPr lang="ru-RU" sz="2800" dirty="0"/>
          </a:p>
        </p:txBody>
      </p:sp>
      <p:sp>
        <p:nvSpPr>
          <p:cNvPr id="3" name="Содержимое 2"/>
          <p:cNvSpPr>
            <a:spLocks noGrp="1"/>
          </p:cNvSpPr>
          <p:nvPr>
            <p:ph sz="quarter" idx="1"/>
          </p:nvPr>
        </p:nvSpPr>
        <p:spPr>
          <a:xfrm>
            <a:off x="251520" y="1600200"/>
            <a:ext cx="8640960" cy="4925144"/>
          </a:xfrm>
        </p:spPr>
        <p:txBody>
          <a:bodyPr>
            <a:normAutofit fontScale="70000" lnSpcReduction="20000"/>
          </a:bodyPr>
          <a:lstStyle/>
          <a:p>
            <a:pPr>
              <a:buNone/>
            </a:pPr>
            <a:endParaRPr lang="uk-UA" dirty="0" smtClean="0"/>
          </a:p>
          <a:p>
            <a:r>
              <a:rPr lang="uk-UA" dirty="0" smtClean="0"/>
              <a:t>1. Створили товариство «Просвіта», яке видавало популярні українські книжки, відкривало читальні тощо. </a:t>
            </a:r>
          </a:p>
          <a:p>
            <a:r>
              <a:rPr lang="uk-UA" dirty="0" smtClean="0"/>
              <a:t>2. Пропагували ідеї російських слов’янофілів і намагалися запровадити штучне «</a:t>
            </a:r>
            <a:r>
              <a:rPr lang="uk-UA" dirty="0" err="1" smtClean="0"/>
              <a:t>язичіє</a:t>
            </a:r>
            <a:r>
              <a:rPr lang="uk-UA" dirty="0" smtClean="0"/>
              <a:t>». </a:t>
            </a:r>
          </a:p>
          <a:p>
            <a:r>
              <a:rPr lang="uk-UA" dirty="0" smtClean="0"/>
              <a:t>3. Заснували 1870 р. громадсько-політичну організацію «Руська рада». </a:t>
            </a:r>
          </a:p>
          <a:p>
            <a:r>
              <a:rPr lang="uk-UA" dirty="0" smtClean="0"/>
              <a:t>4. Створили перше в Галичині культурно-розважальне товариство «Руська бесіда». </a:t>
            </a:r>
          </a:p>
          <a:p>
            <a:r>
              <a:rPr lang="uk-UA" dirty="0" smtClean="0"/>
              <a:t>5. Їхніми лідерами були О. Барвінський, В. Барвінський, Ю. </a:t>
            </a:r>
            <a:r>
              <a:rPr lang="uk-UA" dirty="0" err="1" smtClean="0"/>
              <a:t>Романчук</a:t>
            </a:r>
            <a:r>
              <a:rPr lang="uk-UA" dirty="0" smtClean="0"/>
              <a:t>, К. Левицький, С. </a:t>
            </a:r>
            <a:r>
              <a:rPr lang="uk-UA" dirty="0" err="1" smtClean="0"/>
              <a:t>Смаль-Стоцький</a:t>
            </a:r>
            <a:r>
              <a:rPr lang="uk-UA" dirty="0" smtClean="0"/>
              <a:t>. </a:t>
            </a:r>
          </a:p>
          <a:p>
            <a:r>
              <a:rPr lang="uk-UA" dirty="0" smtClean="0"/>
              <a:t>6. Об’єднували частину греко-католицького духівництва й консервативної інтелігенції. </a:t>
            </a:r>
          </a:p>
          <a:p>
            <a:r>
              <a:rPr lang="uk-UA" dirty="0" smtClean="0"/>
              <a:t>7. Орієнтувалися на реакційні кола царської Росії й мали від них матеріальну підтримку. </a:t>
            </a:r>
          </a:p>
          <a:p>
            <a:r>
              <a:rPr lang="uk-UA" dirty="0" smtClean="0"/>
              <a:t>8. Через періодичні видання «Вечерниці», «Правда», «Діло», «Батьківщина» пропагували національні й культурно-освітні ідеї.</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dirty="0" smtClean="0"/>
              <a:t>Які твердження характеризують внесок Наукового товариства ім. Т. Шевченка у розвиток української науки та освіти?</a:t>
            </a:r>
            <a:br>
              <a:rPr lang="uk-UA" sz="2800" dirty="0" smtClean="0"/>
            </a:br>
            <a:endParaRPr lang="ru-RU" sz="2800" dirty="0"/>
          </a:p>
        </p:txBody>
      </p:sp>
      <p:sp>
        <p:nvSpPr>
          <p:cNvPr id="3" name="Содержимое 2"/>
          <p:cNvSpPr>
            <a:spLocks noGrp="1"/>
          </p:cNvSpPr>
          <p:nvPr>
            <p:ph sz="quarter" idx="1"/>
          </p:nvPr>
        </p:nvSpPr>
        <p:spPr>
          <a:xfrm>
            <a:off x="251520" y="1600200"/>
            <a:ext cx="8712968" cy="4997152"/>
          </a:xfrm>
        </p:spPr>
        <p:txBody>
          <a:bodyPr>
            <a:normAutofit fontScale="77500" lnSpcReduction="20000"/>
          </a:bodyPr>
          <a:lstStyle/>
          <a:p>
            <a:r>
              <a:rPr lang="uk-UA" dirty="0" smtClean="0"/>
              <a:t>1. Було фактично першою українською Академією наук, водночас виконувало функції і університету, і дослідних інститутів. </a:t>
            </a:r>
          </a:p>
          <a:p>
            <a:r>
              <a:rPr lang="uk-UA" dirty="0" smtClean="0"/>
              <a:t>2. Його діяльність заклала основи розвитку української літературної мови в західноукраїнських землях. </a:t>
            </a:r>
          </a:p>
          <a:p>
            <a:r>
              <a:rPr lang="uk-UA" dirty="0" smtClean="0"/>
              <a:t>3. Сприяло пожвавленню громадсько-культурного життя західноукраїнських земель – заснувало культурно-освітню організацію Галицько-руська матиця. </a:t>
            </a:r>
          </a:p>
          <a:p>
            <a:r>
              <a:rPr lang="uk-UA" dirty="0" smtClean="0"/>
              <a:t>4. Через обмін науковою інформацією й участь у міжнародних конгресах представляло українську науку на міжнародному рівні.</a:t>
            </a:r>
          </a:p>
          <a:p>
            <a:r>
              <a:rPr lang="uk-UA" dirty="0" smtClean="0"/>
              <a:t> 5. Видавало праці українських учених, письменників, громадських діячів як Східної, так і Західної України.</a:t>
            </a:r>
          </a:p>
          <a:p>
            <a:r>
              <a:rPr lang="uk-UA" dirty="0" smtClean="0"/>
              <a:t> 6. Згуртувало навколо себе інтелектуальні сили українського народу, сприяло розвиткові української культури.</a:t>
            </a:r>
            <a:endParaRPr lang="uk-U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Політизація українського національного руху в 90-ті рр. 19 ст.</a:t>
            </a:r>
            <a:endParaRPr lang="uk-UA" b="1" dirty="0"/>
          </a:p>
        </p:txBody>
      </p:sp>
      <p:sp>
        <p:nvSpPr>
          <p:cNvPr id="3" name="Содержимое 2"/>
          <p:cNvSpPr>
            <a:spLocks noGrp="1"/>
          </p:cNvSpPr>
          <p:nvPr>
            <p:ph sz="quarter" idx="1"/>
          </p:nvPr>
        </p:nvSpPr>
        <p:spPr>
          <a:xfrm>
            <a:off x="251520" y="1600200"/>
            <a:ext cx="8712968" cy="4997152"/>
          </a:xfrm>
        </p:spPr>
        <p:txBody>
          <a:bodyPr>
            <a:normAutofit lnSpcReduction="10000"/>
          </a:bodyPr>
          <a:lstStyle/>
          <a:p>
            <a:r>
              <a:rPr lang="uk-UA" dirty="0" smtClean="0"/>
              <a:t>У другій половині 70-х рр. у суспільне життя Галичини прийшло нове покоління діячів. Його очолювали студенти Львівського університету </a:t>
            </a:r>
            <a:r>
              <a:rPr lang="uk-UA" b="1" dirty="0" smtClean="0">
                <a:solidFill>
                  <a:srgbClr val="FF0000"/>
                </a:solidFill>
              </a:rPr>
              <a:t>Іван Франко та Михайло Павлик</a:t>
            </a:r>
            <a:r>
              <a:rPr lang="uk-UA" dirty="0" smtClean="0"/>
              <a:t>. Притаманний молоді радикалізм, а також вплив Михайла Драгоманова зумовили </a:t>
            </a:r>
            <a:r>
              <a:rPr lang="uk-UA" b="1" dirty="0" smtClean="0">
                <a:solidFill>
                  <a:srgbClr val="FF0000"/>
                </a:solidFill>
              </a:rPr>
              <a:t>критичне ставлення цих діячів не тільки до москвофільства, а й до </a:t>
            </a:r>
            <a:r>
              <a:rPr lang="uk-UA" b="1" dirty="0" err="1" smtClean="0">
                <a:solidFill>
                  <a:srgbClr val="FF0000"/>
                </a:solidFill>
              </a:rPr>
              <a:t>народовства</a:t>
            </a:r>
            <a:r>
              <a:rPr lang="uk-UA" b="1" dirty="0" smtClean="0">
                <a:solidFill>
                  <a:srgbClr val="FF0000"/>
                </a:solidFill>
              </a:rPr>
              <a:t>. </a:t>
            </a:r>
            <a:r>
              <a:rPr lang="uk-UA" dirty="0" smtClean="0"/>
              <a:t>Молоді радикали, захоплені соціалістичними ідеями, робили наголос насамперед на соціальних проблемах, прагнули надати українському національному рухові нового, європейського характеру.</a:t>
            </a:r>
            <a:r>
              <a:rPr lang="ru-RU" dirty="0" smtClean="0"/>
              <a:t> </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Політизація українського національного руху в 90-ті рр. 19 ст.</a:t>
            </a:r>
            <a:endParaRPr lang="ru-RU" dirty="0"/>
          </a:p>
        </p:txBody>
      </p:sp>
      <p:sp>
        <p:nvSpPr>
          <p:cNvPr id="3" name="Содержимое 2"/>
          <p:cNvSpPr>
            <a:spLocks noGrp="1"/>
          </p:cNvSpPr>
          <p:nvPr>
            <p:ph sz="quarter" idx="1"/>
          </p:nvPr>
        </p:nvSpPr>
        <p:spPr>
          <a:xfrm>
            <a:off x="179512" y="1600200"/>
            <a:ext cx="8712968" cy="4997152"/>
          </a:xfrm>
        </p:spPr>
        <p:txBody>
          <a:bodyPr>
            <a:normAutofit lnSpcReduction="10000"/>
          </a:bodyPr>
          <a:lstStyle/>
          <a:p>
            <a:r>
              <a:rPr lang="uk-UA" b="1" dirty="0" smtClean="0">
                <a:solidFill>
                  <a:srgbClr val="FF0000"/>
                </a:solidFill>
              </a:rPr>
              <a:t>У жовтні 1890 р. </a:t>
            </a:r>
            <a:r>
              <a:rPr lang="uk-UA" dirty="0" smtClean="0"/>
              <a:t>радикали створили </a:t>
            </a:r>
            <a:r>
              <a:rPr lang="uk-UA" b="1" dirty="0" smtClean="0">
                <a:solidFill>
                  <a:srgbClr val="FF0000"/>
                </a:solidFill>
              </a:rPr>
              <a:t>першу в Україні політичну партію - Русько-українську радикальну партію (</a:t>
            </a:r>
            <a:r>
              <a:rPr lang="uk-UA" b="1" dirty="0" err="1" smtClean="0">
                <a:solidFill>
                  <a:srgbClr val="FF0000"/>
                </a:solidFill>
              </a:rPr>
              <a:t>РУРП</a:t>
            </a:r>
            <a:r>
              <a:rPr lang="uk-UA" b="1" dirty="0" smtClean="0">
                <a:solidFill>
                  <a:srgbClr val="FF0000"/>
                </a:solidFill>
              </a:rPr>
              <a:t>). </a:t>
            </a:r>
          </a:p>
          <a:p>
            <a:r>
              <a:rPr lang="uk-UA" dirty="0" smtClean="0"/>
              <a:t>Її засновниками й лідерами були Іван Франко, Михайло Павлик, В’ячеслав </a:t>
            </a:r>
            <a:r>
              <a:rPr lang="uk-UA" dirty="0" err="1" smtClean="0"/>
              <a:t>Будзиновський</a:t>
            </a:r>
            <a:r>
              <a:rPr lang="uk-UA" dirty="0" smtClean="0"/>
              <a:t>, Северин Данилович, Євген Левицький, Роман </a:t>
            </a:r>
            <a:r>
              <a:rPr lang="uk-UA" dirty="0" err="1" smtClean="0"/>
              <a:t>Яросевич</a:t>
            </a:r>
            <a:r>
              <a:rPr lang="uk-UA" dirty="0" smtClean="0"/>
              <a:t>. </a:t>
            </a:r>
          </a:p>
          <a:p>
            <a:r>
              <a:rPr lang="uk-UA" dirty="0" smtClean="0"/>
              <a:t>У своїй діяльності </a:t>
            </a:r>
            <a:r>
              <a:rPr lang="uk-UA" b="1" dirty="0" err="1" smtClean="0"/>
              <a:t>РУРП</a:t>
            </a:r>
            <a:r>
              <a:rPr lang="uk-UA" b="1" dirty="0" smtClean="0"/>
              <a:t> прагнула </a:t>
            </a:r>
            <a:r>
              <a:rPr lang="uk-UA" b="1" dirty="0" smtClean="0">
                <a:solidFill>
                  <a:srgbClr val="FF0000"/>
                </a:solidFill>
              </a:rPr>
              <a:t>обстоювати </a:t>
            </a:r>
            <a:r>
              <a:rPr lang="uk-UA" b="1" dirty="0" smtClean="0"/>
              <a:t>соціальні інтереси українських селян Галичини й водночас захищати національні права українського народу.</a:t>
            </a:r>
            <a:endParaRPr lang="ru-RU"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Політизація українського національного руху в 90-ті рр. 19 ст.</a:t>
            </a:r>
            <a:endParaRPr lang="ru-RU" dirty="0"/>
          </a:p>
        </p:txBody>
      </p:sp>
      <p:sp>
        <p:nvSpPr>
          <p:cNvPr id="3" name="Содержимое 2"/>
          <p:cNvSpPr>
            <a:spLocks noGrp="1"/>
          </p:cNvSpPr>
          <p:nvPr>
            <p:ph sz="quarter" idx="1"/>
          </p:nvPr>
        </p:nvSpPr>
        <p:spPr/>
        <p:txBody>
          <a:bodyPr/>
          <a:lstStyle/>
          <a:p>
            <a:r>
              <a:rPr lang="uk-UA" b="1" dirty="0" err="1" smtClean="0"/>
              <a:t>РУРП</a:t>
            </a:r>
            <a:r>
              <a:rPr lang="uk-UA" b="1" dirty="0" smtClean="0"/>
              <a:t> належала першість в аргументації вимоги політичної самостійності України</a:t>
            </a:r>
            <a:r>
              <a:rPr lang="uk-UA" dirty="0" smtClean="0"/>
              <a:t>. У 1895 р. вийшов друком публіцистичний твір одного із молодих членів, радикальної партії </a:t>
            </a:r>
            <a:r>
              <a:rPr lang="uk-UA" b="1" dirty="0" smtClean="0">
                <a:solidFill>
                  <a:srgbClr val="FF0000"/>
                </a:solidFill>
              </a:rPr>
              <a:t>Юліана Бачинського під назвою «Україна </a:t>
            </a:r>
            <a:r>
              <a:rPr lang="uk-UA" b="1" dirty="0" err="1" smtClean="0">
                <a:solidFill>
                  <a:srgbClr val="FF0000"/>
                </a:solidFill>
              </a:rPr>
              <a:t>ірредента</a:t>
            </a:r>
            <a:r>
              <a:rPr lang="uk-UA" b="1" dirty="0" smtClean="0">
                <a:solidFill>
                  <a:srgbClr val="FF0000"/>
                </a:solidFill>
              </a:rPr>
              <a:t>» («Україна уярмлена»), </a:t>
            </a:r>
            <a:r>
              <a:rPr lang="uk-UA" dirty="0" smtClean="0"/>
              <a:t>у якому він з позиції соціалістичних ідей обґрунтовував історичну правомірність боротьби українців за окрему самостійну державу.</a:t>
            </a:r>
            <a:endParaRPr lang="uk-U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Іван Франко (1856-1916)</a:t>
            </a:r>
            <a:r>
              <a:rPr lang="uk-UA" dirty="0" smtClean="0"/>
              <a:t/>
            </a:r>
            <a:br>
              <a:rPr lang="uk-UA" dirty="0" smtClean="0"/>
            </a:br>
            <a:endParaRPr lang="ru-RU" dirty="0"/>
          </a:p>
        </p:txBody>
      </p:sp>
      <p:sp>
        <p:nvSpPr>
          <p:cNvPr id="3" name="Содержимое 2"/>
          <p:cNvSpPr>
            <a:spLocks noGrp="1"/>
          </p:cNvSpPr>
          <p:nvPr>
            <p:ph sz="quarter" idx="1"/>
          </p:nvPr>
        </p:nvSpPr>
        <p:spPr>
          <a:xfrm>
            <a:off x="179512" y="1600200"/>
            <a:ext cx="8784976" cy="4997152"/>
          </a:xfrm>
        </p:spPr>
        <p:txBody>
          <a:bodyPr>
            <a:normAutofit fontScale="85000" lnSpcReduction="10000"/>
          </a:bodyPr>
          <a:lstStyle/>
          <a:p>
            <a:r>
              <a:rPr lang="uk-UA" dirty="0" smtClean="0"/>
              <a:t>Великий Каменяр, титан праці, велет духу - так називаємо Івана Франка, віддаючи належне його самовідданій праці задля поступу рідного народу. Вражає творчий доробок митця-мислителя: </a:t>
            </a:r>
            <a:r>
              <a:rPr lang="uk-UA" b="1" dirty="0" smtClean="0"/>
              <a:t>близько 6000 літературних, наукових і публіцистичних праць.</a:t>
            </a:r>
            <a:r>
              <a:rPr lang="uk-UA" dirty="0" smtClean="0"/>
              <a:t> Один з ідейних лідерів українського національного руху, був </a:t>
            </a:r>
            <a:r>
              <a:rPr lang="uk-UA" b="1" dirty="0" smtClean="0"/>
              <a:t>першим головою </a:t>
            </a:r>
            <a:r>
              <a:rPr lang="uk-UA" b="1" dirty="0" err="1" smtClean="0"/>
              <a:t>РУРП</a:t>
            </a:r>
            <a:r>
              <a:rPr lang="uk-UA" b="1" dirty="0" smtClean="0"/>
              <a:t> та одним з її головних ідеологів. </a:t>
            </a:r>
            <a:r>
              <a:rPr lang="uk-UA" dirty="0" smtClean="0"/>
              <a:t>У 1899 р. він вийшов з її складу, мотивуючи своє рішення тим, що </a:t>
            </a:r>
            <a:r>
              <a:rPr lang="uk-UA" b="1" dirty="0" smtClean="0"/>
              <a:t>почувається «насамперед русином, а потім радикалом». </a:t>
            </a:r>
            <a:r>
              <a:rPr lang="uk-UA" dirty="0" smtClean="0"/>
              <a:t>Уболіваючи за долю рідного народу, І. Франко саме йому присвятив свій найвизначніший твір </a:t>
            </a:r>
            <a:r>
              <a:rPr lang="uk-UA" b="1" dirty="0" smtClean="0"/>
              <a:t>- своєрідний підсумок багатолітніх духовних шукань - поему «Мойсей».</a:t>
            </a:r>
            <a:r>
              <a:rPr lang="uk-UA" dirty="0" smtClean="0"/>
              <a:t> У цій поемі сформульовано кінцеву мету українського національного руху.</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20000"/>
          </a:bodyPr>
          <a:lstStyle/>
          <a:p>
            <a:pPr algn="ctr">
              <a:buNone/>
            </a:pPr>
            <a:r>
              <a:rPr lang="uk-UA" b="1" dirty="0" smtClean="0">
                <a:solidFill>
                  <a:srgbClr val="C00000"/>
                </a:solidFill>
              </a:rPr>
              <a:t>Юрія </a:t>
            </a:r>
            <a:r>
              <a:rPr lang="uk-UA" b="1" dirty="0" err="1" smtClean="0">
                <a:solidFill>
                  <a:srgbClr val="C00000"/>
                </a:solidFill>
              </a:rPr>
              <a:t>Федьковича</a:t>
            </a:r>
            <a:r>
              <a:rPr lang="uk-UA" b="1" dirty="0" smtClean="0">
                <a:solidFill>
                  <a:srgbClr val="C00000"/>
                </a:solidFill>
              </a:rPr>
              <a:t> </a:t>
            </a:r>
          </a:p>
          <a:p>
            <a:r>
              <a:rPr lang="uk-UA" dirty="0" smtClean="0"/>
              <a:t>називають буковинським </a:t>
            </a:r>
            <a:r>
              <a:rPr lang="uk-UA" dirty="0" err="1" smtClean="0"/>
              <a:t>будителем</a:t>
            </a:r>
            <a:r>
              <a:rPr lang="uk-UA" dirty="0" smtClean="0"/>
              <a:t>, засновником нової української літератури на Буковині, адже він першим у краї почав писати твори живою народною мовою (у 1862 р. вийшла друком дебютна збірка поезій митця, 1876 р. у Києві надруковано першу збірку прозових творів). Ю. </a:t>
            </a:r>
            <a:r>
              <a:rPr lang="uk-UA" dirty="0" err="1" smtClean="0"/>
              <a:t>Федькович</a:t>
            </a:r>
            <a:r>
              <a:rPr lang="uk-UA" dirty="0" smtClean="0"/>
              <a:t> - перший збирач фольклорних матеріалів на Буковині й організатор збирання фольклору. Сучасники були переконані, що для утвердження української самосвідомості на </a:t>
            </a:r>
            <a:r>
              <a:rPr lang="uk-UA" b="1" dirty="0" smtClean="0">
                <a:solidFill>
                  <a:srgbClr val="C00000"/>
                </a:solidFill>
              </a:rPr>
              <a:t>Буковині Ю. </a:t>
            </a:r>
            <a:r>
              <a:rPr lang="uk-UA" b="1" dirty="0" err="1" smtClean="0">
                <a:solidFill>
                  <a:srgbClr val="C00000"/>
                </a:solidFill>
              </a:rPr>
              <a:t>Федькович</a:t>
            </a:r>
            <a:r>
              <a:rPr lang="uk-UA" b="1" dirty="0" smtClean="0">
                <a:solidFill>
                  <a:srgbClr val="C00000"/>
                </a:solidFill>
              </a:rPr>
              <a:t> відіграв не меншу роль, ніж Т. Шевченко для всієї України.</a:t>
            </a:r>
            <a:endParaRPr lang="uk-UA" b="1" dirty="0">
              <a:solidFill>
                <a:srgbClr val="C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Політизація українського національного руху в 90-ті рр. 19 ст.</a:t>
            </a:r>
            <a:endParaRPr lang="ru-RU" dirty="0"/>
          </a:p>
        </p:txBody>
      </p:sp>
      <p:sp>
        <p:nvSpPr>
          <p:cNvPr id="3" name="Содержимое 2"/>
          <p:cNvSpPr>
            <a:spLocks noGrp="1"/>
          </p:cNvSpPr>
          <p:nvPr>
            <p:ph sz="quarter" idx="1"/>
          </p:nvPr>
        </p:nvSpPr>
        <p:spPr/>
        <p:txBody>
          <a:bodyPr>
            <a:normAutofit lnSpcReduction="10000"/>
          </a:bodyPr>
          <a:lstStyle/>
          <a:p>
            <a:r>
              <a:rPr lang="uk-UA" dirty="0" smtClean="0"/>
              <a:t>Не поділяючи соціалістичних ідеалів молоді, народовці прагнули досягти піднесення українського руху легальним способом, тобто діючи в межах законів Австро-Угорщини. Так, 1890 р. лідери народовців О. Барвінський, Ю. </a:t>
            </a:r>
            <a:r>
              <a:rPr lang="uk-UA" dirty="0" err="1" smtClean="0"/>
              <a:t>Романчук</a:t>
            </a:r>
            <a:r>
              <a:rPr lang="uk-UA" dirty="0" smtClean="0"/>
              <a:t>, галицький митрополит С. </a:t>
            </a:r>
            <a:r>
              <a:rPr lang="uk-UA" dirty="0" err="1" smtClean="0"/>
              <a:t>Сембратович</a:t>
            </a:r>
            <a:r>
              <a:rPr lang="uk-UA" dirty="0" smtClean="0"/>
              <a:t> за підтримки В. Антоновича та О. </a:t>
            </a:r>
            <a:r>
              <a:rPr lang="uk-UA" dirty="0" err="1" smtClean="0"/>
              <a:t>Кониського</a:t>
            </a:r>
            <a:r>
              <a:rPr lang="uk-UA" dirty="0" smtClean="0"/>
              <a:t> уклали з польськими політичними колами й австрійським урядом компромісну угоду, яка отримала назву </a:t>
            </a:r>
            <a:r>
              <a:rPr lang="uk-UA" b="1" dirty="0" smtClean="0">
                <a:solidFill>
                  <a:srgbClr val="FF0000"/>
                </a:solidFill>
              </a:rPr>
              <a:t>«нової ери».</a:t>
            </a:r>
            <a:endParaRPr lang="ru-RU" b="1"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Політизація українського національного руху в 90-ті рр. 19 ст.</a:t>
            </a:r>
            <a:endParaRPr lang="ru-RU" dirty="0"/>
          </a:p>
        </p:txBody>
      </p:sp>
      <p:sp>
        <p:nvSpPr>
          <p:cNvPr id="3" name="Содержимое 2"/>
          <p:cNvSpPr>
            <a:spLocks noGrp="1"/>
          </p:cNvSpPr>
          <p:nvPr>
            <p:ph sz="quarter" idx="1"/>
          </p:nvPr>
        </p:nvSpPr>
        <p:spPr/>
        <p:txBody>
          <a:bodyPr>
            <a:normAutofit fontScale="92500"/>
          </a:bodyPr>
          <a:lstStyle/>
          <a:p>
            <a:r>
              <a:rPr lang="ru-RU" b="1" dirty="0" smtClean="0">
                <a:solidFill>
                  <a:srgbClr val="FF0000"/>
                </a:solidFill>
              </a:rPr>
              <a:t>«Нова ера» </a:t>
            </a:r>
            <a:r>
              <a:rPr lang="ru-RU" dirty="0" smtClean="0"/>
              <a:t>- </a:t>
            </a:r>
            <a:r>
              <a:rPr lang="uk-UA" dirty="0" smtClean="0"/>
              <a:t>спроба українсько-польського порозуміння 1890 р. у Галичині за участю австрійського уряду та українських громадських діячів Наддніпрянщини. </a:t>
            </a:r>
          </a:p>
          <a:p>
            <a:r>
              <a:rPr lang="uk-UA" b="1" dirty="0" smtClean="0">
                <a:solidFill>
                  <a:srgbClr val="FF0000"/>
                </a:solidFill>
              </a:rPr>
              <a:t>Її суть полягала </a:t>
            </a:r>
            <a:r>
              <a:rPr lang="uk-UA" dirty="0" smtClean="0"/>
              <a:t>у відмові українських народовців від союзу з москвофілами й підкресленні їхнього лояльного ставлення до імперії Габсбургів </a:t>
            </a:r>
            <a:r>
              <a:rPr lang="uk-UA" dirty="0" err="1" smtClean="0"/>
              <a:t>узамін</a:t>
            </a:r>
            <a:r>
              <a:rPr lang="uk-UA" dirty="0" smtClean="0"/>
              <a:t> на поступки з боку австрійських і польських владних кіл для українського руху в культурно-освітній, політичній та господарській сферах.</a:t>
            </a:r>
            <a:endParaRPr lang="uk-U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Найважливіші здобутки «нової ери»</a:t>
            </a:r>
            <a:br>
              <a:rPr lang="uk-UA" dirty="0" smtClean="0"/>
            </a:br>
            <a:endParaRPr lang="ru-RU" dirty="0"/>
          </a:p>
        </p:txBody>
      </p:sp>
      <p:sp>
        <p:nvSpPr>
          <p:cNvPr id="3" name="Содержимое 2"/>
          <p:cNvSpPr>
            <a:spLocks noGrp="1"/>
          </p:cNvSpPr>
          <p:nvPr>
            <p:ph sz="quarter" idx="1"/>
          </p:nvPr>
        </p:nvSpPr>
        <p:spPr>
          <a:xfrm>
            <a:off x="179512" y="1600200"/>
            <a:ext cx="8784976" cy="4997152"/>
          </a:xfrm>
        </p:spPr>
        <p:txBody>
          <a:bodyPr>
            <a:normAutofit fontScale="70000" lnSpcReduction="20000"/>
          </a:bodyPr>
          <a:lstStyle/>
          <a:p>
            <a:r>
              <a:rPr lang="uk-UA" dirty="0" smtClean="0"/>
              <a:t>• Запровадження в буковинських і галицьких освітніх установах українського фонетичного правопису (1892)</a:t>
            </a:r>
          </a:p>
          <a:p>
            <a:r>
              <a:rPr lang="uk-UA" dirty="0" smtClean="0"/>
              <a:t>• Відкриття у Львівському університеті кафедри історії України на чолі з М. Грушевським (1894)</a:t>
            </a:r>
          </a:p>
          <a:p>
            <a:r>
              <a:rPr lang="uk-UA" dirty="0" smtClean="0"/>
              <a:t>• Перетворення Літературного товариства ім. Т. Шевченка на наукове (1892) та розширення завдяки державним субсидіям його діяльності</a:t>
            </a:r>
          </a:p>
          <a:p>
            <a:r>
              <a:rPr lang="uk-UA" dirty="0" smtClean="0"/>
              <a:t>• Створення страхового товариства «Дністер» (1892)</a:t>
            </a:r>
          </a:p>
          <a:p>
            <a:r>
              <a:rPr lang="uk-UA" dirty="0" smtClean="0"/>
              <a:t>• Відкриття української гімназії в Коломиї (1892)</a:t>
            </a:r>
          </a:p>
          <a:p>
            <a:r>
              <a:rPr lang="uk-UA" dirty="0" smtClean="0"/>
              <a:t>• Поширення принципу двомовності на низку вчительських семінарій</a:t>
            </a:r>
          </a:p>
          <a:p>
            <a:r>
              <a:rPr lang="uk-UA" dirty="0" smtClean="0"/>
              <a:t>• Поява урядових розпоряджень про підтвердження прав або розширене вживання української мови в державних установах</a:t>
            </a:r>
          </a:p>
          <a:p>
            <a:r>
              <a:rPr lang="uk-UA" dirty="0" smtClean="0"/>
              <a:t>• Відкриття для українців ширшого доступу до державних посад</a:t>
            </a:r>
          </a:p>
          <a:p>
            <a:r>
              <a:rPr lang="uk-UA" b="1" dirty="0" smtClean="0"/>
              <a:t>Про задоволення істотних політичних прав українців зовсім не ішлося. Власне, тому «нова ера» у відносинах з австрійськими урядовими колами тривала недовго. Це змусило більшість народовців на чолі з Ю. </a:t>
            </a:r>
            <a:r>
              <a:rPr lang="uk-UA" b="1" dirty="0" err="1" smtClean="0"/>
              <a:t>Романчуком</a:t>
            </a:r>
            <a:r>
              <a:rPr lang="uk-UA" b="1" dirty="0" smtClean="0"/>
              <a:t> 1894 р. відмовитися від «</a:t>
            </a:r>
            <a:r>
              <a:rPr lang="uk-UA" b="1" dirty="0" err="1" smtClean="0"/>
              <a:t>новоерівської</a:t>
            </a:r>
            <a:r>
              <a:rPr lang="uk-UA" b="1" dirty="0" smtClean="0"/>
              <a:t>» політики. </a:t>
            </a:r>
          </a:p>
          <a:p>
            <a:endParaRPr lang="ru-RU"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uk-UA" dirty="0" smtClean="0"/>
              <a:t>Члени «Нової ери» зблизилися з тим крилом радикальної партії, яке поступово відмовлялося від соціалістичних ідей на користь національної ідеї. Наслідком такої плідної співпраці стало створення </a:t>
            </a:r>
            <a:r>
              <a:rPr lang="uk-UA" dirty="0" smtClean="0">
                <a:solidFill>
                  <a:srgbClr val="FFC000"/>
                </a:solidFill>
              </a:rPr>
              <a:t>у 1899 р</a:t>
            </a:r>
            <a:r>
              <a:rPr lang="uk-UA" b="1" dirty="0" smtClean="0"/>
              <a:t>. Української національно-демократичної партії (УНДП) основної політичної сили українства в краї.</a:t>
            </a:r>
            <a:endParaRPr lang="uk-UA"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uk-UA" b="1" dirty="0" smtClean="0">
                <a:solidFill>
                  <a:srgbClr val="FFC000"/>
                </a:solidFill>
              </a:rPr>
              <a:t>Розбудувати суспільство мирними, легальними методами боротьби мала на меті Українська соціал-демократична партія (УСДП). </a:t>
            </a:r>
            <a:r>
              <a:rPr lang="uk-UA" dirty="0" smtClean="0"/>
              <a:t>Цю організацію заснували як складову австрійської соціал-демократії у 1899 р. колишні </a:t>
            </a:r>
            <a:r>
              <a:rPr lang="uk-UA" dirty="0" err="1" smtClean="0"/>
              <a:t>рурпівці</a:t>
            </a:r>
            <a:r>
              <a:rPr lang="uk-UA" dirty="0" smtClean="0"/>
              <a:t> Микола </a:t>
            </a:r>
            <a:r>
              <a:rPr lang="uk-UA" dirty="0" err="1" smtClean="0"/>
              <a:t>Ганкевич</a:t>
            </a:r>
            <a:r>
              <a:rPr lang="uk-UA" dirty="0" smtClean="0"/>
              <a:t>, Юліан Бачинський, Семен </a:t>
            </a:r>
            <a:r>
              <a:rPr lang="uk-UA" dirty="0" err="1" smtClean="0"/>
              <a:t>Вітик</a:t>
            </a:r>
            <a:r>
              <a:rPr lang="uk-UA" dirty="0" smtClean="0"/>
              <a:t> та ін.</a:t>
            </a:r>
            <a:endParaRPr lang="uk-U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cstate="print"/>
          <a:srcRect/>
          <a:stretch>
            <a:fillRect/>
          </a:stretch>
        </p:blipFill>
        <p:spPr bwMode="auto">
          <a:xfrm>
            <a:off x="251520" y="188640"/>
            <a:ext cx="8640959" cy="64087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t>
            </a:r>
            <a:r>
              <a:rPr lang="ru-RU" sz="3100" b="1" dirty="0" smtClean="0"/>
              <a:t>ЗМІНИ В АВСТІЙСКІЙ ІМПЕРІЇ ТА НА ЗАХІДНОУКРАЇНСЬКИХ ЗЕМЛЯХ</a:t>
            </a:r>
            <a:endParaRPr lang="ru-RU" sz="3100" dirty="0"/>
          </a:p>
        </p:txBody>
      </p:sp>
      <p:sp>
        <p:nvSpPr>
          <p:cNvPr id="3" name="Содержимое 2"/>
          <p:cNvSpPr>
            <a:spLocks noGrp="1"/>
          </p:cNvSpPr>
          <p:nvPr>
            <p:ph sz="quarter" idx="1"/>
          </p:nvPr>
        </p:nvSpPr>
        <p:spPr/>
        <p:txBody>
          <a:bodyPr/>
          <a:lstStyle/>
          <a:p>
            <a:pPr fontAlgn="base"/>
            <a:r>
              <a:rPr lang="uk-UA" dirty="0" smtClean="0"/>
              <a:t>У </a:t>
            </a:r>
            <a:r>
              <a:rPr lang="uk-UA" b="1" dirty="0" smtClean="0"/>
              <a:t>1867 р.</a:t>
            </a:r>
            <a:r>
              <a:rPr lang="uk-UA" dirty="0" smtClean="0"/>
              <a:t> в Австрійській імперії було прийнято Конституцію, за якою держава перетворюється на дуалістичну (двоєдину) </a:t>
            </a:r>
            <a:r>
              <a:rPr lang="uk-UA" b="1" dirty="0" smtClean="0"/>
              <a:t>Австро-Угорську</a:t>
            </a:r>
            <a:r>
              <a:rPr lang="uk-UA" dirty="0" smtClean="0"/>
              <a:t> </a:t>
            </a:r>
            <a:r>
              <a:rPr lang="uk-UA" b="1" dirty="0" smtClean="0"/>
              <a:t>імперію</a:t>
            </a:r>
            <a:r>
              <a:rPr lang="uk-UA" dirty="0" smtClean="0"/>
              <a:t>.</a:t>
            </a:r>
          </a:p>
          <a:p>
            <a:pPr fontAlgn="base"/>
            <a:r>
              <a:rPr lang="uk-UA" dirty="0" smtClean="0"/>
              <a:t>Очолював імперію </a:t>
            </a:r>
            <a:r>
              <a:rPr lang="uk-UA" b="1" dirty="0" smtClean="0"/>
              <a:t>імператор із династії Габсбургів</a:t>
            </a:r>
            <a:r>
              <a:rPr lang="uk-UA" dirty="0" smtClean="0"/>
              <a:t>. Його влада була обмежена парламентами: рейхсратом в Австрії та сеймом в Угорщині.</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395536" y="1600200"/>
            <a:ext cx="8352928" cy="4495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ЗМІНИ В АВСТІЙСКІЙ ІМПЕРІЇ ТА НА ЗАХІДНОУКРАЇНСЬКИХ ЗЕМЛЯХ</a:t>
            </a:r>
            <a:endParaRPr lang="ru-RU" dirty="0"/>
          </a:p>
        </p:txBody>
      </p:sp>
      <p:graphicFrame>
        <p:nvGraphicFramePr>
          <p:cNvPr id="4" name="Содержимое 3"/>
          <p:cNvGraphicFramePr>
            <a:graphicFrameLocks noGrp="1"/>
          </p:cNvGraphicFramePr>
          <p:nvPr>
            <p:ph sz="quarter" idx="1"/>
          </p:nvPr>
        </p:nvGraphicFramePr>
        <p:xfrm>
          <a:off x="251517" y="1600200"/>
          <a:ext cx="8712970" cy="4389714"/>
        </p:xfrm>
        <a:graphic>
          <a:graphicData uri="http://schemas.openxmlformats.org/drawingml/2006/table">
            <a:tbl>
              <a:tblPr firstRow="1" bandRow="1">
                <a:tableStyleId>{5C22544A-7EE6-4342-B048-85BDC9FD1C3A}</a:tableStyleId>
              </a:tblPr>
              <a:tblGrid>
                <a:gridCol w="4356485"/>
                <a:gridCol w="4356485"/>
              </a:tblGrid>
              <a:tr h="6318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uk-UA" sz="3200" noProof="0" smtClean="0"/>
                        <a:t>У складі Австрії</a:t>
                      </a:r>
                      <a:endParaRPr lang="uk-UA" sz="3200" noProof="0"/>
                    </a:p>
                  </a:txBody>
                  <a:tcPr/>
                </a:tc>
                <a:tc>
                  <a:txBody>
                    <a:bodyPr/>
                    <a:lstStyle/>
                    <a:p>
                      <a:pPr algn="ctr"/>
                      <a:r>
                        <a:rPr lang="uk-UA" sz="3200" noProof="0" smtClean="0"/>
                        <a:t>у складі Угорщини </a:t>
                      </a:r>
                      <a:endParaRPr lang="uk-UA" sz="3200" noProof="0"/>
                    </a:p>
                  </a:txBody>
                  <a:tcPr/>
                </a:tc>
              </a:tr>
              <a:tr h="548908">
                <a:tc>
                  <a:txBody>
                    <a:bodyPr/>
                    <a:lstStyle/>
                    <a:p>
                      <a:pPr algn="ctr"/>
                      <a:r>
                        <a:rPr lang="uk-UA" sz="3200" noProof="0" dirty="0" smtClean="0"/>
                        <a:t>Галичина та Буковина; </a:t>
                      </a:r>
                      <a:endParaRPr lang="uk-UA" sz="3200" noProof="0" dirty="0"/>
                    </a:p>
                  </a:txBody>
                  <a:tcPr/>
                </a:tc>
                <a:tc>
                  <a:txBody>
                    <a:bodyPr/>
                    <a:lstStyle/>
                    <a:p>
                      <a:pPr algn="ctr"/>
                      <a:r>
                        <a:rPr lang="uk-UA" sz="3200" noProof="0" dirty="0" smtClean="0"/>
                        <a:t>Закарпаття</a:t>
                      </a:r>
                      <a:endParaRPr lang="uk-UA" sz="3200" noProof="0" dirty="0"/>
                    </a:p>
                  </a:txBody>
                  <a:tcPr/>
                </a:tc>
              </a:tr>
              <a:tr h="1016339">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uk-UA" sz="3200" noProof="0" dirty="0" smtClean="0"/>
                        <a:t>На</a:t>
                      </a:r>
                      <a:r>
                        <a:rPr lang="uk-UA" sz="3200" b="1" noProof="0" dirty="0" smtClean="0"/>
                        <a:t> 1900 р.</a:t>
                      </a:r>
                      <a:r>
                        <a:rPr lang="uk-UA" sz="3200" noProof="0" dirty="0" smtClean="0"/>
                        <a:t> на всіх західноукраїнських землях </a:t>
                      </a:r>
                    </a:p>
                    <a:p>
                      <a:pPr marL="0" marR="0" indent="0" algn="ctr" defTabSz="914400" rtl="0" eaLnBrk="1" fontAlgn="auto" latinLnBrk="0" hangingPunct="1">
                        <a:lnSpc>
                          <a:spcPct val="100000"/>
                        </a:lnSpc>
                        <a:spcBef>
                          <a:spcPts val="0"/>
                        </a:spcBef>
                        <a:spcAft>
                          <a:spcPts val="0"/>
                        </a:spcAft>
                        <a:buClrTx/>
                        <a:buSzTx/>
                        <a:buFontTx/>
                        <a:buNone/>
                        <a:tabLst/>
                        <a:defRPr/>
                      </a:pPr>
                      <a:r>
                        <a:rPr lang="uk-UA" sz="3200" noProof="0" dirty="0" smtClean="0"/>
                        <a:t>проживало понад </a:t>
                      </a:r>
                      <a:r>
                        <a:rPr lang="uk-UA" sz="3200" b="1" noProof="0" dirty="0" smtClean="0"/>
                        <a:t>4,6 млн.</a:t>
                      </a:r>
                      <a:r>
                        <a:rPr lang="uk-UA" sz="3200" noProof="0" dirty="0" smtClean="0"/>
                        <a:t> українців, </a:t>
                      </a:r>
                    </a:p>
                    <a:p>
                      <a:endParaRPr lang="uk-UA" sz="3200" noProof="0" dirty="0"/>
                    </a:p>
                  </a:txBody>
                  <a:tcPr/>
                </a:tc>
                <a:tc hMerge="1">
                  <a:txBody>
                    <a:bodyPr/>
                    <a:lstStyle/>
                    <a:p>
                      <a:endParaRPr lang="ru-RU" sz="3200" dirty="0"/>
                    </a:p>
                  </a:txBody>
                  <a:tcPr/>
                </a:tc>
              </a:tr>
              <a:tr h="1624294">
                <a:tc>
                  <a:txBody>
                    <a:bodyPr/>
                    <a:lstStyle/>
                    <a:p>
                      <a:r>
                        <a:rPr lang="uk-UA" sz="2400" noProof="0" dirty="0" smtClean="0"/>
                        <a:t>в Галичині — </a:t>
                      </a:r>
                      <a:r>
                        <a:rPr lang="uk-UA" sz="2400" b="1" noProof="0" dirty="0" smtClean="0"/>
                        <a:t>3850 тис.</a:t>
                      </a:r>
                      <a:r>
                        <a:rPr lang="uk-UA" sz="2400" noProof="0" dirty="0" smtClean="0"/>
                        <a:t> чол., </a:t>
                      </a:r>
                    </a:p>
                    <a:p>
                      <a:r>
                        <a:rPr lang="uk-UA" sz="2400" noProof="0" dirty="0" smtClean="0"/>
                        <a:t>на Буковині — </a:t>
                      </a:r>
                      <a:r>
                        <a:rPr lang="uk-UA" sz="2400" b="1" noProof="0" dirty="0" smtClean="0"/>
                        <a:t>305,1 тис</a:t>
                      </a:r>
                      <a:r>
                        <a:rPr lang="uk-UA" sz="2400" b="0" noProof="0" dirty="0" smtClean="0"/>
                        <a:t>.</a:t>
                      </a:r>
                      <a:r>
                        <a:rPr lang="uk-UA" sz="2400" b="0" baseline="0" noProof="0" dirty="0" smtClean="0"/>
                        <a:t> </a:t>
                      </a:r>
                      <a:r>
                        <a:rPr lang="uk-UA" sz="2400" b="0" baseline="0" noProof="0" dirty="0" err="1" smtClean="0"/>
                        <a:t>чол</a:t>
                      </a:r>
                      <a:endParaRPr lang="uk-UA" sz="2400" noProof="0" dirty="0"/>
                    </a:p>
                  </a:txBody>
                  <a:tcPr/>
                </a:tc>
                <a:tc>
                  <a:txBody>
                    <a:bodyPr/>
                    <a:lstStyle/>
                    <a:p>
                      <a:r>
                        <a:rPr lang="uk-UA" sz="2400" noProof="0" dirty="0" smtClean="0"/>
                        <a:t>Закарпатті — </a:t>
                      </a:r>
                      <a:r>
                        <a:rPr lang="uk-UA" sz="2400" b="1" noProof="0" dirty="0" smtClean="0"/>
                        <a:t>505,3 тис</a:t>
                      </a:r>
                      <a:r>
                        <a:rPr lang="uk-UA" sz="2400" noProof="0" dirty="0" smtClean="0"/>
                        <a:t>. чол.</a:t>
                      </a:r>
                      <a:endParaRPr lang="uk-UA" sz="2400" noProof="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СОЦІАЛЬНО-ЕКОНОМІЧНИЙ РОЗВИТОК</a:t>
            </a:r>
            <a:endParaRPr lang="ru-RU" dirty="0"/>
          </a:p>
        </p:txBody>
      </p:sp>
      <p:sp>
        <p:nvSpPr>
          <p:cNvPr id="3" name="Содержимое 2"/>
          <p:cNvSpPr>
            <a:spLocks noGrp="1"/>
          </p:cNvSpPr>
          <p:nvPr>
            <p:ph sz="quarter" idx="1"/>
          </p:nvPr>
        </p:nvSpPr>
        <p:spPr>
          <a:xfrm>
            <a:off x="179512" y="1600200"/>
            <a:ext cx="8784976" cy="4997152"/>
          </a:xfrm>
        </p:spPr>
        <p:txBody>
          <a:bodyPr>
            <a:normAutofit fontScale="85000" lnSpcReduction="20000"/>
          </a:bodyPr>
          <a:lstStyle/>
          <a:p>
            <a:pPr fontAlgn="base"/>
            <a:r>
              <a:rPr lang="uk-UA" dirty="0" smtClean="0"/>
              <a:t>Західноукраїнські землі залишалися </a:t>
            </a:r>
            <a:r>
              <a:rPr lang="uk-UA" b="1" dirty="0" smtClean="0"/>
              <a:t>відсталим аграрно-сировинним краєм.</a:t>
            </a:r>
            <a:endParaRPr lang="uk-UA" dirty="0" smtClean="0"/>
          </a:p>
          <a:p>
            <a:pPr fontAlgn="base"/>
            <a:r>
              <a:rPr lang="uk-UA" dirty="0" smtClean="0"/>
              <a:t>Зберігалися пережитки феодальних відносин, велике панське землеволодіння, сервітути тощо.</a:t>
            </a:r>
          </a:p>
          <a:p>
            <a:pPr marL="0" indent="719138" fontAlgn="base">
              <a:buNone/>
            </a:pPr>
            <a:r>
              <a:rPr lang="uk-UA" dirty="0" smtClean="0"/>
              <a:t>На кінець XIX ст. </a:t>
            </a:r>
            <a:r>
              <a:rPr lang="uk-UA" b="1" dirty="0" smtClean="0"/>
              <a:t>75—85 %</a:t>
            </a:r>
            <a:r>
              <a:rPr lang="uk-UA" dirty="0" smtClean="0"/>
              <a:t> населення було зайнято в сільському господарстві. </a:t>
            </a:r>
          </a:p>
          <a:p>
            <a:pPr marL="0" indent="719138" fontAlgn="base">
              <a:buNone/>
            </a:pPr>
            <a:r>
              <a:rPr lang="uk-UA" dirty="0" smtClean="0"/>
              <a:t>Поміщикам належало понад </a:t>
            </a:r>
            <a:r>
              <a:rPr lang="uk-UA" b="1" dirty="0" smtClean="0"/>
              <a:t>40 %</a:t>
            </a:r>
            <a:r>
              <a:rPr lang="uk-UA" dirty="0" smtClean="0"/>
              <a:t> усіх земель. Великими землевласниками були польські, румунські, угорські, німецькі, українські поміщики.</a:t>
            </a:r>
          </a:p>
          <a:p>
            <a:pPr fontAlgn="base"/>
            <a:r>
              <a:rPr lang="uk-UA" dirty="0" smtClean="0"/>
              <a:t>Поступове, </a:t>
            </a:r>
            <a:r>
              <a:rPr lang="uk-UA" u="sng" dirty="0" smtClean="0"/>
              <a:t>повільне впровадження ринкових відносин у с/г</a:t>
            </a:r>
            <a:r>
              <a:rPr lang="uk-UA" dirty="0" smtClean="0"/>
              <a:t>.</a:t>
            </a:r>
          </a:p>
          <a:p>
            <a:pPr fontAlgn="base"/>
            <a:r>
              <a:rPr lang="uk-UA" dirty="0" smtClean="0"/>
              <a:t>Масова трудова </a:t>
            </a:r>
            <a:r>
              <a:rPr lang="uk-UA" b="1" dirty="0" smtClean="0"/>
              <a:t>еміграція</a:t>
            </a:r>
            <a:r>
              <a:rPr lang="uk-UA" dirty="0" smtClean="0"/>
              <a:t>, пов’язана з малоземеллям селянства, </a:t>
            </a:r>
            <a:r>
              <a:rPr lang="uk-UA" b="1" dirty="0" smtClean="0"/>
              <a:t>аграрним перенаселенням</a:t>
            </a:r>
            <a:r>
              <a:rPr lang="uk-UA" dirty="0" smtClean="0"/>
              <a:t>. Найбільше західні українці емігрували в </a:t>
            </a:r>
            <a:r>
              <a:rPr lang="uk-UA" b="1" dirty="0" smtClean="0"/>
              <a:t>США</a:t>
            </a:r>
            <a:r>
              <a:rPr lang="uk-UA" dirty="0" smtClean="0"/>
              <a:t>, Канаду, Бразилію, Австралію, країни Європи.</a:t>
            </a:r>
          </a:p>
          <a:p>
            <a:pPr marL="0" indent="719138" fontAlgn="base"/>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Поняття та їх визначення</a:t>
            </a:r>
            <a:endParaRPr lang="ru-RU" dirty="0"/>
          </a:p>
        </p:txBody>
      </p:sp>
      <p:sp>
        <p:nvSpPr>
          <p:cNvPr id="3" name="Содержимое 2"/>
          <p:cNvSpPr>
            <a:spLocks noGrp="1"/>
          </p:cNvSpPr>
          <p:nvPr>
            <p:ph sz="quarter" idx="1"/>
          </p:nvPr>
        </p:nvSpPr>
        <p:spPr/>
        <p:txBody>
          <a:bodyPr>
            <a:normAutofit fontScale="92500"/>
          </a:bodyPr>
          <a:lstStyle/>
          <a:p>
            <a:pPr fontAlgn="base"/>
            <a:r>
              <a:rPr lang="uk-UA" b="1" u="sng" dirty="0" smtClean="0">
                <a:solidFill>
                  <a:srgbClr val="FFC000"/>
                </a:solidFill>
              </a:rPr>
              <a:t>Еміграція</a:t>
            </a:r>
            <a:r>
              <a:rPr lang="uk-UA" dirty="0" smtClean="0"/>
              <a:t> – добровільний виїзд з однієї країни до іншої на постійне або тимчасове поживання.</a:t>
            </a:r>
          </a:p>
          <a:p>
            <a:pPr fontAlgn="base"/>
            <a:r>
              <a:rPr lang="uk-UA" b="1" u="sng" dirty="0" smtClean="0">
                <a:solidFill>
                  <a:srgbClr val="FFC000"/>
                </a:solidFill>
              </a:rPr>
              <a:t>Аграрне перенаселення</a:t>
            </a:r>
            <a:r>
              <a:rPr lang="uk-UA" dirty="0" smtClean="0"/>
              <a:t> – наявність значного безробіття серед населення, зайнятого у сфері сільського господарства і відсутність можливості забезпечити необхідний мінімум достатку для своєї родини.</a:t>
            </a:r>
          </a:p>
          <a:p>
            <a:pPr fontAlgn="base"/>
            <a:r>
              <a:rPr lang="uk-UA" b="1" u="sng" dirty="0" smtClean="0">
                <a:solidFill>
                  <a:srgbClr val="FFC000"/>
                </a:solidFill>
              </a:rPr>
              <a:t>Кооператив</a:t>
            </a:r>
            <a:r>
              <a:rPr lang="uk-UA" dirty="0" smtClean="0">
                <a:solidFill>
                  <a:srgbClr val="FFC000"/>
                </a:solidFill>
              </a:rPr>
              <a:t> </a:t>
            </a:r>
            <a:r>
              <a:rPr lang="uk-UA" dirty="0" smtClean="0"/>
              <a:t>– це добровільне об’єднання людей, які на пайових засадах спільно займаються певним видом господарської діяльності.</a:t>
            </a:r>
          </a:p>
          <a:p>
            <a:pPr fontAlgn="base"/>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205</TotalTime>
  <Words>2258</Words>
  <Application>Microsoft Office PowerPoint</Application>
  <PresentationFormat>Экран (4:3)</PresentationFormat>
  <Paragraphs>176</Paragraphs>
  <Slides>45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45</vt:i4>
      </vt:variant>
    </vt:vector>
  </HeadingPairs>
  <TitlesOfParts>
    <vt:vector size="46" baseType="lpstr">
      <vt:lpstr>Обычная</vt:lpstr>
      <vt:lpstr>Українські землі у складі Австрійської (Австро-Угорської) імперії</vt:lpstr>
      <vt:lpstr>Дати подій</vt:lpstr>
      <vt:lpstr>Слайд 3</vt:lpstr>
      <vt:lpstr>Слайд 4</vt:lpstr>
      <vt:lpstr> ЗМІНИ В АВСТІЙСКІЙ ІМПЕРІЇ ТА НА ЗАХІДНОУКРАЇНСЬКИХ ЗЕМЛЯХ</vt:lpstr>
      <vt:lpstr>Слайд 6</vt:lpstr>
      <vt:lpstr>ЗМІНИ В АВСТІЙСКІЙ ІМПЕРІЇ ТА НА ЗАХІДНОУКРАЇНСЬКИХ ЗЕМЛЯХ</vt:lpstr>
      <vt:lpstr>СОЦІАЛЬНО-ЕКОНОМІЧНИЙ РОЗВИТОК</vt:lpstr>
      <vt:lpstr>Поняття та їх визначення</vt:lpstr>
      <vt:lpstr>СОЦІАЛЬНО-ЕКОНОМІЧНИЙ розвиток</vt:lpstr>
      <vt:lpstr>СОЦІАЛЬНО-ЕКОНОМІЧНИЙ розвиток</vt:lpstr>
      <vt:lpstr>Слайд 12</vt:lpstr>
      <vt:lpstr>СОЦІАЛЬНО-ЕКОНОМІЧНИЙ розвиток</vt:lpstr>
      <vt:lpstr>Розвиток залізничного транспорту</vt:lpstr>
      <vt:lpstr>Слайд 15</vt:lpstr>
      <vt:lpstr>Зародження кооперативного руху. </vt:lpstr>
      <vt:lpstr> Кооперативний рух</vt:lpstr>
      <vt:lpstr>Кооперативний рух</vt:lpstr>
      <vt:lpstr>Кооперативний рух</vt:lpstr>
      <vt:lpstr>Перевірте, чого навчилися </vt:lpstr>
      <vt:lpstr>Суспільно-політичне життя  у 60-80-х рр. 19 ст.</vt:lpstr>
      <vt:lpstr>Москвофіли </vt:lpstr>
      <vt:lpstr>Москвофіли</vt:lpstr>
      <vt:lpstr>Народовці</vt:lpstr>
      <vt:lpstr>Народовці</vt:lpstr>
      <vt:lpstr>Народовці</vt:lpstr>
      <vt:lpstr>Народовці</vt:lpstr>
      <vt:lpstr>Народовці</vt:lpstr>
      <vt:lpstr>Слайд 29</vt:lpstr>
      <vt:lpstr>Товариство «Просвіта»</vt:lpstr>
      <vt:lpstr>Літературне товариство ім. Т.Шевченка (Наукове товариство ім. Т.Шевченка)</vt:lpstr>
      <vt:lpstr>НТШ</vt:lpstr>
      <vt:lpstr>Перевірте, чого навчилися </vt:lpstr>
      <vt:lpstr>Які твердження стосуються суспільно-політичної течії народовців у західноукраїнських землях?</vt:lpstr>
      <vt:lpstr>Які твердження характеризують внесок Наукового товариства ім. Т. Шевченка у розвиток української науки та освіти? </vt:lpstr>
      <vt:lpstr>Політизація українського національного руху в 90-ті рр. 19 ст.</vt:lpstr>
      <vt:lpstr>Політизація українського національного руху в 90-ті рр. 19 ст.</vt:lpstr>
      <vt:lpstr>Політизація українського національного руху в 90-ті рр. 19 ст.</vt:lpstr>
      <vt:lpstr>Іван Франко (1856-1916) </vt:lpstr>
      <vt:lpstr>Політизація українського національного руху в 90-ті рр. 19 ст.</vt:lpstr>
      <vt:lpstr>Політизація українського національного руху в 90-ті рр. 19 ст.</vt:lpstr>
      <vt:lpstr>Найважливіші здобутки «нової ери» </vt:lpstr>
      <vt:lpstr>Слайд 43</vt:lpstr>
      <vt:lpstr>Слайд 44</vt:lpstr>
      <vt:lpstr>Слайд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Українські землі у складі Австрійської (Австро-Угорської) імперії</dc:title>
  <dc:creator>userznu</dc:creator>
  <cp:lastModifiedBy>userznu</cp:lastModifiedBy>
  <cp:revision>24</cp:revision>
  <dcterms:created xsi:type="dcterms:W3CDTF">2020-05-20T18:36:17Z</dcterms:created>
  <dcterms:modified xsi:type="dcterms:W3CDTF">2020-05-25T14:07:13Z</dcterms:modified>
</cp:coreProperties>
</file>