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embeddedFontLst>
    <p:embeddedFont>
      <p:font typeface="Raleway" panose="020B0604020202020204" charset="-52"/>
      <p:regular r:id="rId16"/>
      <p:bold r:id="rId17"/>
      <p:italic r:id="rId18"/>
      <p:boldItalic r:id="rId19"/>
    </p:embeddedFont>
    <p:embeddedFont>
      <p:font typeface="Lato" panose="020B0604020202020204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677591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866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5efb39973b_0_5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25efb39973b_0_5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10488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5efb39973b_0_6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25efb39973b_0_6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74145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5efb39973b_0_6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25efb39973b_0_6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172679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5efb39973b_0_6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25efb39973b_0_6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23711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5efb39973b_0_5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5efb39973b_0_5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84810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5efb39973b_0_2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5efb39973b_0_2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299072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5efb39973b_0_5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5efb39973b_0_5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902384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5efb39973b_0_5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25efb39973b_0_5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4421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5efb39973b_0_5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5efb39973b_0_5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782344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5efb39973b_0_5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5efb39973b_0_5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424468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5efb39973b_0_5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25efb39973b_0_5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534792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5efb39973b_0_5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5efb39973b_0_5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83863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12;p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Google Shape;61;p11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2" name="Google Shape;62;p11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3" name="Google Shape;63;p11"/>
          <p:cNvSpPr txBox="1">
            <a:spLocks noGrp="1"/>
          </p:cNvSpPr>
          <p:nvPr>
            <p:ph type="title" hasCustomPrompt="1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" name="Google Shape;18;p3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4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3" name="Google Shape;23;p4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" name="Google Shape;24;p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Google Shape;29;p5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0" name="Google Shape;30;p5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" name="Google Shape;31;p5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2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oogle Shape;40;p7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319500" y="1846804"/>
            <a:ext cx="2808000" cy="280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Google Shape;45;p8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4572000" y="1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0" name="Google Shape;5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subTitle" idx="1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0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" name="Google Shape;57;p10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wiss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>
            <a:spLocks noGrp="1"/>
          </p:cNvSpPr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dirty="0"/>
              <a:t>Управління </a:t>
            </a:r>
            <a:r>
              <a:rPr lang="uk"/>
              <a:t>персоналом </a:t>
            </a:r>
            <a:r>
              <a:rPr lang="uk" smtClean="0"/>
              <a:t>соціальної організації</a:t>
            </a:r>
            <a:endParaRPr dirty="0"/>
          </a:p>
        </p:txBody>
      </p:sp>
      <p:sp>
        <p:nvSpPr>
          <p:cNvPr id="73" name="Google Shape;73;p13"/>
          <p:cNvSpPr txBox="1">
            <a:spLocks noGrp="1"/>
          </p:cNvSpPr>
          <p:nvPr>
            <p:ph type="subTitle" idx="1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Масюк Олег Петрович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2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Починаючи із першого стресу на роботі:</a:t>
            </a:r>
            <a:endParaRPr/>
          </a:p>
        </p:txBody>
      </p:sp>
      <p:sp>
        <p:nvSpPr>
          <p:cNvPr id="134" name="Google Shape;134;p22"/>
          <p:cNvSpPr txBox="1">
            <a:spLocks noGrp="1"/>
          </p:cNvSpPr>
          <p:nvPr>
            <p:ph type="body" idx="1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b="1"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п’ять основних етапів ефективного інтерв’ю: </a:t>
            </a:r>
            <a:endParaRPr b="1">
              <a:highlight>
                <a:schemeClr val="lt1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SzPts val="1400"/>
              <a:buFont typeface="Times New Roman"/>
              <a:buChar char="●"/>
            </a:pPr>
            <a:r>
              <a:rPr lang="uk"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встановлення контакту, </a:t>
            </a:r>
            <a:endParaRPr>
              <a:highlight>
                <a:schemeClr val="lt1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Char char="●"/>
            </a:pPr>
            <a:r>
              <a:rPr lang="uk"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коротка розповідь про організацію та вакансію,</a:t>
            </a:r>
            <a:endParaRPr>
              <a:highlight>
                <a:schemeClr val="lt1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Char char="●"/>
            </a:pPr>
            <a:r>
              <a:rPr lang="uk"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власне інтерв’ю, </a:t>
            </a:r>
            <a:endParaRPr>
              <a:highlight>
                <a:schemeClr val="lt1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Char char="●"/>
            </a:pPr>
            <a:r>
              <a:rPr lang="uk"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питання претендента,</a:t>
            </a:r>
            <a:endParaRPr>
              <a:highlight>
                <a:schemeClr val="lt1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Char char="●"/>
            </a:pPr>
            <a:r>
              <a:rPr lang="uk"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алгоритм продовження взаємодії .</a:t>
            </a:r>
            <a:endParaRPr>
              <a:highlight>
                <a:schemeClr val="lt1"/>
              </a:highlight>
            </a:endParaRPr>
          </a:p>
        </p:txBody>
      </p:sp>
      <p:pic>
        <p:nvPicPr>
          <p:cNvPr id="135" name="Google Shape;135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76175" y="1456150"/>
            <a:ext cx="2270475" cy="30024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/>
        </a:soli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3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В управлінні персоналом важлива роль керівника соціальної служби:</a:t>
            </a:r>
            <a:endParaRPr/>
          </a:p>
        </p:txBody>
      </p:sp>
      <p:sp>
        <p:nvSpPr>
          <p:cNvPr id="141" name="Google Shape;141;p23"/>
          <p:cNvSpPr txBox="1">
            <a:spLocks noGrp="1"/>
          </p:cNvSpPr>
          <p:nvPr>
            <p:ph type="body" idx="1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" sz="1700" b="1" i="1">
                <a:latin typeface="Times New Roman"/>
                <a:ea typeface="Times New Roman"/>
                <a:cs typeface="Times New Roman"/>
                <a:sym typeface="Times New Roman"/>
              </a:rPr>
              <a:t>Мотивація є однією зі сторін відносин між менеджерами та працівниками. Менеджери з соціальної роботи повинні розуміти, що мотивує персонал, а також як його надихнути на працю.</a:t>
            </a:r>
            <a:endParaRPr sz="1700" b="1" i="1"/>
          </a:p>
        </p:txBody>
      </p:sp>
      <p:pic>
        <p:nvPicPr>
          <p:cNvPr id="142" name="Google Shape;142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34753" y="1866825"/>
            <a:ext cx="2428875" cy="2343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4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Мотивація персоналу соціальної служби необхідна для збільшення ефективності: </a:t>
            </a:r>
            <a:endParaRPr sz="3200"/>
          </a:p>
        </p:txBody>
      </p:sp>
      <p:sp>
        <p:nvSpPr>
          <p:cNvPr id="148" name="Google Shape;148;p24"/>
          <p:cNvSpPr txBox="1">
            <a:spLocks noGrp="1"/>
          </p:cNvSpPr>
          <p:nvPr>
            <p:ph type="body" idx="1"/>
          </p:nvPr>
        </p:nvSpPr>
        <p:spPr>
          <a:xfrm>
            <a:off x="2400297" y="1602675"/>
            <a:ext cx="63981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Char char="❖"/>
            </a:pPr>
            <a:r>
              <a:rPr lang="uk" sz="9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" sz="16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практичної роботи щодо обслуговування клієнтів установи;</a:t>
            </a:r>
            <a:endParaRPr sz="1600" b="1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Char char="❖"/>
            </a:pPr>
            <a:r>
              <a:rPr lang="uk" sz="9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" sz="16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управління та супроводу діяльності персоналу в соціальній службі;</a:t>
            </a:r>
            <a:endParaRPr sz="1600" b="1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Char char="❖"/>
            </a:pPr>
            <a:r>
              <a:rPr lang="uk" sz="9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" sz="16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участі працівників у неформальних заходах установи;</a:t>
            </a:r>
            <a:endParaRPr sz="1600" b="1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Char char="❖"/>
            </a:pPr>
            <a:r>
              <a:rPr lang="uk" sz="9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" sz="16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докладання зусиль до навчання персоналу;</a:t>
            </a:r>
            <a:endParaRPr sz="1600" b="1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Char char="❖"/>
            </a:pPr>
            <a:r>
              <a:rPr lang="uk" sz="16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просування організації на ринку соціальних послуг.</a:t>
            </a:r>
            <a:endParaRPr sz="1600" b="1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5"/>
          <p:cNvSpPr txBox="1">
            <a:spLocks noGrp="1"/>
          </p:cNvSpPr>
          <p:nvPr>
            <p:ph type="title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Дякую за увагу!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uk" sz="2200"/>
              <a:t>День працівника соціальної сфери в Україні</a:t>
            </a:r>
            <a:endParaRPr sz="2200"/>
          </a:p>
        </p:txBody>
      </p:sp>
      <p:sp>
        <p:nvSpPr>
          <p:cNvPr id="79" name="Google Shape;79;p14"/>
          <p:cNvSpPr txBox="1">
            <a:spLocks noGrp="1"/>
          </p:cNvSpPr>
          <p:nvPr>
            <p:ph type="body" idx="1"/>
          </p:nvPr>
        </p:nvSpPr>
        <p:spPr>
          <a:xfrm>
            <a:off x="1370078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1300" i="1">
                <a:solidFill>
                  <a:srgbClr val="05050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Щороку у першу неділю листопада, </a:t>
            </a:r>
            <a:r>
              <a:rPr lang="uk" sz="1300" i="1">
                <a:solidFill>
                  <a:srgbClr val="2A2A2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згідно з Указом Президента України від 13 квітня 1999 року № 374/99, в Україні відзначають День працівника соціальної сфери.</a:t>
            </a:r>
            <a:endParaRPr sz="1300" i="1">
              <a:solidFill>
                <a:srgbClr val="2A2A2A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uk" sz="1300" i="1">
                <a:solidFill>
                  <a:srgbClr val="2A2A2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Коли цей день будуть святкувати у цьому році?</a:t>
            </a:r>
            <a:endParaRPr sz="1300" i="1">
              <a:solidFill>
                <a:srgbClr val="2A2A2A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0" name="Google Shape;8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67975" y="1366100"/>
            <a:ext cx="4140826" cy="31669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5"/>
          <p:cNvSpPr txBox="1">
            <a:spLocks noGrp="1"/>
          </p:cNvSpPr>
          <p:nvPr>
            <p:ph type="title"/>
          </p:nvPr>
        </p:nvSpPr>
        <p:spPr>
          <a:xfrm>
            <a:off x="900500" y="598575"/>
            <a:ext cx="7831200" cy="127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uk" sz="2200"/>
              <a:t>Професійний стандарт “Фахівець із соціальної роботи” включає такі функції для соціального працівника:</a:t>
            </a:r>
            <a:endParaRPr sz="2200"/>
          </a:p>
        </p:txBody>
      </p:sp>
      <p:sp>
        <p:nvSpPr>
          <p:cNvPr id="86" name="Google Shape;86;p15"/>
          <p:cNvSpPr txBox="1">
            <a:spLocks noGrp="1"/>
          </p:cNvSpPr>
          <p:nvPr>
            <p:ph type="body" idx="1"/>
          </p:nvPr>
        </p:nvSpPr>
        <p:spPr>
          <a:xfrm>
            <a:off x="853350" y="1617700"/>
            <a:ext cx="46182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457200" lvl="0" indent="-308610" algn="just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uk"/>
              <a:t>Виявлення вразливих груп населення та осіб у СЖО;</a:t>
            </a:r>
            <a:endParaRPr/>
          </a:p>
          <a:p>
            <a:pPr marL="457200" lvl="0" indent="-308610" algn="just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uk"/>
              <a:t>Проведення соціально-профілактичної роботи з потенційними особами з СЖО;</a:t>
            </a:r>
            <a:endParaRPr/>
          </a:p>
          <a:p>
            <a:pPr marL="457200" lvl="0" indent="-308610" algn="just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uk"/>
              <a:t>Проведення оцінки потреб осіб з ознаками СЖО;</a:t>
            </a:r>
            <a:endParaRPr/>
          </a:p>
          <a:p>
            <a:pPr marL="457200" lvl="0" indent="-308610" algn="just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uk"/>
              <a:t>Планування соціальної роботи;</a:t>
            </a:r>
            <a:endParaRPr/>
          </a:p>
          <a:p>
            <a:pPr marL="457200" lvl="0" indent="-308610" algn="just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uk"/>
              <a:t>Надання соціальних послуг особам із СЖО;</a:t>
            </a:r>
            <a:endParaRPr/>
          </a:p>
          <a:p>
            <a:pPr marL="457200" lvl="0" indent="-308610" algn="just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uk"/>
              <a:t>Представлення інтересів отримувачів соціальних послуг;</a:t>
            </a:r>
            <a:endParaRPr/>
          </a:p>
          <a:p>
            <a:pPr marL="457200" lvl="0" indent="-308610" algn="just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uk"/>
              <a:t>Прогнозування та проєктування соціальних заходів;</a:t>
            </a:r>
            <a:endParaRPr/>
          </a:p>
          <a:p>
            <a:pPr marL="457200" lvl="0" indent="-308610" algn="just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uk"/>
              <a:t>Здійснення моніторингу надання соціальних послуг;</a:t>
            </a:r>
            <a:endParaRPr/>
          </a:p>
          <a:p>
            <a:pPr marL="457200" lvl="0" indent="-308610" algn="just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uk"/>
              <a:t>Координація та командоутворення фахівців соціальної сфери;</a:t>
            </a:r>
            <a:endParaRPr/>
          </a:p>
          <a:p>
            <a:pPr marL="457200" lvl="0" indent="-308610" algn="just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uk"/>
              <a:t>Участь у розробці програм соціально-економічного розвитку громади.</a:t>
            </a:r>
            <a:endParaRPr/>
          </a:p>
        </p:txBody>
      </p:sp>
      <p:pic>
        <p:nvPicPr>
          <p:cNvPr id="87" name="Google Shape;8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3950" y="2029575"/>
            <a:ext cx="3367651" cy="18943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6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uk" sz="2400"/>
              <a:t>Наша робота у класифікаторі професій: </a:t>
            </a:r>
            <a:endParaRPr sz="2400"/>
          </a:p>
        </p:txBody>
      </p:sp>
      <p:sp>
        <p:nvSpPr>
          <p:cNvPr id="93" name="Google Shape;93;p16"/>
          <p:cNvSpPr txBox="1">
            <a:spLocks noGrp="1"/>
          </p:cNvSpPr>
          <p:nvPr>
            <p:ph type="body" idx="1"/>
          </p:nvPr>
        </p:nvSpPr>
        <p:spPr>
          <a:xfrm>
            <a:off x="1500603" y="1373750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uk" b="1">
                <a:solidFill>
                  <a:srgbClr val="05050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Соціальний робітник</a:t>
            </a:r>
            <a:r>
              <a:rPr lang="uk">
                <a:solidFill>
                  <a:srgbClr val="05050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особа, яка надає допомогу отримувачам соціальних послуг, їхнім сім'ям і родичам справлятися із соціальними, економічними проблемами, пов'язаними з навколишнім соціальним середовищем, зберігає належність і можливість жити в громаді активним життям з урахуванням віку, стану здоров'я.</a:t>
            </a:r>
            <a:endParaRPr sz="1600"/>
          </a:p>
        </p:txBody>
      </p:sp>
      <p:sp>
        <p:nvSpPr>
          <p:cNvPr id="94" name="Google Shape;94;p16"/>
          <p:cNvSpPr txBox="1">
            <a:spLocks noGrp="1"/>
          </p:cNvSpPr>
          <p:nvPr>
            <p:ph type="body" idx="2"/>
          </p:nvPr>
        </p:nvSpPr>
        <p:spPr>
          <a:xfrm>
            <a:off x="5581897" y="174002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just" rtl="0">
              <a:spcBef>
                <a:spcPts val="1100"/>
              </a:spcBef>
              <a:spcAft>
                <a:spcPts val="0"/>
              </a:spcAft>
              <a:buClr>
                <a:schemeClr val="dk2"/>
              </a:buClr>
              <a:buSzPct val="78571"/>
              <a:buFont typeface="Arial"/>
              <a:buNone/>
            </a:pPr>
            <a:r>
              <a:rPr lang="uk" b="1">
                <a:solidFill>
                  <a:srgbClr val="05050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Соціальний працівник</a:t>
            </a:r>
            <a:r>
              <a:rPr lang="uk">
                <a:solidFill>
                  <a:srgbClr val="05050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професійно підготовлений фахівець, який має необхідну кваліфікацію у сфері соціальної роботи, виконує та організовує різноманітні види соціальної роботи.</a:t>
            </a:r>
            <a:endParaRPr>
              <a:solidFill>
                <a:srgbClr val="05050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1100"/>
              </a:spcBef>
              <a:spcAft>
                <a:spcPts val="0"/>
              </a:spcAft>
              <a:buClr>
                <a:schemeClr val="dk2"/>
              </a:buClr>
              <a:buSzPct val="62857"/>
              <a:buFont typeface="Arial"/>
              <a:buNone/>
            </a:pPr>
            <a:r>
              <a:rPr lang="uk">
                <a:solidFill>
                  <a:srgbClr val="05050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Це - кваліфікований консультант і комунікатор, який вміло оперує законами України, використовуючи їх для вирішення кризових ситуацій, разом з клієнтами створює програми та механізми виходу зі складних становищ.</a:t>
            </a:r>
            <a:endParaRPr sz="1750">
              <a:solidFill>
                <a:srgbClr val="333333"/>
              </a:solidFill>
              <a:highlight>
                <a:srgbClr val="FBFBFB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8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7"/>
          <p:cNvSpPr txBox="1">
            <a:spLocks noGrp="1"/>
          </p:cNvSpPr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Вимоги до менеджера соціальної служби:</a:t>
            </a:r>
            <a:endParaRPr/>
          </a:p>
        </p:txBody>
      </p:sp>
      <p:sp>
        <p:nvSpPr>
          <p:cNvPr id="100" name="Google Shape;100;p17"/>
          <p:cNvSpPr txBox="1"/>
          <p:nvPr/>
        </p:nvSpPr>
        <p:spPr>
          <a:xfrm>
            <a:off x="534200" y="1320225"/>
            <a:ext cx="8028000" cy="3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just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400"/>
              <a:buChar char="❖"/>
            </a:pPr>
            <a:r>
              <a:rPr lang="uk" sz="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" sz="1200">
                <a:solidFill>
                  <a:schemeClr val="dk2"/>
                </a:solidFill>
              </a:rPr>
              <a:t>знання та дотримання нормативно-правової бази у сфері організації соціальної роботи в країні та за її межами;</a:t>
            </a:r>
            <a:endParaRPr sz="1200">
              <a:solidFill>
                <a:schemeClr val="dk2"/>
              </a:solidFill>
            </a:endParaRP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❖"/>
            </a:pPr>
            <a:r>
              <a:rPr lang="uk" sz="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" sz="1200">
                <a:solidFill>
                  <a:schemeClr val="dk2"/>
                </a:solidFill>
              </a:rPr>
              <a:t>наявність середньої спеціальної та вищої освіти у зазначеній галузі;</a:t>
            </a:r>
            <a:endParaRPr sz="1200">
              <a:solidFill>
                <a:schemeClr val="dk2"/>
              </a:solidFill>
            </a:endParaRP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❖"/>
            </a:pPr>
            <a:r>
              <a:rPr lang="uk" sz="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" sz="1200">
                <a:solidFill>
                  <a:schemeClr val="dk2"/>
                </a:solidFill>
              </a:rPr>
              <a:t>практичний досвід в обраній сфері надання соціальних послуг (виробнича спіраль);</a:t>
            </a:r>
            <a:endParaRPr sz="1200">
              <a:solidFill>
                <a:schemeClr val="dk2"/>
              </a:solidFill>
            </a:endParaRP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❖"/>
            </a:pPr>
            <a:r>
              <a:rPr lang="uk" sz="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" sz="1200">
                <a:solidFill>
                  <a:schemeClr val="dk2"/>
                </a:solidFill>
              </a:rPr>
              <a:t>фундаментальні знання та практичні навички з менеджменту організації та управління персоналом;</a:t>
            </a:r>
            <a:endParaRPr sz="1200">
              <a:solidFill>
                <a:schemeClr val="dk2"/>
              </a:solidFill>
            </a:endParaRP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❖"/>
            </a:pPr>
            <a:r>
              <a:rPr lang="uk" sz="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" sz="1200">
                <a:solidFill>
                  <a:schemeClr val="dk2"/>
                </a:solidFill>
              </a:rPr>
              <a:t>лідерські якості, які дозволять сформувати якісну взаємодію «керівник – підлеглий» в соціальній службі;</a:t>
            </a:r>
            <a:endParaRPr sz="1200">
              <a:solidFill>
                <a:schemeClr val="dk2"/>
              </a:solidFill>
            </a:endParaRPr>
          </a:p>
          <a:p>
            <a:pPr marL="457200" lvl="0" indent="-3238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❖"/>
            </a:pPr>
            <a:r>
              <a:rPr lang="uk" sz="1200">
                <a:solidFill>
                  <a:schemeClr val="dk2"/>
                </a:solidFill>
              </a:rPr>
              <a:t>трудовий стаж соціального працівника;</a:t>
            </a:r>
            <a:endParaRPr sz="1200">
              <a:solidFill>
                <a:schemeClr val="dk2"/>
              </a:solidFill>
            </a:endParaRP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❖"/>
            </a:pPr>
            <a:r>
              <a:rPr lang="uk" sz="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" sz="1200">
                <a:solidFill>
                  <a:schemeClr val="dk2"/>
                </a:solidFill>
              </a:rPr>
              <a:t>досвід ефективного використання матеріального забезпечення установи (гранти та європейські цінності);</a:t>
            </a:r>
            <a:endParaRPr sz="1200">
              <a:solidFill>
                <a:schemeClr val="dk2"/>
              </a:solidFill>
            </a:endParaRP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❖"/>
            </a:pPr>
            <a:r>
              <a:rPr lang="uk" sz="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" sz="1200">
                <a:solidFill>
                  <a:schemeClr val="dk2"/>
                </a:solidFill>
              </a:rPr>
              <a:t>популяризація та підтримка етичного кодексу соціального працівника.</a:t>
            </a:r>
            <a:endParaRPr sz="12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8"/>
          <p:cNvSpPr txBox="1">
            <a:spLocks noGrp="1"/>
          </p:cNvSpPr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990"/>
              <a:buFont typeface="Arial"/>
              <a:buNone/>
            </a:pPr>
            <a:r>
              <a:rPr lang="uk" sz="1590">
                <a:latin typeface="Arial"/>
                <a:ea typeface="Arial"/>
                <a:cs typeface="Arial"/>
                <a:sym typeface="Arial"/>
              </a:rPr>
              <a:t>Особистісні якості потенційних менеджерів в соціальній службі</a:t>
            </a:r>
            <a:endParaRPr sz="159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SzPts val="990"/>
              <a:buNone/>
            </a:pPr>
            <a:endParaRPr sz="2700"/>
          </a:p>
        </p:txBody>
      </p:sp>
      <p:pic>
        <p:nvPicPr>
          <p:cNvPr id="106" name="Google Shape;10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22875" y="1051175"/>
            <a:ext cx="56959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8"/>
          <p:cNvSpPr txBox="1"/>
          <p:nvPr/>
        </p:nvSpPr>
        <p:spPr>
          <a:xfrm>
            <a:off x="2098600" y="1304950"/>
            <a:ext cx="870000" cy="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9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19"/>
          <p:cNvSpPr txBox="1">
            <a:spLocks noGrp="1"/>
          </p:cNvSpPr>
          <p:nvPr>
            <p:ph type="body" idx="1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uk" sz="1600" i="1"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Специфікою управління персоналом в соціальній службі є вміння керівника підтримувати емоційну стабільність працівників, сприяти їх психологічному розвантаженню та збереженню конструктивної професійної позиції.</a:t>
            </a:r>
            <a:endParaRPr sz="1900" i="1">
              <a:highlight>
                <a:schemeClr val="lt1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14" name="Google Shape;11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31728" y="1602675"/>
            <a:ext cx="3367498" cy="24564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uk" sz="1800" b="0">
                <a:latin typeface="Lato"/>
                <a:ea typeface="Lato"/>
                <a:cs typeface="Lato"/>
                <a:sym typeface="Lato"/>
              </a:rPr>
              <a:t>Управління стресами у менеджменті соціальної роботи: </a:t>
            </a:r>
            <a:endParaRPr sz="1800" b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0" name="Google Shape;120;p20"/>
          <p:cNvSpPr txBox="1">
            <a:spLocks noGrp="1"/>
          </p:cNvSpPr>
          <p:nvPr>
            <p:ph type="body" idx="1"/>
          </p:nvPr>
        </p:nvSpPr>
        <p:spPr>
          <a:xfrm>
            <a:off x="1147725" y="1211350"/>
            <a:ext cx="42012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b="1"/>
              <a:t>Стрес </a:t>
            </a:r>
            <a:r>
              <a:rPr lang="uk"/>
              <a:t>– це сукупність захисних фізіологічних реакцій, що виникають в організмі людини й тварин у відповідь на дію різноманітних несприятливих факторів (стресорів).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Реакції на стрес:</a:t>
            </a:r>
            <a:endParaRPr/>
          </a:p>
          <a:p>
            <a:pPr marL="457200" lvl="0" indent="-334327" algn="l" rtl="0">
              <a:spcBef>
                <a:spcPts val="1200"/>
              </a:spcBef>
              <a:spcAft>
                <a:spcPts val="0"/>
              </a:spcAft>
              <a:buSzPct val="100000"/>
              <a:buAutoNum type="arabicPeriod"/>
            </a:pPr>
            <a:r>
              <a:rPr lang="uk"/>
              <a:t>Типові фізіологічні реакції;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uk"/>
              <a:t>Психологічні реакції на стрес;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uk"/>
              <a:t>Реакції пов'язані зі зміною поведінки.</a:t>
            </a:r>
            <a:endParaRPr/>
          </a:p>
        </p:txBody>
      </p:sp>
      <p:pic>
        <p:nvPicPr>
          <p:cNvPr id="121" name="Google Shape;12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23350" y="1666875"/>
            <a:ext cx="3281300" cy="1809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90"/>
              <a:buFont typeface="Arial"/>
              <a:buNone/>
            </a:pPr>
            <a:r>
              <a:rPr lang="uk" sz="2000"/>
              <a:t>Зниження негативної дії професійних стресорів:</a:t>
            </a:r>
            <a:endParaRPr sz="2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2700"/>
          </a:p>
        </p:txBody>
      </p:sp>
      <p:sp>
        <p:nvSpPr>
          <p:cNvPr id="127" name="Google Shape;127;p21"/>
          <p:cNvSpPr txBox="1">
            <a:spLocks noGrp="1"/>
          </p:cNvSpPr>
          <p:nvPr>
            <p:ph type="body" idx="1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Для соціального працівника: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uk"/>
              <a:t>• удосконалення стилю і методів керівництва;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uk"/>
              <a:t>• редизайн посад;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uk"/>
              <a:t>• покращення умов праці;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uk"/>
              <a:t>• розвиток організаційної культури.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128" name="Google Shape;128;p21"/>
          <p:cNvSpPr txBox="1">
            <a:spLocks noGrp="1"/>
          </p:cNvSpPr>
          <p:nvPr>
            <p:ph type="body" idx="2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Для менеджера: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uk"/>
              <a:t>• підтримка гарної фізичної форми;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uk"/>
              <a:t>• турбота про здоров'я персоналу;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uk"/>
              <a:t>• релаксація;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uk"/>
              <a:t>• тайм-менеджмент;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uk"/>
              <a:t>• вибір раціональної поведінки.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612</Words>
  <Application>Microsoft Office PowerPoint</Application>
  <PresentationFormat>Экран (16:9)</PresentationFormat>
  <Paragraphs>65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Times New Roman</vt:lpstr>
      <vt:lpstr>Raleway</vt:lpstr>
      <vt:lpstr>Arial</vt:lpstr>
      <vt:lpstr>Lato</vt:lpstr>
      <vt:lpstr>Swiss</vt:lpstr>
      <vt:lpstr>Управління персоналом соціальної організації</vt:lpstr>
      <vt:lpstr>День працівника соціальної сфери в Україні</vt:lpstr>
      <vt:lpstr>Професійний стандарт “Фахівець із соціальної роботи” включає такі функції для соціального працівника:</vt:lpstr>
      <vt:lpstr>Наша робота у класифікаторі професій: </vt:lpstr>
      <vt:lpstr>Вимоги до менеджера соціальної служби:</vt:lpstr>
      <vt:lpstr>Особистісні якості потенційних менеджерів в соціальній службі </vt:lpstr>
      <vt:lpstr>Презентация PowerPoint</vt:lpstr>
      <vt:lpstr>Управління стресами у менеджменті соціальної роботи: </vt:lpstr>
      <vt:lpstr>Зниження негативної дії професійних стресорів: </vt:lpstr>
      <vt:lpstr>Починаючи із першого стресу на роботі:</vt:lpstr>
      <vt:lpstr>В управлінні персоналом важлива роль керівника соціальної служби:</vt:lpstr>
      <vt:lpstr>Мотивація персоналу соціальної служби необхідна для збільшення ефективності: </vt:lpstr>
      <vt:lpstr>Дякую за увагу!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персоналом соціальної організації</dc:title>
  <cp:lastModifiedBy>Учетная запись Майкрософт</cp:lastModifiedBy>
  <cp:revision>1</cp:revision>
  <dcterms:modified xsi:type="dcterms:W3CDTF">2024-07-30T13:01:44Z</dcterms:modified>
</cp:coreProperties>
</file>