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2">
  <p:sldMasterIdLst>
    <p:sldMasterId id="2147483648" r:id="rId1"/>
  </p:sldMasterIdLst>
  <p:notesMasterIdLst>
    <p:notesMasterId r:id="rId11"/>
  </p:notesMasterIdLst>
  <p:sldIdLst>
    <p:sldId id="256" r:id="rId2"/>
    <p:sldId id="400" r:id="rId3"/>
    <p:sldId id="401" r:id="rId4"/>
    <p:sldId id="402" r:id="rId5"/>
    <p:sldId id="403" r:id="rId6"/>
    <p:sldId id="404" r:id="rId7"/>
    <p:sldId id="406" r:id="rId8"/>
    <p:sldId id="405" r:id="rId9"/>
    <p:sldId id="408" r:id="rId10"/>
  </p:sldIdLst>
  <p:sldSz cx="9144000" cy="5143500" type="screen16x9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ED1EC"/>
    <a:srgbClr val="D2FEFC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30" autoAdjust="0"/>
    <p:restoredTop sz="87621" autoAdjust="0"/>
  </p:normalViewPr>
  <p:slideViewPr>
    <p:cSldViewPr>
      <p:cViewPr varScale="1">
        <p:scale>
          <a:sx n="100" d="100"/>
          <a:sy n="100" d="100"/>
        </p:scale>
        <p:origin x="830" y="67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3294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rtlCol="0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ru-RU" sz="1200">
                <a:latin typeface="+mn-lt"/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rtlCol="0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ru-RU" sz="1200">
                <a:latin typeface="+mn-lt"/>
              </a:defRPr>
            </a:lvl1pPr>
            <a:extLst/>
          </a:lstStyle>
          <a:p>
            <a:pPr>
              <a:defRPr/>
            </a:pPr>
            <a:fld id="{4C5851DD-3DB0-4992-A8AA-3F3871BCD63D}" type="datetimeFigureOut">
              <a:rPr lang="ru-RU"/>
              <a:pPr>
                <a:defRPr/>
              </a:pPr>
              <a:t>09.02.2022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pPr lvl="0"/>
            <a:endParaRPr lang="ru-R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rtlCol="0" anchor="b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ru-RU" sz="1200">
                <a:latin typeface="+mn-lt"/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rtlCol="0" anchor="b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ru-RU" sz="1200">
                <a:latin typeface="+mn-lt"/>
              </a:defRPr>
            </a:lvl1pPr>
            <a:extLst/>
          </a:lstStyle>
          <a:p>
            <a:pPr>
              <a:defRPr/>
            </a:pPr>
            <a:fld id="{94BB8741-7BB1-4D93-BB8F-2A0320724343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624262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Rectangl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uk-UA" sz="1400" b="1">
                <a:latin typeface="Arial" charset="0"/>
                <a:cs typeface="Arial" charset="0"/>
              </a:rPr>
              <a:t>Слайд 1</a:t>
            </a:r>
            <a:endParaRPr sz="1400" b="1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uk-UA" sz="1400">
                <a:latin typeface="Arial" charset="0"/>
                <a:cs typeface="Arial" charset="0"/>
              </a:rPr>
              <a:t>Високоповажний головуючий, високоповажні члени спеціалізованої вченої ради, опоненти, присутні!</a:t>
            </a:r>
            <a:endParaRPr sz="140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endParaRPr lang="uk-UA" sz="140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uk-UA" sz="1400">
                <a:latin typeface="Arial" charset="0"/>
                <a:cs typeface="Arial" charset="0"/>
              </a:rPr>
              <a:t>До Вашої уваги пропонуються результати дисертаційного дослідження «</a:t>
            </a:r>
            <a:r>
              <a:rPr lang="uk-UA" sz="1400" b="1">
                <a:latin typeface="Arial" charset="0"/>
                <a:cs typeface="Arial" charset="0"/>
              </a:rPr>
              <a:t>Формування професійної компетентності майбутніх учителів фізичної культури у процесі вивчення природничо-наукових дисциплін»</a:t>
            </a:r>
            <a:endParaRPr/>
          </a:p>
        </p:txBody>
      </p:sp>
      <p:sp>
        <p:nvSpPr>
          <p:cNvPr id="37892" name="Rectangl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95D18A2-0E4F-4611-AAB2-E65CE6ED9E7C}" type="slidenum">
              <a:rPr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BB8741-7BB1-4D93-BB8F-2A0320724343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4478338"/>
            <a:ext cx="9144000" cy="66516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Rectangle 9"/>
          <p:cNvSpPr/>
          <p:nvPr/>
        </p:nvSpPr>
        <p:spPr>
          <a:xfrm>
            <a:off x="-9525" y="4540250"/>
            <a:ext cx="2249488" cy="5349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Rectangle 10"/>
          <p:cNvSpPr/>
          <p:nvPr/>
        </p:nvSpPr>
        <p:spPr>
          <a:xfrm>
            <a:off x="2359025" y="4533900"/>
            <a:ext cx="6784975" cy="5334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4537528"/>
            <a:ext cx="6515100" cy="514350"/>
          </a:xfrm>
        </p:spPr>
        <p:txBody>
          <a:bodyPr anchor="ctr"/>
          <a:lstStyle>
            <a:lvl1pPr marL="0" indent="0" algn="l" eaLnBrk="1" latinLnBrk="0" hangingPunct="1">
              <a:buNone/>
              <a:defRPr kumimoji="0" lang="ru-RU" sz="2800">
                <a:solidFill>
                  <a:srgbClr val="FFFFFF"/>
                </a:solidFill>
              </a:defRPr>
            </a:lvl1pPr>
            <a:lvl2pPr marL="457200" indent="0" algn="ctr" eaLnBrk="1" latinLnBrk="0" hangingPunct="1">
              <a:buNone/>
            </a:lvl2pPr>
            <a:lvl3pPr marL="914400" indent="0" algn="ctr" eaLnBrk="1" latinLnBrk="0" hangingPunct="1">
              <a:buNone/>
            </a:lvl3pPr>
            <a:lvl4pPr marL="1371600" indent="0" algn="ctr" eaLnBrk="1" latinLnBrk="0" hangingPunct="1">
              <a:buNone/>
            </a:lvl4pPr>
            <a:lvl5pPr marL="1828800" indent="0" algn="ctr" eaLnBrk="1" latinLnBrk="0" hangingPunct="1">
              <a:buNone/>
            </a:lvl5pPr>
            <a:lvl6pPr marL="2286000" indent="0" algn="ctr" eaLnBrk="1" latinLnBrk="0" hangingPunct="1">
              <a:buNone/>
            </a:lvl6pPr>
            <a:lvl7pPr marL="2743200" indent="0" algn="ctr" eaLnBrk="1" latinLnBrk="0" hangingPunct="1">
              <a:buNone/>
            </a:lvl7pPr>
            <a:lvl8pPr marL="3200400" indent="0" algn="ctr" eaLnBrk="1" latinLnBrk="0" hangingPunct="1">
              <a:buNone/>
            </a:lvl8pPr>
            <a:lvl9pPr marL="3657600" indent="0" algn="ctr" eaLnBrk="1" latinLnBrk="0" hangingPunct="1">
              <a:buNone/>
            </a:lvl9pPr>
            <a:extLst/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12" name="Rectangle 11"/>
          <p:cNvSpPr>
            <a:spLocks noGrp="1"/>
          </p:cNvSpPr>
          <p:nvPr>
            <p:ph type="title"/>
          </p:nvPr>
        </p:nvSpPr>
        <p:spPr>
          <a:xfrm>
            <a:off x="2362200" y="2343150"/>
            <a:ext cx="6477000" cy="2038350"/>
          </a:xfrm>
        </p:spPr>
        <p:txBody>
          <a:bodyPr rtlCol="0"/>
          <a:lstStyle>
            <a:lvl1pPr eaLnBrk="1" latinLnBrk="0" hangingPunct="1">
              <a:defRPr kumimoji="0" lang="ru-RU" cap="all" baseline="0"/>
            </a:lvl1pPr>
            <a:extLst/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4551363"/>
            <a:ext cx="2057400" cy="514350"/>
          </a:xfrm>
        </p:spPr>
        <p:txBody>
          <a:bodyPr>
            <a:noAutofit/>
          </a:bodyPr>
          <a:lstStyle>
            <a:lvl1pPr algn="ctr" eaLnBrk="1" latinLnBrk="0" hangingPunct="1">
              <a:defRPr kumimoji="0" lang="ru-RU" sz="200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FD9B6B17-8EBD-4C29-AA10-58DC6E99CA5D}" type="datetime1">
              <a:rPr lang="ru-RU"/>
              <a:pPr>
                <a:defRPr/>
              </a:pPr>
              <a:t>09.02.2022</a:t>
            </a:fld>
            <a:endParaRPr/>
          </a:p>
        </p:txBody>
      </p:sp>
      <p:sp>
        <p:nvSpPr>
          <p:cNvPr id="8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177800"/>
            <a:ext cx="5867400" cy="273050"/>
          </a:xfrm>
        </p:spPr>
        <p:txBody>
          <a:bodyPr/>
          <a:lstStyle>
            <a:lvl1pPr algn="r" eaLnBrk="1" latinLnBrk="0" hangingPunct="1">
              <a:defRPr kumimoji="0" lang="ru-RU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10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171450"/>
            <a:ext cx="838200" cy="285750"/>
          </a:xfrm>
        </p:spPr>
        <p:txBody>
          <a:bodyPr/>
          <a:lstStyle>
            <a:lvl1pPr eaLnBrk="1" latinLnBrk="0" hangingPunct="1">
              <a:defRPr kumimoji="0" lang="ru-RU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3986820B-7132-4949-8923-8DAE0DCA055F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608221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609600" y="1352550"/>
            <a:ext cx="8153400" cy="32766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28E5D-E89A-4A4D-8A07-0B609C60FA2F}" type="datetime1">
              <a:rPr lang="ru-RU"/>
              <a:pPr>
                <a:defRPr/>
              </a:pPr>
              <a:t>09.02.2022</a:t>
            </a:fld>
            <a:endParaRPr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18B49-70AC-4A43-A13E-5538AB96983D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84511937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1143000"/>
            <a:ext cx="9144000" cy="8572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Rectangle 7"/>
          <p:cNvSpPr/>
          <p:nvPr/>
        </p:nvSpPr>
        <p:spPr>
          <a:xfrm>
            <a:off x="0" y="1200150"/>
            <a:ext cx="1295400" cy="7429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Rectangle 8"/>
          <p:cNvSpPr/>
          <p:nvPr/>
        </p:nvSpPr>
        <p:spPr>
          <a:xfrm>
            <a:off x="1371600" y="1200150"/>
            <a:ext cx="7772400" cy="7429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7123113" cy="1254919"/>
          </a:xfrm>
        </p:spPr>
        <p:txBody>
          <a:bodyPr/>
          <a:lstStyle>
            <a:lvl1pPr eaLnBrk="1" latinLnBrk="0" hangingPunct="1">
              <a:buNone/>
              <a:defRPr kumimoji="0" lang="ru-RU" sz="2800">
                <a:solidFill>
                  <a:schemeClr val="tx2"/>
                </a:solidFill>
              </a:defRPr>
            </a:lvl1pPr>
            <a:lvl2pPr eaLnBrk="1" latinLnBrk="0" hangingPunct="1">
              <a:buNone/>
              <a:defRPr kumimoji="0" lang="ru-RU" sz="1800">
                <a:solidFill>
                  <a:schemeClr val="tx1">
                    <a:tint val="75000"/>
                  </a:schemeClr>
                </a:solidFill>
              </a:defRPr>
            </a:lvl2pPr>
            <a:lvl3pPr eaLnBrk="1" latinLnBrk="0" hangingPunct="1">
              <a:buNone/>
              <a:defRPr kumimoji="0" lang="ru-RU" sz="1600">
                <a:solidFill>
                  <a:schemeClr val="tx1">
                    <a:tint val="75000"/>
                  </a:schemeClr>
                </a:solidFill>
              </a:defRPr>
            </a:lvl3pPr>
            <a:lvl4pPr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4pPr>
            <a:lvl5pPr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200150"/>
            <a:ext cx="7620000" cy="742950"/>
          </a:xfrm>
        </p:spPr>
        <p:txBody>
          <a:bodyPr/>
          <a:lstStyle>
            <a:lvl1pPr algn="l" eaLnBrk="1" latinLnBrk="0" hangingPunct="1">
              <a:buNone/>
              <a:defRPr kumimoji="0" lang="ru-RU" sz="4400" b="0" cap="none">
                <a:solidFill>
                  <a:srgbClr val="FFFFFF"/>
                </a:solidFill>
              </a:defRPr>
            </a:lvl1pPr>
            <a:extLst/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531C11B-6D3B-4B81-95AC-C16493136C88}" type="datetime1">
              <a:rPr lang="ru-RU"/>
              <a:pPr>
                <a:defRPr/>
              </a:pPr>
              <a:t>09.02.2022</a:t>
            </a:fld>
            <a:endParaRPr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314450"/>
            <a:ext cx="1295400" cy="527050"/>
          </a:xfrm>
        </p:spPr>
        <p:txBody>
          <a:bodyPr>
            <a:noAutofit/>
          </a:bodyPr>
          <a:lstStyle>
            <a:lvl1pPr eaLnBrk="1" latinLnBrk="0" hangingPunct="1">
              <a:defRPr kumimoji="0" lang="ru-RU" sz="240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01DF9E5C-1465-4658-BDE3-1F4394AF673D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62763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9600" y="1352551"/>
            <a:ext cx="3886200" cy="3268624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844901" y="1352549"/>
            <a:ext cx="3886200" cy="3268625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dirty="0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lvl1pPr>
              <a:defRPr/>
            </a:lvl1pPr>
            <a:extLst/>
          </a:lstStyle>
          <a:p>
            <a:pPr>
              <a:defRPr/>
            </a:pPr>
            <a:fld id="{953FBBC4-4FA9-42BE-B165-FB984997F9F0}" type="datetime1">
              <a:rPr lang="ru-RU"/>
              <a:pPr>
                <a:defRPr/>
              </a:pPr>
              <a:t>09.02.2022</a:t>
            </a:fld>
            <a:endParaRPr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lvl1pPr>
              <a:defRPr/>
            </a:lvl1pPr>
            <a:extLst/>
          </a:lstStyle>
          <a:p>
            <a:pPr>
              <a:defRPr/>
            </a:pPr>
            <a:fld id="{4A527342-2641-483F-8A7C-45F8D6691F64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>
              <a:defRPr/>
            </a:lvl1pPr>
            <a:extLst/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3787704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18110"/>
            <a:ext cx="8153400" cy="1005840"/>
          </a:xfrm>
        </p:spPr>
        <p:txBody>
          <a:bodyPr/>
          <a:lstStyle>
            <a:lvl1pPr eaLnBrk="1" latinLnBrk="0" hangingPunct="1">
              <a:defRPr kumimoji="0" lang="ru-RU"/>
            </a:lvl1pPr>
            <a:extLst/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919818"/>
            <a:ext cx="3886200" cy="2628900"/>
          </a:xfrm>
        </p:spPr>
        <p:txBody>
          <a:bodyPr/>
          <a:lstStyle>
            <a:lvl1pPr marL="320040" indent="-320040">
              <a:buFontTx/>
              <a:buBlip>
                <a:blip r:embed="rId2"/>
              </a:buBlip>
              <a:defRPr/>
            </a:lvl1pPr>
            <a:lvl2pPr marL="640080" indent="-274320">
              <a:buFont typeface="Arial" pitchFamily="34" charset="0"/>
              <a:buChar char="•"/>
              <a:defRPr/>
            </a:lvl2pPr>
            <a:extLst/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919818"/>
            <a:ext cx="3886200" cy="2628900"/>
          </a:xfrm>
        </p:spPr>
        <p:txBody>
          <a:bodyPr/>
          <a:lstStyle>
            <a:lvl1pPr marL="320040" indent="-320040" eaLnBrk="1" latinLnBrk="0" hangingPunct="1">
              <a:buFontTx/>
              <a:buBlip>
                <a:blip r:embed="rId2"/>
              </a:buBlip>
              <a:defRPr/>
            </a:lvl1pPr>
            <a:lvl2pPr marL="640080" indent="-274320" eaLnBrk="1" latinLnBrk="0" hangingPunct="1">
              <a:buFont typeface="Arial" pitchFamily="34" charset="0"/>
              <a:buChar char="•"/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  <a:extLst/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8"/>
          </p:nvPr>
        </p:nvSpPr>
        <p:spPr>
          <a:xfrm>
            <a:off x="609600" y="1362287"/>
            <a:ext cx="3886200" cy="530352"/>
          </a:xfrm>
          <a:solidFill>
            <a:schemeClr val="accent2"/>
          </a:solidFill>
        </p:spPr>
        <p:txBody>
          <a:bodyPr rtlCol="0" anchor="ctr"/>
          <a:lstStyle>
            <a:lvl1pPr eaLnBrk="1" latinLnBrk="0" hangingPunct="1">
              <a:buFontTx/>
              <a:buNone/>
              <a:defRPr kumimoji="0" lang="ru-RU" sz="2000" b="1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4800600" y="1362287"/>
            <a:ext cx="3886200" cy="530352"/>
          </a:xfrm>
          <a:solidFill>
            <a:schemeClr val="accent4"/>
          </a:solidFill>
        </p:spPr>
        <p:txBody>
          <a:bodyPr rtlCol="0" anchor="ctr"/>
          <a:lstStyle>
            <a:lvl1pPr eaLnBrk="1" latinLnBrk="0" hangingPunct="1">
              <a:buFontTx/>
              <a:buNone/>
              <a:defRPr kumimoji="0" lang="ru-RU" sz="2000" b="1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>
            <a:lvl1pPr>
              <a:defRPr/>
            </a:lvl1pPr>
            <a:extLst/>
          </a:lstStyle>
          <a:p>
            <a:pPr>
              <a:defRPr/>
            </a:pPr>
            <a:fld id="{CADC46E4-AEC0-4A3A-AE55-B85DE6CD7CF4}" type="datetime1">
              <a:rPr lang="ru-RU"/>
              <a:pPr>
                <a:defRPr/>
              </a:pPr>
              <a:t>09.02.2022</a:t>
            </a:fld>
            <a:endParaRPr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21"/>
          </p:nvPr>
        </p:nvSpPr>
        <p:spPr/>
        <p:txBody>
          <a:bodyPr rtlCol="0"/>
          <a:lstStyle>
            <a:lvl1pPr>
              <a:defRPr/>
            </a:lvl1pPr>
            <a:extLst/>
          </a:lstStyle>
          <a:p>
            <a:pPr>
              <a:defRPr/>
            </a:pPr>
            <a:fld id="{21F11C6F-6C94-4A61-BD65-88985EA163E0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22"/>
          </p:nvPr>
        </p:nvSpPr>
        <p:spPr/>
        <p:txBody>
          <a:bodyPr rtlCol="0"/>
          <a:lstStyle>
            <a:lvl1pPr>
              <a:defRPr/>
            </a:lvl1pPr>
            <a:extLst/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951280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2CF12-AC1B-4713-9B93-722667EB4589}" type="datetime1">
              <a:rPr lang="ru-RU"/>
              <a:pPr>
                <a:defRPr/>
              </a:pPr>
              <a:t>09.02.2022</a:t>
            </a:fld>
            <a:endParaRPr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0E52B-FEE4-49D9-83F0-810D2002FE0D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78681823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30CC35D-E1A8-472F-8489-D7A4D11B4985}" type="datetime1">
              <a:rPr lang="ru-RU"/>
              <a:pPr>
                <a:defRPr/>
              </a:pPr>
              <a:t>09.02.2022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4686300"/>
            <a:ext cx="533400" cy="285750"/>
          </a:xfrm>
        </p:spPr>
        <p:txBody>
          <a:bodyPr/>
          <a:lstStyle>
            <a:lvl1pPr eaLnBrk="1" latinLnBrk="0" hangingPunct="1">
              <a:defRPr kumimoji="0" lang="ru-RU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06CFB102-B338-468A-A480-D72E3CB56C7D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69145377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</p:spPr>
        <p:txBody>
          <a:bodyPr/>
          <a:lstStyle>
            <a:lvl1pPr algn="l" eaLnBrk="1" latinLnBrk="0" hangingPunct="1">
              <a:buNone/>
              <a:defRPr kumimoji="0" lang="ru-RU" sz="4200" b="0"/>
            </a:lvl1pPr>
            <a:extLst/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28750"/>
            <a:ext cx="1600200" cy="31242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 eaLnBrk="1" latinLnBrk="0" hangingPunct="1">
              <a:spcAft>
                <a:spcPts val="1000"/>
              </a:spcAft>
              <a:buNone/>
              <a:defRPr kumimoji="0" lang="ru-RU" sz="1800"/>
            </a:lvl1pPr>
            <a:lvl2pPr eaLnBrk="1" latinLnBrk="0" hangingPunct="1">
              <a:buNone/>
              <a:defRPr kumimoji="0" lang="ru-RU" sz="1200"/>
            </a:lvl2pPr>
            <a:lvl3pPr eaLnBrk="1" latinLnBrk="0" hangingPunct="1">
              <a:buNone/>
              <a:defRPr kumimoji="0" lang="ru-RU" sz="1000"/>
            </a:lvl3pPr>
            <a:lvl4pPr eaLnBrk="1" latinLnBrk="0" hangingPunct="1">
              <a:buNone/>
              <a:defRPr kumimoji="0" lang="ru-RU" sz="900"/>
            </a:lvl4pPr>
            <a:lvl5pPr eaLnBrk="1" latinLnBrk="0" hangingPunct="1">
              <a:buNone/>
              <a:defRPr kumimoji="0" lang="ru-RU" sz="900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362200" y="1428750"/>
            <a:ext cx="6400800" cy="32004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443E4-0386-4BC9-95EA-69234BD0B5C9}" type="datetime1">
              <a:rPr lang="ru-RU"/>
              <a:pPr>
                <a:defRPr/>
              </a:pPr>
              <a:t>09.02.2022</a:t>
            </a:fld>
            <a:endParaRPr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D9F21-B054-482A-9AA3-3A514A0EF6A6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53676278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-9525" y="3429000"/>
            <a:ext cx="9144000" cy="66516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Rectangle 8"/>
          <p:cNvSpPr/>
          <p:nvPr/>
        </p:nvSpPr>
        <p:spPr>
          <a:xfrm>
            <a:off x="-9525" y="3497263"/>
            <a:ext cx="1463675" cy="5349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Rectangle 9"/>
          <p:cNvSpPr/>
          <p:nvPr/>
        </p:nvSpPr>
        <p:spPr>
          <a:xfrm>
            <a:off x="1544638" y="3490913"/>
            <a:ext cx="7589837" cy="534987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Rectangle 10"/>
          <p:cNvSpPr/>
          <p:nvPr/>
        </p:nvSpPr>
        <p:spPr>
          <a:xfrm>
            <a:off x="1447800" y="0"/>
            <a:ext cx="100013" cy="51498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57668" y="0"/>
            <a:ext cx="7586332" cy="3419856"/>
          </a:xfrm>
          <a:solidFill>
            <a:schemeClr val="tx2">
              <a:shade val="50000"/>
            </a:schemeClr>
          </a:solidFill>
          <a:ln>
            <a:noFill/>
          </a:ln>
        </p:spPr>
        <p:txBody>
          <a:bodyPr>
            <a:normAutofit/>
          </a:bodyPr>
          <a:lstStyle>
            <a:lvl1pPr eaLnBrk="1" latinLnBrk="0" hangingPunct="1">
              <a:buNone/>
              <a:defRPr kumimoji="0" lang="ru-RU" sz="3200"/>
            </a:lvl1pPr>
            <a:extLst/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4114800"/>
            <a:ext cx="7315200" cy="514350"/>
          </a:xfrm>
        </p:spPr>
        <p:txBody>
          <a:bodyPr/>
          <a:lstStyle>
            <a:lvl1pPr marL="0" indent="0" eaLnBrk="1" latinLnBrk="0" hangingPunct="1">
              <a:buFontTx/>
              <a:buNone/>
              <a:defRPr kumimoji="0" lang="ru-RU" sz="1700"/>
            </a:lvl1pPr>
            <a:lvl2pPr eaLnBrk="1" latinLnBrk="0" hangingPunct="1">
              <a:buFontTx/>
              <a:buNone/>
              <a:defRPr kumimoji="0" lang="ru-RU" sz="1200"/>
            </a:lvl2pPr>
            <a:lvl3pPr eaLnBrk="1" latinLnBrk="0" hangingPunct="1">
              <a:buFontTx/>
              <a:buNone/>
              <a:defRPr kumimoji="0" lang="ru-RU" sz="1000"/>
            </a:lvl3pPr>
            <a:lvl4pPr eaLnBrk="1" latinLnBrk="0" hangingPunct="1">
              <a:buFontTx/>
              <a:buNone/>
              <a:defRPr kumimoji="0" lang="ru-RU" sz="900"/>
            </a:lvl4pPr>
            <a:lvl5pPr eaLnBrk="1" latinLnBrk="0" hangingPunct="1">
              <a:buFontTx/>
              <a:buNone/>
              <a:defRPr kumimoji="0" lang="ru-RU" sz="900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543300"/>
            <a:ext cx="7315200" cy="457200"/>
          </a:xfrm>
        </p:spPr>
        <p:txBody>
          <a:bodyPr anchor="ctr"/>
          <a:lstStyle>
            <a:lvl1pPr algn="l" eaLnBrk="1" latinLnBrk="0" hangingPunct="1">
              <a:buNone/>
              <a:defRPr kumimoji="0" lang="ru-RU" sz="2800" b="0">
                <a:solidFill>
                  <a:srgbClr val="FFFFFF"/>
                </a:solidFill>
              </a:defRPr>
            </a:lvl1pPr>
            <a:extLst/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4686300"/>
            <a:ext cx="2667000" cy="274638"/>
          </a:xfrm>
        </p:spPr>
        <p:txBody>
          <a:bodyPr rtlCol="0"/>
          <a:lstStyle>
            <a:lvl1pPr>
              <a:defRPr/>
            </a:lvl1pPr>
            <a:extLst/>
          </a:lstStyle>
          <a:p>
            <a:pPr>
              <a:defRPr/>
            </a:pPr>
            <a:fld id="{0E82488C-1249-42F0-B536-C163095BE635}" type="datetime1">
              <a:rPr lang="ru-RU"/>
              <a:pPr>
                <a:defRPr/>
              </a:pPr>
              <a:t>09.02.2022</a:t>
            </a:fld>
            <a:endParaRPr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3500438"/>
            <a:ext cx="1447800" cy="498475"/>
          </a:xfrm>
        </p:spPr>
        <p:txBody>
          <a:bodyPr rtlCol="0"/>
          <a:lstStyle>
            <a:lvl1pPr eaLnBrk="1" latinLnBrk="0" hangingPunct="1">
              <a:defRPr kumimoji="0" lang="ru-RU" sz="2800"/>
            </a:lvl1pPr>
            <a:extLst/>
          </a:lstStyle>
          <a:p>
            <a:pPr>
              <a:defRPr/>
            </a:pPr>
            <a:fld id="{2DD8C567-81B7-4106-8D60-CAE552F2FD00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4686300"/>
            <a:ext cx="4572000" cy="273050"/>
          </a:xfrm>
        </p:spPr>
        <p:txBody>
          <a:bodyPr rtlCol="0"/>
          <a:lstStyle>
            <a:lvl1pPr>
              <a:defRPr/>
            </a:lvl1pPr>
            <a:extLst/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02916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45588" cy="113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352550"/>
            <a:ext cx="8153400" cy="32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4686300"/>
            <a:ext cx="2667000" cy="274638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ru-RU" sz="14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F9AF579E-8084-4C38-8E27-38E48890EE99}" type="datetime1">
              <a:rPr lang="ru-RU"/>
              <a:pPr>
                <a:defRPr/>
              </a:pPr>
              <a:t>09.02.2022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4686300"/>
            <a:ext cx="5421313" cy="273050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ru-RU" sz="14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0" y="1095375"/>
            <a:ext cx="9144000" cy="2397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0" y="1128713"/>
            <a:ext cx="533400" cy="1714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590550" y="1128713"/>
            <a:ext cx="8553450" cy="1714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123950"/>
            <a:ext cx="533400" cy="182563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ru-RU" sz="1400" b="1">
                <a:solidFill>
                  <a:srgbClr val="FFFFFF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0F16B673-6D39-4D99-B469-0D477C72F5C8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1034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117475"/>
            <a:ext cx="81534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0" r:id="rId2"/>
    <p:sldLayoutId id="2147483684" r:id="rId3"/>
    <p:sldLayoutId id="2147483685" r:id="rId4"/>
    <p:sldLayoutId id="2147483686" r:id="rId5"/>
    <p:sldLayoutId id="2147483681" r:id="rId6"/>
    <p:sldLayoutId id="2147483687" r:id="rId7"/>
    <p:sldLayoutId id="2147483682" r:id="rId8"/>
    <p:sldLayoutId id="2147483688" r:id="rId9"/>
  </p:sldLayoutIdLst>
  <p:transition spd="slow">
    <p:wip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lang="ru-RU"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alibri" pitchFamily="34" charset="0"/>
        </a:defRPr>
      </a:lvl9pPr>
      <a:extLst/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lang="ru-RU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lang="ru-RU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lang="ru-RU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189BF"/>
        </a:buClr>
        <a:buSzPct val="75000"/>
        <a:buFont typeface="Wingdings" pitchFamily="2" charset="2"/>
        <a:buChar char="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FEB602"/>
        </a:buClr>
        <a:buSzPct val="65000"/>
        <a:buFont typeface="Wingdings" pitchFamily="2" charset="2"/>
        <a:buChar char="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None/>
        <a:defRPr kumimoji="0" lang="ru-RU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lang="ru-RU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lang="ru-RU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lang="ru-RU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/>
          </p:cNvSpPr>
          <p:nvPr>
            <p:ph type="subTitle" idx="1"/>
          </p:nvPr>
        </p:nvSpPr>
        <p:spPr>
          <a:xfrm>
            <a:off x="2362200" y="4537075"/>
            <a:ext cx="6515100" cy="514350"/>
          </a:xfrm>
        </p:spPr>
        <p:txBody>
          <a:bodyPr/>
          <a:lstStyle/>
          <a:p>
            <a:pPr>
              <a:lnSpc>
                <a:spcPts val="1600"/>
              </a:lnSpc>
              <a:spcBef>
                <a:spcPct val="0"/>
              </a:spcBef>
            </a:pPr>
            <a:r>
              <a:rPr lang="uk-UA" sz="1600" dirty="0">
                <a:solidFill>
                  <a:srgbClr val="C00000"/>
                </a:solidFill>
              </a:rPr>
              <a:t>ГАЛЬЧЕНКО ЛІЯ ВОЛОДИМИРІВНА, кандидат педагогічних наук, доцент</a:t>
            </a:r>
            <a:endParaRPr sz="16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2411760" y="1923678"/>
            <a:ext cx="6477000" cy="203835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br>
              <a:rPr lang="ru-RU" sz="2000" dirty="0"/>
            </a:br>
            <a:endParaRPr sz="2000" b="1" dirty="0">
              <a:solidFill>
                <a:schemeClr val="accent4"/>
              </a:solidFill>
            </a:endParaRPr>
          </a:p>
        </p:txBody>
      </p:sp>
      <p:sp>
        <p:nvSpPr>
          <p:cNvPr id="8196" name="Rectangle 4"/>
          <p:cNvSpPr txBox="1">
            <a:spLocks/>
          </p:cNvSpPr>
          <p:nvPr/>
        </p:nvSpPr>
        <p:spPr bwMode="auto">
          <a:xfrm>
            <a:off x="4087694" y="459262"/>
            <a:ext cx="4968552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r>
              <a:rPr lang="uk-UA" dirty="0">
                <a:solidFill>
                  <a:srgbClr val="FFFFFF"/>
                </a:solidFill>
              </a:rPr>
              <a:t>ЗАПОРІЗЬКИЙ НАЦІОНАЛЬНИЙ УНІВЕРСИТЕТ</a:t>
            </a:r>
          </a:p>
          <a:p>
            <a:pPr algn="ctr" ea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endParaRPr lang="uk-UA" dirty="0">
              <a:solidFill>
                <a:srgbClr val="FFFFFF"/>
              </a:solidFill>
            </a:endParaRPr>
          </a:p>
        </p:txBody>
      </p:sp>
      <p:sp>
        <p:nvSpPr>
          <p:cNvPr id="8197" name="Rectangle 4"/>
          <p:cNvSpPr txBox="1">
            <a:spLocks/>
          </p:cNvSpPr>
          <p:nvPr/>
        </p:nvSpPr>
        <p:spPr bwMode="auto">
          <a:xfrm>
            <a:off x="2425725" y="2942853"/>
            <a:ext cx="6480175" cy="1080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r>
              <a:rPr lang="uk-UA" sz="2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НАСТІЛЬНИЙ ТЕНІС З МЕТОДИКОЮ ВИКЛАДАННЯ </a:t>
            </a:r>
          </a:p>
        </p:txBody>
      </p:sp>
      <p:sp>
        <p:nvSpPr>
          <p:cNvPr id="8198" name="Rectangle 4"/>
          <p:cNvSpPr txBox="1">
            <a:spLocks/>
          </p:cNvSpPr>
          <p:nvPr/>
        </p:nvSpPr>
        <p:spPr bwMode="auto">
          <a:xfrm>
            <a:off x="417513" y="4587875"/>
            <a:ext cx="129063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r>
              <a:rPr lang="uk-UA" dirty="0">
                <a:solidFill>
                  <a:srgbClr val="FFFFFF"/>
                </a:solidFill>
              </a:rPr>
              <a:t>Запоріжжя</a:t>
            </a:r>
          </a:p>
        </p:txBody>
      </p:sp>
      <p:sp>
        <p:nvSpPr>
          <p:cNvPr id="8199" name="TextBox 6"/>
          <p:cNvSpPr txBox="1">
            <a:spLocks noChangeArrowheads="1"/>
          </p:cNvSpPr>
          <p:nvPr/>
        </p:nvSpPr>
        <p:spPr bwMode="auto">
          <a:xfrm>
            <a:off x="2771800" y="3044198"/>
            <a:ext cx="6551612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ts val="1600"/>
              </a:lnSpc>
            </a:pPr>
            <a:endParaRPr lang="uk-UA" dirty="0"/>
          </a:p>
          <a:p>
            <a:pPr algn="ctr" eaLnBrk="1" hangingPunct="1">
              <a:lnSpc>
                <a:spcPts val="1600"/>
              </a:lnSpc>
            </a:pPr>
            <a:endParaRPr lang="ru-RU" dirty="0"/>
          </a:p>
          <a:p>
            <a:pPr eaLnBrk="1" hangingPunct="1"/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9F27AC3-E27C-44A8-A20A-1E5C0BB4BC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47841"/>
            <a:ext cx="4139951" cy="2206945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  <a:solidFill>
            <a:srgbClr val="99FF99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0070C0"/>
                </a:solidFill>
                <a:latin typeface="Monotype Corsiva" panose="03010101010201010101" pitchFamily="66" charset="0"/>
              </a:rPr>
              <a:t>Мета курсу </a:t>
            </a:r>
            <a:r>
              <a:rPr lang="uk-UA" sz="2400" b="1" dirty="0">
                <a:solidFill>
                  <a:srgbClr val="0070C0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є поглибити теоретичну і практичну підготовку студентів з питань настільного тенісу, що в свою чергу допоможе їм вірно здійснювати навчальний процес з дітьми різного віку в різних ланках фізичного виховання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A6F5930-A9E5-4EBC-A459-F5192A25D0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9622"/>
            <a:ext cx="5028405" cy="330046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EC278A9-A8FE-442C-8DDC-CA32BE7AD7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036" y="1635646"/>
            <a:ext cx="4166964" cy="2782684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4351265" y="74711"/>
            <a:ext cx="44146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0478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uk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2133918"/>
          </a:xfrm>
          <a:prstGeom prst="rect">
            <a:avLst/>
          </a:prstGeom>
          <a:solidFill>
            <a:srgbClr val="99FF99"/>
          </a:solidFill>
        </p:spPr>
        <p:txBody>
          <a:bodyPr wrap="square">
            <a:spAutoFit/>
          </a:bodyPr>
          <a:lstStyle/>
          <a:p>
            <a:pPr algn="ctr"/>
            <a:r>
              <a:rPr lang="uk-UA" sz="1600" b="1" dirty="0">
                <a:solidFill>
                  <a:schemeClr val="accent6">
                    <a:lumMod val="50000"/>
                  </a:schemeClr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Основні завдання</a:t>
            </a:r>
          </a:p>
          <a:p>
            <a:pPr marL="342900" lvl="0" indent="-342900" algn="just">
              <a:lnSpc>
                <a:spcPts val="2000"/>
              </a:lnSpc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685800" algn="l"/>
              </a:tabLst>
            </a:pPr>
            <a:r>
              <a:rPr lang="uk-UA" sz="1600" dirty="0">
                <a:solidFill>
                  <a:schemeClr val="accent6">
                    <a:lumMod val="50000"/>
                  </a:schemeClr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поглиблення знань з теорії настільного тенісу;</a:t>
            </a:r>
            <a:endParaRPr lang="ru-RU" sz="1600" dirty="0">
              <a:solidFill>
                <a:schemeClr val="accent6">
                  <a:lumMod val="50000"/>
                </a:schemeClr>
              </a:solidFill>
              <a:effectLst/>
              <a:latin typeface="Monotype Corsiva" panose="03010101010201010101" pitchFamily="66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ts val="2000"/>
              </a:lnSpc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685800" algn="l"/>
              </a:tabLst>
            </a:pPr>
            <a:r>
              <a:rPr lang="uk-UA" sz="1600" dirty="0">
                <a:solidFill>
                  <a:schemeClr val="accent6">
                    <a:lumMod val="50000"/>
                  </a:schemeClr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прищепити студентам вміння та навички роботи з дітьми різного віку та підготовленості;</a:t>
            </a:r>
            <a:endParaRPr lang="ru-RU" sz="1600" dirty="0">
              <a:solidFill>
                <a:schemeClr val="accent6">
                  <a:lumMod val="50000"/>
                </a:schemeClr>
              </a:solidFill>
              <a:effectLst/>
              <a:latin typeface="Monotype Corsiva" panose="03010101010201010101" pitchFamily="66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ts val="2000"/>
              </a:lnSpc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685800" algn="l"/>
              </a:tabLst>
            </a:pPr>
            <a:r>
              <a:rPr lang="uk-UA" sz="1600" dirty="0">
                <a:solidFill>
                  <a:schemeClr val="accent6">
                    <a:lumMod val="50000"/>
                  </a:schemeClr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навчити студентів використовувати знання та вміння у процесі навчально-тренувальної роботи;</a:t>
            </a:r>
            <a:endParaRPr lang="ru-RU" sz="1600" dirty="0">
              <a:solidFill>
                <a:schemeClr val="accent6">
                  <a:lumMod val="50000"/>
                </a:schemeClr>
              </a:solidFill>
              <a:effectLst/>
              <a:latin typeface="Monotype Corsiva" panose="03010101010201010101" pitchFamily="66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ts val="2000"/>
              </a:lnSpc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685800" algn="l"/>
              </a:tabLst>
            </a:pPr>
            <a:r>
              <a:rPr lang="uk-UA" sz="1600" dirty="0">
                <a:solidFill>
                  <a:schemeClr val="accent6">
                    <a:lumMod val="50000"/>
                  </a:schemeClr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засвоїти методику навчання техніко-тактичних елементів нападу і захисту, вміти аналізувати отримані результати, виправляти помилки;</a:t>
            </a:r>
            <a:endParaRPr lang="ru-RU" sz="1600" dirty="0">
              <a:solidFill>
                <a:schemeClr val="accent6">
                  <a:lumMod val="50000"/>
                </a:schemeClr>
              </a:solidFill>
              <a:effectLst/>
              <a:latin typeface="Monotype Corsiva" panose="03010101010201010101" pitchFamily="66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ts val="2000"/>
              </a:lnSpc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685800" algn="l"/>
              </a:tabLst>
            </a:pPr>
            <a:r>
              <a:rPr lang="uk-UA" sz="1600" dirty="0">
                <a:solidFill>
                  <a:schemeClr val="accent6">
                    <a:lumMod val="50000"/>
                  </a:schemeClr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засвоїти методику проведення змагань з настільного тенісу, вміти судити гру, знати правила і всі зміни, які відбулися в правилах.</a:t>
            </a:r>
            <a:endParaRPr lang="uk-UA" sz="2000" b="1" dirty="0">
              <a:solidFill>
                <a:schemeClr val="accent6">
                  <a:lumMod val="50000"/>
                </a:schemeClr>
              </a:solidFill>
              <a:effectLst/>
              <a:latin typeface="Monotype Corsiva" panose="03010101010201010101" pitchFamily="66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E774F91-E4C6-4283-8B9D-0A7527F90D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244" y="2499742"/>
            <a:ext cx="3571672" cy="205129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DAEDBE7-39D1-4096-BCC0-C287665194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636" y="2715766"/>
            <a:ext cx="3024336" cy="1702989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104" y="0"/>
            <a:ext cx="9129896" cy="2154436"/>
          </a:xfrm>
          <a:prstGeom prst="rect">
            <a:avLst/>
          </a:prstGeom>
          <a:solidFill>
            <a:srgbClr val="D2FEFC"/>
          </a:solidFill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0070C0"/>
                </a:solidFill>
                <a:latin typeface="Monotype Corsiva" panose="03010101010201010101" pitchFamily="66" charset="0"/>
                <a:cs typeface="Times New Roman" pitchFamily="18" charset="0"/>
              </a:rPr>
              <a:t>Унікальність дисципліни</a:t>
            </a:r>
          </a:p>
          <a:p>
            <a:pPr algn="just"/>
            <a:r>
              <a:rPr lang="uk-UA" sz="2000" dirty="0">
                <a:solidFill>
                  <a:srgbClr val="0070C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	</a:t>
            </a:r>
            <a:r>
              <a:rPr lang="uk-UA" sz="1800" b="1" dirty="0">
                <a:solidFill>
                  <a:srgbClr val="0070C0"/>
                </a:solidFill>
                <a:effectLst/>
                <a:latin typeface="Monotype Corsiva" panose="03010101010201010101" pitchFamily="66" charset="0"/>
              </a:rPr>
              <a:t>Настільний теніс – спортивна гра, яка сприяє розвитку швидкості, витривалості, спритності, рішучості, працьовитості, наполегливості. Студенту як майбутньому вчителю фізичної культури, тренеру потрібно буде у своїй майбутній професійній діяльності визначати способи оволодіння необхідними знаннями, навичками й уміннями, методикою розвитку фізичних якостей, необхідних для гри в настільний теніс, застосовуючи усі навчальні і тренувальні форми підготовки спортсменів</a:t>
            </a:r>
            <a:endParaRPr lang="uk-UA" sz="2400" b="1" dirty="0">
              <a:solidFill>
                <a:srgbClr val="7030A0"/>
              </a:solidFill>
              <a:latin typeface="Monotype Corsiva" panose="03010101010201010101" pitchFamily="66" charset="0"/>
              <a:cs typeface="Times New Roman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CB9C3CF-44A3-4E4E-92E4-88262C0864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025169"/>
            <a:ext cx="4653575" cy="3099281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16E9B8AE-8038-4B42-8FC6-DFF3BCE62CD4}"/>
              </a:ext>
            </a:extLst>
          </p:cNvPr>
          <p:cNvSpPr txBox="1"/>
          <p:nvPr/>
        </p:nvSpPr>
        <p:spPr>
          <a:xfrm>
            <a:off x="0" y="357932"/>
            <a:ext cx="6516216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1800" dirty="0">
                <a:solidFill>
                  <a:srgbClr val="0070C0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</a:rPr>
              <a:t>Практичні заняття дозволяють поглибити лекційний курс, узагальнити теоретичний матеріал й заохотити до самостійної праці. Необхідним елементом успішного засвоєння навчального матеріалу дисципліни є самостійна робота студентів, що сприяє формуванню їх пізнавальних </a:t>
            </a:r>
            <a:r>
              <a:rPr lang="uk-UA" sz="1800" dirty="0" err="1">
                <a:solidFill>
                  <a:srgbClr val="0070C0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</a:rPr>
              <a:t>здатностей</a:t>
            </a:r>
            <a:r>
              <a:rPr lang="uk-UA" sz="1800" dirty="0">
                <a:solidFill>
                  <a:srgbClr val="0070C0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</a:rPr>
              <a:t>, спрямованості на постійну самоосвіту та безперервне навчання</a:t>
            </a:r>
            <a:endParaRPr lang="ru-RU" sz="2000" b="1" dirty="0">
              <a:solidFill>
                <a:srgbClr val="0070C0"/>
              </a:solidFill>
              <a:latin typeface="Monotype Corsiva" panose="03010101010201010101" pitchFamily="66" charset="0"/>
              <a:cs typeface="Times New Roman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546196-78C2-4277-82FC-F22D8F6FADC8}"/>
              </a:ext>
            </a:extLst>
          </p:cNvPr>
          <p:cNvSpPr txBox="1"/>
          <p:nvPr/>
        </p:nvSpPr>
        <p:spPr>
          <a:xfrm>
            <a:off x="107504" y="-42178"/>
            <a:ext cx="684075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b="1" dirty="0">
                <a:solidFill>
                  <a:srgbClr val="0070C0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</a:rPr>
              <a:t>Основними формами вивчення курсу є лекції та практичні заняття</a:t>
            </a:r>
            <a:endParaRPr lang="ru-RU" sz="2000" b="1" dirty="0">
              <a:solidFill>
                <a:srgbClr val="0070C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9AF7807-5BC4-469E-BC23-AEAC5950A2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944" y="507452"/>
            <a:ext cx="2553071" cy="163558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9A232D9-D425-4784-A5D7-416D67F753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352" y="2145710"/>
            <a:ext cx="4584592" cy="2582869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B252709-B151-464D-AB8D-AF9075186EBE}"/>
              </a:ext>
            </a:extLst>
          </p:cNvPr>
          <p:cNvSpPr txBox="1"/>
          <p:nvPr/>
        </p:nvSpPr>
        <p:spPr>
          <a:xfrm>
            <a:off x="0" y="0"/>
            <a:ext cx="5580112" cy="14465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1600" b="1" dirty="0">
                <a:solidFill>
                  <a:srgbClr val="00B050"/>
                </a:solidFill>
                <a:latin typeface="Monotype Corsiva" panose="03010101010201010101" pitchFamily="66" charset="0"/>
              </a:rPr>
              <a:t>ПРОГРАМА ДИСЦИПЛІНИ ВКЛЮЧАЄ  НАСТУПНІ ТЕМИ</a:t>
            </a:r>
          </a:p>
          <a:p>
            <a:pPr algn="ctr"/>
            <a:r>
              <a:rPr lang="uk-UA" b="1" dirty="0">
                <a:solidFill>
                  <a:srgbClr val="00B050"/>
                </a:solidFill>
                <a:latin typeface="Monotype Corsiva" panose="03010101010201010101" pitchFamily="66" charset="0"/>
              </a:rPr>
              <a:t>Лекційних занять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uk-UA" sz="1800" i="1" dirty="0">
                <a:solidFill>
                  <a:srgbClr val="00B050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Основи настільного тенісу</a:t>
            </a:r>
            <a:r>
              <a:rPr lang="uk-UA" sz="1800" dirty="0">
                <a:solidFill>
                  <a:srgbClr val="00B050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800" dirty="0">
              <a:solidFill>
                <a:srgbClr val="00B050"/>
              </a:solidFill>
              <a:effectLst/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uk-UA" sz="1800" i="1" dirty="0">
                <a:solidFill>
                  <a:srgbClr val="00B050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</a:rPr>
              <a:t>Основи техніки і тактики гри</a:t>
            </a:r>
          </a:p>
          <a:p>
            <a:pPr algn="just"/>
            <a:endParaRPr lang="uk-UA" b="1" dirty="0">
              <a:solidFill>
                <a:srgbClr val="00B05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4C89F9-818B-4643-8F41-316931AC02B3}"/>
              </a:ext>
            </a:extLst>
          </p:cNvPr>
          <p:cNvSpPr txBox="1"/>
          <p:nvPr/>
        </p:nvSpPr>
        <p:spPr>
          <a:xfrm>
            <a:off x="2319676" y="1450181"/>
            <a:ext cx="6840760" cy="369331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rgbClr val="00B050"/>
                </a:solidFill>
                <a:latin typeface="Monotype Corsiva" panose="03010101010201010101" pitchFamily="66" charset="0"/>
              </a:rPr>
              <a:t>Практичних занять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uk-UA" i="1" dirty="0">
                <a:solidFill>
                  <a:srgbClr val="00B050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</a:rPr>
              <a:t>Методика початкового навчання техніки гри в настільний теніс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uk-UA" i="1" dirty="0">
                <a:solidFill>
                  <a:srgbClr val="00B050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</a:rPr>
              <a:t>Техніка подачі. </a:t>
            </a:r>
            <a:endParaRPr lang="uk-UA" i="1" dirty="0">
              <a:solidFill>
                <a:srgbClr val="00B050"/>
              </a:solidFill>
              <a:latin typeface="Monotype Corsiva" panose="03010101010201010101" pitchFamily="66" charset="0"/>
              <a:ea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uk-UA" i="1" dirty="0">
                <a:solidFill>
                  <a:srgbClr val="00B050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Основні технічні прийоми під час виконання удару: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uk-UA" i="1" dirty="0">
                <a:solidFill>
                  <a:srgbClr val="00B050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Підготовчі удари зліва та справа (</a:t>
            </a:r>
            <a:r>
              <a:rPr lang="uk-UA" i="1" dirty="0" err="1">
                <a:solidFill>
                  <a:srgbClr val="00B050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поштовховий</a:t>
            </a:r>
            <a:r>
              <a:rPr lang="uk-UA" i="1" dirty="0">
                <a:solidFill>
                  <a:srgbClr val="00B050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удар)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uk-UA" i="1" dirty="0">
                <a:solidFill>
                  <a:srgbClr val="00B050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Виконання захисних прийомів техніки гри: підрізка справа та зліва.</a:t>
            </a:r>
            <a:endParaRPr lang="ru-RU" dirty="0">
              <a:solidFill>
                <a:srgbClr val="00B050"/>
              </a:solidFill>
              <a:effectLst/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uk-UA" dirty="0">
                <a:solidFill>
                  <a:srgbClr val="00B050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Атакуючи удари зліва та справа. Накат зліва та справа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uk-UA" i="1" dirty="0">
                <a:solidFill>
                  <a:srgbClr val="00B050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</a:rPr>
              <a:t>Виконання зрізки зліва та справа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uk-UA" i="1" dirty="0">
                <a:solidFill>
                  <a:srgbClr val="00B050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Виконання підставки.</a:t>
            </a:r>
            <a:endParaRPr lang="ru-RU" dirty="0">
              <a:solidFill>
                <a:srgbClr val="00B050"/>
              </a:solidFill>
              <a:effectLst/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uk-UA" i="1" dirty="0">
                <a:solidFill>
                  <a:srgbClr val="00B050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Топ – спин зліва та справа.</a:t>
            </a:r>
            <a:endParaRPr lang="ru-RU" dirty="0">
              <a:solidFill>
                <a:srgbClr val="00B050"/>
              </a:solidFill>
              <a:effectLst/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uk-UA" i="1" dirty="0">
                <a:solidFill>
                  <a:srgbClr val="00B050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Виконання захисних прийомів техніки гри: технічного прийому «свіча»</a:t>
            </a:r>
            <a:endParaRPr lang="ru-RU" dirty="0">
              <a:solidFill>
                <a:srgbClr val="00B050"/>
              </a:solidFill>
              <a:effectLst/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uk-UA" i="1" dirty="0">
                <a:solidFill>
                  <a:srgbClr val="00B050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Основи тактики гри у настільний теніс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uk-UA" b="1" dirty="0">
              <a:solidFill>
                <a:srgbClr val="00B05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3061399-088B-40E7-9B8E-6880406ABA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-2634"/>
            <a:ext cx="2859677" cy="144655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6842BFC-6C07-4697-A0EE-F8D6AB1300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" y="2346871"/>
            <a:ext cx="2317736" cy="1899938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565DCCC-B307-4C1B-A5BC-54E6FAE4867D}"/>
              </a:ext>
            </a:extLst>
          </p:cNvPr>
          <p:cNvSpPr txBox="1"/>
          <p:nvPr/>
        </p:nvSpPr>
        <p:spPr>
          <a:xfrm>
            <a:off x="0" y="11058"/>
            <a:ext cx="9143999" cy="646331"/>
          </a:xfrm>
          <a:prstGeom prst="rect">
            <a:avLst/>
          </a:prstGeom>
          <a:solidFill>
            <a:srgbClr val="D2FEFC"/>
          </a:solidFill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  <a:tabLst>
                <a:tab pos="180340" algn="l"/>
              </a:tabLst>
            </a:pPr>
            <a:r>
              <a:rPr lang="uk-UA" sz="1800" b="1" dirty="0">
                <a:solidFill>
                  <a:srgbClr val="00B05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У результаті вивчення навчальної дисципліни студент повинен набути  таких результатів навчання (знання, уміння) та </a:t>
            </a:r>
            <a:r>
              <a:rPr lang="uk-UA" sz="1800" b="1" dirty="0" err="1">
                <a:solidFill>
                  <a:srgbClr val="00B05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компетентностей</a:t>
            </a:r>
            <a:r>
              <a:rPr lang="uk-UA" sz="1800" b="1" dirty="0">
                <a:solidFill>
                  <a:srgbClr val="00B05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:</a:t>
            </a:r>
            <a:endParaRPr lang="ru-RU" sz="1800" b="1" dirty="0">
              <a:solidFill>
                <a:srgbClr val="00B050"/>
              </a:solidFill>
              <a:effectLst/>
              <a:latin typeface="Monotype Corsiva" panose="03010101010201010101" pitchFamily="66" charset="0"/>
              <a:ea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DAE88F-6F61-4D46-8F9C-931AB64D28AE}"/>
              </a:ext>
            </a:extLst>
          </p:cNvPr>
          <p:cNvSpPr txBox="1"/>
          <p:nvPr/>
        </p:nvSpPr>
        <p:spPr>
          <a:xfrm>
            <a:off x="2915816" y="657389"/>
            <a:ext cx="6228184" cy="263661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uk-UA" sz="1600" b="1" dirty="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ЗНАТИ:</a:t>
            </a:r>
            <a:endParaRPr lang="uk-UA" sz="1400" b="1" dirty="0">
              <a:solidFill>
                <a:srgbClr val="000000"/>
              </a:solidFill>
              <a:effectLst/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ts val="2000"/>
              </a:lnSpc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678815" algn="l"/>
              </a:tabLst>
            </a:pPr>
            <a:r>
              <a:rPr lang="uk-UA" sz="1400" b="0" dirty="0"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історію розвитку і сучасний стан настільного тенісу;</a:t>
            </a:r>
            <a:endParaRPr lang="ru-RU" sz="1400" b="1" dirty="0">
              <a:effectLst/>
              <a:latin typeface="Monotype Corsiva" panose="03010101010201010101" pitchFamily="66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ts val="2000"/>
              </a:lnSpc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678815" algn="l"/>
              </a:tabLst>
            </a:pPr>
            <a:r>
              <a:rPr lang="uk-UA" sz="1400" b="0" dirty="0"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основи техніки і тактики настільного тенісу;</a:t>
            </a:r>
            <a:endParaRPr lang="ru-RU" sz="1400" b="1" dirty="0">
              <a:effectLst/>
              <a:latin typeface="Monotype Corsiva" panose="03010101010201010101" pitchFamily="66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ts val="2000"/>
              </a:lnSpc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678815" algn="l"/>
              </a:tabLst>
            </a:pPr>
            <a:r>
              <a:rPr lang="uk-UA" sz="1400" b="0" dirty="0"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задачі загальної і спеціальної фізичної підготовки та їх роль в навчально-тренувальному процесі;</a:t>
            </a:r>
            <a:endParaRPr lang="ru-RU" sz="1400" b="1" dirty="0">
              <a:effectLst/>
              <a:latin typeface="Monotype Corsiva" panose="03010101010201010101" pitchFamily="66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ts val="2000"/>
              </a:lnSpc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678815" algn="l"/>
              </a:tabLst>
            </a:pPr>
            <a:r>
              <a:rPr lang="uk-UA" sz="1400" dirty="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забезпечення безпеки занять з настільного тенісу;</a:t>
            </a:r>
            <a:endParaRPr lang="ru-RU" sz="1400" dirty="0">
              <a:effectLst/>
              <a:latin typeface="Monotype Corsiva" panose="03010101010201010101" pitchFamily="66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ts val="2000"/>
              </a:lnSpc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678815" algn="l"/>
              </a:tabLst>
            </a:pPr>
            <a:r>
              <a:rPr lang="uk-UA" sz="1400" dirty="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основні причини травматизму на заняттях з настільного тенісу.</a:t>
            </a:r>
            <a:endParaRPr lang="ru-RU" sz="1400" dirty="0">
              <a:effectLst/>
              <a:latin typeface="Monotype Corsiva" panose="03010101010201010101" pitchFamily="66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ts val="2000"/>
              </a:lnSpc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678815" algn="l"/>
              </a:tabLst>
            </a:pPr>
            <a:r>
              <a:rPr lang="uk-UA" sz="1400" dirty="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особливості спортивної роботи у школі, літньому таборі; </a:t>
            </a:r>
            <a:endParaRPr lang="ru-RU" sz="1400" dirty="0">
              <a:effectLst/>
              <a:latin typeface="Monotype Corsiva" panose="03010101010201010101" pitchFamily="66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ts val="2000"/>
              </a:lnSpc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678815" algn="l"/>
              </a:tabLst>
            </a:pPr>
            <a:r>
              <a:rPr lang="uk-UA" sz="1400" dirty="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загальні основи навчання основним техніко-тактичним діям у настільному тенісі; </a:t>
            </a:r>
            <a:endParaRPr lang="ru-RU" sz="1400" dirty="0">
              <a:effectLst/>
              <a:latin typeface="Monotype Corsiva" panose="03010101010201010101" pitchFamily="66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ts val="2000"/>
              </a:lnSpc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678815" algn="l"/>
              </a:tabLst>
            </a:pPr>
            <a:r>
              <a:rPr lang="uk-UA" sz="1400" dirty="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правила змагань, жестикуляцію, організацію та проведення змагань</a:t>
            </a:r>
            <a:endParaRPr lang="ru-RU" sz="1400" dirty="0">
              <a:effectLst/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1FD8DB-C194-4288-9537-AE3CA0AFCEE8}"/>
              </a:ext>
            </a:extLst>
          </p:cNvPr>
          <p:cNvSpPr txBox="1"/>
          <p:nvPr/>
        </p:nvSpPr>
        <p:spPr>
          <a:xfrm>
            <a:off x="0" y="3273316"/>
            <a:ext cx="6372200" cy="186717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uk-UA" sz="1600" b="1" dirty="0">
                <a:solidFill>
                  <a:srgbClr val="00000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ВМІТИ:</a:t>
            </a:r>
          </a:p>
          <a:p>
            <a:pPr marL="342900" lvl="0" indent="-342900" algn="just">
              <a:lnSpc>
                <a:spcPts val="2000"/>
              </a:lnSpc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678815" algn="l"/>
              </a:tabLst>
            </a:pPr>
            <a:r>
              <a:rPr lang="uk-UA" sz="1400" dirty="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навчити прийомам техніки</a:t>
            </a:r>
            <a:r>
              <a:rPr lang="uk-UA" sz="1400" b="1" dirty="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 </a:t>
            </a:r>
            <a:r>
              <a:rPr lang="uk-UA" sz="1400" dirty="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 і тактики настільного тенісу дітей різного віку;</a:t>
            </a:r>
            <a:endParaRPr lang="ru-RU" sz="1400" dirty="0">
              <a:effectLst/>
              <a:latin typeface="Monotype Corsiva" panose="03010101010201010101" pitchFamily="66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ts val="2000"/>
              </a:lnSpc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678815" algn="l"/>
              </a:tabLst>
            </a:pPr>
            <a:r>
              <a:rPr lang="uk-UA" sz="1400" b="0" dirty="0"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виділяти основні та другорядні помилки при вивченні елементів з настільного тенісу і виправляти їх;</a:t>
            </a:r>
            <a:endParaRPr lang="ru-RU" sz="1400" b="1" dirty="0">
              <a:effectLst/>
              <a:latin typeface="Monotype Corsiva" panose="03010101010201010101" pitchFamily="66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ts val="2000"/>
              </a:lnSpc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678815" algn="l"/>
              </a:tabLst>
            </a:pPr>
            <a:r>
              <a:rPr lang="uk-UA" sz="1400" b="0" dirty="0"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вміти розробляти комплекси фізичних вправ для розвитку фізичних якостей; </a:t>
            </a:r>
            <a:endParaRPr lang="ru-RU" sz="1400" b="1" dirty="0">
              <a:effectLst/>
              <a:latin typeface="Monotype Corsiva" panose="03010101010201010101" pitchFamily="66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ts val="2000"/>
              </a:lnSpc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678815" algn="l"/>
              </a:tabLst>
            </a:pPr>
            <a:r>
              <a:rPr lang="uk-UA" sz="1400" b="0" dirty="0"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проводити різні частини уроку з різним контингентом дітей;</a:t>
            </a:r>
            <a:endParaRPr lang="ru-RU" sz="1400" b="1" dirty="0">
              <a:effectLst/>
              <a:latin typeface="Monotype Corsiva" panose="03010101010201010101" pitchFamily="66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ts val="2000"/>
              </a:lnSpc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678815" algn="l"/>
              </a:tabLst>
            </a:pPr>
            <a:r>
              <a:rPr lang="uk-UA" sz="1400" b="0" dirty="0"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організувати і провести змагання з настільного тенісу</a:t>
            </a:r>
            <a:endParaRPr lang="uk-UA" sz="1600" b="1" dirty="0">
              <a:solidFill>
                <a:srgbClr val="000000"/>
              </a:solidFill>
              <a:effectLst/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5B01051-D51C-429E-A4CA-1284814EEA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59582"/>
            <a:ext cx="2915817" cy="199603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833810C-D8CD-4FFF-8C3F-38A43D2D57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1" y="3294008"/>
            <a:ext cx="2771800" cy="1838434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6474621-B214-48B3-8D3E-7EE9DAB68091}"/>
              </a:ext>
            </a:extLst>
          </p:cNvPr>
          <p:cNvSpPr txBox="1"/>
          <p:nvPr/>
        </p:nvSpPr>
        <p:spPr>
          <a:xfrm>
            <a:off x="0" y="-17110"/>
            <a:ext cx="4572000" cy="215187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457200" algn="just">
              <a:spcAft>
                <a:spcPts val="0"/>
              </a:spcAft>
            </a:pPr>
            <a:r>
              <a:rPr lang="uk-UA" sz="1400" b="1" i="1" dirty="0"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ЗАГАЛЬНІ КОМПЕТЕНТНОСТІ: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uk-UA" sz="1400" dirty="0"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Здатність застосовувати знання у практичних ситуаціях.</a:t>
            </a:r>
            <a:endParaRPr lang="ru-RU" sz="1400" dirty="0">
              <a:effectLst/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uk-UA" sz="1400" dirty="0"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Здатність планувати та управляти часом.</a:t>
            </a:r>
            <a:endParaRPr lang="ru-RU" sz="1400" dirty="0">
              <a:effectLst/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uk-UA" sz="1400" dirty="0"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Здатність вчитися і оволодівати сучасними знаннями.</a:t>
            </a:r>
            <a:endParaRPr lang="ru-RU" sz="1400" dirty="0">
              <a:effectLst/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uk-UA" sz="1400" dirty="0"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Здатність працювати в команді.</a:t>
            </a:r>
            <a:endParaRPr lang="ru-RU" sz="1400" dirty="0">
              <a:effectLst/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uk-UA" sz="1400" dirty="0"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Навички міжособистісної взаємодії.</a:t>
            </a:r>
            <a:endParaRPr lang="ru-RU" sz="1400" dirty="0">
              <a:effectLst/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uk-UA" sz="1400" dirty="0"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Навики здійснення безпечної діяльності.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endParaRPr lang="uk-UA" sz="1400" dirty="0"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endParaRPr lang="ru-RU" sz="1400" dirty="0">
              <a:effectLst/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50B369A-989E-478F-A74C-EECBE9BD4052}"/>
              </a:ext>
            </a:extLst>
          </p:cNvPr>
          <p:cNvSpPr txBox="1"/>
          <p:nvPr/>
        </p:nvSpPr>
        <p:spPr>
          <a:xfrm>
            <a:off x="13008" y="2034957"/>
            <a:ext cx="9130992" cy="31085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uk-UA" sz="1400" b="1" i="1" dirty="0"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СПЕЦІАЛЬНІ КОМПЕТЕНТНОСТІ:</a:t>
            </a:r>
          </a:p>
          <a:p>
            <a:pPr marL="379095" marR="64770" indent="-285750" algn="just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uk-UA" sz="1400" dirty="0"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Здатність використовувати під час навчання та виконання професійних завдань базові знання з теорії і методики фізичного виховання та спортивної підготовки.</a:t>
            </a:r>
            <a:endParaRPr lang="ru-RU" sz="1400" dirty="0">
              <a:effectLst/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79095" marR="64770" indent="-285750" algn="just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uk-UA" sz="1400" dirty="0"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Здатність до загальної орієнтації у застосуванні основних теоретичних положень та технологій </a:t>
            </a:r>
            <a:r>
              <a:rPr lang="uk-UA" sz="1400" dirty="0" err="1"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оздоровчо</a:t>
            </a:r>
            <a:r>
              <a:rPr lang="uk-UA" sz="1400" dirty="0"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-рекреаційної рухової активності.</a:t>
            </a:r>
            <a:endParaRPr lang="ru-RU" sz="1400" dirty="0">
              <a:effectLst/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79095" marR="64770" indent="-285750" algn="just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uk-UA" sz="1400" dirty="0"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Здатність розв’язувати практичні проблеми за невизначених умов в окремих напрямах фізичної культури і спорту.  </a:t>
            </a:r>
            <a:endParaRPr lang="ru-RU" sz="1400" dirty="0">
              <a:effectLst/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79095" marR="64770" indent="-285750" algn="just"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186690" algn="l"/>
              </a:tabLst>
            </a:pPr>
            <a:r>
              <a:rPr lang="uk-UA" sz="1400" dirty="0"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Здатність до розширення рухового досвіду з метою розвитку фізичних якостей і рухових здібностей відповідно до вікових особливостей.</a:t>
            </a:r>
            <a:endParaRPr lang="ru-RU" sz="1400" dirty="0">
              <a:effectLst/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79095" marR="64770" indent="-285750" algn="just"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186690" algn="l"/>
              </a:tabLst>
            </a:pPr>
            <a:r>
              <a:rPr lang="uk-UA" sz="1400" dirty="0">
                <a:effectLst/>
                <a:latin typeface="Monotype Corsiva" panose="03010101010201010101" pitchFamily="66" charset="0"/>
                <a:ea typeface="Calibri" panose="020F0502020204030204" pitchFamily="34" charset="0"/>
              </a:rPr>
              <a:t>Здатність використовувати спортивні споруди, спеціальне обладнання та інвентар. </a:t>
            </a:r>
            <a:r>
              <a:rPr lang="uk-UA" sz="1400" dirty="0"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400" dirty="0">
              <a:effectLst/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79095" marR="64770" indent="-285750" algn="just"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186690" algn="l"/>
              </a:tabLst>
            </a:pPr>
            <a:r>
              <a:rPr lang="uk-UA" sz="1400" dirty="0"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Володіння професійними уміннями і навичками проведення різних форм занять фізичною культурою з різним контингентом.</a:t>
            </a:r>
            <a:endParaRPr lang="ru-RU" sz="1400" dirty="0">
              <a:effectLst/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79095" marR="64770" indent="-285750" algn="just"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186690" algn="l"/>
              </a:tabLst>
            </a:pPr>
            <a:r>
              <a:rPr lang="uk-UA" sz="1400" dirty="0"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Здатність оволодівати базовими і новими видами фізкультурної діяльності.</a:t>
            </a:r>
            <a:endParaRPr lang="ru-RU" sz="1400" dirty="0">
              <a:effectLst/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79095" marR="64770" indent="-285750" algn="just"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186690" algn="l"/>
              </a:tabLst>
            </a:pPr>
            <a:r>
              <a:rPr lang="uk-UA" sz="1400" dirty="0"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Здатність самостійно проводити навчальні заняття з фізичної культури з дітьми дошкільного віку та учнями в загальноосвітніх установах, позакласну спортивно-масову роботу з учнями.</a:t>
            </a:r>
            <a:endParaRPr lang="ru-RU" b="1" i="1" dirty="0">
              <a:effectLst/>
              <a:latin typeface="Monotype Corsiva" panose="03010101010201010101" pitchFamily="66" charset="0"/>
              <a:ea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77BCE3F-BEDB-47AA-84BF-41851A53D3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008" y="0"/>
            <a:ext cx="4558992" cy="2134761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09DD7BD-E9AE-4DAE-B862-8E143F7EC8B9}"/>
              </a:ext>
            </a:extLst>
          </p:cNvPr>
          <p:cNvSpPr txBox="1"/>
          <p:nvPr/>
        </p:nvSpPr>
        <p:spPr>
          <a:xfrm>
            <a:off x="0" y="0"/>
            <a:ext cx="9145016" cy="266092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457200"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sz="1600" b="1" i="1" dirty="0"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ПРОГРАМНІ РЕЗУЛЬТАТИ НАВЧАННЯ: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382270" algn="l"/>
              </a:tabLst>
            </a:pPr>
            <a:r>
              <a:rPr lang="uk-UA" sz="1400" dirty="0"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Демонструє уміння планувати, чітко формулювати цілі, застосовувати різноманітні освітні методики, інноваційні технології, які сприятимуть ефективній організації часу відповідно до особистісних та професійних потреб.</a:t>
            </a:r>
            <a:endParaRPr lang="ru-RU" sz="1400" dirty="0">
              <a:effectLst/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382270" algn="l"/>
              </a:tabLst>
            </a:pPr>
            <a:r>
              <a:rPr lang="uk-UA" sz="1400" dirty="0"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Демонструє готовність до освоєння нового матеріалу та вміння оцінювати себе критично; поглиблення базових знань з допомогою самоосвіти; вміння представити і оцінити власний досвід та аналізувати й застосовувати досвід колег.</a:t>
            </a:r>
            <a:endParaRPr lang="ru-RU" sz="1400" dirty="0">
              <a:effectLst/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382270" algn="l"/>
              </a:tabLst>
            </a:pPr>
            <a:r>
              <a:rPr lang="uk-UA" sz="1400" dirty="0"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Демонструє ефективну співпрацю в команді співробітників окремих суб’єктів сфери фізичної культури і спорту; володіє навичками оцінювання непередбачуваних проблем у професійній діяльності й осмисленого вибору шляхів їх вирішення, несе відповідальність за результати своєї професійної діяльності.</a:t>
            </a:r>
            <a:endParaRPr lang="ru-RU" sz="1400" dirty="0">
              <a:effectLst/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382270" algn="l"/>
              </a:tabLst>
            </a:pPr>
            <a:r>
              <a:rPr lang="uk-UA" sz="1400" dirty="0"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Демонструє знання теоретичних засад використання рухової активності людини під час дозвілля для збереження здоров’я, зокрема, спортивного туризму й орієнтування на місцевості; проводить оцінку рухової активності; розробляє та організовувати фізкультурно-оздоровчі заходи для різних вікових категорій дітей</a:t>
            </a:r>
            <a:endParaRPr lang="ru-RU" sz="1600" dirty="0">
              <a:effectLst/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11F136D-1B1C-4BC2-AE9B-66002985E1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660921"/>
            <a:ext cx="5328592" cy="2482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261286"/>
      </p:ext>
    </p:extLst>
  </p:cSld>
  <p:clrMapOvr>
    <a:masterClrMapping/>
  </p:clrMapOvr>
  <p:transition spd="slow">
    <p:wip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descreenPresentation">
  <a:themeElements>
    <a:clrScheme name="Дисертация">
      <a:dk1>
        <a:sysClr val="windowText" lastClr="000000"/>
      </a:dk1>
      <a:lt1>
        <a:sysClr val="window" lastClr="FFFFFF"/>
      </a:lt1>
      <a:dk2>
        <a:srgbClr val="6C6C6C"/>
      </a:dk2>
      <a:lt2>
        <a:srgbClr val="D8D8D8"/>
      </a:lt2>
      <a:accent1>
        <a:srgbClr val="A8C813"/>
      </a:accent1>
      <a:accent2>
        <a:srgbClr val="A5A5A5"/>
      </a:accent2>
      <a:accent3>
        <a:srgbClr val="A189BF"/>
      </a:accent3>
      <a:accent4>
        <a:srgbClr val="FEB602"/>
      </a:accent4>
      <a:accent5>
        <a:srgbClr val="FFFF00"/>
      </a:accent5>
      <a:accent6>
        <a:srgbClr val="E60088"/>
      </a:accent6>
      <a:hlink>
        <a:srgbClr val="1FADCC"/>
      </a:hlink>
      <a:folHlink>
        <a:srgbClr val="79CBDF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Дисертация">
    <a:dk1>
      <a:sysClr val="windowText" lastClr="000000"/>
    </a:dk1>
    <a:lt1>
      <a:sysClr val="window" lastClr="FFFFFF"/>
    </a:lt1>
    <a:dk2>
      <a:srgbClr val="6C6C6C"/>
    </a:dk2>
    <a:lt2>
      <a:srgbClr val="D8D8D8"/>
    </a:lt2>
    <a:accent1>
      <a:srgbClr val="A8C813"/>
    </a:accent1>
    <a:accent2>
      <a:srgbClr val="A5A5A5"/>
    </a:accent2>
    <a:accent3>
      <a:srgbClr val="A189BF"/>
    </a:accent3>
    <a:accent4>
      <a:srgbClr val="FEB602"/>
    </a:accent4>
    <a:accent5>
      <a:srgbClr val="FFFF00"/>
    </a:accent5>
    <a:accent6>
      <a:srgbClr val="E60088"/>
    </a:accent6>
    <a:hlink>
      <a:srgbClr val="1FADCC"/>
    </a:hlink>
    <a:folHlink>
      <a:srgbClr val="79CBDF"/>
    </a:folHlink>
  </a:clrScheme>
</a:themeOverride>
</file>

<file path=ppt/theme/themeOverride2.xml><?xml version="1.0" encoding="utf-8"?>
<a:themeOverride xmlns:a="http://schemas.openxmlformats.org/drawingml/2006/main">
  <a:clrScheme name="Дисертация">
    <a:dk1>
      <a:sysClr val="windowText" lastClr="000000"/>
    </a:dk1>
    <a:lt1>
      <a:sysClr val="window" lastClr="FFFFFF"/>
    </a:lt1>
    <a:dk2>
      <a:srgbClr val="6C6C6C"/>
    </a:dk2>
    <a:lt2>
      <a:srgbClr val="D8D8D8"/>
    </a:lt2>
    <a:accent1>
      <a:srgbClr val="A8C813"/>
    </a:accent1>
    <a:accent2>
      <a:srgbClr val="A5A5A5"/>
    </a:accent2>
    <a:accent3>
      <a:srgbClr val="A189BF"/>
    </a:accent3>
    <a:accent4>
      <a:srgbClr val="FEB602"/>
    </a:accent4>
    <a:accent5>
      <a:srgbClr val="FFFF00"/>
    </a:accent5>
    <a:accent6>
      <a:srgbClr val="E60088"/>
    </a:accent6>
    <a:hlink>
      <a:srgbClr val="1FADCC"/>
    </a:hlink>
    <a:folHlink>
      <a:srgbClr val="79CBD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WidescreenPresentation</Template>
  <TotalTime>0</TotalTime>
  <Words>839</Words>
  <Application>Microsoft Office PowerPoint</Application>
  <PresentationFormat>Экран (16:9)</PresentationFormat>
  <Paragraphs>77</Paragraphs>
  <Slides>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Calibri</vt:lpstr>
      <vt:lpstr>Monotype Corsiva</vt:lpstr>
      <vt:lpstr>Tw Cen MT</vt:lpstr>
      <vt:lpstr>Wingdings</vt:lpstr>
      <vt:lpstr>Wingdings 2</vt:lpstr>
      <vt:lpstr>WidescreenPresentation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2013-02-13T08:27:22Z</dcterms:created>
  <dcterms:modified xsi:type="dcterms:W3CDTF">2022-02-09T21:15:06Z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1049</vt:i4>
  </property>
  <property fmtid="{D5CDD505-2E9C-101B-9397-08002B2CF9AE}" pid="3" name="_Version">
    <vt:lpwstr>12.0.4518</vt:lpwstr>
  </property>
</Properties>
</file>