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0" r:id="rId2"/>
    <p:sldMasterId id="2147483754" r:id="rId3"/>
    <p:sldMasterId id="2147483758" r:id="rId4"/>
    <p:sldMasterId id="2147483762" r:id="rId5"/>
    <p:sldMasterId id="2147483766" r:id="rId6"/>
    <p:sldMasterId id="2147483770" r:id="rId7"/>
    <p:sldMasterId id="2147483790" r:id="rId8"/>
  </p:sldMasterIdLst>
  <p:sldIdLst>
    <p:sldId id="256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58" r:id="rId18"/>
    <p:sldId id="259" r:id="rId19"/>
    <p:sldId id="26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C2A-0209-407F-B3D9-0840C384EB7C}" type="datetimeFigureOut">
              <a:rPr lang="uk-UA" smtClean="0"/>
              <a:pPr/>
              <a:t>02/03/2016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8C029-DB55-4711-BF78-58FBB075B15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8F765C68-0052-482D-A998-62EE010FBF9D}" type="datetimeFigureOut">
              <a:rPr lang="uk-UA" smtClean="0"/>
              <a:t>02.03.2016</a:t>
            </a:fld>
            <a:endParaRPr lang="uk-U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54B1B551-2810-40D7-BBCD-466C8FA81CD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 dirty="0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72" r:id="rId4"/>
    <p:sldLayoutId id="214748377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 dirty="0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74" r:id="rId4"/>
    <p:sldLayoutId id="214748377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 dirty="0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76" r:id="rId4"/>
    <p:sldLayoutId id="214748377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 dirty="0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 dirty="0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3/2/2016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</a:rPr>
              <a:t>Безпека людини</a:t>
            </a:r>
            <a:endParaRPr lang="uk-UA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136109"/>
            <a:ext cx="44201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7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Категорії  серйозності  небезпек</a:t>
            </a:r>
            <a:endParaRPr lang="uk-UA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30862"/>
              </p:ext>
            </p:extLst>
          </p:nvPr>
        </p:nvGraphicFramePr>
        <p:xfrm>
          <a:off x="1043608" y="980728"/>
          <a:ext cx="8064896" cy="555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736304"/>
              </a:tblGrid>
              <a:tr h="1036817">
                <a:tc>
                  <a:txBody>
                    <a:bodyPr/>
                    <a:lstStyle/>
                    <a:p>
                      <a:r>
                        <a:rPr lang="uk-UA" dirty="0" smtClean="0"/>
                        <a:t>Вид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Категорія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Опис нещасного випадку</a:t>
                      </a:r>
                      <a:endParaRPr lang="uk-UA" dirty="0"/>
                    </a:p>
                  </a:txBody>
                  <a:tcPr/>
                </a:tc>
              </a:tr>
              <a:tr h="763383">
                <a:tc>
                  <a:txBody>
                    <a:bodyPr/>
                    <a:lstStyle/>
                    <a:p>
                      <a:r>
                        <a:rPr lang="uk-UA" dirty="0" smtClean="0"/>
                        <a:t>Катастрофічна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Смерть, зруйнування системи</a:t>
                      </a:r>
                      <a:endParaRPr lang="uk-UA" dirty="0"/>
                    </a:p>
                  </a:txBody>
                  <a:tcPr/>
                </a:tc>
              </a:tr>
              <a:tr h="1099813">
                <a:tc>
                  <a:txBody>
                    <a:bodyPr/>
                    <a:lstStyle/>
                    <a:p>
                      <a:r>
                        <a:rPr lang="uk-UA" dirty="0" smtClean="0"/>
                        <a:t>Критична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Серйозна травма, стійке захворювання, суттєве пошкодження у системі</a:t>
                      </a:r>
                      <a:endParaRPr lang="uk-UA" dirty="0"/>
                    </a:p>
                  </a:txBody>
                  <a:tcPr/>
                </a:tc>
              </a:tr>
              <a:tr h="959714">
                <a:tc>
                  <a:txBody>
                    <a:bodyPr/>
                    <a:lstStyle/>
                    <a:p>
                      <a:r>
                        <a:rPr lang="uk-UA" dirty="0" smtClean="0"/>
                        <a:t>Гранична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Незначна травма, короткочасне захворювання, пошкодження у системі</a:t>
                      </a:r>
                      <a:endParaRPr lang="uk-UA" dirty="0"/>
                    </a:p>
                  </a:txBody>
                  <a:tcPr/>
                </a:tc>
              </a:tr>
              <a:tr h="959714">
                <a:tc>
                  <a:txBody>
                    <a:bodyPr/>
                    <a:lstStyle/>
                    <a:p>
                      <a:r>
                        <a:rPr lang="uk-UA" dirty="0" smtClean="0"/>
                        <a:t>Незначна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Менш значні, ніж у категорії III, травми, захворювання, пошкодження у</a:t>
                      </a:r>
                    </a:p>
                    <a:p>
                      <a:r>
                        <a:rPr lang="ru-RU" dirty="0" smtClean="0"/>
                        <a:t>системі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30714"/>
            <a:ext cx="72008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Рівні ймовірності небезпеки</a:t>
            </a:r>
            <a:endParaRPr lang="uk-UA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50798"/>
              </p:ext>
            </p:extLst>
          </p:nvPr>
        </p:nvGraphicFramePr>
        <p:xfrm>
          <a:off x="1043607" y="906978"/>
          <a:ext cx="8064897" cy="590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736305"/>
              </a:tblGrid>
              <a:tr h="922794">
                <a:tc>
                  <a:txBody>
                    <a:bodyPr/>
                    <a:lstStyle/>
                    <a:p>
                      <a:r>
                        <a:rPr lang="uk-UA" dirty="0" smtClean="0"/>
                        <a:t>Вид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Рівень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Опис наслідків</a:t>
                      </a:r>
                      <a:endParaRPr lang="uk-UA" dirty="0"/>
                    </a:p>
                  </a:txBody>
                  <a:tcPr/>
                </a:tc>
              </a:tr>
              <a:tr h="922794">
                <a:tc>
                  <a:txBody>
                    <a:bodyPr/>
                    <a:lstStyle/>
                    <a:p>
                      <a:r>
                        <a:rPr lang="uk-UA" dirty="0" smtClean="0"/>
                        <a:t>Часта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Велика ймовірність того, що відбудеться</a:t>
                      </a:r>
                      <a:endParaRPr lang="uk-UA" dirty="0"/>
                    </a:p>
                  </a:txBody>
                  <a:tcPr/>
                </a:tc>
              </a:tr>
              <a:tr h="922794">
                <a:tc>
                  <a:txBody>
                    <a:bodyPr/>
                    <a:lstStyle/>
                    <a:p>
                      <a:r>
                        <a:rPr lang="uk-UA" dirty="0" smtClean="0"/>
                        <a:t>Можлива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 трапитись декілька разів за життєвий цикл</a:t>
                      </a:r>
                      <a:endParaRPr lang="uk-UA" dirty="0"/>
                    </a:p>
                  </a:txBody>
                  <a:tcPr/>
                </a:tc>
              </a:tr>
              <a:tr h="922794">
                <a:tc>
                  <a:txBody>
                    <a:bodyPr/>
                    <a:lstStyle/>
                    <a:p>
                      <a:r>
                        <a:rPr lang="uk-UA" dirty="0" smtClean="0"/>
                        <a:t>Випадкова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Іноді може відбутися за життєвий цикл</a:t>
                      </a:r>
                      <a:endParaRPr lang="uk-UA" dirty="0"/>
                    </a:p>
                  </a:txBody>
                  <a:tcPr/>
                </a:tc>
              </a:tr>
              <a:tr h="963140">
                <a:tc>
                  <a:txBody>
                    <a:bodyPr/>
                    <a:lstStyle/>
                    <a:p>
                      <a:r>
                        <a:rPr lang="uk-UA" dirty="0" smtClean="0"/>
                        <a:t>Віддалена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Малоймовірна, але можлива подія протягом життєвого циклу</a:t>
                      </a:r>
                      <a:endParaRPr lang="uk-UA" dirty="0"/>
                    </a:p>
                  </a:txBody>
                  <a:tcPr/>
                </a:tc>
              </a:tr>
              <a:tr h="1252081">
                <a:tc>
                  <a:txBody>
                    <a:bodyPr/>
                    <a:lstStyle/>
                    <a:p>
                      <a:r>
                        <a:rPr lang="uk-UA" dirty="0" smtClean="0"/>
                        <a:t>Неймовірна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Настільки ймовірна, що можна припустити, що така небезпека не відбудеться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55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" y="0"/>
            <a:ext cx="91486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Безпека людини - це такий стан людини, коли дія зовнішніх і внутрішніх факторів не призводить до смерті, погіршення функціонування і розвитку організму, свідомості, психіки і людини в цілому, і не перешкоджають досягненню певних бажаних для людини цілей.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96238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8136904" cy="52429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Безпека людини буває економічна, продовольча, екологічна, особиста, суспільна, політична.</a:t>
            </a: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9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132856"/>
            <a:ext cx="6400800" cy="2286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Економічна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3573016"/>
            <a:ext cx="6400800" cy="1509712"/>
          </a:xfrm>
        </p:spPr>
        <p:txBody>
          <a:bodyPr/>
          <a:lstStyle/>
          <a:p>
            <a:r>
              <a:rPr lang="ru-RU" sz="2400" b="1" i="1" dirty="0">
                <a:solidFill>
                  <a:schemeClr val="tx1"/>
                </a:solidFill>
              </a:rPr>
              <a:t>Економічна </a:t>
            </a:r>
            <a:r>
              <a:rPr lang="ru-RU" sz="2400" b="1" i="1" dirty="0">
                <a:solidFill>
                  <a:schemeClr val="tx1"/>
                </a:solidFill>
              </a:rPr>
              <a:t>безпека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означає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забезпеченість</a:t>
            </a:r>
            <a:r>
              <a:rPr lang="ru-RU" sz="2400" b="1" i="1" dirty="0">
                <a:solidFill>
                  <a:schemeClr val="tx1"/>
                </a:solidFill>
              </a:rPr>
              <a:t> доходом, </a:t>
            </a:r>
            <a:r>
              <a:rPr lang="ru-RU" sz="2400" b="1" i="1" dirty="0">
                <a:solidFill>
                  <a:schemeClr val="tx1"/>
                </a:solidFill>
              </a:rPr>
              <a:t>достатнім</a:t>
            </a:r>
            <a:r>
              <a:rPr lang="ru-RU" sz="2400" b="1" i="1" dirty="0">
                <a:solidFill>
                  <a:schemeClr val="tx1"/>
                </a:solidFill>
              </a:rPr>
              <a:t> для </a:t>
            </a:r>
            <a:r>
              <a:rPr lang="ru-RU" sz="2400" b="1" i="1" dirty="0">
                <a:solidFill>
                  <a:schemeClr val="tx1"/>
                </a:solidFill>
              </a:rPr>
              <a:t>за­доволення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насущних</a:t>
            </a:r>
            <a:r>
              <a:rPr lang="ru-RU" sz="2400" b="1" i="1" dirty="0">
                <a:solidFill>
                  <a:schemeClr val="tx1"/>
                </a:solidFill>
              </a:rPr>
              <a:t> потреб.</a:t>
            </a:r>
          </a:p>
          <a:p>
            <a:endParaRPr lang="ru-RU" sz="2400" b="1" i="1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871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348880"/>
            <a:ext cx="6400800" cy="2286000"/>
          </a:xfrm>
        </p:spPr>
        <p:txBody>
          <a:bodyPr/>
          <a:lstStyle/>
          <a:p>
            <a:r>
              <a:rPr lang="uk-UA" sz="6600" dirty="0" smtClean="0"/>
              <a:t>Продовольча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3356992"/>
            <a:ext cx="6400800" cy="1509712"/>
          </a:xfrm>
        </p:spPr>
        <p:txBody>
          <a:bodyPr>
            <a:normAutofit/>
          </a:bodyPr>
          <a:lstStyle/>
          <a:p>
            <a:r>
              <a:rPr lang="ru-RU" sz="2400" b="1" i="1" dirty="0"/>
              <a:t>Продовольча</a:t>
            </a:r>
            <a:r>
              <a:rPr lang="ru-RU" sz="2400" b="1" i="1" dirty="0"/>
              <a:t> </a:t>
            </a:r>
            <a:r>
              <a:rPr lang="ru-RU" sz="2400" b="1" i="1" dirty="0"/>
              <a:t>безпека</a:t>
            </a:r>
            <a:r>
              <a:rPr lang="ru-RU" sz="2400" b="1" i="1" dirty="0"/>
              <a:t> — </a:t>
            </a:r>
            <a:r>
              <a:rPr lang="ru-RU" sz="2400" b="1" i="1" dirty="0"/>
              <a:t>це</a:t>
            </a:r>
            <a:r>
              <a:rPr lang="ru-RU" sz="2400" b="1" i="1" dirty="0"/>
              <a:t> </a:t>
            </a:r>
            <a:r>
              <a:rPr lang="ru-RU" sz="2400" b="1" i="1" dirty="0"/>
              <a:t>доступність</a:t>
            </a:r>
            <a:r>
              <a:rPr lang="ru-RU" sz="2400" b="1" i="1" dirty="0"/>
              <a:t> </a:t>
            </a:r>
            <a:r>
              <a:rPr lang="ru-RU" sz="2400" b="1" i="1" dirty="0"/>
              <a:t>основних</a:t>
            </a:r>
            <a:r>
              <a:rPr lang="ru-RU" sz="2400" b="1" i="1" dirty="0"/>
              <a:t> </a:t>
            </a:r>
            <a:r>
              <a:rPr lang="ru-RU" sz="2400" b="1" i="1" dirty="0"/>
              <a:t>продуктів</a:t>
            </a:r>
            <a:r>
              <a:rPr lang="ru-RU" sz="2400" b="1" i="1" dirty="0"/>
              <a:t> </a:t>
            </a:r>
            <a:r>
              <a:rPr lang="ru-RU" sz="2400" b="1" i="1" dirty="0"/>
              <a:t>харчування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39284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04864"/>
            <a:ext cx="6400800" cy="2286000"/>
          </a:xfrm>
        </p:spPr>
        <p:txBody>
          <a:bodyPr/>
          <a:lstStyle/>
          <a:p>
            <a:r>
              <a:rPr lang="uk-UA" sz="6600" dirty="0" smtClean="0"/>
              <a:t>Екологічна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4293096"/>
            <a:ext cx="6400800" cy="1509712"/>
          </a:xfrm>
        </p:spPr>
        <p:txBody>
          <a:bodyPr>
            <a:noAutofit/>
          </a:bodyPr>
          <a:lstStyle/>
          <a:p>
            <a:r>
              <a:rPr lang="uk-UA" sz="2400" b="1" i="1" dirty="0"/>
              <a:t>Екологічна безпека передбачає захист від екологічних катастроф та екологічного забруднення, наявність чистого повітря й води. Вона також пов’язана з можливістю проживання в екологічно чистому середовищі й придбання екологічно безпечної їжі.</a:t>
            </a:r>
          </a:p>
        </p:txBody>
      </p:sp>
    </p:spTree>
    <p:extLst>
      <p:ext uri="{BB962C8B-B14F-4D97-AF65-F5344CB8AC3E}">
        <p14:creationId xmlns:p14="http://schemas.microsoft.com/office/powerpoint/2010/main" val="174304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Особиста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3356992"/>
            <a:ext cx="6400800" cy="1509712"/>
          </a:xfrm>
        </p:spPr>
        <p:txBody>
          <a:bodyPr>
            <a:normAutofit/>
          </a:bodyPr>
          <a:lstStyle/>
          <a:p>
            <a:r>
              <a:rPr lang="ru-RU" sz="2400" b="1" i="1" dirty="0"/>
              <a:t>Особиста</a:t>
            </a:r>
            <a:r>
              <a:rPr lang="ru-RU" sz="2400" b="1" i="1" dirty="0"/>
              <a:t> </a:t>
            </a:r>
            <a:r>
              <a:rPr lang="ru-RU" sz="2400" b="1" i="1" dirty="0"/>
              <a:t>безпека</a:t>
            </a:r>
            <a:r>
              <a:rPr lang="ru-RU" sz="2400" b="1" i="1" dirty="0"/>
              <a:t> — </a:t>
            </a:r>
            <a:r>
              <a:rPr lang="ru-RU" sz="2400" b="1" i="1" dirty="0"/>
              <a:t>це</a:t>
            </a:r>
            <a:r>
              <a:rPr lang="ru-RU" sz="2400" b="1" i="1" dirty="0"/>
              <a:t> свобода й </a:t>
            </a:r>
            <a:r>
              <a:rPr lang="ru-RU" sz="2400" b="1" i="1" dirty="0"/>
              <a:t>захист</a:t>
            </a:r>
            <a:r>
              <a:rPr lang="ru-RU" sz="2400" b="1" i="1" dirty="0"/>
              <a:t> </a:t>
            </a:r>
            <a:r>
              <a:rPr lang="ru-RU" sz="2400" b="1" i="1" dirty="0"/>
              <a:t>окремої</a:t>
            </a:r>
            <a:r>
              <a:rPr lang="ru-RU" sz="2400" b="1" i="1" dirty="0"/>
              <a:t> </a:t>
            </a:r>
            <a:r>
              <a:rPr lang="ru-RU" sz="2400" b="1" i="1" dirty="0"/>
              <a:t>людини</a:t>
            </a:r>
            <a:r>
              <a:rPr lang="ru-RU" sz="2400" b="1" i="1" dirty="0"/>
              <a:t> </a:t>
            </a:r>
            <a:r>
              <a:rPr lang="ru-RU" sz="2400" b="1" i="1" dirty="0"/>
              <a:t>від</a:t>
            </a:r>
            <a:r>
              <a:rPr lang="ru-RU" sz="2400" b="1" i="1" dirty="0"/>
              <a:t> </a:t>
            </a:r>
            <a:r>
              <a:rPr lang="ru-RU" sz="2400" b="1" i="1" dirty="0"/>
              <a:t>загроз</a:t>
            </a:r>
            <a:r>
              <a:rPr lang="ru-RU" sz="2400" b="1" i="1" dirty="0"/>
              <a:t> </a:t>
            </a:r>
            <a:r>
              <a:rPr lang="ru-RU" sz="2400" b="1" i="1" dirty="0"/>
              <a:t>насильства</a:t>
            </a:r>
            <a:r>
              <a:rPr lang="ru-RU" sz="2400" b="1" i="1" dirty="0"/>
              <a:t>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275829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36912"/>
            <a:ext cx="6400800" cy="2286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Суспільна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3501008"/>
            <a:ext cx="6400800" cy="1509712"/>
          </a:xfrm>
        </p:spPr>
        <p:txBody>
          <a:bodyPr>
            <a:normAutofit/>
          </a:bodyPr>
          <a:lstStyle/>
          <a:p>
            <a:r>
              <a:rPr lang="ru-RU" sz="2400" b="1" i="1" dirty="0"/>
              <a:t>Громадська</a:t>
            </a:r>
            <a:r>
              <a:rPr lang="ru-RU" sz="2400" b="1" i="1" dirty="0"/>
              <a:t> й культурна </a:t>
            </a:r>
            <a:r>
              <a:rPr lang="ru-RU" sz="2400" b="1" i="1" dirty="0"/>
              <a:t>безпека</a:t>
            </a:r>
            <a:r>
              <a:rPr lang="ru-RU" sz="2400" b="1" i="1" dirty="0"/>
              <a:t> </a:t>
            </a:r>
            <a:r>
              <a:rPr lang="ru-RU" sz="2400" b="1" i="1" dirty="0"/>
              <a:t>передбачає</a:t>
            </a:r>
            <a:r>
              <a:rPr lang="ru-RU" sz="2400" b="1" i="1" dirty="0"/>
              <a:t> </a:t>
            </a:r>
            <a:r>
              <a:rPr lang="ru-RU" sz="2400" b="1" i="1" dirty="0"/>
              <a:t>захист</a:t>
            </a:r>
            <a:r>
              <a:rPr lang="ru-RU" sz="2400" b="1" i="1" dirty="0"/>
              <a:t> культурного </a:t>
            </a:r>
            <a:r>
              <a:rPr lang="ru-RU" sz="2400" b="1" i="1" dirty="0"/>
              <a:t>різно­маніття</a:t>
            </a:r>
            <a:r>
              <a:rPr lang="ru-RU" sz="2400" b="1" i="1" dirty="0"/>
              <a:t> й </a:t>
            </a:r>
            <a:r>
              <a:rPr lang="ru-RU" sz="2400" b="1" i="1" dirty="0"/>
              <a:t>суспільного</a:t>
            </a:r>
            <a:r>
              <a:rPr lang="ru-RU" sz="2400" b="1" i="1" dirty="0"/>
              <a:t> </a:t>
            </a:r>
            <a:r>
              <a:rPr lang="ru-RU" sz="2400" b="1" i="1" dirty="0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/>
              <a:t>від</a:t>
            </a:r>
            <a:r>
              <a:rPr lang="ru-RU" sz="2400" b="1" i="1" dirty="0"/>
              <a:t> </a:t>
            </a:r>
            <a:r>
              <a:rPr lang="ru-RU" sz="2400" b="1" i="1" dirty="0"/>
              <a:t>руйнівних</a:t>
            </a:r>
            <a:r>
              <a:rPr lang="ru-RU" sz="2400" b="1" i="1" dirty="0"/>
              <a:t> </a:t>
            </a:r>
            <a:r>
              <a:rPr lang="ru-RU" sz="2400" b="1" i="1" dirty="0"/>
              <a:t>тенденцій</a:t>
            </a:r>
            <a:r>
              <a:rPr lang="ru-RU" sz="2400" b="1" i="1" dirty="0"/>
              <a:t>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64997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Політична</a:t>
            </a:r>
            <a:endParaRPr lang="uk-UA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3356992"/>
            <a:ext cx="6400800" cy="1509712"/>
          </a:xfrm>
        </p:spPr>
        <p:txBody>
          <a:bodyPr>
            <a:normAutofit/>
          </a:bodyPr>
          <a:lstStyle/>
          <a:p>
            <a:r>
              <a:rPr lang="ru-RU" sz="2400" b="1" i="1" dirty="0"/>
              <a:t>Політична</a:t>
            </a:r>
            <a:r>
              <a:rPr lang="ru-RU" sz="2400" b="1" i="1" dirty="0"/>
              <a:t> </a:t>
            </a:r>
            <a:r>
              <a:rPr lang="ru-RU" sz="2400" b="1" i="1" dirty="0"/>
              <a:t>безпека</a:t>
            </a:r>
            <a:r>
              <a:rPr lang="ru-RU" sz="2400" b="1" i="1" dirty="0"/>
              <a:t> </a:t>
            </a:r>
            <a:r>
              <a:rPr lang="ru-RU" sz="2400" b="1" i="1" dirty="0"/>
              <a:t>пов’язана</a:t>
            </a:r>
            <a:r>
              <a:rPr lang="ru-RU" sz="2400" b="1" i="1" dirty="0"/>
              <a:t> з </a:t>
            </a:r>
            <a:r>
              <a:rPr lang="ru-RU" sz="2400" b="1" i="1" dirty="0"/>
              <a:t>можливістю</a:t>
            </a:r>
            <a:r>
              <a:rPr lang="ru-RU" sz="2400" b="1" i="1" dirty="0"/>
              <a:t> </a:t>
            </a:r>
            <a:r>
              <a:rPr lang="ru-RU" sz="2400" b="1" i="1" dirty="0"/>
              <a:t>жити</a:t>
            </a:r>
            <a:r>
              <a:rPr lang="ru-RU" sz="2400" b="1" i="1" dirty="0"/>
              <a:t> в тому </a:t>
            </a:r>
            <a:r>
              <a:rPr lang="ru-RU" sz="2400" b="1" i="1" dirty="0"/>
              <a:t>суспільстві</a:t>
            </a:r>
            <a:r>
              <a:rPr lang="ru-RU" sz="2400" b="1" i="1" dirty="0"/>
              <a:t>, </a:t>
            </a:r>
            <a:r>
              <a:rPr lang="ru-RU" sz="2400" b="1" i="1" dirty="0"/>
              <a:t>що</a:t>
            </a:r>
            <a:r>
              <a:rPr lang="ru-RU" sz="2400" b="1" i="1" dirty="0"/>
              <a:t> </a:t>
            </a:r>
            <a:r>
              <a:rPr lang="ru-RU" sz="2400" b="1" i="1" dirty="0"/>
              <a:t>визнає</a:t>
            </a:r>
            <a:r>
              <a:rPr lang="ru-RU" sz="2400" b="1" i="1" dirty="0"/>
              <a:t> </a:t>
            </a:r>
            <a:r>
              <a:rPr lang="ru-RU" sz="2400" b="1" i="1" dirty="0"/>
              <a:t>основні</a:t>
            </a:r>
            <a:r>
              <a:rPr lang="ru-RU" sz="2400" b="1" i="1" dirty="0"/>
              <a:t> права </a:t>
            </a:r>
            <a:r>
              <a:rPr lang="ru-RU" sz="2400" b="1" i="1" dirty="0"/>
              <a:t>людини</a:t>
            </a:r>
            <a:r>
              <a:rPr lang="ru-RU" sz="2400" b="1" i="1" dirty="0"/>
              <a:t>.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5103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54</TotalTime>
  <Words>273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Солнцестояние</vt:lpstr>
      <vt:lpstr>Безпека людини</vt:lpstr>
      <vt:lpstr>Безпека людини - це такий стан людини, коли дія зовнішніх і внутрішніх факторів не призводить до смерті, погіршення функціонування і розвитку організму, свідомості, психіки і людини в цілому, і не перешкоджають досягненню певних бажаних для людини цілей.</vt:lpstr>
      <vt:lpstr>Безпека людини буває економічна, продовольча, екологічна, особиста, суспільна, політична.</vt:lpstr>
      <vt:lpstr>Економічна</vt:lpstr>
      <vt:lpstr>Продовольча</vt:lpstr>
      <vt:lpstr>Екологічна</vt:lpstr>
      <vt:lpstr>Особиста</vt:lpstr>
      <vt:lpstr>Суспільна</vt:lpstr>
      <vt:lpstr>Політична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людини</dc:title>
  <dc:creator>Настя</dc:creator>
  <cp:lastModifiedBy>Настя</cp:lastModifiedBy>
  <cp:revision>6</cp:revision>
  <dcterms:created xsi:type="dcterms:W3CDTF">2016-03-02T17:24:10Z</dcterms:created>
  <dcterms:modified xsi:type="dcterms:W3CDTF">2016-03-02T18:18:41Z</dcterms:modified>
</cp:coreProperties>
</file>